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508DE-62FD-4565-A8DC-29B02BBA73E4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6235F-7C14-47A0-B13B-B5E0D9454B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13EB1-A6A8-412D-A40B-681B02AFD58C}" type="datetimeFigureOut">
              <a:rPr lang="cs-CZ" smtClean="0"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9032D-3EF5-47F6-B847-302A09F8234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Územní plánování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pracovní porada s ORP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Vyhodnocování územního plánu a jeho změny - § 55 SZ</a:t>
            </a:r>
          </a:p>
          <a:p>
            <a:endParaRPr lang="cs-CZ" dirty="0"/>
          </a:p>
          <a:p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563888" y="6021288"/>
            <a:ext cx="20220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Zpracoval: Martin Herzog</a:t>
            </a:r>
          </a:p>
          <a:p>
            <a:pPr algn="ctr"/>
            <a:r>
              <a:rPr lang="cs-CZ" sz="1400" dirty="0" smtClean="0"/>
              <a:t>7. června 2013</a:t>
            </a:r>
            <a:endParaRPr lang="cs-CZ" sz="1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§55 odst. 6 SZ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Obsahové náležitosti zprávy stanoveny v § 15 vyhlášky č. 500/2006 Sb.</a:t>
            </a:r>
          </a:p>
          <a:p>
            <a:r>
              <a:rPr lang="cs-CZ" dirty="0" smtClean="0"/>
              <a:t>Obsahem zprávy musí být vyhodnocení potřeby ponechání územních rezerv v ÚP (krom ÚR zpřesněných ze ZÚR/PÚR)</a:t>
            </a:r>
          </a:p>
          <a:p>
            <a:r>
              <a:rPr lang="cs-CZ" dirty="0" smtClean="0"/>
              <a:t>Ponechání ÚR v ÚP bez vyhodnocení = omezování vlastnických práv)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§55 odst. 1 SZ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Vztahuje se na ÚP vydané po 1.1.2013</a:t>
            </a:r>
          </a:p>
          <a:p>
            <a:r>
              <a:rPr lang="cs-CZ" dirty="0" smtClean="0"/>
              <a:t>Povinnost předložit zprávu Z.O. nejpozději do 4 let od vydání ÚP</a:t>
            </a:r>
          </a:p>
          <a:p>
            <a:r>
              <a:rPr lang="cs-CZ" dirty="0" smtClean="0"/>
              <a:t>Předkladatel a zpracovatel zprávy je ORP nebo kvalifikovaný O.Ú.</a:t>
            </a:r>
          </a:p>
          <a:p>
            <a:r>
              <a:rPr lang="cs-CZ" dirty="0" smtClean="0"/>
              <a:t>Nezbytnost projednání zprávy v režimu §47 SZ</a:t>
            </a:r>
          </a:p>
          <a:p>
            <a:r>
              <a:rPr lang="cs-CZ" dirty="0" smtClean="0"/>
              <a:t>Zprávu schvaluje Z.O. v samostatné působnosti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649491"/>
          </a:xfrm>
        </p:spPr>
        <p:txBody>
          <a:bodyPr/>
          <a:lstStyle/>
          <a:p>
            <a:r>
              <a:rPr lang="cs-CZ" dirty="0" smtClean="0"/>
              <a:t>Vyplyne-li potřeba pořízení změny ÚP, jsou pokyny pro zpracování návrhu ÚP součástí zprávy</a:t>
            </a:r>
          </a:p>
          <a:p>
            <a:r>
              <a:rPr lang="cs-CZ" dirty="0" smtClean="0"/>
              <a:t>Pořízení změny ÚP nelze odkládat – opačný postup by byl v rozporu se základními zásadami SŘ</a:t>
            </a:r>
          </a:p>
          <a:p>
            <a:r>
              <a:rPr lang="cs-CZ" dirty="0" smtClean="0"/>
              <a:t>Důvody k pořízení změny ÚP: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400" dirty="0" smtClean="0"/>
              <a:t>- nesoulad se ZÚR/PÚR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 smtClean="0"/>
              <a:t>- ÚP obsahuje části, které nemohou být jeho součástí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 smtClean="0"/>
              <a:t>- požadavky vyplývající z ÚAP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§ 55 odst. 2 SZ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z možností pořízení změny ÚP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sz="2400" dirty="0" smtClean="0"/>
              <a:t>Nově pořízení změny na základě podnětu „oprávněného  investora“</a:t>
            </a:r>
          </a:p>
          <a:p>
            <a:r>
              <a:rPr lang="cs-CZ" dirty="0" smtClean="0"/>
              <a:t>Z.O. rozhodne o pořízení změny ÚP, </a:t>
            </a:r>
            <a:r>
              <a:rPr lang="cs-CZ" sz="3200" dirty="0" smtClean="0"/>
              <a:t>poté obdobný postup jako u nového ÚP (zadání, návrh)</a:t>
            </a:r>
          </a:p>
          <a:p>
            <a:r>
              <a:rPr lang="cs-CZ" dirty="0" smtClean="0"/>
              <a:t>Změna ÚP – pouze v rozsahu měněných částí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§ 55 odst. 3 SZ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zrušení části ÚP, nahlíží se na tuto část území obce jako na území bez ÚP</a:t>
            </a:r>
          </a:p>
          <a:p>
            <a:r>
              <a:rPr lang="cs-CZ" dirty="0" smtClean="0"/>
              <a:t>Pokud dojde ke zrušení části </a:t>
            </a:r>
            <a:r>
              <a:rPr lang="cs-CZ" b="1" dirty="0" smtClean="0"/>
              <a:t>změny</a:t>
            </a:r>
            <a:r>
              <a:rPr lang="cs-CZ" dirty="0" smtClean="0"/>
              <a:t> ÚP pak v této části platí ÚP v podobě před zrušenou změnou</a:t>
            </a:r>
          </a:p>
          <a:p>
            <a:r>
              <a:rPr lang="cs-CZ" dirty="0" smtClean="0"/>
              <a:t>Vyhodnocení VURÚ a VŽP se nezpracovává pokud je změna ÚP pořizována pouze za účelem uvedení ÚP do souladu se ZÚR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§ 55 odst. 4 SZ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Jedním z hlavních cílů ÚP je ochrana krajiny</a:t>
            </a:r>
          </a:p>
          <a:p>
            <a:r>
              <a:rPr lang="cs-CZ" dirty="0" smtClean="0"/>
              <a:t>Smyslem § 55 odst. 4 SZ je ochrana proti přeměně nezastavěného území na zastavěné</a:t>
            </a:r>
          </a:p>
          <a:p>
            <a:r>
              <a:rPr lang="cs-CZ" dirty="0" smtClean="0"/>
              <a:t>Pořizovatel změny ÚP je povinen vyhodnotit stávající situaci ohledně využití zastavitelných ploch (vazba na § 55 odst. 1 SZ)</a:t>
            </a:r>
          </a:p>
          <a:p>
            <a:r>
              <a:rPr lang="cs-CZ" dirty="0" smtClean="0"/>
              <a:t>Na vyhodnocení účelného využití zastavěného území a vyhodnocení potřeby vymezení nových zastavitelných ploch je třeba důsledně dbát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00940" y="373683"/>
            <a:ext cx="7742119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PŘÍKLAD VYHODNOCENÍ POTŘEBY VYMEZENÍ DALŚÍ ZASTAVITELNÉ PLOCHY PRO BYDLENÍ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podle § 55 odst. 3 stavebního zákona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Plochy pro bydlení ve vydaném (schváleném) územním plánu: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Lokalita A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Zastavitelná plocha …………………………………………………………………...60399 m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2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Lokalita B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Zastavitelná plocha…………………………………..………………………………..32495 m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2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Lokalita 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Zastavitelná plocha………………………………………...………………………….. 7947 m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2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Celkem……………………………………………………...……………………….100841 m</a:t>
            </a:r>
            <a:r>
              <a:rPr kumimoji="0" 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2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Odborný odhad potřeby zastavitelných ploch pro bydlení: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-Požadavky vyplývající z demografického vývoje…………………………………….....10 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b.j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-Požadavky vyplývající z nechtěného soužití………………………………………...…..15 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b.j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-Požadavky vyplývající z polohy obce v rozvoj. 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obl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. (vliv blízkosti centra 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roz.obl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)..….150 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b.j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Celkem………………………………………………...………………………………..175 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b.j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ItalicMT" charset="0"/>
              </a:rPr>
              <a:t>Odhad potřeb ploch pro bydlení byl podložen dílčími odbornými analýzami.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Vzhledem k charakteru obce a předpokládanému zájmu žadatelů o byt se stanovuje poměr 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b.j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. následovně: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15% bytů v bytových domech………………………………………………………….26 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b.j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85% bytů v rodinných domech……………………………………………………….149 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b.j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Celkem………………………………………………………………………………….175 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b.j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1 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b.j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. v bytovém domě = potřeba cca 250 m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2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plochy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1 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b.j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. v rodinném domě = potřeba cca 800 m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2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plochy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Výpočet potřeby zastavitelných ploch pro bydlení: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Potřeba ploch pro bydlení v bytových domech ……………………………………cca 6500 m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2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Potřeba ploch pro bydlení v rodinných domech ……………………………….. cca 119200 m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2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Potřeba ploch pro bydlení……….………………………………………….....cca 125700 m</a:t>
            </a:r>
            <a:r>
              <a:rPr kumimoji="0" 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2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Rezerva 20 %..........................................................................................................cca 25140 m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MT" charset="0"/>
              </a:rPr>
              <a:t>2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Potřeba ploch pro bydlení celkem(včetně rezervy)……………………………... 150840 m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2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Závěr: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v obci je celková potřeba cca 150840 m</a:t>
            </a:r>
            <a:r>
              <a:rPr kumimoji="0" 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2 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plochy pro bydlení v bytových a rodinných domech, což je o 49999 m</a:t>
            </a:r>
            <a:r>
              <a:rPr kumimoji="0" 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2 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více,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NewRomanPS-BoldMT" charset="0"/>
              </a:rPr>
              <a:t>než je vymezeno ve vydaném (schváleném) územním plánu.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§ 55 odst. 5 SZ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Povinnost pořizovatele zajistit vyhotovení ÚP zahrnujícího právní stav a opatřit jej záznamem o účinnosti</a:t>
            </a:r>
          </a:p>
          <a:p>
            <a:r>
              <a:rPr lang="cs-CZ" dirty="0" smtClean="0"/>
              <a:t>Právní stav je třeba vyhotovit po každé změně ÚP</a:t>
            </a:r>
          </a:p>
          <a:p>
            <a:r>
              <a:rPr lang="cs-CZ" dirty="0" smtClean="0"/>
              <a:t>Povinnost vyhotovit právní stav se vztahuje i na ÚP a jejich změny schválené před 1.1.2007</a:t>
            </a:r>
          </a:p>
          <a:p>
            <a:r>
              <a:rPr lang="cs-CZ" dirty="0" smtClean="0"/>
              <a:t>Změnu ÚP je třeba zpracovávat nad „právním stavem“ ÚP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793508"/>
          </a:xfrm>
        </p:spPr>
        <p:txBody>
          <a:bodyPr/>
          <a:lstStyle/>
          <a:p>
            <a:r>
              <a:rPr lang="cs-CZ" dirty="0" smtClean="0"/>
              <a:t>Podoba právního stavu ÚP po vydání změny je po formální stránce obdobou úplného znění zákona</a:t>
            </a:r>
          </a:p>
          <a:p>
            <a:r>
              <a:rPr lang="cs-CZ" dirty="0" smtClean="0"/>
              <a:t>Právní stav ÚP</a:t>
            </a:r>
            <a:r>
              <a:rPr lang="cs-CZ" dirty="0"/>
              <a:t>	</a:t>
            </a:r>
            <a:r>
              <a:rPr lang="cs-CZ" dirty="0" smtClean="0"/>
              <a:t>= textová a grafická část tvořící výrok ÚP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odůvodnění se nezpracovává, z praktického hlediska je žádoucí zpracovat koordinační výkres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457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Územní plánování  pracovní porada s ORP</vt:lpstr>
      <vt:lpstr>§55 odst. 1 SZ</vt:lpstr>
      <vt:lpstr>Snímek 3</vt:lpstr>
      <vt:lpstr>§ 55 odst. 2 SZ</vt:lpstr>
      <vt:lpstr>§ 55 odst. 3 SZ</vt:lpstr>
      <vt:lpstr>§ 55 odst. 4 SZ</vt:lpstr>
      <vt:lpstr>Snímek 7</vt:lpstr>
      <vt:lpstr>§ 55 odst. 5 SZ</vt:lpstr>
      <vt:lpstr>Snímek 9</vt:lpstr>
      <vt:lpstr>§55 odst. 6 SZ</vt:lpstr>
    </vt:vector>
  </TitlesOfParts>
  <Company>Krajský úřad, Královehradecký kraj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plánování  pracovní porada s ORP</dc:title>
  <dc:creator>319</dc:creator>
  <cp:lastModifiedBy>319</cp:lastModifiedBy>
  <cp:revision>19</cp:revision>
  <dcterms:created xsi:type="dcterms:W3CDTF">2013-06-10T09:49:48Z</dcterms:created>
  <dcterms:modified xsi:type="dcterms:W3CDTF">2013-06-10T12:55:20Z</dcterms:modified>
</cp:coreProperties>
</file>