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96" r:id="rId3"/>
    <p:sldId id="295" r:id="rId4"/>
    <p:sldId id="297" r:id="rId5"/>
    <p:sldId id="298" r:id="rId6"/>
    <p:sldId id="299" r:id="rId7"/>
    <p:sldId id="285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lak Maciej" initials="M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t>16.1.2017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t>16.1.2017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1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9FD5-CAFD-4C91-87A4-967B4ECD3BC1}" type="datetime1">
              <a:rPr lang="cs-CZ" smtClean="0"/>
              <a:t>16.1.2017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C197-77DF-452D-A29D-C516990C1B44}" type="datetime1">
              <a:rPr lang="cs-CZ" smtClean="0"/>
              <a:t>16.1.2017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35A7-484A-4746-8293-8D7428355A3F}" type="datetime1">
              <a:rPr lang="cs-CZ" smtClean="0"/>
              <a:t>16.1.2017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8072-965B-45F9-A6A6-8212FA7941D3}" type="datetime1">
              <a:rPr lang="cs-CZ" smtClean="0"/>
              <a:t>16.1.2017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D45E-14E1-4BD8-ABED-285126D84F97}" type="datetime1">
              <a:rPr lang="cs-CZ" smtClean="0"/>
              <a:t>16.1.2017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DA39-AABE-41FC-8D6F-D97005902F82}" type="datetime1">
              <a:rPr lang="cs-CZ" smtClean="0"/>
              <a:t>16.1.2017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2CDD-74B6-4AA0-8102-61E30962DC3C}" type="datetime1">
              <a:rPr lang="cs-CZ" smtClean="0"/>
              <a:t>16.1.2017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B4639-1AE7-409A-956D-B1617291F1F7}" type="datetime1">
              <a:rPr lang="cs-CZ" smtClean="0"/>
              <a:t>16.1.2017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CDC6-FE13-4A3A-80B2-7CE9795CE676}" type="datetime1">
              <a:rPr lang="cs-CZ" smtClean="0"/>
              <a:t>16.1.2017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7A81-A58D-4F3D-BDC4-B1D4B55F5132}" type="datetime1">
              <a:rPr lang="cs-CZ" smtClean="0"/>
              <a:t>16.1.2017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0CAD-A57F-4AD6-B138-AFEF98ECAE3D}" type="datetime1">
              <a:rPr lang="cs-CZ" smtClean="0"/>
              <a:t>16.1.2017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8F6A517-C700-400F-BC6B-BA1ADE20869C}" type="datetime1">
              <a:rPr lang="cs-CZ" smtClean="0"/>
              <a:t>16.1.2017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Interreg V-A Česká republika – Polsko   Společný sekretariát, Jeremenkova 40b,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smtClean="0"/>
              <a:t>Interreg V-A Česká republika – Polsko			Společný sekretariát, Jeremenkova 40b, Olomouc </a:t>
            </a:r>
          </a:p>
          <a:p>
            <a:r>
              <a:rPr lang="pl-PL" b="1" dirty="0" smtClean="0"/>
              <a:t>www.cz-pl.eu</a:t>
            </a:r>
            <a:r>
              <a:rPr lang="pl-PL" dirty="0"/>
              <a:t>	</a:t>
            </a:r>
            <a:r>
              <a:rPr lang="pl-PL" dirty="0" smtClean="0"/>
              <a:t>			email: js.olomouc@crr.cz</a:t>
            </a:r>
            <a:endParaRPr lang="cs-CZ" dirty="0"/>
          </a:p>
          <a:p>
            <a:endParaRPr lang="pl-PL" dirty="0" smtClean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628801"/>
            <a:ext cx="9144000" cy="388843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Životní 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cyklus 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</a:t>
            </a:r>
            <a:r>
              <a:rPr lang="pl-PL" alt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życia</a:t>
            </a:r>
            <a:r>
              <a:rPr lang="cs-CZ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</a:t>
            </a:r>
            <a:r>
              <a:rPr lang="pl-PL" altLang="pl-PL" sz="36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pl-PL" altLang="pl-PL" sz="36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1600" b="1" dirty="0" smtClean="0">
                <a:effectLst/>
              </a:rPr>
              <a:t/>
            </a:r>
            <a:br>
              <a:rPr lang="pl-PL" altLang="pl-PL" sz="1600" b="1" dirty="0" smtClean="0">
                <a:effectLst/>
              </a:rPr>
            </a:br>
            <a:r>
              <a:rPr lang="pl-PL" altLang="pl-PL" sz="1600" b="1" dirty="0" smtClean="0">
                <a:effectLst/>
              </a:rPr>
              <a:t/>
            </a:r>
            <a:br>
              <a:rPr lang="pl-PL" altLang="pl-PL" sz="1600" b="1" dirty="0" smtClean="0">
                <a:effectLst/>
              </a:rPr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1600" dirty="0" smtClean="0">
                <a:effectLst/>
              </a:rPr>
              <a:t>Seminář pro žadatele / </a:t>
            </a:r>
            <a:r>
              <a:rPr lang="pl-PL" altLang="pl-PL" sz="1600" b="1" dirty="0">
                <a:solidFill>
                  <a:schemeClr val="accent3">
                    <a:lumMod val="75000"/>
                  </a:schemeClr>
                </a:solidFill>
                <a:effectLst/>
              </a:rPr>
              <a:t>Seminarium dla </a:t>
            </a:r>
            <a:r>
              <a:rPr lang="pl-PL" altLang="pl-PL" sz="16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wnioskodawców</a:t>
            </a: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1600" dirty="0">
                <a:effectLst/>
              </a:rPr>
              <a:t>Hradec </a:t>
            </a:r>
            <a:r>
              <a:rPr lang="pl-PL" altLang="pl-PL" sz="1600" dirty="0" err="1">
                <a:effectLst/>
              </a:rPr>
              <a:t>Králové</a:t>
            </a:r>
            <a:r>
              <a:rPr lang="pl-PL" altLang="pl-PL" sz="1600" dirty="0">
                <a:effectLst/>
              </a:rPr>
              <a:t> </a:t>
            </a:r>
            <a:r>
              <a:rPr lang="pl-PL" altLang="pl-PL" sz="1600" dirty="0" smtClean="0">
                <a:effectLst/>
              </a:rPr>
              <a:t>23. </a:t>
            </a:r>
            <a:r>
              <a:rPr lang="pl-PL" altLang="pl-PL" sz="1600" dirty="0" err="1" smtClean="0">
                <a:effectLst/>
              </a:rPr>
              <a:t>ledna</a:t>
            </a:r>
            <a:r>
              <a:rPr lang="pl-PL" altLang="pl-PL" sz="1600" dirty="0" smtClean="0">
                <a:effectLst/>
              </a:rPr>
              <a:t> 2017</a:t>
            </a: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pl-PL" sz="16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172272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u="sng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Nowości</a:t>
            </a:r>
            <a:r>
              <a:rPr lang="cs-CZ" sz="3600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u="sng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sz="20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Elektroniczny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obieg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dokumentów</a:t>
            </a:r>
            <a:endParaRPr lang="cs-CZ" sz="2700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           </a:t>
            </a:r>
            <a:r>
              <a:rPr lang="cs-CZ" b="1" i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elektronický </a:t>
            </a:r>
            <a:r>
              <a:rPr lang="cs-CZ" b="1" i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podpis</a:t>
            </a:r>
          </a:p>
          <a:p>
            <a:pPr>
              <a:spcBef>
                <a:spcPts val="1800"/>
              </a:spcBef>
            </a:pP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System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naborów</a:t>
            </a:r>
            <a:endParaRPr lang="cs-CZ" sz="2700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800"/>
              </a:spcBef>
            </a:pP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Propozycja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projektowa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/ </a:t>
            </a: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Opinia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WS </a:t>
            </a:r>
          </a:p>
          <a:p>
            <a:pPr marL="0" indent="0">
              <a:buNone/>
            </a:pPr>
            <a:endParaRPr lang="cs-CZ" sz="2700" dirty="0" smtClean="0">
              <a:solidFill>
                <a:schemeClr val="accent3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endParaRPr lang="cs-CZ" sz="2750" b="1" dirty="0">
              <a:solidFill>
                <a:schemeClr val="accent3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75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endParaRPr lang="cs-CZ" sz="275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51520" y="6021288"/>
            <a:ext cx="8449339" cy="504056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>
          <a:xfrm>
            <a:off x="365760" y="1340768"/>
            <a:ext cx="4041648" cy="4785712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u="sng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Novinky</a:t>
            </a: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r>
              <a:rPr lang="cs-CZ" sz="275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Elektronický oběh dokumentů</a:t>
            </a:r>
            <a:endParaRPr lang="cs-CZ" sz="275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       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elektronický </a:t>
            </a:r>
            <a:r>
              <a:rPr lang="cs-CZ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podpis</a:t>
            </a:r>
          </a:p>
          <a:p>
            <a:pPr>
              <a:spcBef>
                <a:spcPts val="1800"/>
              </a:spcBef>
            </a:pPr>
            <a:r>
              <a:rPr lang="cs-CZ" sz="275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Systém </a:t>
            </a:r>
            <a:r>
              <a:rPr lang="cs-CZ" sz="275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výzev </a:t>
            </a:r>
            <a:endParaRPr lang="cs-CZ" sz="275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15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r>
              <a:rPr lang="cs-CZ" sz="275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Projektový </a:t>
            </a:r>
            <a:r>
              <a:rPr lang="cs-CZ" sz="275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záměr / Stanovisko JS</a:t>
            </a:r>
          </a:p>
          <a:p>
            <a:pPr marL="0" indent="0">
              <a:buNone/>
            </a:pPr>
            <a:endParaRPr lang="cs-CZ" sz="275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16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pl-PL" sz="16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608512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b="1" u="sng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Podręcznik</a:t>
            </a:r>
            <a:r>
              <a:rPr lang="cs-CZ" sz="22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200" b="1" u="sng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wnioskodawcy</a:t>
            </a:r>
            <a:r>
              <a:rPr lang="cs-CZ" sz="22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, </a:t>
            </a:r>
            <a:r>
              <a:rPr lang="cs-CZ" sz="2200" b="1" u="sng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część</a:t>
            </a:r>
            <a:r>
              <a:rPr lang="cs-CZ" sz="22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2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2A</a:t>
            </a:r>
            <a:endParaRPr lang="cs-CZ" sz="2200" b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cs-CZ" sz="15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ogłoszenie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0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naboru</a:t>
            </a:r>
            <a:endParaRPr lang="cs-CZ" sz="25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seminaria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, </a:t>
            </a:r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konsultacje</a:t>
            </a:r>
            <a:endParaRPr lang="cs-CZ" sz="25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propozycja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projektowa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(www)</a:t>
            </a:r>
            <a:endParaRPr lang="cs-CZ" sz="25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opinia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WS</a:t>
            </a:r>
            <a:r>
              <a:rPr lang="cs-CZ" sz="26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600" i="1" dirty="0">
                <a:solidFill>
                  <a:schemeClr val="tx2"/>
                </a:solidFill>
                <a:latin typeface="+mn-lt"/>
              </a:rPr>
              <a:t>(</a:t>
            </a:r>
            <a:r>
              <a:rPr lang="cs-CZ" sz="2600" i="1" dirty="0" err="1">
                <a:solidFill>
                  <a:schemeClr val="tx2"/>
                </a:solidFill>
                <a:latin typeface="+mn-lt"/>
              </a:rPr>
              <a:t>zalecająca</a:t>
            </a:r>
            <a:r>
              <a:rPr lang="cs-CZ" sz="2600" i="1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konsultacje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(w </a:t>
            </a:r>
            <a:r>
              <a:rPr lang="cs-CZ" sz="25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regionach</a:t>
            </a:r>
            <a:r>
              <a:rPr lang="cs-CZ" sz="25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endParaRPr lang="cs-CZ" sz="19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wniosek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projektowy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	</a:t>
            </a:r>
            <a:r>
              <a:rPr lang="cs-CZ" b="1" i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(IS KP 2014+)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     po 2 </a:t>
            </a:r>
            <a:r>
              <a:rPr lang="cs-CZ" sz="22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miesiącach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od </a:t>
            </a:r>
            <a:r>
              <a:rPr lang="cs-CZ" sz="22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propozycji</a:t>
            </a:r>
            <a:endParaRPr lang="cs-CZ" sz="22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51520" y="5949280"/>
            <a:ext cx="8424936" cy="581149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>
          <a:xfrm>
            <a:off x="365760" y="1196752"/>
            <a:ext cx="4041648" cy="492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u="sng" dirty="0" smtClean="0">
                <a:solidFill>
                  <a:schemeClr val="tx2"/>
                </a:solidFill>
                <a:latin typeface="+mn-lt"/>
              </a:rPr>
              <a:t>Příručka pro žadatele, část 2A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400" dirty="0">
              <a:solidFill>
                <a:schemeClr val="tx2"/>
              </a:solidFill>
              <a:latin typeface="+mn-lt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</a:rPr>
              <a:t>vyhlášení výzvy </a:t>
            </a:r>
          </a:p>
          <a:p>
            <a:r>
              <a:rPr lang="cs-CZ" dirty="0" smtClean="0">
                <a:solidFill>
                  <a:schemeClr val="tx2"/>
                </a:solidFill>
                <a:latin typeface="+mn-lt"/>
              </a:rPr>
              <a:t>semináře, konzultace</a:t>
            </a:r>
          </a:p>
          <a:p>
            <a:r>
              <a:rPr lang="cs-CZ" dirty="0" smtClean="0">
                <a:solidFill>
                  <a:schemeClr val="tx2"/>
                </a:solidFill>
                <a:latin typeface="+mn-lt"/>
              </a:rPr>
              <a:t>projektový záměr </a:t>
            </a:r>
            <a:r>
              <a:rPr lang="cs-CZ" dirty="0" smtClean="0">
                <a:solidFill>
                  <a:schemeClr val="tx2"/>
                </a:solidFill>
                <a:latin typeface="+mn-lt"/>
              </a:rPr>
              <a:t>(www)</a:t>
            </a:r>
            <a:endParaRPr lang="cs-CZ" dirty="0" smtClean="0">
              <a:solidFill>
                <a:schemeClr val="tx2"/>
              </a:solidFill>
              <a:latin typeface="+mn-lt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n-lt"/>
              </a:rPr>
              <a:t>stanovisko JS </a:t>
            </a:r>
            <a:r>
              <a:rPr lang="cs-CZ" sz="2000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(doporučující)</a:t>
            </a:r>
          </a:p>
          <a:p>
            <a:r>
              <a:rPr lang="cs-CZ" dirty="0" smtClean="0">
                <a:solidFill>
                  <a:schemeClr val="tx2"/>
                </a:solidFill>
                <a:latin typeface="+mn-lt"/>
              </a:rPr>
              <a:t>konzultace (v regionech)</a:t>
            </a:r>
          </a:p>
          <a:p>
            <a:pPr marL="0" indent="0">
              <a:spcBef>
                <a:spcPts val="300"/>
              </a:spcBef>
              <a:buNone/>
            </a:pPr>
            <a:endParaRPr lang="cs-CZ" sz="2000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000"/>
              </a:spcBef>
            </a:pPr>
            <a:r>
              <a:rPr lang="cs-CZ" b="1" dirty="0" smtClean="0">
                <a:solidFill>
                  <a:schemeClr val="tx2"/>
                </a:solidFill>
                <a:latin typeface="+mn-lt"/>
              </a:rPr>
              <a:t>projektová žádost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chemeClr val="tx2"/>
                </a:solidFill>
                <a:latin typeface="+mn-lt"/>
              </a:rPr>
              <a:t>	</a:t>
            </a:r>
            <a:r>
              <a:rPr lang="cs-CZ" b="1" i="1" u="sng" dirty="0" smtClean="0">
                <a:solidFill>
                  <a:schemeClr val="tx2"/>
                </a:solidFill>
                <a:latin typeface="+mn-lt"/>
              </a:rPr>
              <a:t>(IS KP 2014+)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100" dirty="0" smtClean="0">
                <a:solidFill>
                  <a:schemeClr val="tx2"/>
                </a:solidFill>
                <a:latin typeface="+mn-lt"/>
              </a:rPr>
              <a:t>     </a:t>
            </a:r>
            <a:r>
              <a:rPr lang="cs-CZ" sz="2100" dirty="0">
                <a:solidFill>
                  <a:schemeClr val="tx2"/>
                </a:solidFill>
                <a:latin typeface="+mn-lt"/>
              </a:rPr>
              <a:t>po 2 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měsících od záměru</a:t>
            </a:r>
            <a:endParaRPr lang="cs-CZ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8489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pl-PL" sz="16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608512" cy="485740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kontrola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kwalifikowalności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- JS</a:t>
            </a:r>
            <a:endParaRPr lang="cs-CZ" sz="26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wezwanie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do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uzupełnienia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(1x, 10 dni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roboczych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decyzja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dot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.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nie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/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spełnienia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kryteriów</a:t>
            </a:r>
            <a:endParaRPr lang="cs-CZ" sz="26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26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ocena</a:t>
            </a:r>
            <a:r>
              <a:rPr lang="cs-CZ" sz="26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projektu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200" dirty="0" err="1">
                <a:solidFill>
                  <a:schemeClr val="tx2"/>
                </a:solidFill>
                <a:latin typeface="+mn-lt"/>
              </a:rPr>
              <a:t>jakość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projektu (WPE)</a:t>
            </a:r>
            <a:endParaRPr lang="cs-CZ" sz="2200" dirty="0">
              <a:solidFill>
                <a:schemeClr val="tx2"/>
              </a:solidFill>
              <a:latin typeface="+mn-lt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2200" dirty="0" err="1" smtClean="0">
                <a:solidFill>
                  <a:schemeClr val="tx2"/>
                </a:solidFill>
                <a:latin typeface="+mn-lt"/>
              </a:rPr>
              <a:t>współpraca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  <a:latin typeface="+mn-lt"/>
              </a:rPr>
              <a:t>transgraniczna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 (JS)</a:t>
            </a:r>
            <a:endParaRPr lang="cs-CZ" sz="2200" dirty="0">
              <a:solidFill>
                <a:schemeClr val="tx2"/>
              </a:solidFill>
              <a:latin typeface="+mn-lt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2200" dirty="0" err="1" smtClean="0">
                <a:solidFill>
                  <a:schemeClr val="tx2"/>
                </a:solidFill>
                <a:latin typeface="+mn-lt"/>
              </a:rPr>
              <a:t>wpływ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  <a:latin typeface="+mn-lt"/>
              </a:rPr>
              <a:t>transgraniczny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 (WPE, JS)</a:t>
            </a:r>
            <a:endParaRPr lang="cs-CZ" sz="2200" dirty="0">
              <a:solidFill>
                <a:schemeClr val="tx2"/>
              </a:solidFill>
              <a:latin typeface="+mn-lt"/>
            </a:endParaRPr>
          </a:p>
          <a:p>
            <a:pPr marL="400050" lvl="1" indent="0">
              <a:buNone/>
            </a:pPr>
            <a:r>
              <a:rPr lang="cs-CZ" sz="2200" dirty="0" err="1">
                <a:solidFill>
                  <a:schemeClr val="tx2"/>
                </a:solidFill>
                <a:latin typeface="+mn-lt"/>
              </a:rPr>
              <a:t>maks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. 130 </a:t>
            </a:r>
            <a:r>
              <a:rPr lang="cs-CZ" sz="2200" dirty="0" err="1">
                <a:solidFill>
                  <a:schemeClr val="tx2"/>
                </a:solidFill>
                <a:latin typeface="+mn-lt"/>
              </a:rPr>
              <a:t>punktów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 (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70 %)</a:t>
            </a:r>
            <a:endParaRPr lang="cs-CZ" sz="22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7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decyzja</a:t>
            </a:r>
            <a:r>
              <a:rPr lang="cs-CZ" sz="27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KM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          cca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5 </a:t>
            </a:r>
            <a:r>
              <a:rPr lang="cs-CZ" sz="22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miesiac</a:t>
            </a:r>
            <a:r>
              <a:rPr lang="cs-CZ" sz="220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y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od </a:t>
            </a:r>
            <a:r>
              <a:rPr lang="cs-CZ" sz="22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wniosku</a:t>
            </a:r>
            <a:endParaRPr lang="cs-CZ" sz="22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cs-CZ" sz="2200" dirty="0" smtClean="0">
              <a:solidFill>
                <a:schemeClr val="accent3">
                  <a:lumMod val="7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</a:endParaRPr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65777" y="5877272"/>
            <a:ext cx="8892480" cy="725165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4155888" cy="48577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kontrola přijatelnosti - JS</a:t>
            </a:r>
          </a:p>
          <a:p>
            <a:pPr>
              <a:spcBef>
                <a:spcPts val="1200"/>
              </a:spcBef>
            </a:pP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výzva k </a:t>
            </a:r>
            <a:r>
              <a:rPr lang="cs-CZ" sz="2500" dirty="0">
                <a:solidFill>
                  <a:schemeClr val="tx2"/>
                </a:solidFill>
                <a:latin typeface="+mn-lt"/>
              </a:rPr>
              <a:t>doplnění (</a:t>
            </a: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1x, na doplnění je 10 </a:t>
            </a:r>
            <a:r>
              <a:rPr lang="cs-CZ" sz="2500" dirty="0" err="1" smtClean="0">
                <a:solidFill>
                  <a:schemeClr val="tx2"/>
                </a:solidFill>
                <a:latin typeface="+mn-lt"/>
              </a:rPr>
              <a:t>prac</a:t>
            </a: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. dní)</a:t>
            </a:r>
          </a:p>
          <a:p>
            <a:pPr>
              <a:spcBef>
                <a:spcPts val="1200"/>
              </a:spcBef>
            </a:pP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rozhodnutí o ne/splnění kritérií</a:t>
            </a:r>
          </a:p>
          <a:p>
            <a:pPr>
              <a:spcBef>
                <a:spcPts val="1200"/>
              </a:spcBef>
            </a:pP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hodnocení projektu</a:t>
            </a:r>
          </a:p>
          <a:p>
            <a:pPr marL="857250" lvl="1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kvalita projektu (SPE)</a:t>
            </a:r>
            <a:endParaRPr lang="cs-CZ" sz="20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přeshraniční spolupráce (JS)</a:t>
            </a:r>
            <a:endParaRPr lang="cs-CZ" sz="20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přeshraniční dopad (SPE, JS)</a:t>
            </a:r>
          </a:p>
          <a:p>
            <a:pPr marL="400050" lvl="1" indent="0">
              <a:buNone/>
            </a:pP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max. 130 bodů (hranice 70 %)</a:t>
            </a:r>
          </a:p>
          <a:p>
            <a:pPr>
              <a:spcBef>
                <a:spcPts val="1200"/>
              </a:spcBef>
            </a:pPr>
            <a:r>
              <a:rPr lang="cs-CZ" sz="2500" dirty="0" smtClean="0">
                <a:solidFill>
                  <a:schemeClr val="tx2"/>
                </a:solidFill>
                <a:latin typeface="+mn-lt"/>
              </a:rPr>
              <a:t>rozhodnutí MV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      cca 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5 měsíců </a:t>
            </a:r>
            <a:r>
              <a:rPr lang="cs-CZ" sz="2000" dirty="0" smtClean="0">
                <a:solidFill>
                  <a:schemeClr val="tx2"/>
                </a:solidFill>
                <a:latin typeface="+mn-lt"/>
              </a:rPr>
              <a:t>od žádosti </a:t>
            </a:r>
            <a:endParaRPr lang="cs-CZ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4884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pl-PL" sz="16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716016" y="908720"/>
            <a:ext cx="4316288" cy="4857403"/>
          </a:xfrm>
        </p:spPr>
        <p:txBody>
          <a:bodyPr>
            <a:noAutofit/>
          </a:bodyPr>
          <a:lstStyle/>
          <a:p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Decyzja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(CZ) /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	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Umowa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(PL)</a:t>
            </a:r>
            <a:endParaRPr lang="cs-CZ" sz="255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raporty (+ 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oświadczenie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o 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wydatkach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 </a:t>
            </a: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na </a:t>
            </a:r>
            <a:r>
              <a:rPr lang="cs-CZ" sz="255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poziomie</a:t>
            </a: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partnera</a:t>
            </a:r>
            <a:endParaRPr lang="cs-CZ" sz="255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raporty (</a:t>
            </a:r>
            <a:r>
              <a:rPr lang="cs-CZ" sz="255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wnioski</a:t>
            </a: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o </a:t>
            </a:r>
            <a:r>
              <a:rPr lang="cs-CZ" sz="255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płatność</a:t>
            </a: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) na </a:t>
            </a:r>
            <a:r>
              <a:rPr lang="cs-CZ" sz="2550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poziomie</a:t>
            </a:r>
            <a:r>
              <a:rPr lang="cs-CZ" sz="255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projektu - PW</a:t>
            </a:r>
            <a:endParaRPr lang="cs-CZ" sz="255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kontrola na 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miejscu</a:t>
            </a:r>
            <a:endParaRPr lang="cs-CZ" sz="255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przekazanie</a:t>
            </a: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środków</a:t>
            </a:r>
            <a:endParaRPr lang="cs-CZ" sz="255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cs-CZ" sz="255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raporty z </a:t>
            </a:r>
            <a:r>
              <a:rPr lang="cs-CZ" sz="255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trwalości</a:t>
            </a:r>
            <a:endParaRPr lang="cs-CZ" sz="255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9582" y="6093296"/>
            <a:ext cx="8484835" cy="365125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4041648" cy="4857720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chemeClr val="tx2"/>
                </a:solidFill>
                <a:latin typeface="+mn-lt"/>
              </a:rPr>
              <a:t>Rozhodnutí (CZ)/ 	 	Smlouva (PL)</a:t>
            </a:r>
          </a:p>
          <a:p>
            <a:pPr>
              <a:spcBef>
                <a:spcPts val="600"/>
              </a:spcBef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zprávy (+ prohlášení o výdajích) na úrovni partnera</a:t>
            </a:r>
          </a:p>
          <a:p>
            <a:pPr>
              <a:spcBef>
                <a:spcPts val="600"/>
              </a:spcBef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zprávy </a:t>
            </a:r>
            <a:r>
              <a:rPr lang="cs-CZ" sz="2600" dirty="0">
                <a:solidFill>
                  <a:schemeClr val="tx2"/>
                </a:solidFill>
                <a:latin typeface="+mn-lt"/>
              </a:rPr>
              <a:t>(žádosti o platbu) na </a:t>
            </a: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úrovni projektu – VP </a:t>
            </a:r>
          </a:p>
          <a:p>
            <a:pPr>
              <a:spcBef>
                <a:spcPts val="600"/>
              </a:spcBef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kontrola na místě</a:t>
            </a:r>
          </a:p>
          <a:p>
            <a:pPr>
              <a:spcBef>
                <a:spcPts val="600"/>
              </a:spcBef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proplacení prostředků</a:t>
            </a:r>
          </a:p>
          <a:p>
            <a:pPr>
              <a:spcBef>
                <a:spcPts val="600"/>
              </a:spcBef>
            </a:pPr>
            <a:r>
              <a:rPr lang="cs-CZ" sz="2600" dirty="0" smtClean="0">
                <a:solidFill>
                  <a:schemeClr val="tx2"/>
                </a:solidFill>
                <a:latin typeface="+mn-lt"/>
              </a:rPr>
              <a:t>zprávy o udržitelnosti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5469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endParaRPr lang="pl-PL" sz="16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16288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Procedura </a:t>
            </a:r>
            <a:r>
              <a:rPr lang="cs-CZ" sz="2800" b="1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odwoławcza</a:t>
            </a:r>
            <a:endParaRPr lang="cs-CZ" sz="2800" b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prawo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odwołać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się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od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każdej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decyzji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– 1x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do 5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ew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. 10 dni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roboczych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co do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zasady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za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pomocą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IS KP</a:t>
            </a:r>
          </a:p>
          <a:p>
            <a:pPr>
              <a:spcBef>
                <a:spcPts val="1200"/>
              </a:spcBef>
            </a:pP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decyzję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podejmuje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IZ lub KM -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ostatecznie</a:t>
            </a:r>
            <a:endParaRPr lang="cs-CZ" sz="2800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8" y="6021288"/>
            <a:ext cx="8496944" cy="700187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r>
              <a:rPr lang="pl-PL" dirty="0" smtClean="0"/>
              <a:t>		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>
          <a:xfrm>
            <a:off x="365760" y="1268760"/>
            <a:ext cx="4041648" cy="4857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n-lt"/>
              </a:rPr>
              <a:t>Procedura odvolání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proti každému jednotlivému rozhodnutí  - 1x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do 5, resp. 10 </a:t>
            </a:r>
            <a:r>
              <a:rPr lang="cs-CZ" sz="2800" dirty="0" err="1" smtClean="0">
                <a:solidFill>
                  <a:schemeClr val="tx2"/>
                </a:solidFill>
                <a:latin typeface="+mn-lt"/>
              </a:rPr>
              <a:t>prac</a:t>
            </a: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. dnů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primárně prostřednictvím IS KP 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tx2"/>
                </a:solidFill>
                <a:latin typeface="+mn-lt"/>
              </a:rPr>
              <a:t>rozhoduje ŘO či MV - konečné</a:t>
            </a:r>
            <a:endParaRPr lang="cs-CZ" sz="2800" dirty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7901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2880320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>
                <a:effectLst/>
              </a:rPr>
              <a:t>DZIĘKUJEMY ZA UWAGĘ</a:t>
            </a:r>
            <a:br>
              <a:rPr lang="cs-CZ" sz="2800" dirty="0" smtClean="0">
                <a:effectLst/>
              </a:rPr>
            </a:br>
            <a:r>
              <a:rPr lang="cs-CZ" sz="2800" dirty="0" smtClean="0">
                <a:effectLst/>
              </a:rPr>
              <a:t/>
            </a:r>
            <a:br>
              <a:rPr lang="cs-CZ" sz="2800" dirty="0" smtClean="0">
                <a:effectLst/>
              </a:rPr>
            </a:b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DĚKUJEME ZA POZORNOST </a:t>
            </a:r>
            <a:endParaRPr lang="cs-CZ" sz="28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87524" y="6093296"/>
            <a:ext cx="8568952" cy="569259"/>
          </a:xfrm>
        </p:spPr>
        <p:txBody>
          <a:bodyPr/>
          <a:lstStyle/>
          <a:p>
            <a:r>
              <a:rPr lang="pl-PL" dirty="0"/>
              <a:t>Interreg V-A Česká republika – Polsko			Společný sekretariát, Jeremenkova 40b, Olomouc </a:t>
            </a:r>
          </a:p>
          <a:p>
            <a:r>
              <a:rPr lang="pl-PL" b="1" dirty="0"/>
              <a:t>www.cz-pl.eu</a:t>
            </a:r>
            <a:r>
              <a:rPr lang="pl-PL" dirty="0"/>
              <a:t>				email: js.olomouc@crr.cz</a:t>
            </a:r>
            <a:endParaRPr lang="cs-CZ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310</Words>
  <Application>Microsoft Office PowerPoint</Application>
  <PresentationFormat>Předvádění na obrazovce (4:3)</PresentationFormat>
  <Paragraphs>110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          Životní cyklus projektu    Cykl życia projektu     Seminář pro žadatele / Seminarium dla wnioskodawców  Hradec Králové 23. ledna 2017</vt:lpstr>
      <vt:lpstr>          </vt:lpstr>
      <vt:lpstr>          </vt:lpstr>
      <vt:lpstr>          </vt:lpstr>
      <vt:lpstr>          </vt:lpstr>
      <vt:lpstr>          </vt:lpstr>
      <vt:lpstr>    DZIĘKUJEMY ZA UWAGĘ  DĚKUJEME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Jarnotová Lenka</cp:lastModifiedBy>
  <cp:revision>132</cp:revision>
  <cp:lastPrinted>2015-08-05T13:04:03Z</cp:lastPrinted>
  <dcterms:created xsi:type="dcterms:W3CDTF">2015-07-27T08:43:00Z</dcterms:created>
  <dcterms:modified xsi:type="dcterms:W3CDTF">2017-01-16T11:30:03Z</dcterms:modified>
</cp:coreProperties>
</file>