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theme/themeOverride1.xml" ContentType="application/vnd.openxmlformats-officedocument.themeOverride+xml"/>
  <Override PartName="/ppt/tags/tag4.xml" ContentType="application/vnd.openxmlformats-officedocument.presentationml.tags+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tags/tag5.xml" ContentType="application/vnd.openxmlformats-officedocument.presentationml.tags+xml"/>
  <Override PartName="/ppt/charts/chart21.xml" ContentType="application/vnd.openxmlformats-officedocument.drawingml.chart+xml"/>
  <Override PartName="/ppt/charts/style7.xml" ContentType="application/vnd.ms-office.chartstyle+xml"/>
  <Override PartName="/ppt/charts/colors7.xml" ContentType="application/vnd.ms-office.chartcolorstyle+xml"/>
  <Override PartName="/ppt/charts/chart22.xml" ContentType="application/vnd.openxmlformats-officedocument.drawingml.chart+xml"/>
  <Override PartName="/ppt/charts/style8.xml" ContentType="application/vnd.ms-office.chartstyle+xml"/>
  <Override PartName="/ppt/charts/colors8.xml" ContentType="application/vnd.ms-office.chartcolorstyle+xml"/>
  <Override PartName="/ppt/charts/chart23.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24.xml" ContentType="application/vnd.openxmlformats-officedocument.drawingml.chart+xml"/>
  <Override PartName="/ppt/theme/themeOverride2.xml" ContentType="application/vnd.openxmlformats-officedocument.themeOverride+xml"/>
  <Override PartName="/ppt/charts/chart25.xml" ContentType="application/vnd.openxmlformats-officedocument.drawingml.chart+xml"/>
  <Override PartName="/ppt/tags/tag6.xml" ContentType="application/vnd.openxmlformats-officedocument.presentationml.tags+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charts/chart2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9.xml" ContentType="application/vnd.openxmlformats-officedocument.drawingml.chart+xml"/>
  <Override PartName="/ppt/charts/style13.xml" ContentType="application/vnd.ms-office.chartstyle+xml"/>
  <Override PartName="/ppt/charts/colors13.xml" ContentType="application/vnd.ms-office.chartcolorstyle+xml"/>
  <Override PartName="/ppt/tags/tag7.xml" ContentType="application/vnd.openxmlformats-officedocument.presentationml.tags+xml"/>
  <Override PartName="/ppt/charts/chart30.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tags/tag8.xml" ContentType="application/vnd.openxmlformats-officedocument.presentationml.tags+xml"/>
  <Override PartName="/ppt/charts/chart3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4.xml" ContentType="application/vnd.openxmlformats-officedocument.drawingml.chart+xml"/>
  <Override PartName="/ppt/charts/style18.xml" ContentType="application/vnd.ms-office.chartstyle+xml"/>
  <Override PartName="/ppt/charts/colors18.xml" ContentType="application/vnd.ms-office.chartcolorstyle+xml"/>
  <Override PartName="/ppt/tags/tag9.xml" ContentType="application/vnd.openxmlformats-officedocument.presentationml.tags+xml"/>
  <Override PartName="/ppt/charts/chart35.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4.xml" ContentType="application/vnd.openxmlformats-officedocument.themeOverride+xml"/>
  <Override PartName="/ppt/charts/chart36.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5.xml" ContentType="application/vnd.openxmlformats-officedocument.themeOverride+xml"/>
  <Override PartName="/ppt/charts/chart37.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6.xml" ContentType="application/vnd.openxmlformats-officedocument.themeOverride+xml"/>
  <Override PartName="/ppt/charts/chart38.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7.xml" ContentType="application/vnd.openxmlformats-officedocument.themeOverride+xml"/>
  <Override PartName="/ppt/notesSlides/notesSlide2.xml" ContentType="application/vnd.openxmlformats-officedocument.presentationml.notesSlide+xml"/>
  <Override PartName="/ppt/charts/chart39.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40.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1.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42.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3.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4.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5.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46.xml" ContentType="application/vnd.openxmlformats-officedocument.drawingml.chart+xml"/>
  <Override PartName="/ppt/drawings/drawing3.xml" ContentType="application/vnd.openxmlformats-officedocument.drawingml.chartshapes+xml"/>
  <Override PartName="/ppt/charts/chart47.xml" ContentType="application/vnd.openxmlformats-officedocument.drawingml.chart+xml"/>
  <Override PartName="/ppt/drawings/drawing4.xml" ContentType="application/vnd.openxmlformats-officedocument.drawingml.chartshapes+xml"/>
  <Override PartName="/ppt/charts/chart48.xml" ContentType="application/vnd.openxmlformats-officedocument.drawingml.chart+xml"/>
  <Override PartName="/ppt/drawings/drawing5.xml" ContentType="application/vnd.openxmlformats-officedocument.drawingml.chartshapes+xml"/>
  <Override PartName="/ppt/charts/chart49.xml" ContentType="application/vnd.openxmlformats-officedocument.drawingml.chart+xml"/>
  <Override PartName="/ppt/drawings/drawing6.xml" ContentType="application/vnd.openxmlformats-officedocument.drawingml.chartshapes+xml"/>
  <Override PartName="/ppt/charts/chart5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8.xml" ContentType="application/vnd.openxmlformats-officedocument.themeOverride+xml"/>
  <Override PartName="/ppt/charts/chart5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9.xml" ContentType="application/vnd.openxmlformats-officedocument.themeOverride+xml"/>
  <Override PartName="/ppt/charts/chart5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5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5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10.xml" ContentType="application/vnd.openxmlformats-officedocument.themeOverride+xml"/>
  <Override PartName="/ppt/drawings/drawing7.xml" ContentType="application/vnd.openxmlformats-officedocument.drawingml.chartshapes+xml"/>
  <Override PartName="/ppt/charts/chart5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11.xml" ContentType="application/vnd.openxmlformats-officedocument.themeOverride+xml"/>
  <Override PartName="/ppt/drawings/drawing8.xml" ContentType="application/vnd.openxmlformats-officedocument.drawingml.chartshapes+xml"/>
  <Override PartName="/ppt/charts/chart59.xml" ContentType="application/vnd.openxmlformats-officedocument.drawingml.chart+xml"/>
  <Override PartName="/ppt/charts/style39.xml" ContentType="application/vnd.ms-office.chartstyle+xml"/>
  <Override PartName="/ppt/charts/colors39.xml" ContentType="application/vnd.ms-office.chartcolorstyle+xml"/>
  <Override PartName="/ppt/tags/tag10.xml" ContentType="application/vnd.openxmlformats-officedocument.presentationml.tags+xml"/>
  <Override PartName="/ppt/charts/chart60.xml" ContentType="application/vnd.openxmlformats-officedocument.drawingml.chart+xml"/>
  <Override PartName="/ppt/drawings/drawing9.xml" ContentType="application/vnd.openxmlformats-officedocument.drawingml.chartshapes+xml"/>
  <Override PartName="/ppt/charts/chart61.xml" ContentType="application/vnd.openxmlformats-officedocument.drawingml.chart+xml"/>
  <Override PartName="/ppt/tags/tag11.xml" ContentType="application/vnd.openxmlformats-officedocument.presentationml.tags+xml"/>
  <Override PartName="/ppt/charts/chart6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6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4.xml" ContentType="application/vnd.openxmlformats-officedocument.drawingml.chart+xml"/>
  <Override PartName="/ppt/charts/style42.xml" ContentType="application/vnd.ms-office.chartstyle+xml"/>
  <Override PartName="/ppt/charts/colors42.xml" ContentType="application/vnd.ms-office.chartcolorstyle+xml"/>
  <Override PartName="/ppt/tags/tag12.xml" ContentType="application/vnd.openxmlformats-officedocument.presentationml.tags+xml"/>
  <Override PartName="/ppt/charts/chart6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68.xml" ContentType="application/vnd.openxmlformats-officedocument.drawingml.chart+xml"/>
  <Override PartName="/ppt/theme/themeOverride12.xml" ContentType="application/vnd.openxmlformats-officedocument.themeOverride+xml"/>
  <Override PartName="/ppt/charts/chart69.xml" ContentType="application/vnd.openxmlformats-officedocument.drawingml.chart+xml"/>
  <Override PartName="/ppt/theme/themeOverride13.xml" ContentType="application/vnd.openxmlformats-officedocument.themeOverride+xml"/>
  <Override PartName="/ppt/charts/chart70.xml" ContentType="application/vnd.openxmlformats-officedocument.drawingml.chart+xml"/>
  <Override PartName="/ppt/theme/themeOverride14.xml" ContentType="application/vnd.openxmlformats-officedocument.themeOverride+xml"/>
  <Override PartName="/ppt/charts/chart71.xml" ContentType="application/vnd.openxmlformats-officedocument.drawingml.chart+xml"/>
  <Override PartName="/ppt/theme/themeOverride15.xml" ContentType="application/vnd.openxmlformats-officedocument.themeOverride+xml"/>
  <Override PartName="/ppt/charts/chart72.xml" ContentType="application/vnd.openxmlformats-officedocument.drawingml.chart+xml"/>
  <Override PartName="/ppt/theme/themeOverride16.xml" ContentType="application/vnd.openxmlformats-officedocument.themeOverride+xml"/>
  <Override PartName="/ppt/charts/chart73.xml" ContentType="application/vnd.openxmlformats-officedocument.drawingml.chart+xml"/>
  <Override PartName="/ppt/theme/themeOverride17.xml" ContentType="application/vnd.openxmlformats-officedocument.themeOverride+xml"/>
  <Override PartName="/ppt/charts/chart74.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5.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76.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77.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7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8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8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84.xml" ContentType="application/vnd.openxmlformats-officedocument.drawingml.chart+xml"/>
  <Override PartName="/ppt/charts/style54.xml" ContentType="application/vnd.ms-office.chartstyle+xml"/>
  <Override PartName="/ppt/charts/colors54.xml" ContentType="application/vnd.ms-office.chartcolorstyle+xml"/>
  <Override PartName="/ppt/tags/tag13.xml" ContentType="application/vnd.openxmlformats-officedocument.presentationml.tags+xml"/>
  <Override PartName="/ppt/charts/chart8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8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8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8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89.xml" ContentType="application/vnd.openxmlformats-officedocument.drawingml.chart+xml"/>
  <Override PartName="/ppt/theme/themeOverride18.xml" ContentType="application/vnd.openxmlformats-officedocument.themeOverride+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theme/themeOverride19.xml" ContentType="application/vnd.openxmlformats-officedocument.themeOverride+xml"/>
  <Override PartName="/ppt/charts/chart96.xml" ContentType="application/vnd.openxmlformats-officedocument.drawingml.chart+xml"/>
  <Override PartName="/ppt/theme/themeOverride20.xml" ContentType="application/vnd.openxmlformats-officedocument.themeOverride+xml"/>
  <Override PartName="/ppt/charts/chart97.xml" ContentType="application/vnd.openxmlformats-officedocument.drawingml.chart+xml"/>
  <Override PartName="/ppt/theme/themeOverride21.xml" ContentType="application/vnd.openxmlformats-officedocument.themeOverride+xml"/>
  <Override PartName="/ppt/charts/chart98.xml" ContentType="application/vnd.openxmlformats-officedocument.drawingml.chart+xml"/>
  <Override PartName="/ppt/theme/themeOverride22.xml" ContentType="application/vnd.openxmlformats-officedocument.themeOverride+xml"/>
  <Override PartName="/ppt/charts/chart99.xml" ContentType="application/vnd.openxmlformats-officedocument.drawingml.chart+xml"/>
  <Override PartName="/ppt/charts/chart100.xml" ContentType="application/vnd.openxmlformats-officedocument.drawingml.chart+xml"/>
  <Override PartName="/ppt/theme/themeOverride23.xml" ContentType="application/vnd.openxmlformats-officedocument.themeOverride+xml"/>
  <Override PartName="/ppt/tags/tag14.xml" ContentType="application/vnd.openxmlformats-officedocument.presentationml.tags+xml"/>
  <Override PartName="/ppt/charts/chart101.xml" ContentType="application/vnd.openxmlformats-officedocument.drawingml.chart+xml"/>
  <Override PartName="/ppt/theme/themeOverride24.xml" ContentType="application/vnd.openxmlformats-officedocument.themeOverride+xml"/>
  <Override PartName="/ppt/charts/chart102.xml" ContentType="application/vnd.openxmlformats-officedocument.drawingml.chart+xml"/>
  <Override PartName="/ppt/theme/themeOverride25.xml" ContentType="application/vnd.openxmlformats-officedocument.themeOverride+xml"/>
  <Override PartName="/ppt/charts/chart103.xml" ContentType="application/vnd.openxmlformats-officedocument.drawingml.chart+xml"/>
  <Override PartName="/ppt/theme/themeOverride26.xml" ContentType="application/vnd.openxmlformats-officedocument.themeOverride+xml"/>
  <Override PartName="/ppt/drawings/drawing10.xml" ContentType="application/vnd.openxmlformats-officedocument.drawingml.chartshapes+xml"/>
  <Override PartName="/ppt/charts/chart104.xml" ContentType="application/vnd.openxmlformats-officedocument.drawingml.chart+xml"/>
  <Override PartName="/ppt/theme/themeOverride27.xml" ContentType="application/vnd.openxmlformats-officedocument.themeOverride+xml"/>
  <Override PartName="/ppt/drawings/drawing11.xml" ContentType="application/vnd.openxmlformats-officedocument.drawingml.chartshapes+xml"/>
  <Override PartName="/ppt/charts/chart105.xml" ContentType="application/vnd.openxmlformats-officedocument.drawingml.chart+xml"/>
  <Override PartName="/ppt/theme/themeOverride28.xml" ContentType="application/vnd.openxmlformats-officedocument.themeOverride+xml"/>
  <Override PartName="/ppt/drawings/drawing12.xml" ContentType="application/vnd.openxmlformats-officedocument.drawingml.chartshapes+xml"/>
  <Override PartName="/ppt/charts/chart106.xml" ContentType="application/vnd.openxmlformats-officedocument.drawingml.chart+xml"/>
  <Override PartName="/ppt/theme/themeOverride29.xml" ContentType="application/vnd.openxmlformats-officedocument.themeOverride+xml"/>
  <Override PartName="/ppt/charts/chart10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08.xml" ContentType="application/vnd.openxmlformats-officedocument.drawingml.chart+xml"/>
  <Override PartName="/ppt/charts/chart109.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10.xml" ContentType="application/vnd.openxmlformats-officedocument.drawingml.chart+xml"/>
  <Override PartName="/ppt/theme/themeOverride30.xml" ContentType="application/vnd.openxmlformats-officedocument.themeOverride+xml"/>
  <Override PartName="/ppt/charts/chart111.xml" ContentType="application/vnd.openxmlformats-officedocument.drawingml.chart+xml"/>
  <Override PartName="/ppt/theme/themeOverride31.xml" ContentType="application/vnd.openxmlformats-officedocument.themeOverride+xml"/>
  <Override PartName="/ppt/charts/chart112.xml" ContentType="application/vnd.openxmlformats-officedocument.drawingml.chart+xml"/>
  <Override PartName="/ppt/theme/themeOverride32.xml" ContentType="application/vnd.openxmlformats-officedocument.themeOverride+xml"/>
  <Override PartName="/ppt/charts/chart113.xml" ContentType="application/vnd.openxmlformats-officedocument.drawingml.chart+xml"/>
  <Override PartName="/ppt/theme/themeOverride33.xml" ContentType="application/vnd.openxmlformats-officedocument.themeOverride+xml"/>
  <Override PartName="/ppt/charts/chart114.xml" ContentType="application/vnd.openxmlformats-officedocument.drawingml.chart+xml"/>
  <Override PartName="/ppt/theme/themeOverride34.xml" ContentType="application/vnd.openxmlformats-officedocument.themeOverride+xml"/>
  <Override PartName="/ppt/charts/chart115.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16.xml" ContentType="application/vnd.openxmlformats-officedocument.drawingml.chart+xml"/>
  <Override PartName="/ppt/charts/style62.xml" ContentType="application/vnd.ms-office.chartstyle+xml"/>
  <Override PartName="/ppt/charts/colors62.xml" ContentType="application/vnd.ms-office.chartcolorstyle+xml"/>
  <Override PartName="/ppt/tags/tag15.xml" ContentType="application/vnd.openxmlformats-officedocument.presentationml.tags+xml"/>
  <Override PartName="/ppt/charts/chart117.xml" ContentType="application/vnd.openxmlformats-officedocument.drawingml.chart+xml"/>
  <Override PartName="/ppt/theme/themeOverride35.xml" ContentType="application/vnd.openxmlformats-officedocument.themeOverride+xml"/>
  <Override PartName="/ppt/charts/chart118.xml" ContentType="application/vnd.openxmlformats-officedocument.drawingml.chart+xml"/>
  <Override PartName="/ppt/theme/themeOverride36.xml" ContentType="application/vnd.openxmlformats-officedocument.themeOverride+xml"/>
  <Override PartName="/ppt/charts/chart119.xml" ContentType="application/vnd.openxmlformats-officedocument.drawingml.chart+xml"/>
  <Override PartName="/ppt/theme/themeOverride37.xml" ContentType="application/vnd.openxmlformats-officedocument.themeOverride+xml"/>
  <Override PartName="/ppt/tags/tag16.xml" ContentType="application/vnd.openxmlformats-officedocument.presentationml.tags+xml"/>
  <Override PartName="/ppt/charts/chart120.xml" ContentType="application/vnd.openxmlformats-officedocument.drawingml.chart+xml"/>
  <Override PartName="/ppt/theme/themeOverride38.xml" ContentType="application/vnd.openxmlformats-officedocument.themeOverride+xml"/>
  <Override PartName="/ppt/charts/chart121.xml" ContentType="application/vnd.openxmlformats-officedocument.drawingml.chart+xml"/>
  <Override PartName="/ppt/theme/themeOverride39.xml" ContentType="application/vnd.openxmlformats-officedocument.themeOverride+xml"/>
  <Override PartName="/ppt/drawings/drawing13.xml" ContentType="application/vnd.openxmlformats-officedocument.drawingml.chartshapes+xml"/>
  <Override PartName="/ppt/charts/chart122.xml" ContentType="application/vnd.openxmlformats-officedocument.drawingml.chart+xml"/>
  <Override PartName="/ppt/theme/themeOverride40.xml" ContentType="application/vnd.openxmlformats-officedocument.themeOverride+xml"/>
  <Override PartName="/ppt/drawings/drawing14.xml" ContentType="application/vnd.openxmlformats-officedocument.drawingml.chartshapes+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127.xml" ContentType="application/vnd.openxmlformats-officedocument.drawingml.chart+xml"/>
  <Override PartName="/ppt/charts/style64.xml" ContentType="application/vnd.ms-office.chartstyle+xml"/>
  <Override PartName="/ppt/charts/colors64.xml" ContentType="application/vnd.ms-office.chartcolorstyle+xml"/>
  <Override PartName="/ppt/tags/tag17.xml" ContentType="application/vnd.openxmlformats-officedocument.presentationml.tags+xml"/>
  <Override PartName="/ppt/charts/chart128.xml" ContentType="application/vnd.openxmlformats-officedocument.drawingml.chart+xml"/>
  <Override PartName="/ppt/theme/themeOverride41.xml" ContentType="application/vnd.openxmlformats-officedocument.themeOverride+xml"/>
  <Override PartName="/ppt/charts/chart129.xml" ContentType="application/vnd.openxmlformats-officedocument.drawingml.chart+xml"/>
  <Override PartName="/ppt/theme/themeOverride42.xml" ContentType="application/vnd.openxmlformats-officedocument.themeOverride+xml"/>
  <Override PartName="/ppt/charts/chart130.xml" ContentType="application/vnd.openxmlformats-officedocument.drawingml.chart+xml"/>
  <Override PartName="/ppt/theme/themeOverride43.xml" ContentType="application/vnd.openxmlformats-officedocument.themeOverride+xml"/>
  <Override PartName="/ppt/charts/chart131.xml" ContentType="application/vnd.openxmlformats-officedocument.drawingml.chart+xml"/>
  <Override PartName="/ppt/theme/themeOverride44.xml" ContentType="application/vnd.openxmlformats-officedocument.themeOverride+xml"/>
  <Override PartName="/ppt/charts/chart132.xml" ContentType="application/vnd.openxmlformats-officedocument.drawingml.chart+xml"/>
  <Override PartName="/ppt/theme/themeOverride45.xml" ContentType="application/vnd.openxmlformats-officedocument.themeOverride+xml"/>
  <Override PartName="/ppt/charts/chart133.xml" ContentType="application/vnd.openxmlformats-officedocument.drawingml.chart+xml"/>
  <Override PartName="/ppt/theme/themeOverride46.xml" ContentType="application/vnd.openxmlformats-officedocument.themeOverride+xml"/>
  <Override PartName="/ppt/charts/chart134.xml" ContentType="application/vnd.openxmlformats-officedocument.drawingml.chart+xml"/>
  <Override PartName="/ppt/theme/themeOverride47.xml" ContentType="application/vnd.openxmlformats-officedocument.themeOverride+xml"/>
  <Override PartName="/ppt/charts/chart135.xml" ContentType="application/vnd.openxmlformats-officedocument.drawingml.chart+xml"/>
  <Override PartName="/ppt/theme/themeOverride48.xml" ContentType="application/vnd.openxmlformats-officedocument.themeOverride+xml"/>
  <Override PartName="/ppt/charts/chart136.xml" ContentType="application/vnd.openxmlformats-officedocument.drawingml.chart+xml"/>
  <Override PartName="/ppt/theme/themeOverride49.xml" ContentType="application/vnd.openxmlformats-officedocument.themeOverride+xml"/>
  <Override PartName="/ppt/tags/tag18.xml" ContentType="application/vnd.openxmlformats-officedocument.presentationml.tags+xml"/>
  <Override PartName="/ppt/charts/chart137.xml" ContentType="application/vnd.openxmlformats-officedocument.drawingml.chart+xml"/>
  <Override PartName="/ppt/drawings/drawing15.xml" ContentType="application/vnd.openxmlformats-officedocument.drawingml.chartshapes+xml"/>
  <Override PartName="/ppt/charts/chart138.xml" ContentType="application/vnd.openxmlformats-officedocument.drawingml.chart+xml"/>
  <Override PartName="/ppt/charts/chart139.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50.xml" ContentType="application/vnd.openxmlformats-officedocument.themeOverride+xml"/>
  <Override PartName="/ppt/charts/chart140.xml" ContentType="application/vnd.openxmlformats-officedocument.drawingml.chart+xml"/>
  <Override PartName="/ppt/charts/style66.xml" ContentType="application/vnd.ms-office.chartstyle+xml"/>
  <Override PartName="/ppt/charts/colors66.xml" ContentType="application/vnd.ms-office.chartcolorstyle+xml"/>
  <Override PartName="/ppt/theme/themeOverride51.xml" ContentType="application/vnd.openxmlformats-officedocument.themeOverride+xml"/>
  <Override PartName="/ppt/tags/tag19.xml" ContentType="application/vnd.openxmlformats-officedocument.presentationml.tags+xml"/>
  <Override PartName="/ppt/charts/chart141.xml" ContentType="application/vnd.openxmlformats-officedocument.drawingml.chart+xml"/>
  <Override PartName="/ppt/theme/themeOverride52.xml" ContentType="application/vnd.openxmlformats-officedocument.themeOverride+xml"/>
  <Override PartName="/ppt/charts/chart142.xml" ContentType="application/vnd.openxmlformats-officedocument.drawingml.chart+xml"/>
  <Override PartName="/ppt/theme/themeOverride53.xml" ContentType="application/vnd.openxmlformats-officedocument.themeOverride+xml"/>
  <Override PartName="/ppt/charts/chart143.xml" ContentType="application/vnd.openxmlformats-officedocument.drawingml.chart+xml"/>
  <Override PartName="/ppt/theme/themeOverride54.xml" ContentType="application/vnd.openxmlformats-officedocument.themeOverride+xml"/>
  <Override PartName="/ppt/charts/chart144.xml" ContentType="application/vnd.openxmlformats-officedocument.drawingml.chart+xml"/>
  <Override PartName="/ppt/theme/themeOverride55.xml" ContentType="application/vnd.openxmlformats-officedocument.themeOverride+xml"/>
  <Override PartName="/ppt/tags/tag20.xml" ContentType="application/vnd.openxmlformats-officedocument.presentationml.tags+xml"/>
  <Override PartName="/ppt/charts/chart145.xml" ContentType="application/vnd.openxmlformats-officedocument.drawingml.chart+xml"/>
  <Override PartName="/ppt/tags/tag21.xml" ContentType="application/vnd.openxmlformats-officedocument.presentationml.tags+xml"/>
  <Override PartName="/ppt/charts/chart146.xml" ContentType="application/vnd.openxmlformats-officedocument.drawingml.chart+xml"/>
  <Override PartName="/ppt/drawings/drawing16.xml" ContentType="application/vnd.openxmlformats-officedocument.drawingml.chartshapes+xml"/>
  <Override PartName="/ppt/tags/tag22.xml" ContentType="application/vnd.openxmlformats-officedocument.presentationml.tags+xml"/>
  <Override PartName="/ppt/charts/chart147.xml" ContentType="application/vnd.openxmlformats-officedocument.drawingml.chart+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0" r:id="rId3"/>
  </p:sldMasterIdLst>
  <p:notesMasterIdLst>
    <p:notesMasterId r:id="rId111"/>
  </p:notesMasterIdLst>
  <p:sldIdLst>
    <p:sldId id="1088" r:id="rId4"/>
    <p:sldId id="961" r:id="rId5"/>
    <p:sldId id="718" r:id="rId6"/>
    <p:sldId id="719" r:id="rId7"/>
    <p:sldId id="720" r:id="rId8"/>
    <p:sldId id="721" r:id="rId9"/>
    <p:sldId id="722" r:id="rId10"/>
    <p:sldId id="962" r:id="rId11"/>
    <p:sldId id="1151" r:id="rId12"/>
    <p:sldId id="1152" r:id="rId13"/>
    <p:sldId id="1195" r:id="rId14"/>
    <p:sldId id="1154" r:id="rId15"/>
    <p:sldId id="1167" r:id="rId16"/>
    <p:sldId id="1099" r:id="rId17"/>
    <p:sldId id="1100" r:id="rId18"/>
    <p:sldId id="1101" r:id="rId19"/>
    <p:sldId id="1089" r:id="rId20"/>
    <p:sldId id="1169" r:id="rId21"/>
    <p:sldId id="1092" r:id="rId22"/>
    <p:sldId id="1093" r:id="rId23"/>
    <p:sldId id="1094" r:id="rId24"/>
    <p:sldId id="1095" r:id="rId25"/>
    <p:sldId id="1140" r:id="rId26"/>
    <p:sldId id="1141" r:id="rId27"/>
    <p:sldId id="1102" r:id="rId28"/>
    <p:sldId id="1103" r:id="rId29"/>
    <p:sldId id="1179" r:id="rId30"/>
    <p:sldId id="1180" r:id="rId31"/>
    <p:sldId id="1104" r:id="rId32"/>
    <p:sldId id="1007" r:id="rId33"/>
    <p:sldId id="1008" r:id="rId34"/>
    <p:sldId id="1009" r:id="rId35"/>
    <p:sldId id="1011" r:id="rId36"/>
    <p:sldId id="1012" r:id="rId37"/>
    <p:sldId id="1013" r:id="rId38"/>
    <p:sldId id="1196" r:id="rId39"/>
    <p:sldId id="1197" r:id="rId40"/>
    <p:sldId id="1155" r:id="rId41"/>
    <p:sldId id="1156" r:id="rId42"/>
    <p:sldId id="1198" r:id="rId43"/>
    <p:sldId id="1214" r:id="rId44"/>
    <p:sldId id="1194" r:id="rId45"/>
    <p:sldId id="1166" r:id="rId46"/>
    <p:sldId id="1168" r:id="rId47"/>
    <p:sldId id="1105" r:id="rId48"/>
    <p:sldId id="1164" r:id="rId49"/>
    <p:sldId id="1165" r:id="rId50"/>
    <p:sldId id="954" r:id="rId51"/>
    <p:sldId id="955" r:id="rId52"/>
    <p:sldId id="956" r:id="rId53"/>
    <p:sldId id="963" r:id="rId54"/>
    <p:sldId id="1199" r:id="rId55"/>
    <p:sldId id="1200" r:id="rId56"/>
    <p:sldId id="1220" r:id="rId57"/>
    <p:sldId id="1221" r:id="rId58"/>
    <p:sldId id="1222" r:id="rId59"/>
    <p:sldId id="1202" r:id="rId60"/>
    <p:sldId id="1144" r:id="rId61"/>
    <p:sldId id="1160" r:id="rId62"/>
    <p:sldId id="1204" r:id="rId63"/>
    <p:sldId id="1145" r:id="rId64"/>
    <p:sldId id="1146" r:id="rId65"/>
    <p:sldId id="1218" r:id="rId66"/>
    <p:sldId id="1219" r:id="rId67"/>
    <p:sldId id="757" r:id="rId68"/>
    <p:sldId id="1147" r:id="rId69"/>
    <p:sldId id="1149" r:id="rId70"/>
    <p:sldId id="1150" r:id="rId71"/>
    <p:sldId id="1216" r:id="rId72"/>
    <p:sldId id="1217" r:id="rId73"/>
    <p:sldId id="1223" r:id="rId74"/>
    <p:sldId id="1224" r:id="rId75"/>
    <p:sldId id="965" r:id="rId76"/>
    <p:sldId id="1106" r:id="rId77"/>
    <p:sldId id="1107" r:id="rId78"/>
    <p:sldId id="1108" r:id="rId79"/>
    <p:sldId id="1109" r:id="rId80"/>
    <p:sldId id="1110" r:id="rId81"/>
    <p:sldId id="1181" r:id="rId82"/>
    <p:sldId id="1182" r:id="rId83"/>
    <p:sldId id="1113" r:id="rId84"/>
    <p:sldId id="1183" r:id="rId85"/>
    <p:sldId id="1115" r:id="rId86"/>
    <p:sldId id="1184" r:id="rId87"/>
    <p:sldId id="1116" r:id="rId88"/>
    <p:sldId id="1185" r:id="rId89"/>
    <p:sldId id="1118" r:id="rId90"/>
    <p:sldId id="1186" r:id="rId91"/>
    <p:sldId id="1187" r:id="rId92"/>
    <p:sldId id="1188" r:id="rId93"/>
    <p:sldId id="1122" r:id="rId94"/>
    <p:sldId id="1189" r:id="rId95"/>
    <p:sldId id="1190" r:id="rId96"/>
    <p:sldId id="1157" r:id="rId97"/>
    <p:sldId id="1126" r:id="rId98"/>
    <p:sldId id="1127" r:id="rId99"/>
    <p:sldId id="1129" r:id="rId100"/>
    <p:sldId id="1130" r:id="rId101"/>
    <p:sldId id="1131" r:id="rId102"/>
    <p:sldId id="1191" r:id="rId103"/>
    <p:sldId id="1133" r:id="rId104"/>
    <p:sldId id="1192" r:id="rId105"/>
    <p:sldId id="1193" r:id="rId106"/>
    <p:sldId id="1136" r:id="rId107"/>
    <p:sldId id="1137" r:id="rId108"/>
    <p:sldId id="1138" r:id="rId109"/>
    <p:sldId id="1139" r:id="rId110"/>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za Klečková" initials="TK" lastIdx="1" clrIdx="0">
    <p:extLst>
      <p:ext uri="{19B8F6BF-5375-455C-9EA6-DF929625EA0E}">
        <p15:presenceInfo xmlns:p15="http://schemas.microsoft.com/office/powerpoint/2012/main" userId="Tereza Klečk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70C0"/>
    <a:srgbClr val="FF0000"/>
    <a:srgbClr val="D9F2FF"/>
    <a:srgbClr val="C00000"/>
    <a:srgbClr val="FFFFFF"/>
    <a:srgbClr val="FFC000"/>
    <a:srgbClr val="D1E9B3"/>
    <a:srgbClr val="D6DCE5"/>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5332" autoAdjust="0"/>
  </p:normalViewPr>
  <p:slideViewPr>
    <p:cSldViewPr snapToGrid="0">
      <p:cViewPr varScale="1">
        <p:scale>
          <a:sx n="84" d="100"/>
          <a:sy n="84" d="100"/>
        </p:scale>
        <p:origin x="499" y="82"/>
      </p:cViewPr>
      <p:guideLst/>
    </p:cSldViewPr>
  </p:slideViewPr>
  <p:notesTextViewPr>
    <p:cViewPr>
      <p:scale>
        <a:sx n="3" d="2"/>
        <a:sy n="3" d="2"/>
      </p:scale>
      <p:origin x="0" y="0"/>
    </p:cViewPr>
  </p:notesTextViewPr>
  <p:sorterViewPr>
    <p:cViewPr>
      <p:scale>
        <a:sx n="100" d="100"/>
        <a:sy n="100" d="100"/>
      </p:scale>
      <p:origin x="0" y="-157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List_aplikace_Microsoft_Excel9.xlsx"/></Relationships>
</file>

<file path=ppt/charts/_rels/chart100.xml.rels><?xml version="1.0" encoding="UTF-8" standalone="yes"?>
<Relationships xmlns="http://schemas.openxmlformats.org/package/2006/relationships"><Relationship Id="rId2" Type="http://schemas.openxmlformats.org/officeDocument/2006/relationships/package" Target="../embeddings/List_aplikace_Microsoft_Excel92.xlsx"/><Relationship Id="rId1" Type="http://schemas.openxmlformats.org/officeDocument/2006/relationships/themeOverride" Target="../theme/themeOverride23.xml"/></Relationships>
</file>

<file path=ppt/charts/_rels/chart101.xml.rels><?xml version="1.0" encoding="UTF-8" standalone="yes"?>
<Relationships xmlns="http://schemas.openxmlformats.org/package/2006/relationships"><Relationship Id="rId2" Type="http://schemas.openxmlformats.org/officeDocument/2006/relationships/package" Target="../embeddings/List_aplikace_Microsoft_Excel93.xlsx"/><Relationship Id="rId1" Type="http://schemas.openxmlformats.org/officeDocument/2006/relationships/themeOverride" Target="../theme/themeOverride24.xml"/></Relationships>
</file>

<file path=ppt/charts/_rels/chart102.xml.rels><?xml version="1.0" encoding="UTF-8" standalone="yes"?>
<Relationships xmlns="http://schemas.openxmlformats.org/package/2006/relationships"><Relationship Id="rId2" Type="http://schemas.openxmlformats.org/officeDocument/2006/relationships/package" Target="../embeddings/List_aplikace_Microsoft_Excel94.xlsx"/><Relationship Id="rId1" Type="http://schemas.openxmlformats.org/officeDocument/2006/relationships/themeOverride" Target="../theme/themeOverride25.xml"/></Relationships>
</file>

<file path=ppt/charts/_rels/chart103.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List_aplikace_Microsoft_Excel95.xlsx"/><Relationship Id="rId1" Type="http://schemas.openxmlformats.org/officeDocument/2006/relationships/themeOverride" Target="../theme/themeOverride26.xml"/></Relationships>
</file>

<file path=ppt/charts/_rels/chart104.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List_aplikace_Microsoft_Excel96.xlsx"/><Relationship Id="rId1" Type="http://schemas.openxmlformats.org/officeDocument/2006/relationships/themeOverride" Target="../theme/themeOverride27.xml"/></Relationships>
</file>

<file path=ppt/charts/_rels/chart105.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List_aplikace_Microsoft_Excel97.xlsx"/><Relationship Id="rId1" Type="http://schemas.openxmlformats.org/officeDocument/2006/relationships/themeOverride" Target="../theme/themeOverride28.xml"/></Relationships>
</file>

<file path=ppt/charts/_rels/chart106.xml.rels><?xml version="1.0" encoding="UTF-8" standalone="yes"?>
<Relationships xmlns="http://schemas.openxmlformats.org/package/2006/relationships"><Relationship Id="rId2" Type="http://schemas.openxmlformats.org/officeDocument/2006/relationships/package" Target="../embeddings/List_aplikace_Microsoft_Excel98.xlsx"/><Relationship Id="rId1" Type="http://schemas.openxmlformats.org/officeDocument/2006/relationships/themeOverride" Target="../theme/themeOverride29.xml"/></Relationships>
</file>

<file path=ppt/charts/_rels/chart107.xml.rels><?xml version="1.0" encoding="UTF-8" standalone="yes"?>
<Relationships xmlns="http://schemas.openxmlformats.org/package/2006/relationships"><Relationship Id="rId3" Type="http://schemas.openxmlformats.org/officeDocument/2006/relationships/package" Target="../embeddings/List_aplikace_Microsoft_Excel99.xlsx"/><Relationship Id="rId2" Type="http://schemas.microsoft.com/office/2011/relationships/chartColorStyle" Target="colors59.xml"/><Relationship Id="rId1" Type="http://schemas.microsoft.com/office/2011/relationships/chartStyle" Target="style59.xml"/></Relationships>
</file>

<file path=ppt/charts/_rels/chart108.xml.rels><?xml version="1.0" encoding="UTF-8" standalone="yes"?>
<Relationships xmlns="http://schemas.openxmlformats.org/package/2006/relationships"><Relationship Id="rId1" Type="http://schemas.openxmlformats.org/officeDocument/2006/relationships/package" Target="../embeddings/List_aplikace_Microsoft_Excel100.xlsx"/></Relationships>
</file>

<file path=ppt/charts/_rels/chart109.xml.rels><?xml version="1.0" encoding="UTF-8" standalone="yes"?>
<Relationships xmlns="http://schemas.openxmlformats.org/package/2006/relationships"><Relationship Id="rId3" Type="http://schemas.openxmlformats.org/officeDocument/2006/relationships/package" Target="../embeddings/List_aplikace_Microsoft_Excel101.xlsx"/><Relationship Id="rId2" Type="http://schemas.microsoft.com/office/2011/relationships/chartColorStyle" Target="colors60.xml"/><Relationship Id="rId1" Type="http://schemas.microsoft.com/office/2011/relationships/chartStyle" Target="style60.xml"/></Relationships>
</file>

<file path=ppt/charts/_rels/chart11.xml.rels><?xml version="1.0" encoding="UTF-8" standalone="yes"?>
<Relationships xmlns="http://schemas.openxmlformats.org/package/2006/relationships"><Relationship Id="rId3" Type="http://schemas.openxmlformats.org/officeDocument/2006/relationships/oleObject" Target="file:///\\cpa02.uzis.cz\Odbory\06_ADP\_Cady\prezentace_kraje\migrace_okresy_2018.xlsx" TargetMode="External"/><Relationship Id="rId2" Type="http://schemas.microsoft.com/office/2011/relationships/chartColorStyle" Target="colors5.xml"/><Relationship Id="rId1" Type="http://schemas.microsoft.com/office/2011/relationships/chartStyle" Target="style5.xml"/></Relationships>
</file>

<file path=ppt/charts/_rels/chart110.xml.rels><?xml version="1.0" encoding="UTF-8" standalone="yes"?>
<Relationships xmlns="http://schemas.openxmlformats.org/package/2006/relationships"><Relationship Id="rId2" Type="http://schemas.openxmlformats.org/officeDocument/2006/relationships/package" Target="../embeddings/List_aplikace_Microsoft_Excel102.xlsx"/><Relationship Id="rId1" Type="http://schemas.openxmlformats.org/officeDocument/2006/relationships/themeOverride" Target="../theme/themeOverride30.xml"/></Relationships>
</file>

<file path=ppt/charts/_rels/chart111.xml.rels><?xml version="1.0" encoding="UTF-8" standalone="yes"?>
<Relationships xmlns="http://schemas.openxmlformats.org/package/2006/relationships"><Relationship Id="rId2" Type="http://schemas.openxmlformats.org/officeDocument/2006/relationships/package" Target="../embeddings/List_aplikace_Microsoft_Excel103.xlsx"/><Relationship Id="rId1" Type="http://schemas.openxmlformats.org/officeDocument/2006/relationships/themeOverride" Target="../theme/themeOverride31.xml"/></Relationships>
</file>

<file path=ppt/charts/_rels/chart112.xml.rels><?xml version="1.0" encoding="UTF-8" standalone="yes"?>
<Relationships xmlns="http://schemas.openxmlformats.org/package/2006/relationships"><Relationship Id="rId2" Type="http://schemas.openxmlformats.org/officeDocument/2006/relationships/package" Target="../embeddings/List_aplikace_Microsoft_Excel104.xlsx"/><Relationship Id="rId1" Type="http://schemas.openxmlformats.org/officeDocument/2006/relationships/themeOverride" Target="../theme/themeOverride32.xml"/></Relationships>
</file>

<file path=ppt/charts/_rels/chart113.xml.rels><?xml version="1.0" encoding="UTF-8" standalone="yes"?>
<Relationships xmlns="http://schemas.openxmlformats.org/package/2006/relationships"><Relationship Id="rId2" Type="http://schemas.openxmlformats.org/officeDocument/2006/relationships/package" Target="../embeddings/List_aplikace_Microsoft_Excel105.xlsx"/><Relationship Id="rId1" Type="http://schemas.openxmlformats.org/officeDocument/2006/relationships/themeOverride" Target="../theme/themeOverride33.xml"/></Relationships>
</file>

<file path=ppt/charts/_rels/chart114.xml.rels><?xml version="1.0" encoding="UTF-8" standalone="yes"?>
<Relationships xmlns="http://schemas.openxmlformats.org/package/2006/relationships"><Relationship Id="rId2" Type="http://schemas.openxmlformats.org/officeDocument/2006/relationships/package" Target="../embeddings/List_aplikace_Microsoft_Excel106.xlsx"/><Relationship Id="rId1" Type="http://schemas.openxmlformats.org/officeDocument/2006/relationships/themeOverride" Target="../theme/themeOverride34.xml"/></Relationships>
</file>

<file path=ppt/charts/_rels/chart115.xml.rels><?xml version="1.0" encoding="UTF-8" standalone="yes"?>
<Relationships xmlns="http://schemas.openxmlformats.org/package/2006/relationships"><Relationship Id="rId3" Type="http://schemas.openxmlformats.org/officeDocument/2006/relationships/package" Target="../embeddings/List_aplikace_Microsoft_Excel107.xlsx"/><Relationship Id="rId2" Type="http://schemas.microsoft.com/office/2011/relationships/chartColorStyle" Target="colors61.xml"/><Relationship Id="rId1" Type="http://schemas.microsoft.com/office/2011/relationships/chartStyle" Target="style61.xml"/></Relationships>
</file>

<file path=ppt/charts/_rels/chart116.xml.rels><?xml version="1.0" encoding="UTF-8" standalone="yes"?>
<Relationships xmlns="http://schemas.openxmlformats.org/package/2006/relationships"><Relationship Id="rId3" Type="http://schemas.openxmlformats.org/officeDocument/2006/relationships/package" Target="../embeddings/List_aplikace_Microsoft_Excel108.xlsx"/><Relationship Id="rId2" Type="http://schemas.microsoft.com/office/2011/relationships/chartColorStyle" Target="colors62.xml"/><Relationship Id="rId1" Type="http://schemas.microsoft.com/office/2011/relationships/chartStyle" Target="style62.xml"/></Relationships>
</file>

<file path=ppt/charts/_rels/chart117.xml.rels><?xml version="1.0" encoding="UTF-8" standalone="yes"?>
<Relationships xmlns="http://schemas.openxmlformats.org/package/2006/relationships"><Relationship Id="rId2" Type="http://schemas.openxmlformats.org/officeDocument/2006/relationships/package" Target="../embeddings/List_aplikace_Microsoft_Excel109.xlsx"/><Relationship Id="rId1" Type="http://schemas.openxmlformats.org/officeDocument/2006/relationships/themeOverride" Target="../theme/themeOverride35.xml"/></Relationships>
</file>

<file path=ppt/charts/_rels/chart118.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6.xml"/></Relationships>
</file>

<file path=ppt/charts/_rels/chart119.xml.rels><?xml version="1.0" encoding="UTF-8" standalone="yes"?>
<Relationships xmlns="http://schemas.openxmlformats.org/package/2006/relationships"><Relationship Id="rId2" Type="http://schemas.openxmlformats.org/officeDocument/2006/relationships/package" Target="../embeddings/List_aplikace_Microsoft_Excel110.xlsx"/><Relationship Id="rId1" Type="http://schemas.openxmlformats.org/officeDocument/2006/relationships/themeOverride" Target="../theme/themeOverride37.xml"/></Relationships>
</file>

<file path=ppt/charts/_rels/chart12.xml.rels><?xml version="1.0" encoding="UTF-8" standalone="yes"?>
<Relationships xmlns="http://schemas.openxmlformats.org/package/2006/relationships"><Relationship Id="rId1" Type="http://schemas.openxmlformats.org/officeDocument/2006/relationships/package" Target="../embeddings/List_aplikace_Microsoft_Excel10.xlsx"/></Relationships>
</file>

<file path=ppt/charts/_rels/chart120.xml.rels><?xml version="1.0" encoding="UTF-8" standalone="yes"?>
<Relationships xmlns="http://schemas.openxmlformats.org/package/2006/relationships"><Relationship Id="rId2" Type="http://schemas.openxmlformats.org/officeDocument/2006/relationships/package" Target="../embeddings/List_aplikace_Microsoft_Excel111.xlsx"/><Relationship Id="rId1" Type="http://schemas.openxmlformats.org/officeDocument/2006/relationships/themeOverride" Target="../theme/themeOverride38.xml"/></Relationships>
</file>

<file path=ppt/charts/_rels/chart121.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List_aplikace_Microsoft_Excel112.xlsx"/><Relationship Id="rId1" Type="http://schemas.openxmlformats.org/officeDocument/2006/relationships/themeOverride" Target="../theme/themeOverride39.xml"/></Relationships>
</file>

<file path=ppt/charts/_rels/chart122.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NULL" TargetMode="External"/><Relationship Id="rId1" Type="http://schemas.openxmlformats.org/officeDocument/2006/relationships/themeOverride" Target="../theme/themeOverride40.xml"/></Relationships>
</file>

<file path=ppt/charts/_rels/chart123.xml.rels><?xml version="1.0" encoding="UTF-8" standalone="yes"?>
<Relationships xmlns="http://schemas.openxmlformats.org/package/2006/relationships"><Relationship Id="rId1" Type="http://schemas.openxmlformats.org/officeDocument/2006/relationships/package" Target="../embeddings/List_aplikace_Microsoft_Excel113.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List_aplikace_Microsoft_Excel114.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List_aplikace_Microsoft_Excel115.xlsx"/></Relationships>
</file>

<file path=ppt/charts/_rels/chart126.xml.rels><?xml version="1.0" encoding="UTF-8" standalone="yes"?>
<Relationships xmlns="http://schemas.openxmlformats.org/package/2006/relationships"><Relationship Id="rId3" Type="http://schemas.openxmlformats.org/officeDocument/2006/relationships/package" Target="../embeddings/List_aplikace_Microsoft_Excel116.xlsx"/><Relationship Id="rId2" Type="http://schemas.microsoft.com/office/2011/relationships/chartColorStyle" Target="colors63.xml"/><Relationship Id="rId1" Type="http://schemas.microsoft.com/office/2011/relationships/chartStyle" Target="style63.xml"/></Relationships>
</file>

<file path=ppt/charts/_rels/chart127.xml.rels><?xml version="1.0" encoding="UTF-8" standalone="yes"?>
<Relationships xmlns="http://schemas.openxmlformats.org/package/2006/relationships"><Relationship Id="rId3" Type="http://schemas.openxmlformats.org/officeDocument/2006/relationships/package" Target="../embeddings/List_aplikace_Microsoft_Excel117.xlsx"/><Relationship Id="rId2" Type="http://schemas.microsoft.com/office/2011/relationships/chartColorStyle" Target="colors64.xml"/><Relationship Id="rId1" Type="http://schemas.microsoft.com/office/2011/relationships/chartStyle" Target="style64.xml"/></Relationships>
</file>

<file path=ppt/charts/_rels/chart128.xml.rels><?xml version="1.0" encoding="UTF-8" standalone="yes"?>
<Relationships xmlns="http://schemas.openxmlformats.org/package/2006/relationships"><Relationship Id="rId2" Type="http://schemas.openxmlformats.org/officeDocument/2006/relationships/package" Target="../embeddings/List_aplikace_Microsoft_Excel118.xlsx"/><Relationship Id="rId1" Type="http://schemas.openxmlformats.org/officeDocument/2006/relationships/themeOverride" Target="../theme/themeOverride41.xml"/></Relationships>
</file>

<file path=ppt/charts/_rels/chart129.xml.rels><?xml version="1.0" encoding="UTF-8" standalone="yes"?>
<Relationships xmlns="http://schemas.openxmlformats.org/package/2006/relationships"><Relationship Id="rId2" Type="http://schemas.openxmlformats.org/officeDocument/2006/relationships/package" Target="../embeddings/List_aplikace_Microsoft_Excel119.xlsx"/><Relationship Id="rId1" Type="http://schemas.openxmlformats.org/officeDocument/2006/relationships/themeOverride" Target="../theme/themeOverride42.xml"/></Relationships>
</file>

<file path=ppt/charts/_rels/chart13.xml.rels><?xml version="1.0" encoding="UTF-8" standalone="yes"?>
<Relationships xmlns="http://schemas.openxmlformats.org/package/2006/relationships"><Relationship Id="rId1" Type="http://schemas.openxmlformats.org/officeDocument/2006/relationships/package" Target="../embeddings/List_aplikace_Microsoft_Excel11.xlsx"/></Relationships>
</file>

<file path=ppt/charts/_rels/chart130.xml.rels><?xml version="1.0" encoding="UTF-8" standalone="yes"?>
<Relationships xmlns="http://schemas.openxmlformats.org/package/2006/relationships"><Relationship Id="rId2" Type="http://schemas.openxmlformats.org/officeDocument/2006/relationships/package" Target="../embeddings/List_aplikace_Microsoft_Excel120.xlsx"/><Relationship Id="rId1" Type="http://schemas.openxmlformats.org/officeDocument/2006/relationships/themeOverride" Target="../theme/themeOverride43.xml"/></Relationships>
</file>

<file path=ppt/charts/_rels/chart131.xml.rels><?xml version="1.0" encoding="UTF-8" standalone="yes"?>
<Relationships xmlns="http://schemas.openxmlformats.org/package/2006/relationships"><Relationship Id="rId2" Type="http://schemas.openxmlformats.org/officeDocument/2006/relationships/package" Target="../embeddings/List_aplikace_Microsoft_Excel121.xlsx"/><Relationship Id="rId1" Type="http://schemas.openxmlformats.org/officeDocument/2006/relationships/themeOverride" Target="../theme/themeOverride44.xml"/></Relationships>
</file>

<file path=ppt/charts/_rels/chart132.xml.rels><?xml version="1.0" encoding="UTF-8" standalone="yes"?>
<Relationships xmlns="http://schemas.openxmlformats.org/package/2006/relationships"><Relationship Id="rId2" Type="http://schemas.openxmlformats.org/officeDocument/2006/relationships/package" Target="../embeddings/List_aplikace_Microsoft_Excel122.xlsx"/><Relationship Id="rId1" Type="http://schemas.openxmlformats.org/officeDocument/2006/relationships/themeOverride" Target="../theme/themeOverride45.xml"/></Relationships>
</file>

<file path=ppt/charts/_rels/chart133.xml.rels><?xml version="1.0" encoding="UTF-8" standalone="yes"?>
<Relationships xmlns="http://schemas.openxmlformats.org/package/2006/relationships"><Relationship Id="rId2" Type="http://schemas.openxmlformats.org/officeDocument/2006/relationships/package" Target="../embeddings/List_aplikace_Microsoft_Excel123.xlsx"/><Relationship Id="rId1" Type="http://schemas.openxmlformats.org/officeDocument/2006/relationships/themeOverride" Target="../theme/themeOverride46.xml"/></Relationships>
</file>

<file path=ppt/charts/_rels/chart134.xml.rels><?xml version="1.0" encoding="UTF-8" standalone="yes"?>
<Relationships xmlns="http://schemas.openxmlformats.org/package/2006/relationships"><Relationship Id="rId2" Type="http://schemas.openxmlformats.org/officeDocument/2006/relationships/package" Target="../embeddings/List_aplikace_Microsoft_Excel124.xlsx"/><Relationship Id="rId1" Type="http://schemas.openxmlformats.org/officeDocument/2006/relationships/themeOverride" Target="../theme/themeOverride47.xml"/></Relationships>
</file>

<file path=ppt/charts/_rels/chart135.xml.rels><?xml version="1.0" encoding="UTF-8" standalone="yes"?>
<Relationships xmlns="http://schemas.openxmlformats.org/package/2006/relationships"><Relationship Id="rId2" Type="http://schemas.openxmlformats.org/officeDocument/2006/relationships/package" Target="../embeddings/List_aplikace_Microsoft_Excel125.xlsx"/><Relationship Id="rId1" Type="http://schemas.openxmlformats.org/officeDocument/2006/relationships/themeOverride" Target="../theme/themeOverride48.xml"/></Relationships>
</file>

<file path=ppt/charts/_rels/chart136.xml.rels><?xml version="1.0" encoding="UTF-8" standalone="yes"?>
<Relationships xmlns="http://schemas.openxmlformats.org/package/2006/relationships"><Relationship Id="rId2" Type="http://schemas.openxmlformats.org/officeDocument/2006/relationships/package" Target="../embeddings/List_aplikace_Microsoft_Excel126.xlsx"/><Relationship Id="rId1" Type="http://schemas.openxmlformats.org/officeDocument/2006/relationships/themeOverride" Target="../theme/themeOverride49.xml"/></Relationships>
</file>

<file path=ppt/charts/_rels/chart137.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List_aplikace_Microsoft_Excel127.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List_aplikace_Microsoft_Excel128.xlsx"/></Relationships>
</file>

<file path=ppt/charts/_rels/chart139.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package" Target="../embeddings/List_aplikace_Microsoft_Excel129.xlsx"/></Relationships>
</file>

<file path=ppt/charts/_rels/chart14.xml.rels><?xml version="1.0" encoding="UTF-8" standalone="yes"?>
<Relationships xmlns="http://schemas.openxmlformats.org/package/2006/relationships"><Relationship Id="rId3" Type="http://schemas.openxmlformats.org/officeDocument/2006/relationships/package" Target="../embeddings/List_aplikace_Microsoft_Excel12.xlsx"/><Relationship Id="rId2" Type="http://schemas.microsoft.com/office/2011/relationships/chartColorStyle" Target="colors6.xml"/><Relationship Id="rId1" Type="http://schemas.microsoft.com/office/2011/relationships/chartStyle" Target="style6.xml"/></Relationships>
</file>

<file path=ppt/charts/_rels/chart140.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package" Target="../embeddings/List_aplikace_Microsoft_Excel130.xlsx"/></Relationships>
</file>

<file path=ppt/charts/_rels/chart141.xml.rels><?xml version="1.0" encoding="UTF-8" standalone="yes"?>
<Relationships xmlns="http://schemas.openxmlformats.org/package/2006/relationships"><Relationship Id="rId2" Type="http://schemas.openxmlformats.org/officeDocument/2006/relationships/package" Target="../embeddings/List_aplikace_Microsoft_Excel131.xlsx"/><Relationship Id="rId1" Type="http://schemas.openxmlformats.org/officeDocument/2006/relationships/themeOverride" Target="../theme/themeOverride52.xml"/></Relationships>
</file>

<file path=ppt/charts/_rels/chart142.xml.rels><?xml version="1.0" encoding="UTF-8" standalone="yes"?>
<Relationships xmlns="http://schemas.openxmlformats.org/package/2006/relationships"><Relationship Id="rId2" Type="http://schemas.openxmlformats.org/officeDocument/2006/relationships/oleObject" Target="file:///D:\H2030\Kraje\H2030_verze5%20(opraveno).xlsx" TargetMode="External"/><Relationship Id="rId1" Type="http://schemas.openxmlformats.org/officeDocument/2006/relationships/themeOverride" Target="../theme/themeOverride53.xml"/></Relationships>
</file>

<file path=ppt/charts/_rels/chart143.xml.rels><?xml version="1.0" encoding="UTF-8" standalone="yes"?>
<Relationships xmlns="http://schemas.openxmlformats.org/package/2006/relationships"><Relationship Id="rId2" Type="http://schemas.openxmlformats.org/officeDocument/2006/relationships/package" Target="../embeddings/List_aplikace_Microsoft_Excel132.xlsx"/><Relationship Id="rId1" Type="http://schemas.openxmlformats.org/officeDocument/2006/relationships/themeOverride" Target="../theme/themeOverride54.xml"/></Relationships>
</file>

<file path=ppt/charts/_rels/chart144.xml.rels><?xml version="1.0" encoding="UTF-8" standalone="yes"?>
<Relationships xmlns="http://schemas.openxmlformats.org/package/2006/relationships"><Relationship Id="rId2" Type="http://schemas.openxmlformats.org/officeDocument/2006/relationships/package" Target="../embeddings/List_aplikace_Microsoft_Excel133.xlsx"/><Relationship Id="rId1" Type="http://schemas.openxmlformats.org/officeDocument/2006/relationships/themeOverride" Target="../theme/themeOverride55.xml"/></Relationships>
</file>

<file path=ppt/charts/_rels/chart145.xml.rels><?xml version="1.0" encoding="UTF-8" standalone="yes"?>
<Relationships xmlns="http://schemas.openxmlformats.org/package/2006/relationships"><Relationship Id="rId1" Type="http://schemas.openxmlformats.org/officeDocument/2006/relationships/package" Target="../embeddings/List_aplikace_Microsoft_Excel134.xlsx"/></Relationships>
</file>

<file path=ppt/charts/_rels/chart146.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List_aplikace_Microsoft_Excel135.xlsx"/></Relationships>
</file>

<file path=ppt/charts/_rels/chart147.xml.rels><?xml version="1.0" encoding="UTF-8" standalone="yes"?>
<Relationships xmlns="http://schemas.openxmlformats.org/package/2006/relationships"><Relationship Id="rId1" Type="http://schemas.openxmlformats.org/officeDocument/2006/relationships/package" Target="../embeddings/List_aplikace_Microsoft_Excel136.xlsx"/></Relationships>
</file>

<file path=ppt/charts/_rels/chart15.xml.rels><?xml version="1.0" encoding="UTF-8" standalone="yes"?>
<Relationships xmlns="http://schemas.openxmlformats.org/package/2006/relationships"><Relationship Id="rId1" Type="http://schemas.openxmlformats.org/officeDocument/2006/relationships/oleObject" Target="file:///\\10.18.13.12\users\jannj\Data\__po&#382;adavky__\H%202030%20update\deti_duchodci.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10.18.13.12\users\jannj\Data\__po&#382;adavky__\H%202030%20update\deti_duchodci.xlsx" TargetMode="External"/></Relationships>
</file>

<file path=ppt/charts/_rels/chart17.xml.rels><?xml version="1.0" encoding="UTF-8" standalone="yes"?>
<Relationships xmlns="http://schemas.openxmlformats.org/package/2006/relationships"><Relationship Id="rId2" Type="http://schemas.openxmlformats.org/officeDocument/2006/relationships/oleObject" Target="file:///\\10.18.13.12\users\jannj\Data\__po&#382;adavky__\H%202030%20update\deti_duchodci.xlsx" TargetMode="External"/><Relationship Id="rId1" Type="http://schemas.openxmlformats.org/officeDocument/2006/relationships/themeOverride" Target="../theme/themeOverride1.xml"/></Relationships>
</file>

<file path=ppt/charts/_rels/chart18.xml.rels><?xml version="1.0" encoding="UTF-8" standalone="yes"?>
<Relationships xmlns="http://schemas.openxmlformats.org/package/2006/relationships"><Relationship Id="rId1" Type="http://schemas.openxmlformats.org/officeDocument/2006/relationships/package" Target="../embeddings/List_aplikace_Microsoft_Excel13.xlsx"/></Relationships>
</file>

<file path=ppt/charts/_rels/chart19.xml.rels><?xml version="1.0" encoding="UTF-8" standalone="yes"?>
<Relationships xmlns="http://schemas.openxmlformats.org/package/2006/relationships"><Relationship Id="rId1" Type="http://schemas.openxmlformats.org/officeDocument/2006/relationships/package" Target="../embeddings/List_aplikace_Microsoft_Excel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List_aplikace_Microsoft_Excel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List_aplikace_Microsoft_Excel15.xlsx"/></Relationships>
</file>

<file path=ppt/charts/_rels/chart21.xml.rels><?xml version="1.0" encoding="UTF-8" standalone="yes"?>
<Relationships xmlns="http://schemas.openxmlformats.org/package/2006/relationships"><Relationship Id="rId3" Type="http://schemas.openxmlformats.org/officeDocument/2006/relationships/package" Target="../embeddings/List_aplikace_Microsoft_Excel16.xlsx"/><Relationship Id="rId2" Type="http://schemas.microsoft.com/office/2011/relationships/chartColorStyle" Target="colors7.xml"/><Relationship Id="rId1" Type="http://schemas.microsoft.com/office/2011/relationships/chartStyle" Target="style7.xml"/></Relationships>
</file>

<file path=ppt/charts/_rels/chart22.xml.rels><?xml version="1.0" encoding="UTF-8" standalone="yes"?>
<Relationships xmlns="http://schemas.openxmlformats.org/package/2006/relationships"><Relationship Id="rId3" Type="http://schemas.openxmlformats.org/officeDocument/2006/relationships/oleObject" Target="file:///D:\H2030_podklady_NRRZ\KRAJE_18\H2030_2018_demografie_RP_zdroje.xlsx" TargetMode="External"/><Relationship Id="rId2" Type="http://schemas.microsoft.com/office/2011/relationships/chartColorStyle" Target="colors8.xml"/><Relationship Id="rId1" Type="http://schemas.microsoft.com/office/2011/relationships/chartStyle" Target="style8.xml"/></Relationships>
</file>

<file path=ppt/charts/_rels/chart23.xml.rels><?xml version="1.0" encoding="UTF-8" standalone="yes"?>
<Relationships xmlns="http://schemas.openxmlformats.org/package/2006/relationships"><Relationship Id="rId3" Type="http://schemas.openxmlformats.org/officeDocument/2006/relationships/package" Target="../embeddings/List_aplikace_Microsoft_Excel17.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24.xml.rels><?xml version="1.0" encoding="UTF-8" standalone="yes"?>
<Relationships xmlns="http://schemas.openxmlformats.org/package/2006/relationships"><Relationship Id="rId2" Type="http://schemas.openxmlformats.org/officeDocument/2006/relationships/package" Target="../embeddings/List_aplikace_Microsoft_Excel18.xlsx"/><Relationship Id="rId1" Type="http://schemas.openxmlformats.org/officeDocument/2006/relationships/themeOverride" Target="../theme/themeOverride2.xml"/></Relationships>
</file>

<file path=ppt/charts/_rels/chart25.xml.rels><?xml version="1.0" encoding="UTF-8" standalone="yes"?>
<Relationships xmlns="http://schemas.openxmlformats.org/package/2006/relationships"><Relationship Id="rId1" Type="http://schemas.openxmlformats.org/officeDocument/2006/relationships/package" Target="../embeddings/List_aplikace_Microsoft_Excel19.xlsx"/></Relationships>
</file>

<file path=ppt/charts/_rels/chart26.xml.rels><?xml version="1.0" encoding="UTF-8" standalone="yes"?>
<Relationships xmlns="http://schemas.openxmlformats.org/package/2006/relationships"><Relationship Id="rId3" Type="http://schemas.openxmlformats.org/officeDocument/2006/relationships/package" Target="../embeddings/List_aplikace_Microsoft_Excel2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27.xml.rels><?xml version="1.0" encoding="UTF-8" standalone="yes"?>
<Relationships xmlns="http://schemas.openxmlformats.org/package/2006/relationships"><Relationship Id="rId3" Type="http://schemas.openxmlformats.org/officeDocument/2006/relationships/package" Target="../embeddings/List_aplikace_Microsoft_Excel21.xlsx"/><Relationship Id="rId2" Type="http://schemas.microsoft.com/office/2011/relationships/chartColorStyle" Target="colors11.xml"/><Relationship Id="rId1" Type="http://schemas.microsoft.com/office/2011/relationships/chartStyle" Target="style11.xml"/></Relationships>
</file>

<file path=ppt/charts/_rels/chart28.xml.rels><?xml version="1.0" encoding="UTF-8" standalone="yes"?>
<Relationships xmlns="http://schemas.openxmlformats.org/package/2006/relationships"><Relationship Id="rId3" Type="http://schemas.openxmlformats.org/officeDocument/2006/relationships/package" Target="../embeddings/List_aplikace_Microsoft_Excel22.xlsx"/><Relationship Id="rId2" Type="http://schemas.microsoft.com/office/2011/relationships/chartColorStyle" Target="colors12.xml"/><Relationship Id="rId1" Type="http://schemas.microsoft.com/office/2011/relationships/chartStyle" Target="style12.xml"/></Relationships>
</file>

<file path=ppt/charts/_rels/chart29.xml.rels><?xml version="1.0" encoding="UTF-8" standalone="yes"?>
<Relationships xmlns="http://schemas.openxmlformats.org/package/2006/relationships"><Relationship Id="rId3" Type="http://schemas.openxmlformats.org/officeDocument/2006/relationships/package" Target="../embeddings/List_aplikace_Microsoft_Excel23.xlsx"/><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3" Type="http://schemas.openxmlformats.org/officeDocument/2006/relationships/package" Target="../embeddings/List_aplikace_Microsoft_Excel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List_aplikace_Microsoft_Excel24.xlsx"/></Relationships>
</file>

<file path=ppt/charts/_rels/chart31.xml.rels><?xml version="1.0" encoding="UTF-8" standalone="yes"?>
<Relationships xmlns="http://schemas.openxmlformats.org/package/2006/relationships"><Relationship Id="rId3" Type="http://schemas.openxmlformats.org/officeDocument/2006/relationships/package" Target="../embeddings/List_aplikace_Microsoft_Excel25.xlsx"/><Relationship Id="rId2" Type="http://schemas.microsoft.com/office/2011/relationships/chartColorStyle" Target="colors15.xml"/><Relationship Id="rId1" Type="http://schemas.microsoft.com/office/2011/relationships/chartStyle" Target="style15.xml"/></Relationships>
</file>

<file path=ppt/charts/_rels/chart32.xml.rels><?xml version="1.0" encoding="UTF-8" standalone="yes"?>
<Relationships xmlns="http://schemas.openxmlformats.org/package/2006/relationships"><Relationship Id="rId3" Type="http://schemas.openxmlformats.org/officeDocument/2006/relationships/package" Target="../embeddings/List_aplikace_Microsoft_Excel26.xlsx"/><Relationship Id="rId2" Type="http://schemas.microsoft.com/office/2011/relationships/chartColorStyle" Target="colors16.xml"/><Relationship Id="rId1" Type="http://schemas.microsoft.com/office/2011/relationships/chartStyle" Target="style16.xml"/></Relationships>
</file>

<file path=ppt/charts/_rels/chart33.xml.rels><?xml version="1.0" encoding="UTF-8" standalone="yes"?>
<Relationships xmlns="http://schemas.openxmlformats.org/package/2006/relationships"><Relationship Id="rId3" Type="http://schemas.openxmlformats.org/officeDocument/2006/relationships/package" Target="../embeddings/List_aplikace_Microsoft_Excel27.xlsx"/><Relationship Id="rId2" Type="http://schemas.microsoft.com/office/2011/relationships/chartColorStyle" Target="colors17.xml"/><Relationship Id="rId1" Type="http://schemas.microsoft.com/office/2011/relationships/chartStyle" Target="style17.xml"/></Relationships>
</file>

<file path=ppt/charts/_rels/chart34.xml.rels><?xml version="1.0" encoding="UTF-8" standalone="yes"?>
<Relationships xmlns="http://schemas.openxmlformats.org/package/2006/relationships"><Relationship Id="rId3" Type="http://schemas.openxmlformats.org/officeDocument/2006/relationships/package" Target="../embeddings/List_aplikace_Microsoft_Excel28.xlsx"/><Relationship Id="rId2" Type="http://schemas.microsoft.com/office/2011/relationships/chartColorStyle" Target="colors18.xml"/><Relationship Id="rId1" Type="http://schemas.microsoft.com/office/2011/relationships/chartStyle" Target="style18.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List_aplikace_Microsoft_Excel29.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List_aplikace_Microsoft_Excel30.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List_aplikace_Microsoft_Excel31.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List_aplikace_Microsoft_Excel32.xlsx"/></Relationships>
</file>

<file path=ppt/charts/_rels/chart39.xml.rels><?xml version="1.0" encoding="UTF-8" standalone="yes"?>
<Relationships xmlns="http://schemas.openxmlformats.org/package/2006/relationships"><Relationship Id="rId3" Type="http://schemas.openxmlformats.org/officeDocument/2006/relationships/package" Target="../embeddings/List_aplikace_Microsoft_Excel33.xlsx"/><Relationship Id="rId2" Type="http://schemas.microsoft.com/office/2011/relationships/chartColorStyle" Target="colors23.xml"/><Relationship Id="rId1" Type="http://schemas.microsoft.com/office/2011/relationships/chartStyle" Target="style23.xml"/></Relationships>
</file>

<file path=ppt/charts/_rels/chart4.xml.rels><?xml version="1.0" encoding="UTF-8" standalone="yes"?>
<Relationships xmlns="http://schemas.openxmlformats.org/package/2006/relationships"><Relationship Id="rId3" Type="http://schemas.openxmlformats.org/officeDocument/2006/relationships/package" Target="../embeddings/List_aplikace_Microsoft_Excel3.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package" Target="../embeddings/List_aplikace_Microsoft_Excel34.xlsx"/><Relationship Id="rId2" Type="http://schemas.microsoft.com/office/2011/relationships/chartColorStyle" Target="colors24.xml"/><Relationship Id="rId1" Type="http://schemas.microsoft.com/office/2011/relationships/chartStyle" Target="style24.xml"/></Relationships>
</file>

<file path=ppt/charts/_rels/chart41.xml.rels><?xml version="1.0" encoding="UTF-8" standalone="yes"?>
<Relationships xmlns="http://schemas.openxmlformats.org/package/2006/relationships"><Relationship Id="rId3" Type="http://schemas.openxmlformats.org/officeDocument/2006/relationships/package" Target="../embeddings/List_aplikace_Microsoft_Excel35.xlsx"/><Relationship Id="rId2" Type="http://schemas.microsoft.com/office/2011/relationships/chartColorStyle" Target="colors25.xml"/><Relationship Id="rId1" Type="http://schemas.microsoft.com/office/2011/relationships/chartStyle" Target="style25.xml"/></Relationships>
</file>

<file path=ppt/charts/_rels/chart42.xml.rels><?xml version="1.0" encoding="UTF-8" standalone="yes"?>
<Relationships xmlns="http://schemas.openxmlformats.org/package/2006/relationships"><Relationship Id="rId3" Type="http://schemas.openxmlformats.org/officeDocument/2006/relationships/package" Target="../embeddings/List_aplikace_Microsoft_Excel36.xlsx"/><Relationship Id="rId2" Type="http://schemas.microsoft.com/office/2011/relationships/chartColorStyle" Target="colors26.xml"/><Relationship Id="rId1" Type="http://schemas.microsoft.com/office/2011/relationships/chartStyle" Target="style26.xml"/></Relationships>
</file>

<file path=ppt/charts/_rels/chart43.xml.rels><?xml version="1.0" encoding="UTF-8" standalone="yes"?>
<Relationships xmlns="http://schemas.openxmlformats.org/package/2006/relationships"><Relationship Id="rId3" Type="http://schemas.openxmlformats.org/officeDocument/2006/relationships/package" Target="../embeddings/List_aplikace_Microsoft_Excel37.xlsx"/><Relationship Id="rId2" Type="http://schemas.microsoft.com/office/2011/relationships/chartColorStyle" Target="colors27.xml"/><Relationship Id="rId1" Type="http://schemas.microsoft.com/office/2011/relationships/chartStyle" Target="style27.xml"/></Relationships>
</file>

<file path=ppt/charts/_rels/chart44.xml.rels><?xml version="1.0" encoding="UTF-8" standalone="yes"?>
<Relationships xmlns="http://schemas.openxmlformats.org/package/2006/relationships"><Relationship Id="rId3" Type="http://schemas.openxmlformats.org/officeDocument/2006/relationships/package" Target="../embeddings/List_aplikace_Microsoft_Excel38.xlsx"/><Relationship Id="rId2" Type="http://schemas.microsoft.com/office/2011/relationships/chartColorStyle" Target="colors28.xml"/><Relationship Id="rId1" Type="http://schemas.microsoft.com/office/2011/relationships/chartStyle" Target="style28.xml"/></Relationships>
</file>

<file path=ppt/charts/_rels/chart45.xml.rels><?xml version="1.0" encoding="UTF-8" standalone="yes"?>
<Relationships xmlns="http://schemas.openxmlformats.org/package/2006/relationships"><Relationship Id="rId3" Type="http://schemas.openxmlformats.org/officeDocument/2006/relationships/package" Target="../embeddings/List_aplikace_Microsoft_Excel39.xlsx"/><Relationship Id="rId2" Type="http://schemas.microsoft.com/office/2011/relationships/chartColorStyle" Target="colors29.xml"/><Relationship Id="rId1" Type="http://schemas.microsoft.com/office/2011/relationships/chartStyle" Target="style29.xml"/></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List_aplikace_Microsoft_Excel40.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List_aplikace_Microsoft_Excel41.xlsx"/></Relationships>
</file>

<file path=ppt/charts/_rels/chart4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List_aplikace_Microsoft_Excel42.xlsx"/></Relationships>
</file>

<file path=ppt/charts/_rels/chart4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List_aplikace_Microsoft_Excel43.xlsx"/></Relationships>
</file>

<file path=ppt/charts/_rels/chart5.xml.rels><?xml version="1.0" encoding="UTF-8" standalone="yes"?>
<Relationships xmlns="http://schemas.openxmlformats.org/package/2006/relationships"><Relationship Id="rId1" Type="http://schemas.openxmlformats.org/officeDocument/2006/relationships/package" Target="../embeddings/List_aplikace_Microsoft_Excel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List_aplikace_Microsoft_Excel44.xlsx"/><Relationship Id="rId2" Type="http://schemas.microsoft.com/office/2011/relationships/chartColorStyle" Target="colors30.xml"/><Relationship Id="rId1" Type="http://schemas.microsoft.com/office/2011/relationships/chartStyle" Target="style30.xml"/></Relationships>
</file>

<file path=ppt/charts/_rels/chart51.xml.rels><?xml version="1.0" encoding="UTF-8" standalone="yes"?>
<Relationships xmlns="http://schemas.openxmlformats.org/package/2006/relationships"><Relationship Id="rId3" Type="http://schemas.openxmlformats.org/officeDocument/2006/relationships/package" Target="../embeddings/List_aplikace_Microsoft_Excel45.xlsx"/><Relationship Id="rId2" Type="http://schemas.microsoft.com/office/2011/relationships/chartColorStyle" Target="colors31.xml"/><Relationship Id="rId1" Type="http://schemas.microsoft.com/office/2011/relationships/chartStyle" Target="style31.xml"/></Relationships>
</file>

<file path=ppt/charts/_rels/chart52.xml.rels><?xml version="1.0" encoding="UTF-8" standalone="yes"?>
<Relationships xmlns="http://schemas.openxmlformats.org/package/2006/relationships"><Relationship Id="rId3" Type="http://schemas.openxmlformats.org/officeDocument/2006/relationships/package" Target="../embeddings/List_aplikace_Microsoft_Excel46.xlsx"/><Relationship Id="rId2" Type="http://schemas.microsoft.com/office/2011/relationships/chartColorStyle" Target="colors32.xml"/><Relationship Id="rId1" Type="http://schemas.microsoft.com/office/2011/relationships/chartStyle" Target="style32.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List_aplikace_Microsoft_Excel47.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List_aplikace_Microsoft_Excel48.xlsx"/></Relationships>
</file>

<file path=ppt/charts/_rels/chart55.xml.rels><?xml version="1.0" encoding="UTF-8" standalone="yes"?>
<Relationships xmlns="http://schemas.openxmlformats.org/package/2006/relationships"><Relationship Id="rId3" Type="http://schemas.openxmlformats.org/officeDocument/2006/relationships/package" Target="../embeddings/List_aplikace_Microsoft_Excel49.xlsx"/><Relationship Id="rId2" Type="http://schemas.microsoft.com/office/2011/relationships/chartColorStyle" Target="colors35.xml"/><Relationship Id="rId1" Type="http://schemas.microsoft.com/office/2011/relationships/chartStyle" Target="style35.xml"/></Relationships>
</file>

<file path=ppt/charts/_rels/chart56.xml.rels><?xml version="1.0" encoding="UTF-8" standalone="yes"?>
<Relationships xmlns="http://schemas.openxmlformats.org/package/2006/relationships"><Relationship Id="rId3" Type="http://schemas.openxmlformats.org/officeDocument/2006/relationships/package" Target="../embeddings/List_aplikace_Microsoft_Excel50.xlsx"/><Relationship Id="rId2" Type="http://schemas.microsoft.com/office/2011/relationships/chartColorStyle" Target="colors36.xml"/><Relationship Id="rId1" Type="http://schemas.microsoft.com/office/2011/relationships/chartStyle" Target="style36.xm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7.xml"/><Relationship Id="rId1" Type="http://schemas.microsoft.com/office/2011/relationships/chartStyle" Target="style37.xml"/><Relationship Id="rId5" Type="http://schemas.openxmlformats.org/officeDocument/2006/relationships/chartUserShapes" Target="../drawings/drawing7.xml"/><Relationship Id="rId4" Type="http://schemas.openxmlformats.org/officeDocument/2006/relationships/package" Target="../embeddings/List_aplikace_Microsoft_Excel51.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38.xml"/><Relationship Id="rId1" Type="http://schemas.microsoft.com/office/2011/relationships/chartStyle" Target="style38.xml"/><Relationship Id="rId5" Type="http://schemas.openxmlformats.org/officeDocument/2006/relationships/chartUserShapes" Target="../drawings/drawing8.xml"/><Relationship Id="rId4" Type="http://schemas.openxmlformats.org/officeDocument/2006/relationships/package" Target="../embeddings/List_aplikace_Microsoft_Excel52.xlsx"/></Relationships>
</file>

<file path=ppt/charts/_rels/chart59.xml.rels><?xml version="1.0" encoding="UTF-8" standalone="yes"?>
<Relationships xmlns="http://schemas.openxmlformats.org/package/2006/relationships"><Relationship Id="rId3" Type="http://schemas.openxmlformats.org/officeDocument/2006/relationships/package" Target="../embeddings/List_aplikace_Microsoft_Excel53.xlsx"/><Relationship Id="rId2" Type="http://schemas.microsoft.com/office/2011/relationships/chartColorStyle" Target="colors39.xml"/><Relationship Id="rId1" Type="http://schemas.microsoft.com/office/2011/relationships/chartStyle" Target="style39.xml"/></Relationships>
</file>

<file path=ppt/charts/_rels/chart6.xml.rels><?xml version="1.0" encoding="UTF-8" standalone="yes"?>
<Relationships xmlns="http://schemas.openxmlformats.org/package/2006/relationships"><Relationship Id="rId1" Type="http://schemas.openxmlformats.org/officeDocument/2006/relationships/package" Target="../embeddings/List_aplikace_Microsoft_Excel5.xlsx"/></Relationships>
</file>

<file path=ppt/charts/_rels/chart6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https://doi.org/10.1787/888933790847" TargetMode="External"/></Relationships>
</file>

<file path=ppt/charts/_rels/chart61.xml.rels><?xml version="1.0" encoding="UTF-8" standalone="yes"?>
<Relationships xmlns="http://schemas.openxmlformats.org/package/2006/relationships"><Relationship Id="rId1" Type="http://schemas.openxmlformats.org/officeDocument/2006/relationships/oleObject" Target="https://doi.org/10.1787/888933790847" TargetMode="External"/></Relationships>
</file>

<file path=ppt/charts/_rels/chart62.xml.rels><?xml version="1.0" encoding="UTF-8" standalone="yes"?>
<Relationships xmlns="http://schemas.openxmlformats.org/package/2006/relationships"><Relationship Id="rId3" Type="http://schemas.openxmlformats.org/officeDocument/2006/relationships/package" Target="../embeddings/List_aplikace_Microsoft_Excel54.xlsx"/><Relationship Id="rId2" Type="http://schemas.microsoft.com/office/2011/relationships/chartColorStyle" Target="colors40.xml"/><Relationship Id="rId1" Type="http://schemas.microsoft.com/office/2011/relationships/chartStyle" Target="style40.xml"/></Relationships>
</file>

<file path=ppt/charts/_rels/chart63.xml.rels><?xml version="1.0" encoding="UTF-8" standalone="yes"?>
<Relationships xmlns="http://schemas.openxmlformats.org/package/2006/relationships"><Relationship Id="rId3" Type="http://schemas.openxmlformats.org/officeDocument/2006/relationships/package" Target="../embeddings/List_aplikace_Microsoft_Excel55.xlsx"/><Relationship Id="rId2" Type="http://schemas.microsoft.com/office/2011/relationships/chartColorStyle" Target="colors41.xml"/><Relationship Id="rId1" Type="http://schemas.microsoft.com/office/2011/relationships/chartStyle" Target="style41.xml"/></Relationships>
</file>

<file path=ppt/charts/_rels/chart64.xml.rels><?xml version="1.0" encoding="UTF-8" standalone="yes"?>
<Relationships xmlns="http://schemas.openxmlformats.org/package/2006/relationships"><Relationship Id="rId3" Type="http://schemas.openxmlformats.org/officeDocument/2006/relationships/package" Target="../embeddings/List_aplikace_Microsoft_Excel56.xlsx"/><Relationship Id="rId2" Type="http://schemas.microsoft.com/office/2011/relationships/chartColorStyle" Target="colors42.xml"/><Relationship Id="rId1" Type="http://schemas.microsoft.com/office/2011/relationships/chartStyle" Target="style42.xml"/></Relationships>
</file>

<file path=ppt/charts/_rels/chart65.xml.rels><?xml version="1.0" encoding="UTF-8" standalone="yes"?>
<Relationships xmlns="http://schemas.openxmlformats.org/package/2006/relationships"><Relationship Id="rId3" Type="http://schemas.openxmlformats.org/officeDocument/2006/relationships/package" Target="../embeddings/List_aplikace_Microsoft_Excel57.xlsx"/><Relationship Id="rId2" Type="http://schemas.microsoft.com/office/2011/relationships/chartColorStyle" Target="colors43.xml"/><Relationship Id="rId1" Type="http://schemas.microsoft.com/office/2011/relationships/chartStyle" Target="style43.xml"/></Relationships>
</file>

<file path=ppt/charts/_rels/chart66.xml.rels><?xml version="1.0" encoding="UTF-8" standalone="yes"?>
<Relationships xmlns="http://schemas.openxmlformats.org/package/2006/relationships"><Relationship Id="rId3" Type="http://schemas.openxmlformats.org/officeDocument/2006/relationships/package" Target="../embeddings/List_aplikace_Microsoft_Excel58.xlsx"/><Relationship Id="rId2" Type="http://schemas.microsoft.com/office/2011/relationships/chartColorStyle" Target="colors44.xml"/><Relationship Id="rId1" Type="http://schemas.microsoft.com/office/2011/relationships/chartStyle" Target="style44.xml"/></Relationships>
</file>

<file path=ppt/charts/_rels/chart67.xml.rels><?xml version="1.0" encoding="UTF-8" standalone="yes"?>
<Relationships xmlns="http://schemas.openxmlformats.org/package/2006/relationships"><Relationship Id="rId3" Type="http://schemas.openxmlformats.org/officeDocument/2006/relationships/package" Target="../embeddings/List_aplikace_Microsoft_Excel59.xlsx"/><Relationship Id="rId2" Type="http://schemas.microsoft.com/office/2011/relationships/chartColorStyle" Target="colors45.xml"/><Relationship Id="rId1" Type="http://schemas.microsoft.com/office/2011/relationships/chartStyle" Target="style45.xml"/></Relationships>
</file>

<file path=ppt/charts/_rels/chart68.xml.rels><?xml version="1.0" encoding="UTF-8" standalone="yes"?>
<Relationships xmlns="http://schemas.openxmlformats.org/package/2006/relationships"><Relationship Id="rId2" Type="http://schemas.openxmlformats.org/officeDocument/2006/relationships/package" Target="../embeddings/List_aplikace_Microsoft_Excel60.xlsx"/><Relationship Id="rId1" Type="http://schemas.openxmlformats.org/officeDocument/2006/relationships/themeOverride" Target="../theme/themeOverride12.xml"/></Relationships>
</file>

<file path=ppt/charts/_rels/chart69.xml.rels><?xml version="1.0" encoding="UTF-8" standalone="yes"?>
<Relationships xmlns="http://schemas.openxmlformats.org/package/2006/relationships"><Relationship Id="rId2" Type="http://schemas.openxmlformats.org/officeDocument/2006/relationships/package" Target="../embeddings/List_aplikace_Microsoft_Excel61.xlsx"/><Relationship Id="rId1" Type="http://schemas.openxmlformats.org/officeDocument/2006/relationships/themeOverride" Target="../theme/themeOverride13.xml"/></Relationships>
</file>

<file path=ppt/charts/_rels/chart7.xml.rels><?xml version="1.0" encoding="UTF-8" standalone="yes"?>
<Relationships xmlns="http://schemas.openxmlformats.org/package/2006/relationships"><Relationship Id="rId1" Type="http://schemas.openxmlformats.org/officeDocument/2006/relationships/package" Target="../embeddings/List_aplikace_Microsoft_Excel6.xlsx"/></Relationships>
</file>

<file path=ppt/charts/_rels/chart70.xml.rels><?xml version="1.0" encoding="UTF-8" standalone="yes"?>
<Relationships xmlns="http://schemas.openxmlformats.org/package/2006/relationships"><Relationship Id="rId2" Type="http://schemas.openxmlformats.org/officeDocument/2006/relationships/package" Target="../embeddings/List_aplikace_Microsoft_Excel62.xlsx"/><Relationship Id="rId1" Type="http://schemas.openxmlformats.org/officeDocument/2006/relationships/themeOverride" Target="../theme/themeOverride14.xml"/></Relationships>
</file>

<file path=ppt/charts/_rels/chart71.xml.rels><?xml version="1.0" encoding="UTF-8" standalone="yes"?>
<Relationships xmlns="http://schemas.openxmlformats.org/package/2006/relationships"><Relationship Id="rId2" Type="http://schemas.openxmlformats.org/officeDocument/2006/relationships/package" Target="../embeddings/List_aplikace_Microsoft_Excel63.xlsx"/><Relationship Id="rId1" Type="http://schemas.openxmlformats.org/officeDocument/2006/relationships/themeOverride" Target="../theme/themeOverride15.xml"/></Relationships>
</file>

<file path=ppt/charts/_rels/chart72.xml.rels><?xml version="1.0" encoding="UTF-8" standalone="yes"?>
<Relationships xmlns="http://schemas.openxmlformats.org/package/2006/relationships"><Relationship Id="rId2" Type="http://schemas.openxmlformats.org/officeDocument/2006/relationships/package" Target="../embeddings/List_aplikace_Microsoft_Excel64.xlsx"/><Relationship Id="rId1" Type="http://schemas.openxmlformats.org/officeDocument/2006/relationships/themeOverride" Target="../theme/themeOverride16.xml"/></Relationships>
</file>

<file path=ppt/charts/_rels/chart73.xml.rels><?xml version="1.0" encoding="UTF-8" standalone="yes"?>
<Relationships xmlns="http://schemas.openxmlformats.org/package/2006/relationships"><Relationship Id="rId2" Type="http://schemas.openxmlformats.org/officeDocument/2006/relationships/package" Target="../embeddings/List_aplikace_Microsoft_Excel65.xlsx"/><Relationship Id="rId1" Type="http://schemas.openxmlformats.org/officeDocument/2006/relationships/themeOverride" Target="../theme/themeOverride17.xml"/></Relationships>
</file>

<file path=ppt/charts/_rels/chart74.xml.rels><?xml version="1.0" encoding="UTF-8" standalone="yes"?>
<Relationships xmlns="http://schemas.openxmlformats.org/package/2006/relationships"><Relationship Id="rId3" Type="http://schemas.openxmlformats.org/officeDocument/2006/relationships/package" Target="../embeddings/List_aplikace_Microsoft_Excel66.xlsx"/><Relationship Id="rId2" Type="http://schemas.microsoft.com/office/2011/relationships/chartColorStyle" Target="colors46.xml"/><Relationship Id="rId1" Type="http://schemas.microsoft.com/office/2011/relationships/chartStyle" Target="style46.xml"/></Relationships>
</file>

<file path=ppt/charts/_rels/chart75.xml.rels><?xml version="1.0" encoding="UTF-8" standalone="yes"?>
<Relationships xmlns="http://schemas.openxmlformats.org/package/2006/relationships"><Relationship Id="rId3" Type="http://schemas.openxmlformats.org/officeDocument/2006/relationships/package" Target="../embeddings/List_aplikace_Microsoft_Excel67.xlsx"/><Relationship Id="rId2" Type="http://schemas.microsoft.com/office/2011/relationships/chartColorStyle" Target="colors47.xml"/><Relationship Id="rId1" Type="http://schemas.microsoft.com/office/2011/relationships/chartStyle" Target="style47.xml"/></Relationships>
</file>

<file path=ppt/charts/_rels/chart76.xml.rels><?xml version="1.0" encoding="UTF-8" standalone="yes"?>
<Relationships xmlns="http://schemas.openxmlformats.org/package/2006/relationships"><Relationship Id="rId3" Type="http://schemas.openxmlformats.org/officeDocument/2006/relationships/package" Target="../embeddings/List_aplikace_Microsoft_Excel68.xlsx"/><Relationship Id="rId2" Type="http://schemas.microsoft.com/office/2011/relationships/chartColorStyle" Target="colors48.xml"/><Relationship Id="rId1" Type="http://schemas.microsoft.com/office/2011/relationships/chartStyle" Target="style48.xml"/></Relationships>
</file>

<file path=ppt/charts/_rels/chart77.xml.rels><?xml version="1.0" encoding="UTF-8" standalone="yes"?>
<Relationships xmlns="http://schemas.openxmlformats.org/package/2006/relationships"><Relationship Id="rId3" Type="http://schemas.openxmlformats.org/officeDocument/2006/relationships/package" Target="../embeddings/List_aplikace_Microsoft_Excel69.xlsx"/><Relationship Id="rId2" Type="http://schemas.microsoft.com/office/2011/relationships/chartColorStyle" Target="colors49.xml"/><Relationship Id="rId1" Type="http://schemas.microsoft.com/office/2011/relationships/chartStyle" Target="style49.xml"/></Relationships>
</file>

<file path=ppt/charts/_rels/chart78.xml.rels><?xml version="1.0" encoding="UTF-8" standalone="yes"?>
<Relationships xmlns="http://schemas.openxmlformats.org/package/2006/relationships"><Relationship Id="rId3" Type="http://schemas.openxmlformats.org/officeDocument/2006/relationships/package" Target="../embeddings/List_aplikace_Microsoft_Excel70.xlsx"/><Relationship Id="rId2" Type="http://schemas.microsoft.com/office/2011/relationships/chartColorStyle" Target="colors50.xml"/><Relationship Id="rId1" Type="http://schemas.microsoft.com/office/2011/relationships/chartStyle" Target="style50.xml"/></Relationships>
</file>

<file path=ppt/charts/_rels/chart79.xml.rels><?xml version="1.0" encoding="UTF-8" standalone="yes"?>
<Relationships xmlns="http://schemas.openxmlformats.org/package/2006/relationships"><Relationship Id="rId1" Type="http://schemas.openxmlformats.org/officeDocument/2006/relationships/package" Target="../embeddings/List_aplikace_Microsoft_Excel71.xlsx"/></Relationships>
</file>

<file path=ppt/charts/_rels/chart8.xml.rels><?xml version="1.0" encoding="UTF-8" standalone="yes"?>
<Relationships xmlns="http://schemas.openxmlformats.org/package/2006/relationships"><Relationship Id="rId1" Type="http://schemas.openxmlformats.org/officeDocument/2006/relationships/package" Target="../embeddings/List_aplikace_Microsoft_Excel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List_aplikace_Microsoft_Excel72.xlsx"/></Relationships>
</file>

<file path=ppt/charts/_rels/chart81.xml.rels><?xml version="1.0" encoding="UTF-8" standalone="yes"?>
<Relationships xmlns="http://schemas.openxmlformats.org/package/2006/relationships"><Relationship Id="rId3" Type="http://schemas.openxmlformats.org/officeDocument/2006/relationships/package" Target="../embeddings/List_aplikace_Microsoft_Excel73.xlsx"/><Relationship Id="rId2" Type="http://schemas.microsoft.com/office/2011/relationships/chartColorStyle" Target="colors51.xml"/><Relationship Id="rId1" Type="http://schemas.microsoft.com/office/2011/relationships/chartStyle" Target="style51.xml"/></Relationships>
</file>

<file path=ppt/charts/_rels/chart82.xml.rels><?xml version="1.0" encoding="UTF-8" standalone="yes"?>
<Relationships xmlns="http://schemas.openxmlformats.org/package/2006/relationships"><Relationship Id="rId3" Type="http://schemas.openxmlformats.org/officeDocument/2006/relationships/package" Target="../embeddings/List_aplikace_Microsoft_Excel74.xlsx"/><Relationship Id="rId2" Type="http://schemas.microsoft.com/office/2011/relationships/chartColorStyle" Target="colors52.xml"/><Relationship Id="rId1" Type="http://schemas.microsoft.com/office/2011/relationships/chartStyle" Target="style52.xml"/></Relationships>
</file>

<file path=ppt/charts/_rels/chart83.xml.rels><?xml version="1.0" encoding="UTF-8" standalone="yes"?>
<Relationships xmlns="http://schemas.openxmlformats.org/package/2006/relationships"><Relationship Id="rId3" Type="http://schemas.openxmlformats.org/officeDocument/2006/relationships/package" Target="../embeddings/List_aplikace_Microsoft_Excel75.xlsx"/><Relationship Id="rId2" Type="http://schemas.microsoft.com/office/2011/relationships/chartColorStyle" Target="colors53.xml"/><Relationship Id="rId1" Type="http://schemas.microsoft.com/office/2011/relationships/chartStyle" Target="style53.xml"/></Relationships>
</file>

<file path=ppt/charts/_rels/chart84.xml.rels><?xml version="1.0" encoding="UTF-8" standalone="yes"?>
<Relationships xmlns="http://schemas.openxmlformats.org/package/2006/relationships"><Relationship Id="rId3" Type="http://schemas.openxmlformats.org/officeDocument/2006/relationships/package" Target="../embeddings/List_aplikace_Microsoft_Excel76.xlsx"/><Relationship Id="rId2" Type="http://schemas.microsoft.com/office/2011/relationships/chartColorStyle" Target="colors54.xml"/><Relationship Id="rId1" Type="http://schemas.microsoft.com/office/2011/relationships/chartStyle" Target="style54.xml"/></Relationships>
</file>

<file path=ppt/charts/_rels/chart85.xml.rels><?xml version="1.0" encoding="UTF-8" standalone="yes"?>
<Relationships xmlns="http://schemas.openxmlformats.org/package/2006/relationships"><Relationship Id="rId3" Type="http://schemas.openxmlformats.org/officeDocument/2006/relationships/package" Target="../embeddings/List_aplikace_Microsoft_Excel77.xlsx"/><Relationship Id="rId2" Type="http://schemas.microsoft.com/office/2011/relationships/chartColorStyle" Target="colors55.xml"/><Relationship Id="rId1" Type="http://schemas.microsoft.com/office/2011/relationships/chartStyle" Target="style55.xml"/></Relationships>
</file>

<file path=ppt/charts/_rels/chart86.xml.rels><?xml version="1.0" encoding="UTF-8" standalone="yes"?>
<Relationships xmlns="http://schemas.openxmlformats.org/package/2006/relationships"><Relationship Id="rId3" Type="http://schemas.openxmlformats.org/officeDocument/2006/relationships/package" Target="../embeddings/List_aplikace_Microsoft_Excel78.xlsx"/><Relationship Id="rId2" Type="http://schemas.microsoft.com/office/2011/relationships/chartColorStyle" Target="colors56.xml"/><Relationship Id="rId1" Type="http://schemas.microsoft.com/office/2011/relationships/chartStyle" Target="style56.xml"/></Relationships>
</file>

<file path=ppt/charts/_rels/chart87.xml.rels><?xml version="1.0" encoding="UTF-8" standalone="yes"?>
<Relationships xmlns="http://schemas.openxmlformats.org/package/2006/relationships"><Relationship Id="rId3" Type="http://schemas.openxmlformats.org/officeDocument/2006/relationships/package" Target="../embeddings/List_aplikace_Microsoft_Excel79.xlsx"/><Relationship Id="rId2" Type="http://schemas.microsoft.com/office/2011/relationships/chartColorStyle" Target="colors57.xml"/><Relationship Id="rId1" Type="http://schemas.microsoft.com/office/2011/relationships/chartStyle" Target="style57.xml"/></Relationships>
</file>

<file path=ppt/charts/_rels/chart88.xml.rels><?xml version="1.0" encoding="UTF-8" standalone="yes"?>
<Relationships xmlns="http://schemas.openxmlformats.org/package/2006/relationships"><Relationship Id="rId3" Type="http://schemas.openxmlformats.org/officeDocument/2006/relationships/package" Target="../embeddings/List_aplikace_Microsoft_Excel80.xlsx"/><Relationship Id="rId2" Type="http://schemas.microsoft.com/office/2011/relationships/chartColorStyle" Target="colors58.xml"/><Relationship Id="rId1" Type="http://schemas.microsoft.com/office/2011/relationships/chartStyle" Target="style58.xml"/></Relationships>
</file>

<file path=ppt/charts/_rels/chart89.xml.rels><?xml version="1.0" encoding="UTF-8" standalone="yes"?>
<Relationships xmlns="http://schemas.openxmlformats.org/package/2006/relationships"><Relationship Id="rId2" Type="http://schemas.openxmlformats.org/officeDocument/2006/relationships/package" Target="../embeddings/List_aplikace_Microsoft_Excel81.xlsx"/><Relationship Id="rId1" Type="http://schemas.openxmlformats.org/officeDocument/2006/relationships/themeOverride" Target="../theme/themeOverride18.xml"/></Relationships>
</file>

<file path=ppt/charts/_rels/chart9.xml.rels><?xml version="1.0" encoding="UTF-8" standalone="yes"?>
<Relationships xmlns="http://schemas.openxmlformats.org/package/2006/relationships"><Relationship Id="rId3" Type="http://schemas.openxmlformats.org/officeDocument/2006/relationships/package" Target="../embeddings/List_aplikace_Microsoft_Excel8.xlsx"/><Relationship Id="rId2" Type="http://schemas.microsoft.com/office/2011/relationships/chartColorStyle" Target="colors4.xml"/><Relationship Id="rId1" Type="http://schemas.microsoft.com/office/2011/relationships/chartStyle" Target="style4.xml"/></Relationships>
</file>

<file path=ppt/charts/_rels/chart90.xml.rels><?xml version="1.0" encoding="UTF-8" standalone="yes"?>
<Relationships xmlns="http://schemas.openxmlformats.org/package/2006/relationships"><Relationship Id="rId1" Type="http://schemas.openxmlformats.org/officeDocument/2006/relationships/package" Target="../embeddings/List_aplikace_Microsoft_Excel82.xlsx"/></Relationships>
</file>

<file path=ppt/charts/_rels/chart91.xml.rels><?xml version="1.0" encoding="UTF-8" standalone="yes"?>
<Relationships xmlns="http://schemas.openxmlformats.org/package/2006/relationships"><Relationship Id="rId1" Type="http://schemas.openxmlformats.org/officeDocument/2006/relationships/package" Target="../embeddings/List_aplikace_Microsoft_Excel83.xlsx"/></Relationships>
</file>

<file path=ppt/charts/_rels/chart92.xml.rels><?xml version="1.0" encoding="UTF-8" standalone="yes"?>
<Relationships xmlns="http://schemas.openxmlformats.org/package/2006/relationships"><Relationship Id="rId1" Type="http://schemas.openxmlformats.org/officeDocument/2006/relationships/package" Target="../embeddings/List_aplikace_Microsoft_Excel84.xlsx"/></Relationships>
</file>

<file path=ppt/charts/_rels/chart93.xml.rels><?xml version="1.0" encoding="UTF-8" standalone="yes"?>
<Relationships xmlns="http://schemas.openxmlformats.org/package/2006/relationships"><Relationship Id="rId1" Type="http://schemas.openxmlformats.org/officeDocument/2006/relationships/package" Target="../embeddings/List_aplikace_Microsoft_Excel85.xlsx"/></Relationships>
</file>

<file path=ppt/charts/_rels/chart94.xml.rels><?xml version="1.0" encoding="UTF-8" standalone="yes"?>
<Relationships xmlns="http://schemas.openxmlformats.org/package/2006/relationships"><Relationship Id="rId1" Type="http://schemas.openxmlformats.org/officeDocument/2006/relationships/package" Target="../embeddings/List_aplikace_Microsoft_Excel86.xlsx"/></Relationships>
</file>

<file path=ppt/charts/_rels/chart95.xml.rels><?xml version="1.0" encoding="UTF-8" standalone="yes"?>
<Relationships xmlns="http://schemas.openxmlformats.org/package/2006/relationships"><Relationship Id="rId2" Type="http://schemas.openxmlformats.org/officeDocument/2006/relationships/package" Target="../embeddings/List_aplikace_Microsoft_Excel87.xlsx"/><Relationship Id="rId1" Type="http://schemas.openxmlformats.org/officeDocument/2006/relationships/themeOverride" Target="../theme/themeOverride19.xml"/></Relationships>
</file>

<file path=ppt/charts/_rels/chart96.xml.rels><?xml version="1.0" encoding="UTF-8" standalone="yes"?>
<Relationships xmlns="http://schemas.openxmlformats.org/package/2006/relationships"><Relationship Id="rId2" Type="http://schemas.openxmlformats.org/officeDocument/2006/relationships/package" Target="../embeddings/List_aplikace_Microsoft_Excel88.xlsx"/><Relationship Id="rId1" Type="http://schemas.openxmlformats.org/officeDocument/2006/relationships/themeOverride" Target="../theme/themeOverride20.xml"/></Relationships>
</file>

<file path=ppt/charts/_rels/chart97.xml.rels><?xml version="1.0" encoding="UTF-8" standalone="yes"?>
<Relationships xmlns="http://schemas.openxmlformats.org/package/2006/relationships"><Relationship Id="rId2" Type="http://schemas.openxmlformats.org/officeDocument/2006/relationships/package" Target="../embeddings/List_aplikace_Microsoft_Excel89.xlsx"/><Relationship Id="rId1" Type="http://schemas.openxmlformats.org/officeDocument/2006/relationships/themeOverride" Target="../theme/themeOverride21.xml"/></Relationships>
</file>

<file path=ppt/charts/_rels/chart98.xml.rels><?xml version="1.0" encoding="UTF-8" standalone="yes"?>
<Relationships xmlns="http://schemas.openxmlformats.org/package/2006/relationships"><Relationship Id="rId2" Type="http://schemas.openxmlformats.org/officeDocument/2006/relationships/package" Target="../embeddings/List_aplikace_Microsoft_Excel90.xlsx"/><Relationship Id="rId1" Type="http://schemas.openxmlformats.org/officeDocument/2006/relationships/themeOverride" Target="../theme/themeOverride22.xml"/></Relationships>
</file>

<file path=ppt/charts/_rels/chart99.xml.rels><?xml version="1.0" encoding="UTF-8" standalone="yes"?>
<Relationships xmlns="http://schemas.openxmlformats.org/package/2006/relationships"><Relationship Id="rId1" Type="http://schemas.openxmlformats.org/officeDocument/2006/relationships/package" Target="../embeddings/List_aplikace_Microsoft_Excel9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cs-CZ" dirty="0">
                <a:solidFill>
                  <a:schemeClr val="bg1"/>
                </a:solidFill>
              </a:rPr>
              <a:t>Věkové</a:t>
            </a:r>
            <a:r>
              <a:rPr lang="cs-CZ" baseline="0" dirty="0">
                <a:solidFill>
                  <a:schemeClr val="bg1"/>
                </a:solidFill>
              </a:rPr>
              <a:t> rozložení obyvatelstva v Brně v roce 2017</a:t>
            </a:r>
            <a:endParaRPr lang="cs-CZ" dirty="0">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cs-CZ"/>
        </a:p>
      </c:txPr>
    </c:title>
    <c:autoTitleDeleted val="0"/>
    <c:plotArea>
      <c:layout>
        <c:manualLayout>
          <c:layoutTarget val="inner"/>
          <c:xMode val="edge"/>
          <c:yMode val="edge"/>
          <c:x val="0.14407649368072484"/>
          <c:y val="0.10663113284587314"/>
          <c:w val="0.82947001855269142"/>
          <c:h val="0.86591877444865983"/>
        </c:manualLayout>
      </c:layout>
      <c:barChart>
        <c:barDir val="bar"/>
        <c:grouping val="stacked"/>
        <c:varyColors val="0"/>
        <c:ser>
          <c:idx val="0"/>
          <c:order val="0"/>
          <c:tx>
            <c:strRef>
              <c:f>List1!$B$1</c:f>
              <c:strCache>
                <c:ptCount val="1"/>
                <c:pt idx="0">
                  <c:v>muži</c:v>
                </c:pt>
              </c:strCache>
            </c:strRef>
          </c:tx>
          <c:spPr>
            <a:solidFill>
              <a:srgbClr val="084263"/>
            </a:solidFill>
            <a:ln>
              <a:solidFill>
                <a:schemeClr val="tx1"/>
              </a:solidFill>
            </a:ln>
            <a:effectLst/>
          </c:spPr>
          <c:invertIfNegative val="0"/>
          <c:dLbls>
            <c:dLbl>
              <c:idx val="16"/>
              <c:layout>
                <c:manualLayout>
                  <c:x val="1.0174418371762918E-2"/>
                  <c:y val="5.894794424939224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37-4F4A-A199-979ED061C40B}"/>
                </c:ext>
              </c:extLst>
            </c:dLbl>
            <c:dLbl>
              <c:idx val="17"/>
              <c:layout>
                <c:manualLayout>
                  <c:x val="8.5314500885494849E-3"/>
                  <c:y val="-4.98994348071103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37-4F4A-A199-979ED061C40B}"/>
                </c:ext>
              </c:extLst>
            </c:dLbl>
            <c:numFmt formatCode="#,##0.0&quot; &quot;%;#,##0.0&quot; &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0–4 let</c:v>
                </c:pt>
                <c:pt idx="1">
                  <c:v>5–9 let</c:v>
                </c:pt>
                <c:pt idx="2">
                  <c:v>10–14 let</c:v>
                </c:pt>
                <c:pt idx="3">
                  <c:v>15–19 let</c:v>
                </c:pt>
                <c:pt idx="4">
                  <c:v>20–24 let</c:v>
                </c:pt>
                <c:pt idx="5">
                  <c:v>25–29 let</c:v>
                </c:pt>
                <c:pt idx="6">
                  <c:v>30–34 let</c:v>
                </c:pt>
                <c:pt idx="7">
                  <c:v>35–39 let</c:v>
                </c:pt>
                <c:pt idx="8">
                  <c:v>40–44 let</c:v>
                </c:pt>
                <c:pt idx="9">
                  <c:v>45–49 let</c:v>
                </c:pt>
                <c:pt idx="10">
                  <c:v>50–54 let</c:v>
                </c:pt>
                <c:pt idx="11">
                  <c:v>55–59 let</c:v>
                </c:pt>
                <c:pt idx="12">
                  <c:v>60–64 let</c:v>
                </c:pt>
                <c:pt idx="13">
                  <c:v>65–69 let</c:v>
                </c:pt>
                <c:pt idx="14">
                  <c:v>70–74 let</c:v>
                </c:pt>
                <c:pt idx="15">
                  <c:v>75–79 let</c:v>
                </c:pt>
                <c:pt idx="16">
                  <c:v>80–84 let</c:v>
                </c:pt>
                <c:pt idx="17">
                  <c:v>85+ let</c:v>
                </c:pt>
              </c:strCache>
            </c:strRef>
          </c:cat>
          <c:val>
            <c:numRef>
              <c:f>List1!$B$2:$B$19</c:f>
              <c:numCache>
                <c:formatCode>General</c:formatCode>
                <c:ptCount val="18"/>
                <c:pt idx="0">
                  <c:v>-5.2589999999999998E-2</c:v>
                </c:pt>
                <c:pt idx="1">
                  <c:v>-5.4199999999999998E-2</c:v>
                </c:pt>
                <c:pt idx="2">
                  <c:v>-5.4829999999999997E-2</c:v>
                </c:pt>
                <c:pt idx="3">
                  <c:v>-4.7419999999999997E-2</c:v>
                </c:pt>
                <c:pt idx="4">
                  <c:v>-5.0970000000000001E-2</c:v>
                </c:pt>
                <c:pt idx="5">
                  <c:v>-6.4680000000000001E-2</c:v>
                </c:pt>
                <c:pt idx="6">
                  <c:v>-6.6040000000000001E-2</c:v>
                </c:pt>
                <c:pt idx="7">
                  <c:v>-7.102E-2</c:v>
                </c:pt>
                <c:pt idx="8">
                  <c:v>-8.8959999999999997E-2</c:v>
                </c:pt>
                <c:pt idx="9">
                  <c:v>-7.646E-2</c:v>
                </c:pt>
                <c:pt idx="10">
                  <c:v>-6.6210000000000005E-2</c:v>
                </c:pt>
                <c:pt idx="11">
                  <c:v>-5.901E-2</c:v>
                </c:pt>
                <c:pt idx="12">
                  <c:v>-6.5409999999999996E-2</c:v>
                </c:pt>
                <c:pt idx="13">
                  <c:v>-6.4600000000000005E-2</c:v>
                </c:pt>
                <c:pt idx="14">
                  <c:v>-5.4010000000000002E-2</c:v>
                </c:pt>
                <c:pt idx="15">
                  <c:v>-3.1910000000000001E-2</c:v>
                </c:pt>
                <c:pt idx="16">
                  <c:v>-1.7729999999999999E-2</c:v>
                </c:pt>
                <c:pt idx="17">
                  <c:v>-1.397E-2</c:v>
                </c:pt>
              </c:numCache>
            </c:numRef>
          </c:val>
          <c:extLst>
            <c:ext xmlns:c16="http://schemas.microsoft.com/office/drawing/2014/chart" uri="{C3380CC4-5D6E-409C-BE32-E72D297353CC}">
              <c16:uniqueId val="{00000002-5537-4F4A-A199-979ED061C40B}"/>
            </c:ext>
          </c:extLst>
        </c:ser>
        <c:ser>
          <c:idx val="1"/>
          <c:order val="1"/>
          <c:tx>
            <c:strRef>
              <c:f>List1!$C$1</c:f>
              <c:strCache>
                <c:ptCount val="1"/>
                <c:pt idx="0">
                  <c:v>ženy</c:v>
                </c:pt>
              </c:strCache>
            </c:strRef>
          </c:tx>
          <c:spPr>
            <a:solidFill>
              <a:srgbClr val="D71440"/>
            </a:solidFill>
            <a:ln>
              <a:solidFill>
                <a:schemeClr val="tx1"/>
              </a:solidFill>
            </a:ln>
            <a:effectLst/>
          </c:spPr>
          <c:invertIfNegative val="0"/>
          <c:dLbls>
            <c:numFmt formatCode="0.0&quot; &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0–4 let</c:v>
                </c:pt>
                <c:pt idx="1">
                  <c:v>5–9 let</c:v>
                </c:pt>
                <c:pt idx="2">
                  <c:v>10–14 let</c:v>
                </c:pt>
                <c:pt idx="3">
                  <c:v>15–19 let</c:v>
                </c:pt>
                <c:pt idx="4">
                  <c:v>20–24 let</c:v>
                </c:pt>
                <c:pt idx="5">
                  <c:v>25–29 let</c:v>
                </c:pt>
                <c:pt idx="6">
                  <c:v>30–34 let</c:v>
                </c:pt>
                <c:pt idx="7">
                  <c:v>35–39 let</c:v>
                </c:pt>
                <c:pt idx="8">
                  <c:v>40–44 let</c:v>
                </c:pt>
                <c:pt idx="9">
                  <c:v>45–49 let</c:v>
                </c:pt>
                <c:pt idx="10">
                  <c:v>50–54 let</c:v>
                </c:pt>
                <c:pt idx="11">
                  <c:v>55–59 let</c:v>
                </c:pt>
                <c:pt idx="12">
                  <c:v>60–64 let</c:v>
                </c:pt>
                <c:pt idx="13">
                  <c:v>65–69 let</c:v>
                </c:pt>
                <c:pt idx="14">
                  <c:v>70–74 let</c:v>
                </c:pt>
                <c:pt idx="15">
                  <c:v>75–79 let</c:v>
                </c:pt>
                <c:pt idx="16">
                  <c:v>80–84 let</c:v>
                </c:pt>
                <c:pt idx="17">
                  <c:v>85+ let</c:v>
                </c:pt>
              </c:strCache>
            </c:strRef>
          </c:cat>
          <c:val>
            <c:numRef>
              <c:f>List1!$C$2:$C$19</c:f>
              <c:numCache>
                <c:formatCode>General</c:formatCode>
                <c:ptCount val="18"/>
                <c:pt idx="0">
                  <c:v>4.8745999999999998E-2</c:v>
                </c:pt>
                <c:pt idx="1">
                  <c:v>5.0166000000000002E-2</c:v>
                </c:pt>
                <c:pt idx="2">
                  <c:v>5.0258999999999998E-2</c:v>
                </c:pt>
                <c:pt idx="3">
                  <c:v>4.3216999999999998E-2</c:v>
                </c:pt>
                <c:pt idx="4">
                  <c:v>4.4988E-2</c:v>
                </c:pt>
                <c:pt idx="5">
                  <c:v>5.858E-2</c:v>
                </c:pt>
                <c:pt idx="6">
                  <c:v>5.9653999999999999E-2</c:v>
                </c:pt>
                <c:pt idx="7">
                  <c:v>6.4008999999999996E-2</c:v>
                </c:pt>
                <c:pt idx="8">
                  <c:v>8.1566E-2</c:v>
                </c:pt>
                <c:pt idx="9">
                  <c:v>7.1138000000000007E-2</c:v>
                </c:pt>
                <c:pt idx="10">
                  <c:v>6.2032999999999998E-2</c:v>
                </c:pt>
                <c:pt idx="11">
                  <c:v>5.7870999999999999E-2</c:v>
                </c:pt>
                <c:pt idx="12">
                  <c:v>6.7359000000000002E-2</c:v>
                </c:pt>
                <c:pt idx="13">
                  <c:v>7.1960999999999997E-2</c:v>
                </c:pt>
                <c:pt idx="14">
                  <c:v>6.6073999999999994E-2</c:v>
                </c:pt>
                <c:pt idx="15">
                  <c:v>4.4429999999999997E-2</c:v>
                </c:pt>
                <c:pt idx="16">
                  <c:v>2.8854999999999999E-2</c:v>
                </c:pt>
                <c:pt idx="17">
                  <c:v>2.9094999999999999E-2</c:v>
                </c:pt>
              </c:numCache>
            </c:numRef>
          </c:val>
          <c:extLst>
            <c:ext xmlns:c16="http://schemas.microsoft.com/office/drawing/2014/chart" uri="{C3380CC4-5D6E-409C-BE32-E72D297353CC}">
              <c16:uniqueId val="{00000003-5537-4F4A-A199-979ED061C40B}"/>
            </c:ext>
          </c:extLst>
        </c:ser>
        <c:dLbls>
          <c:showLegendKey val="0"/>
          <c:showVal val="0"/>
          <c:showCatName val="0"/>
          <c:showSerName val="0"/>
          <c:showPercent val="0"/>
          <c:showBubbleSize val="0"/>
        </c:dLbls>
        <c:gapWidth val="15"/>
        <c:overlap val="100"/>
        <c:axId val="249826688"/>
        <c:axId val="249848960"/>
      </c:barChart>
      <c:barChart>
        <c:barDir val="bar"/>
        <c:grouping val="stacked"/>
        <c:varyColors val="0"/>
        <c:ser>
          <c:idx val="2"/>
          <c:order val="2"/>
          <c:tx>
            <c:strRef>
              <c:f>List1!$D$1</c:f>
              <c:strCache>
                <c:ptCount val="1"/>
                <c:pt idx="0">
                  <c:v>muži2</c:v>
                </c:pt>
              </c:strCache>
            </c:strRef>
          </c:tx>
          <c:spPr>
            <a:noFill/>
            <a:ln w="19050">
              <a:solidFill>
                <a:schemeClr val="tx1"/>
              </a:solidFill>
            </a:ln>
            <a:effectLst/>
          </c:spPr>
          <c:invertIfNegative val="0"/>
          <c:cat>
            <c:strRef>
              <c:f>List1!$A$2:$A$19</c:f>
              <c:strCache>
                <c:ptCount val="18"/>
                <c:pt idx="0">
                  <c:v>0–4 let</c:v>
                </c:pt>
                <c:pt idx="1">
                  <c:v>5–9 let</c:v>
                </c:pt>
                <c:pt idx="2">
                  <c:v>10–14 let</c:v>
                </c:pt>
                <c:pt idx="3">
                  <c:v>15–19 let</c:v>
                </c:pt>
                <c:pt idx="4">
                  <c:v>20–24 let</c:v>
                </c:pt>
                <c:pt idx="5">
                  <c:v>25–29 let</c:v>
                </c:pt>
                <c:pt idx="6">
                  <c:v>30–34 let</c:v>
                </c:pt>
                <c:pt idx="7">
                  <c:v>35–39 let</c:v>
                </c:pt>
                <c:pt idx="8">
                  <c:v>40–44 let</c:v>
                </c:pt>
                <c:pt idx="9">
                  <c:v>45–49 let</c:v>
                </c:pt>
                <c:pt idx="10">
                  <c:v>50–54 let</c:v>
                </c:pt>
                <c:pt idx="11">
                  <c:v>55–59 let</c:v>
                </c:pt>
                <c:pt idx="12">
                  <c:v>60–64 let</c:v>
                </c:pt>
                <c:pt idx="13">
                  <c:v>65–69 let</c:v>
                </c:pt>
                <c:pt idx="14">
                  <c:v>70–74 let</c:v>
                </c:pt>
                <c:pt idx="15">
                  <c:v>75–79 let</c:v>
                </c:pt>
                <c:pt idx="16">
                  <c:v>80–84 let</c:v>
                </c:pt>
                <c:pt idx="17">
                  <c:v>85+ let</c:v>
                </c:pt>
              </c:strCache>
            </c:strRef>
          </c:cat>
          <c:val>
            <c:numRef>
              <c:f>List1!$D$2:$D$19</c:f>
              <c:numCache>
                <c:formatCode>General</c:formatCode>
                <c:ptCount val="18"/>
                <c:pt idx="0">
                  <c:v>-5.543E-2</c:v>
                </c:pt>
                <c:pt idx="1">
                  <c:v>-5.5849999999999997E-2</c:v>
                </c:pt>
                <c:pt idx="2">
                  <c:v>-5.4179999999999999E-2</c:v>
                </c:pt>
                <c:pt idx="3">
                  <c:v>-4.5809999999999997E-2</c:v>
                </c:pt>
                <c:pt idx="4">
                  <c:v>-4.87E-2</c:v>
                </c:pt>
                <c:pt idx="5">
                  <c:v>-6.5490000000000007E-2</c:v>
                </c:pt>
                <c:pt idx="6">
                  <c:v>-7.127E-2</c:v>
                </c:pt>
                <c:pt idx="7">
                  <c:v>-7.7469999999999997E-2</c:v>
                </c:pt>
                <c:pt idx="8">
                  <c:v>-9.1789999999999997E-2</c:v>
                </c:pt>
                <c:pt idx="9">
                  <c:v>-7.7079999999999996E-2</c:v>
                </c:pt>
                <c:pt idx="10">
                  <c:v>-6.7159999999999997E-2</c:v>
                </c:pt>
                <c:pt idx="11">
                  <c:v>-5.9979999999999999E-2</c:v>
                </c:pt>
                <c:pt idx="12">
                  <c:v>-6.2579999999999997E-2</c:v>
                </c:pt>
                <c:pt idx="13">
                  <c:v>-6.0159999999999998E-2</c:v>
                </c:pt>
                <c:pt idx="14">
                  <c:v>-4.9369999999999997E-2</c:v>
                </c:pt>
                <c:pt idx="15">
                  <c:v>-2.9919999999999999E-2</c:v>
                </c:pt>
                <c:pt idx="16">
                  <c:v>-1.601E-2</c:v>
                </c:pt>
                <c:pt idx="17">
                  <c:v>-1.174E-2</c:v>
                </c:pt>
              </c:numCache>
            </c:numRef>
          </c:val>
          <c:extLst>
            <c:ext xmlns:c16="http://schemas.microsoft.com/office/drawing/2014/chart" uri="{C3380CC4-5D6E-409C-BE32-E72D297353CC}">
              <c16:uniqueId val="{00000004-5537-4F4A-A199-979ED061C40B}"/>
            </c:ext>
          </c:extLst>
        </c:ser>
        <c:ser>
          <c:idx val="3"/>
          <c:order val="3"/>
          <c:tx>
            <c:strRef>
              <c:f>List1!$E$1</c:f>
              <c:strCache>
                <c:ptCount val="1"/>
                <c:pt idx="0">
                  <c:v>ženy2</c:v>
                </c:pt>
              </c:strCache>
            </c:strRef>
          </c:tx>
          <c:spPr>
            <a:noFill/>
            <a:ln w="19050">
              <a:solidFill>
                <a:schemeClr val="tx1"/>
              </a:solidFill>
            </a:ln>
            <a:effectLst/>
          </c:spPr>
          <c:invertIfNegative val="0"/>
          <c:cat>
            <c:strRef>
              <c:f>List1!$A$2:$A$19</c:f>
              <c:strCache>
                <c:ptCount val="18"/>
                <c:pt idx="0">
                  <c:v>0–4 let</c:v>
                </c:pt>
                <c:pt idx="1">
                  <c:v>5–9 let</c:v>
                </c:pt>
                <c:pt idx="2">
                  <c:v>10–14 let</c:v>
                </c:pt>
                <c:pt idx="3">
                  <c:v>15–19 let</c:v>
                </c:pt>
                <c:pt idx="4">
                  <c:v>20–24 let</c:v>
                </c:pt>
                <c:pt idx="5">
                  <c:v>25–29 let</c:v>
                </c:pt>
                <c:pt idx="6">
                  <c:v>30–34 let</c:v>
                </c:pt>
                <c:pt idx="7">
                  <c:v>35–39 let</c:v>
                </c:pt>
                <c:pt idx="8">
                  <c:v>40–44 let</c:v>
                </c:pt>
                <c:pt idx="9">
                  <c:v>45–49 let</c:v>
                </c:pt>
                <c:pt idx="10">
                  <c:v>50–54 let</c:v>
                </c:pt>
                <c:pt idx="11">
                  <c:v>55–59 let</c:v>
                </c:pt>
                <c:pt idx="12">
                  <c:v>60–64 let</c:v>
                </c:pt>
                <c:pt idx="13">
                  <c:v>65–69 let</c:v>
                </c:pt>
                <c:pt idx="14">
                  <c:v>70–74 let</c:v>
                </c:pt>
                <c:pt idx="15">
                  <c:v>75–79 let</c:v>
                </c:pt>
                <c:pt idx="16">
                  <c:v>80–84 let</c:v>
                </c:pt>
                <c:pt idx="17">
                  <c:v>85+ let</c:v>
                </c:pt>
              </c:strCache>
            </c:strRef>
          </c:cat>
          <c:val>
            <c:numRef>
              <c:f>List1!$E$2:$E$19</c:f>
              <c:numCache>
                <c:formatCode>General</c:formatCode>
                <c:ptCount val="18"/>
                <c:pt idx="0">
                  <c:v>5.1150000000000001E-2</c:v>
                </c:pt>
                <c:pt idx="1">
                  <c:v>5.1630000000000002E-2</c:v>
                </c:pt>
                <c:pt idx="2">
                  <c:v>4.9910000000000003E-2</c:v>
                </c:pt>
                <c:pt idx="3">
                  <c:v>4.2029999999999998E-2</c:v>
                </c:pt>
                <c:pt idx="4">
                  <c:v>4.4889999999999999E-2</c:v>
                </c:pt>
                <c:pt idx="5">
                  <c:v>6.0220000000000003E-2</c:v>
                </c:pt>
                <c:pt idx="6">
                  <c:v>6.5009999999999998E-2</c:v>
                </c:pt>
                <c:pt idx="7">
                  <c:v>7.0430000000000006E-2</c:v>
                </c:pt>
                <c:pt idx="8">
                  <c:v>8.4360000000000004E-2</c:v>
                </c:pt>
                <c:pt idx="9">
                  <c:v>7.0819999999999994E-2</c:v>
                </c:pt>
                <c:pt idx="10">
                  <c:v>6.2850000000000003E-2</c:v>
                </c:pt>
                <c:pt idx="11">
                  <c:v>5.8020000000000002E-2</c:v>
                </c:pt>
                <c:pt idx="12">
                  <c:v>6.4890000000000003E-2</c:v>
                </c:pt>
                <c:pt idx="13">
                  <c:v>6.7419999999999994E-2</c:v>
                </c:pt>
                <c:pt idx="14">
                  <c:v>6.123E-2</c:v>
                </c:pt>
                <c:pt idx="15">
                  <c:v>4.199E-2</c:v>
                </c:pt>
                <c:pt idx="16">
                  <c:v>2.6859999999999998E-2</c:v>
                </c:pt>
                <c:pt idx="17">
                  <c:v>2.63E-2</c:v>
                </c:pt>
              </c:numCache>
            </c:numRef>
          </c:val>
          <c:extLst>
            <c:ext xmlns:c16="http://schemas.microsoft.com/office/drawing/2014/chart" uri="{C3380CC4-5D6E-409C-BE32-E72D297353CC}">
              <c16:uniqueId val="{00000005-5537-4F4A-A199-979ED061C40B}"/>
            </c:ext>
          </c:extLst>
        </c:ser>
        <c:dLbls>
          <c:showLegendKey val="0"/>
          <c:showVal val="0"/>
          <c:showCatName val="0"/>
          <c:showSerName val="0"/>
          <c:showPercent val="0"/>
          <c:showBubbleSize val="0"/>
        </c:dLbls>
        <c:gapWidth val="15"/>
        <c:overlap val="100"/>
        <c:axId val="249852288"/>
        <c:axId val="249850496"/>
      </c:barChart>
      <c:catAx>
        <c:axId val="249826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249848960"/>
        <c:crosses val="autoZero"/>
        <c:auto val="1"/>
        <c:lblAlgn val="ctr"/>
        <c:lblOffset val="100"/>
        <c:noMultiLvlLbl val="0"/>
      </c:catAx>
      <c:valAx>
        <c:axId val="249848960"/>
        <c:scaling>
          <c:orientation val="minMax"/>
          <c:min val="-0.1"/>
        </c:scaling>
        <c:delete val="1"/>
        <c:axPos val="b"/>
        <c:numFmt formatCode="General" sourceLinked="1"/>
        <c:majorTickMark val="out"/>
        <c:minorTickMark val="none"/>
        <c:tickLblPos val="nextTo"/>
        <c:crossAx val="249826688"/>
        <c:crosses val="autoZero"/>
        <c:crossBetween val="between"/>
      </c:valAx>
      <c:valAx>
        <c:axId val="249850496"/>
        <c:scaling>
          <c:orientation val="minMax"/>
        </c:scaling>
        <c:delete val="1"/>
        <c:axPos val="t"/>
        <c:numFmt formatCode="General" sourceLinked="1"/>
        <c:majorTickMark val="out"/>
        <c:minorTickMark val="none"/>
        <c:tickLblPos val="nextTo"/>
        <c:crossAx val="249852288"/>
        <c:crosses val="max"/>
        <c:crossBetween val="between"/>
      </c:valAx>
      <c:catAx>
        <c:axId val="249852288"/>
        <c:scaling>
          <c:orientation val="minMax"/>
        </c:scaling>
        <c:delete val="1"/>
        <c:axPos val="l"/>
        <c:numFmt formatCode="General" sourceLinked="1"/>
        <c:majorTickMark val="out"/>
        <c:minorTickMark val="none"/>
        <c:tickLblPos val="nextTo"/>
        <c:crossAx val="249850496"/>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89612044093146"/>
          <c:y val="7.1445963516845318E-2"/>
          <c:w val="0.74557123532967418"/>
          <c:h val="0.89290777371546559"/>
        </c:manualLayout>
      </c:layout>
      <c:barChart>
        <c:barDir val="bar"/>
        <c:grouping val="clustered"/>
        <c:varyColors val="0"/>
        <c:ser>
          <c:idx val="0"/>
          <c:order val="0"/>
          <c:tx>
            <c:strRef>
              <c:f>Sheet1!$B$1</c:f>
              <c:strCache>
                <c:ptCount val="1"/>
                <c:pt idx="0">
                  <c:v>rozdíl</c:v>
                </c:pt>
              </c:strCache>
            </c:strRef>
          </c:tx>
          <c:spPr>
            <a:solidFill>
              <a:srgbClr val="006600"/>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D63A-42A8-9322-0858BF82EDA3}"/>
              </c:ext>
            </c:extLst>
          </c:dPt>
          <c:dPt>
            <c:idx val="3"/>
            <c:invertIfNegative val="0"/>
            <c:bubble3D val="0"/>
            <c:extLst>
              <c:ext xmlns:c16="http://schemas.microsoft.com/office/drawing/2014/chart" uri="{C3380CC4-5D6E-409C-BE32-E72D297353CC}">
                <c16:uniqueId val="{00000002-D63A-42A8-9322-0858BF82EDA3}"/>
              </c:ext>
            </c:extLst>
          </c:dPt>
          <c:dPt>
            <c:idx val="5"/>
            <c:invertIfNegative val="0"/>
            <c:bubble3D val="0"/>
            <c:spPr>
              <a:solidFill>
                <a:srgbClr val="FF0000"/>
              </a:solidFill>
              <a:ln>
                <a:noFill/>
              </a:ln>
              <a:effectLst/>
            </c:spPr>
            <c:extLst>
              <c:ext xmlns:c16="http://schemas.microsoft.com/office/drawing/2014/chart" uri="{C3380CC4-5D6E-409C-BE32-E72D297353CC}">
                <c16:uniqueId val="{00000004-D63A-42A8-9322-0858BF82EDA3}"/>
              </c:ext>
            </c:extLst>
          </c:dPt>
          <c:dPt>
            <c:idx val="6"/>
            <c:invertIfNegative val="0"/>
            <c:bubble3D val="0"/>
            <c:spPr>
              <a:solidFill>
                <a:srgbClr val="FF0000"/>
              </a:solidFill>
              <a:ln>
                <a:noFill/>
              </a:ln>
              <a:effectLst/>
            </c:spPr>
            <c:extLst>
              <c:ext xmlns:c16="http://schemas.microsoft.com/office/drawing/2014/chart" uri="{C3380CC4-5D6E-409C-BE32-E72D297353CC}">
                <c16:uniqueId val="{00000006-D63A-42A8-9322-0858BF82EDA3}"/>
              </c:ext>
            </c:extLst>
          </c:dPt>
          <c:dPt>
            <c:idx val="7"/>
            <c:invertIfNegative val="0"/>
            <c:bubble3D val="0"/>
            <c:spPr>
              <a:solidFill>
                <a:srgbClr val="FF0000"/>
              </a:solidFill>
              <a:ln>
                <a:noFill/>
              </a:ln>
              <a:effectLst/>
            </c:spPr>
            <c:extLst>
              <c:ext xmlns:c16="http://schemas.microsoft.com/office/drawing/2014/chart" uri="{C3380CC4-5D6E-409C-BE32-E72D297353CC}">
                <c16:uniqueId val="{00000008-D63A-42A8-9322-0858BF82EDA3}"/>
              </c:ext>
            </c:extLst>
          </c:dPt>
          <c:dPt>
            <c:idx val="8"/>
            <c:invertIfNegative val="0"/>
            <c:bubble3D val="0"/>
            <c:spPr>
              <a:solidFill>
                <a:srgbClr val="FF0000"/>
              </a:solidFill>
              <a:ln>
                <a:noFill/>
              </a:ln>
              <a:effectLst/>
            </c:spPr>
            <c:extLst>
              <c:ext xmlns:c16="http://schemas.microsoft.com/office/drawing/2014/chart" uri="{C3380CC4-5D6E-409C-BE32-E72D297353CC}">
                <c16:uniqueId val="{0000000A-D63A-42A8-9322-0858BF82EDA3}"/>
              </c:ext>
            </c:extLst>
          </c:dPt>
          <c:dPt>
            <c:idx val="9"/>
            <c:invertIfNegative val="0"/>
            <c:bubble3D val="0"/>
            <c:spPr>
              <a:solidFill>
                <a:srgbClr val="FF0000"/>
              </a:solidFill>
              <a:ln>
                <a:noFill/>
              </a:ln>
              <a:effectLst/>
            </c:spPr>
            <c:extLst>
              <c:ext xmlns:c16="http://schemas.microsoft.com/office/drawing/2014/chart" uri="{C3380CC4-5D6E-409C-BE32-E72D297353CC}">
                <c16:uniqueId val="{0000000C-D63A-42A8-9322-0858BF82EDA3}"/>
              </c:ext>
            </c:extLst>
          </c:dPt>
          <c:dPt>
            <c:idx val="10"/>
            <c:invertIfNegative val="0"/>
            <c:bubble3D val="0"/>
            <c:spPr>
              <a:solidFill>
                <a:srgbClr val="FF0000"/>
              </a:solidFill>
              <a:ln>
                <a:noFill/>
              </a:ln>
              <a:effectLst/>
            </c:spPr>
            <c:extLst>
              <c:ext xmlns:c16="http://schemas.microsoft.com/office/drawing/2014/chart" uri="{C3380CC4-5D6E-409C-BE32-E72D297353CC}">
                <c16:uniqueId val="{0000000E-D63A-42A8-9322-0858BF82EDA3}"/>
              </c:ext>
            </c:extLst>
          </c:dPt>
          <c:dPt>
            <c:idx val="11"/>
            <c:invertIfNegative val="0"/>
            <c:bubble3D val="0"/>
            <c:spPr>
              <a:solidFill>
                <a:srgbClr val="FF0000"/>
              </a:solidFill>
              <a:ln>
                <a:noFill/>
              </a:ln>
              <a:effectLst/>
            </c:spPr>
            <c:extLst>
              <c:ext xmlns:c16="http://schemas.microsoft.com/office/drawing/2014/chart" uri="{C3380CC4-5D6E-409C-BE32-E72D297353CC}">
                <c16:uniqueId val="{00000010-D63A-42A8-9322-0858BF82EDA3}"/>
              </c:ext>
            </c:extLst>
          </c:dPt>
          <c:dPt>
            <c:idx val="12"/>
            <c:invertIfNegative val="0"/>
            <c:bubble3D val="0"/>
            <c:spPr>
              <a:solidFill>
                <a:srgbClr val="FF0000"/>
              </a:solidFill>
              <a:ln>
                <a:noFill/>
              </a:ln>
              <a:effectLst/>
            </c:spPr>
            <c:extLst>
              <c:ext xmlns:c16="http://schemas.microsoft.com/office/drawing/2014/chart" uri="{C3380CC4-5D6E-409C-BE32-E72D297353CC}">
                <c16:uniqueId val="{00000012-D63A-42A8-9322-0858BF82EDA3}"/>
              </c:ext>
            </c:extLst>
          </c:dPt>
          <c:dLbls>
            <c:dLbl>
              <c:idx val="0"/>
              <c:layout>
                <c:manualLayout>
                  <c:x val="-3.2648822071632028E-2"/>
                  <c:y val="-4.75281164575567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63A-42A8-9322-0858BF82EDA3}"/>
                </c:ext>
              </c:extLst>
            </c:dLbl>
            <c:numFmt formatCode="#,##0" sourceLinked="0"/>
            <c:spPr>
              <a:noFill/>
              <a:ln>
                <a:noFill/>
              </a:ln>
              <a:effectLst/>
            </c:spPr>
            <c:txPr>
              <a:bodyPr rot="0" spcFirstLastPara="1" vertOverflow="ellipsis" vert="horz" wrap="non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Praha</c:v>
                </c:pt>
                <c:pt idx="1">
                  <c:v>Brno</c:v>
                </c:pt>
                <c:pt idx="2">
                  <c:v>Ostrava</c:v>
                </c:pt>
                <c:pt idx="3">
                  <c:v>Plzeň</c:v>
                </c:pt>
                <c:pt idx="4">
                  <c:v>Liberec</c:v>
                </c:pt>
                <c:pt idx="5">
                  <c:v>Olomouc</c:v>
                </c:pt>
                <c:pt idx="6">
                  <c:v>České Budějovice</c:v>
                </c:pt>
                <c:pt idx="7">
                  <c:v>Ústí nad Labem</c:v>
                </c:pt>
                <c:pt idx="8">
                  <c:v>Hradec Králové</c:v>
                </c:pt>
                <c:pt idx="9">
                  <c:v>Pardubice</c:v>
                </c:pt>
                <c:pt idx="10">
                  <c:v>Zlín</c:v>
                </c:pt>
                <c:pt idx="11">
                  <c:v>Karlovy Vary</c:v>
                </c:pt>
                <c:pt idx="12">
                  <c:v>Jihlava</c:v>
                </c:pt>
              </c:strCache>
            </c:strRef>
          </c:cat>
          <c:val>
            <c:numRef>
              <c:f>Sheet1!$B$2:$B$14</c:f>
              <c:numCache>
                <c:formatCode>#\ ##0_ ;[Red]\-#\ ##0\ </c:formatCode>
                <c:ptCount val="13"/>
                <c:pt idx="0">
                  <c:v>49409</c:v>
                </c:pt>
                <c:pt idx="1">
                  <c:v>8575</c:v>
                </c:pt>
                <c:pt idx="2">
                  <c:v>-15259</c:v>
                </c:pt>
                <c:pt idx="3">
                  <c:v>2156</c:v>
                </c:pt>
                <c:pt idx="4">
                  <c:v>2583</c:v>
                </c:pt>
                <c:pt idx="5">
                  <c:v>206</c:v>
                </c:pt>
                <c:pt idx="6">
                  <c:v>-766</c:v>
                </c:pt>
                <c:pt idx="7">
                  <c:v>-2419</c:v>
                </c:pt>
                <c:pt idx="8">
                  <c:v>-1610</c:v>
                </c:pt>
                <c:pt idx="9">
                  <c:v>260</c:v>
                </c:pt>
                <c:pt idx="10" formatCode="General">
                  <c:v>-703</c:v>
                </c:pt>
                <c:pt idx="11" formatCode="General">
                  <c:v>-2580</c:v>
                </c:pt>
                <c:pt idx="12" formatCode="General">
                  <c:v>-312</c:v>
                </c:pt>
              </c:numCache>
            </c:numRef>
          </c:val>
          <c:extLst>
            <c:ext xmlns:c16="http://schemas.microsoft.com/office/drawing/2014/chart" uri="{C3380CC4-5D6E-409C-BE32-E72D297353CC}">
              <c16:uniqueId val="{00000014-D63A-42A8-9322-0858BF82EDA3}"/>
            </c:ext>
          </c:extLst>
        </c:ser>
        <c:dLbls>
          <c:showLegendKey val="0"/>
          <c:showVal val="1"/>
          <c:showCatName val="0"/>
          <c:showSerName val="0"/>
          <c:showPercent val="0"/>
          <c:showBubbleSize val="0"/>
        </c:dLbls>
        <c:gapWidth val="50"/>
        <c:overlap val="100"/>
        <c:axId val="43999616"/>
        <c:axId val="44006016"/>
      </c:barChart>
      <c:catAx>
        <c:axId val="43999616"/>
        <c:scaling>
          <c:orientation val="maxMin"/>
        </c:scaling>
        <c:delete val="1"/>
        <c:axPos val="l"/>
        <c:numFmt formatCode="General" sourceLinked="1"/>
        <c:majorTickMark val="out"/>
        <c:minorTickMark val="none"/>
        <c:tickLblPos val="nextTo"/>
        <c:crossAx val="44006016"/>
        <c:crosses val="autoZero"/>
        <c:auto val="1"/>
        <c:lblAlgn val="ctr"/>
        <c:lblOffset val="100"/>
        <c:noMultiLvlLbl val="0"/>
      </c:catAx>
      <c:valAx>
        <c:axId val="44006016"/>
        <c:scaling>
          <c:orientation val="minMax"/>
          <c:max val="50000"/>
          <c:min val="-15500"/>
        </c:scaling>
        <c:delete val="0"/>
        <c:axPos val="t"/>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43999616"/>
        <c:crosses val="autoZero"/>
        <c:crossBetween val="between"/>
        <c:majorUnit val="15000"/>
      </c:valAx>
      <c:spPr>
        <a:noFill/>
        <a:ln>
          <a:noFill/>
        </a:ln>
        <a:effectLst/>
      </c:spPr>
    </c:plotArea>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175400417291323E-2"/>
          <c:y val="2.7582550860719875E-2"/>
          <c:w val="0.9422703056344881"/>
          <c:h val="0.8381341940532081"/>
        </c:manualLayout>
      </c:layout>
      <c:barChart>
        <c:barDir val="col"/>
        <c:grouping val="stacked"/>
        <c:varyColors val="0"/>
        <c:ser>
          <c:idx val="1"/>
          <c:order val="1"/>
          <c:tx>
            <c:strRef>
              <c:f>'D:\H2030_podklady_NRRZ\PRAHA_18\Jíťa\[H2030_PHA_final.xlsx]PORODY_PZS'!$G$1</c:f>
              <c:strCache>
                <c:ptCount val="1"/>
                <c:pt idx="0">
                  <c:v>Počet porodů</c:v>
                </c:pt>
              </c:strCache>
            </c:strRef>
          </c:tx>
          <c:invertIfNegative val="0"/>
          <c:dPt>
            <c:idx val="7"/>
            <c:invertIfNegative val="0"/>
            <c:bubble3D val="0"/>
            <c:spPr>
              <a:solidFill>
                <a:srgbClr val="037BC1"/>
              </a:solidFill>
            </c:spPr>
            <c:extLst>
              <c:ext xmlns:c16="http://schemas.microsoft.com/office/drawing/2014/chart" uri="{C3380CC4-5D6E-409C-BE32-E72D297353CC}">
                <c16:uniqueId val="{00000001-0777-4102-813F-59BD116D63C3}"/>
              </c:ext>
            </c:extLst>
          </c:dPt>
          <c:dPt>
            <c:idx val="44"/>
            <c:invertIfNegative val="0"/>
            <c:bubble3D val="0"/>
            <c:spPr>
              <a:solidFill>
                <a:srgbClr val="037BC1"/>
              </a:solidFill>
            </c:spPr>
            <c:extLst>
              <c:ext xmlns:c16="http://schemas.microsoft.com/office/drawing/2014/chart" uri="{C3380CC4-5D6E-409C-BE32-E72D297353CC}">
                <c16:uniqueId val="{00000003-0777-4102-813F-59BD116D63C3}"/>
              </c:ext>
            </c:extLst>
          </c:dPt>
          <c:dPt>
            <c:idx val="55"/>
            <c:invertIfNegative val="0"/>
            <c:bubble3D val="0"/>
            <c:spPr>
              <a:solidFill>
                <a:srgbClr val="037BC1"/>
              </a:solidFill>
            </c:spPr>
            <c:extLst>
              <c:ext xmlns:c16="http://schemas.microsoft.com/office/drawing/2014/chart" uri="{C3380CC4-5D6E-409C-BE32-E72D297353CC}">
                <c16:uniqueId val="{00000005-0777-4102-813F-59BD116D63C3}"/>
              </c:ext>
            </c:extLst>
          </c:dPt>
          <c:dPt>
            <c:idx val="73"/>
            <c:invertIfNegative val="0"/>
            <c:bubble3D val="0"/>
            <c:spPr>
              <a:solidFill>
                <a:srgbClr val="037BC1"/>
              </a:solidFill>
            </c:spPr>
            <c:extLst>
              <c:ext xmlns:c16="http://schemas.microsoft.com/office/drawing/2014/chart" uri="{C3380CC4-5D6E-409C-BE32-E72D297353CC}">
                <c16:uniqueId val="{00000007-0777-4102-813F-59BD116D63C3}"/>
              </c:ext>
            </c:extLst>
          </c:dPt>
          <c:dPt>
            <c:idx val="80"/>
            <c:invertIfNegative val="0"/>
            <c:bubble3D val="0"/>
            <c:spPr>
              <a:solidFill>
                <a:srgbClr val="037BC1"/>
              </a:solidFill>
            </c:spPr>
            <c:extLst>
              <c:ext xmlns:c16="http://schemas.microsoft.com/office/drawing/2014/chart" uri="{C3380CC4-5D6E-409C-BE32-E72D297353CC}">
                <c16:uniqueId val="{00000009-0777-4102-813F-59BD116D63C3}"/>
              </c:ext>
            </c:extLst>
          </c:dPt>
          <c:val>
            <c:numRef>
              <c:f>[1]PORODY_PZS!$G$2:$G$91</c:f>
              <c:numCache>
                <c:formatCode>General</c:formatCode>
                <c:ptCount val="90"/>
                <c:pt idx="0">
                  <c:v>6198</c:v>
                </c:pt>
                <c:pt idx="1">
                  <c:v>4879</c:v>
                </c:pt>
                <c:pt idx="2">
                  <c:v>4759</c:v>
                </c:pt>
                <c:pt idx="3">
                  <c:v>3458</c:v>
                </c:pt>
                <c:pt idx="4">
                  <c:v>3285</c:v>
                </c:pt>
                <c:pt idx="5">
                  <c:v>2447</c:v>
                </c:pt>
                <c:pt idx="6">
                  <c:v>2422</c:v>
                </c:pt>
                <c:pt idx="7">
                  <c:v>2390</c:v>
                </c:pt>
                <c:pt idx="8">
                  <c:v>2380</c:v>
                </c:pt>
                <c:pt idx="9">
                  <c:v>2344</c:v>
                </c:pt>
                <c:pt idx="10">
                  <c:v>2342</c:v>
                </c:pt>
                <c:pt idx="11">
                  <c:v>2083</c:v>
                </c:pt>
                <c:pt idx="12">
                  <c:v>1861</c:v>
                </c:pt>
                <c:pt idx="13">
                  <c:v>1757</c:v>
                </c:pt>
                <c:pt idx="14">
                  <c:v>1745</c:v>
                </c:pt>
                <c:pt idx="15">
                  <c:v>1608</c:v>
                </c:pt>
                <c:pt idx="16">
                  <c:v>1576</c:v>
                </c:pt>
                <c:pt idx="17">
                  <c:v>1531</c:v>
                </c:pt>
                <c:pt idx="18">
                  <c:v>1522</c:v>
                </c:pt>
                <c:pt idx="19">
                  <c:v>1481</c:v>
                </c:pt>
                <c:pt idx="20">
                  <c:v>1464</c:v>
                </c:pt>
                <c:pt idx="21">
                  <c:v>1410</c:v>
                </c:pt>
                <c:pt idx="22">
                  <c:v>1332</c:v>
                </c:pt>
                <c:pt idx="23">
                  <c:v>1298</c:v>
                </c:pt>
                <c:pt idx="24">
                  <c:v>1281</c:v>
                </c:pt>
                <c:pt idx="25">
                  <c:v>1242</c:v>
                </c:pt>
                <c:pt idx="26">
                  <c:v>1240</c:v>
                </c:pt>
                <c:pt idx="27">
                  <c:v>1239</c:v>
                </c:pt>
                <c:pt idx="28">
                  <c:v>1219</c:v>
                </c:pt>
                <c:pt idx="29">
                  <c:v>1214</c:v>
                </c:pt>
                <c:pt idx="30">
                  <c:v>1203</c:v>
                </c:pt>
                <c:pt idx="31">
                  <c:v>1157</c:v>
                </c:pt>
                <c:pt idx="32">
                  <c:v>1153</c:v>
                </c:pt>
                <c:pt idx="33">
                  <c:v>1122</c:v>
                </c:pt>
                <c:pt idx="34">
                  <c:v>1118</c:v>
                </c:pt>
                <c:pt idx="35">
                  <c:v>1082</c:v>
                </c:pt>
                <c:pt idx="36">
                  <c:v>1076</c:v>
                </c:pt>
                <c:pt idx="37">
                  <c:v>1064</c:v>
                </c:pt>
                <c:pt idx="38">
                  <c:v>1054</c:v>
                </c:pt>
                <c:pt idx="39">
                  <c:v>1018</c:v>
                </c:pt>
                <c:pt idx="40">
                  <c:v>1009</c:v>
                </c:pt>
                <c:pt idx="41">
                  <c:v>1006</c:v>
                </c:pt>
                <c:pt idx="42">
                  <c:v>988</c:v>
                </c:pt>
                <c:pt idx="43">
                  <c:v>962</c:v>
                </c:pt>
                <c:pt idx="44">
                  <c:v>950</c:v>
                </c:pt>
                <c:pt idx="45">
                  <c:v>935</c:v>
                </c:pt>
                <c:pt idx="46">
                  <c:v>929</c:v>
                </c:pt>
                <c:pt idx="47">
                  <c:v>916</c:v>
                </c:pt>
                <c:pt idx="48">
                  <c:v>914</c:v>
                </c:pt>
                <c:pt idx="49">
                  <c:v>913</c:v>
                </c:pt>
                <c:pt idx="50">
                  <c:v>906</c:v>
                </c:pt>
                <c:pt idx="51">
                  <c:v>895</c:v>
                </c:pt>
                <c:pt idx="52">
                  <c:v>893</c:v>
                </c:pt>
                <c:pt idx="53">
                  <c:v>882</c:v>
                </c:pt>
                <c:pt idx="54">
                  <c:v>882</c:v>
                </c:pt>
                <c:pt idx="55">
                  <c:v>869</c:v>
                </c:pt>
                <c:pt idx="56">
                  <c:v>835</c:v>
                </c:pt>
                <c:pt idx="57">
                  <c:v>830</c:v>
                </c:pt>
                <c:pt idx="58">
                  <c:v>828</c:v>
                </c:pt>
                <c:pt idx="59">
                  <c:v>817</c:v>
                </c:pt>
                <c:pt idx="60">
                  <c:v>816</c:v>
                </c:pt>
                <c:pt idx="61">
                  <c:v>790</c:v>
                </c:pt>
                <c:pt idx="62">
                  <c:v>780</c:v>
                </c:pt>
                <c:pt idx="63">
                  <c:v>749</c:v>
                </c:pt>
                <c:pt idx="64">
                  <c:v>746</c:v>
                </c:pt>
                <c:pt idx="65">
                  <c:v>728</c:v>
                </c:pt>
                <c:pt idx="66">
                  <c:v>722</c:v>
                </c:pt>
                <c:pt idx="67">
                  <c:v>696</c:v>
                </c:pt>
                <c:pt idx="68">
                  <c:v>693</c:v>
                </c:pt>
                <c:pt idx="69">
                  <c:v>683</c:v>
                </c:pt>
                <c:pt idx="70">
                  <c:v>679</c:v>
                </c:pt>
                <c:pt idx="71">
                  <c:v>674</c:v>
                </c:pt>
                <c:pt idx="72">
                  <c:v>668</c:v>
                </c:pt>
                <c:pt idx="73">
                  <c:v>642</c:v>
                </c:pt>
                <c:pt idx="74">
                  <c:v>640</c:v>
                </c:pt>
                <c:pt idx="75">
                  <c:v>635</c:v>
                </c:pt>
                <c:pt idx="76">
                  <c:v>633</c:v>
                </c:pt>
                <c:pt idx="77">
                  <c:v>611</c:v>
                </c:pt>
                <c:pt idx="78">
                  <c:v>588</c:v>
                </c:pt>
                <c:pt idx="79">
                  <c:v>575</c:v>
                </c:pt>
                <c:pt idx="80">
                  <c:v>573</c:v>
                </c:pt>
                <c:pt idx="81">
                  <c:v>530</c:v>
                </c:pt>
                <c:pt idx="82">
                  <c:v>524</c:v>
                </c:pt>
                <c:pt idx="83">
                  <c:v>521</c:v>
                </c:pt>
                <c:pt idx="84">
                  <c:v>434</c:v>
                </c:pt>
                <c:pt idx="85">
                  <c:v>378</c:v>
                </c:pt>
                <c:pt idx="86">
                  <c:v>295</c:v>
                </c:pt>
                <c:pt idx="87">
                  <c:v>273</c:v>
                </c:pt>
                <c:pt idx="88">
                  <c:v>155</c:v>
                </c:pt>
                <c:pt idx="89">
                  <c:v>103</c:v>
                </c:pt>
              </c:numCache>
            </c:numRef>
          </c:val>
          <c:extLst>
            <c:ext xmlns:c16="http://schemas.microsoft.com/office/drawing/2014/chart" uri="{C3380CC4-5D6E-409C-BE32-E72D297353CC}">
              <c16:uniqueId val="{0000000A-0777-4102-813F-59BD116D63C3}"/>
            </c:ext>
          </c:extLst>
        </c:ser>
        <c:dLbls>
          <c:showLegendKey val="0"/>
          <c:showVal val="0"/>
          <c:showCatName val="0"/>
          <c:showSerName val="0"/>
          <c:showPercent val="0"/>
          <c:showBubbleSize val="0"/>
        </c:dLbls>
        <c:gapWidth val="150"/>
        <c:overlap val="100"/>
        <c:axId val="356539224"/>
        <c:axId val="356535696"/>
        <c:extLst>
          <c:ext xmlns:c15="http://schemas.microsoft.com/office/drawing/2012/chart" uri="{02D57815-91ED-43cb-92C2-25804820EDAC}">
            <c15:filteredBarSeries>
              <c15:ser>
                <c:idx val="0"/>
                <c:order val="0"/>
                <c:tx>
                  <c:strRef>
                    <c:extLst>
                      <c:ext uri="{02D57815-91ED-43cb-92C2-25804820EDAC}">
                        <c15:formulaRef>
                          <c15:sqref>'D:\H2030_podklady_NRRZ\PRAHA_18\Jíťa\[H2030_PHA_final.xlsx]PORODY_PZS'!$F$1</c15:sqref>
                        </c15:formulaRef>
                      </c:ext>
                    </c:extLst>
                    <c:strCache>
                      <c:ptCount val="1"/>
                      <c:pt idx="0">
                        <c:v>Pořadí</c:v>
                      </c:pt>
                    </c:strCache>
                  </c:strRef>
                </c:tx>
                <c:invertIfNegative val="0"/>
                <c:val>
                  <c:numRef>
                    <c:extLst>
                      <c:ext uri="{02D57815-91ED-43cb-92C2-25804820EDAC}">
                        <c15:formulaRef>
                          <c15:sqref>[1]PORODY_PZS!$F$2:$F$91</c15:sqref>
                        </c15:formulaRef>
                      </c:ext>
                    </c:extLst>
                    <c:numCache>
                      <c:formatCode>General</c:formatCode>
                      <c:ptCount val="9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numCache>
                  </c:numRef>
                </c:val>
                <c:extLst>
                  <c:ext xmlns:c16="http://schemas.microsoft.com/office/drawing/2014/chart" uri="{C3380CC4-5D6E-409C-BE32-E72D297353CC}">
                    <c16:uniqueId val="{0000000B-0777-4102-813F-59BD116D63C3}"/>
                  </c:ext>
                </c:extLst>
              </c15:ser>
            </c15:filteredBarSeries>
          </c:ext>
        </c:extLst>
      </c:barChart>
      <c:catAx>
        <c:axId val="356539224"/>
        <c:scaling>
          <c:orientation val="minMax"/>
        </c:scaling>
        <c:delete val="0"/>
        <c:axPos val="b"/>
        <c:numFmt formatCode="General" sourceLinked="1"/>
        <c:majorTickMark val="out"/>
        <c:minorTickMark val="none"/>
        <c:tickLblPos val="nextTo"/>
        <c:txPr>
          <a:bodyPr/>
          <a:lstStyle/>
          <a:p>
            <a:pPr>
              <a:defRPr sz="1200"/>
            </a:pPr>
            <a:endParaRPr lang="cs-CZ"/>
          </a:p>
        </c:txPr>
        <c:crossAx val="356535696"/>
        <c:crosses val="autoZero"/>
        <c:auto val="1"/>
        <c:lblAlgn val="ctr"/>
        <c:lblOffset val="100"/>
        <c:tickLblSkip val="3"/>
        <c:noMultiLvlLbl val="0"/>
      </c:catAx>
      <c:valAx>
        <c:axId val="356535696"/>
        <c:scaling>
          <c:orientation val="minMax"/>
        </c:scaling>
        <c:delete val="0"/>
        <c:axPos val="l"/>
        <c:majorGridlines/>
        <c:numFmt formatCode="General" sourceLinked="1"/>
        <c:majorTickMark val="out"/>
        <c:minorTickMark val="none"/>
        <c:tickLblPos val="nextTo"/>
        <c:txPr>
          <a:bodyPr/>
          <a:lstStyle/>
          <a:p>
            <a:pPr>
              <a:defRPr sz="1200"/>
            </a:pPr>
            <a:endParaRPr lang="cs-CZ"/>
          </a:p>
        </c:txPr>
        <c:crossAx val="356539224"/>
        <c:crosses val="autoZero"/>
        <c:crossBetween val="between"/>
        <c:dispUnits>
          <c:builtInUnit val="thousands"/>
          <c:dispUnitsLbl>
            <c:layout>
              <c:manualLayout>
                <c:xMode val="edge"/>
                <c:yMode val="edge"/>
                <c:x val="9.0677274581803344E-4"/>
                <c:y val="0.2635958528951487"/>
              </c:manualLayout>
            </c:layout>
            <c:tx>
              <c:rich>
                <a:bodyPr/>
                <a:lstStyle/>
                <a:p>
                  <a:pPr>
                    <a:defRPr sz="1200"/>
                  </a:pPr>
                  <a:r>
                    <a:rPr lang="cs-CZ" sz="1200" dirty="0"/>
                    <a:t>Počet porodů (v tisících)</a:t>
                  </a:r>
                </a:p>
              </c:rich>
            </c:tx>
          </c:dispUnitsLbl>
        </c:dispUnits>
      </c:valAx>
    </c:plotArea>
    <c:plotVisOnly val="1"/>
    <c:dispBlanksAs val="gap"/>
    <c:showDLblsOverMax val="0"/>
  </c:chart>
  <c:spPr>
    <a:noFill/>
  </c:spPr>
  <c:externalData r:id="rId2">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568904646033996E-2"/>
          <c:y val="3.0426871938418476E-2"/>
          <c:w val="0.89946549714894786"/>
          <c:h val="0.79312164683928155"/>
        </c:manualLayout>
      </c:layout>
      <c:barChart>
        <c:barDir val="col"/>
        <c:grouping val="stacked"/>
        <c:varyColors val="0"/>
        <c:ser>
          <c:idx val="0"/>
          <c:order val="0"/>
          <c:tx>
            <c:strRef>
              <c:f>POROD_KDE!$B$122</c:f>
              <c:strCache>
                <c:ptCount val="1"/>
                <c:pt idx="0">
                  <c:v>v perinatologickém centru</c:v>
                </c:pt>
              </c:strCache>
            </c:strRef>
          </c:tx>
          <c:spPr>
            <a:solidFill>
              <a:srgbClr val="037BC1"/>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POROD_KDE!$C$122:$U$122</c:f>
              <c:numCache>
                <c:formatCode>General</c:formatCode>
                <c:ptCount val="19"/>
                <c:pt idx="0">
                  <c:v>25974</c:v>
                </c:pt>
                <c:pt idx="1">
                  <c:v>25607</c:v>
                </c:pt>
                <c:pt idx="2">
                  <c:v>26843</c:v>
                </c:pt>
                <c:pt idx="3">
                  <c:v>27742</c:v>
                </c:pt>
                <c:pt idx="4">
                  <c:v>32722</c:v>
                </c:pt>
                <c:pt idx="5">
                  <c:v>34558</c:v>
                </c:pt>
                <c:pt idx="6">
                  <c:v>35580</c:v>
                </c:pt>
                <c:pt idx="7">
                  <c:v>37098</c:v>
                </c:pt>
                <c:pt idx="8">
                  <c:v>38942</c:v>
                </c:pt>
                <c:pt idx="9">
                  <c:v>38963</c:v>
                </c:pt>
                <c:pt idx="10">
                  <c:v>39129</c:v>
                </c:pt>
                <c:pt idx="11">
                  <c:v>36863</c:v>
                </c:pt>
                <c:pt idx="12">
                  <c:v>36658</c:v>
                </c:pt>
                <c:pt idx="13">
                  <c:v>36284</c:v>
                </c:pt>
                <c:pt idx="14">
                  <c:v>38241</c:v>
                </c:pt>
                <c:pt idx="15">
                  <c:v>38322</c:v>
                </c:pt>
                <c:pt idx="16" formatCode="#,##0">
                  <c:v>37868</c:v>
                </c:pt>
                <c:pt idx="17" formatCode="#,##0">
                  <c:v>37941</c:v>
                </c:pt>
                <c:pt idx="18">
                  <c:v>38416</c:v>
                </c:pt>
              </c:numCache>
            </c:numRef>
          </c:val>
          <c:extLst>
            <c:ext xmlns:c16="http://schemas.microsoft.com/office/drawing/2014/chart" uri="{C3380CC4-5D6E-409C-BE32-E72D297353CC}">
              <c16:uniqueId val="{00000000-D88F-42A9-A341-7534F48BB285}"/>
            </c:ext>
          </c:extLst>
        </c:ser>
        <c:ser>
          <c:idx val="1"/>
          <c:order val="1"/>
          <c:tx>
            <c:strRef>
              <c:f>POROD_KDE!$B$123</c:f>
              <c:strCache>
                <c:ptCount val="1"/>
                <c:pt idx="0">
                  <c:v>v intermediárním centru</c:v>
                </c:pt>
              </c:strCache>
            </c:strRef>
          </c:tx>
          <c:spPr>
            <a:solidFill>
              <a:srgbClr val="C00000"/>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POROD_KDE!$C$123:$U$123</c:f>
              <c:numCache>
                <c:formatCode>General</c:formatCode>
                <c:ptCount val="19"/>
                <c:pt idx="0">
                  <c:v>20816</c:v>
                </c:pt>
                <c:pt idx="1">
                  <c:v>18491</c:v>
                </c:pt>
                <c:pt idx="2">
                  <c:v>18596</c:v>
                </c:pt>
                <c:pt idx="3">
                  <c:v>19128</c:v>
                </c:pt>
                <c:pt idx="4">
                  <c:v>16259</c:v>
                </c:pt>
                <c:pt idx="5">
                  <c:v>17454</c:v>
                </c:pt>
                <c:pt idx="6">
                  <c:v>18418</c:v>
                </c:pt>
                <c:pt idx="7">
                  <c:v>19620</c:v>
                </c:pt>
                <c:pt idx="8">
                  <c:v>21615</c:v>
                </c:pt>
                <c:pt idx="9">
                  <c:v>21494</c:v>
                </c:pt>
                <c:pt idx="10">
                  <c:v>21067</c:v>
                </c:pt>
                <c:pt idx="11">
                  <c:v>19358</c:v>
                </c:pt>
                <c:pt idx="12">
                  <c:v>19793</c:v>
                </c:pt>
                <c:pt idx="13">
                  <c:v>19882</c:v>
                </c:pt>
                <c:pt idx="14">
                  <c:v>22456</c:v>
                </c:pt>
                <c:pt idx="15">
                  <c:v>23084</c:v>
                </c:pt>
                <c:pt idx="16">
                  <c:v>24033</c:v>
                </c:pt>
                <c:pt idx="17">
                  <c:v>24741</c:v>
                </c:pt>
                <c:pt idx="18">
                  <c:v>24288</c:v>
                </c:pt>
              </c:numCache>
            </c:numRef>
          </c:val>
          <c:extLst>
            <c:ext xmlns:c16="http://schemas.microsoft.com/office/drawing/2014/chart" uri="{C3380CC4-5D6E-409C-BE32-E72D297353CC}">
              <c16:uniqueId val="{00000001-D88F-42A9-A341-7534F48BB285}"/>
            </c:ext>
          </c:extLst>
        </c:ser>
        <c:ser>
          <c:idx val="2"/>
          <c:order val="2"/>
          <c:tx>
            <c:strRef>
              <c:f>POROD_KDE!$B$124</c:f>
              <c:strCache>
                <c:ptCount val="1"/>
                <c:pt idx="0">
                  <c:v>v jiném zařízení</c:v>
                </c:pt>
              </c:strCache>
            </c:strRef>
          </c:tx>
          <c:spPr>
            <a:solidFill>
              <a:srgbClr val="8CC841"/>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POROD_KDE!$C$124:$U$124</c:f>
              <c:numCache>
                <c:formatCode>General</c:formatCode>
                <c:ptCount val="19"/>
                <c:pt idx="0">
                  <c:v>43937</c:v>
                </c:pt>
                <c:pt idx="1">
                  <c:v>46515</c:v>
                </c:pt>
                <c:pt idx="2">
                  <c:v>47394</c:v>
                </c:pt>
                <c:pt idx="3">
                  <c:v>46946</c:v>
                </c:pt>
                <c:pt idx="4">
                  <c:v>48755</c:v>
                </c:pt>
                <c:pt idx="5">
                  <c:v>50194</c:v>
                </c:pt>
                <c:pt idx="6">
                  <c:v>51918</c:v>
                </c:pt>
                <c:pt idx="7">
                  <c:v>57022</c:v>
                </c:pt>
                <c:pt idx="8">
                  <c:v>58591</c:v>
                </c:pt>
                <c:pt idx="9">
                  <c:v>57351</c:v>
                </c:pt>
                <c:pt idx="10">
                  <c:v>56033</c:v>
                </c:pt>
                <c:pt idx="11">
                  <c:v>51604</c:v>
                </c:pt>
                <c:pt idx="12">
                  <c:v>50730</c:v>
                </c:pt>
                <c:pt idx="13">
                  <c:v>49111</c:v>
                </c:pt>
                <c:pt idx="14">
                  <c:v>47606</c:v>
                </c:pt>
                <c:pt idx="15">
                  <c:v>47405</c:v>
                </c:pt>
                <c:pt idx="16">
                  <c:v>49108</c:v>
                </c:pt>
                <c:pt idx="17">
                  <c:v>50207</c:v>
                </c:pt>
                <c:pt idx="18">
                  <c:v>50176</c:v>
                </c:pt>
              </c:numCache>
            </c:numRef>
          </c:val>
          <c:extLst>
            <c:ext xmlns:c16="http://schemas.microsoft.com/office/drawing/2014/chart" uri="{C3380CC4-5D6E-409C-BE32-E72D297353CC}">
              <c16:uniqueId val="{00000002-D88F-42A9-A341-7534F48BB285}"/>
            </c:ext>
          </c:extLst>
        </c:ser>
        <c:ser>
          <c:idx val="3"/>
          <c:order val="3"/>
          <c:tx>
            <c:strRef>
              <c:f>POROD_KDE!$B$125</c:f>
              <c:strCache>
                <c:ptCount val="1"/>
                <c:pt idx="0">
                  <c:v>mimo zdravotnické zařízení</c:v>
                </c:pt>
              </c:strCache>
            </c:strRef>
          </c:tx>
          <c:spPr>
            <a:solidFill>
              <a:srgbClr val="FFC000"/>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POROD_KDE!$C$125:$U$125</c:f>
              <c:numCache>
                <c:formatCode>General</c:formatCode>
                <c:ptCount val="19"/>
                <c:pt idx="0">
                  <c:v>212</c:v>
                </c:pt>
                <c:pt idx="1">
                  <c:v>219</c:v>
                </c:pt>
                <c:pt idx="2">
                  <c:v>211</c:v>
                </c:pt>
                <c:pt idx="3">
                  <c:v>177</c:v>
                </c:pt>
                <c:pt idx="4">
                  <c:v>185</c:v>
                </c:pt>
                <c:pt idx="5">
                  <c:v>215</c:v>
                </c:pt>
                <c:pt idx="6">
                  <c:v>268</c:v>
                </c:pt>
                <c:pt idx="7">
                  <c:v>312</c:v>
                </c:pt>
                <c:pt idx="8">
                  <c:v>437</c:v>
                </c:pt>
                <c:pt idx="9">
                  <c:v>419</c:v>
                </c:pt>
                <c:pt idx="10">
                  <c:v>388</c:v>
                </c:pt>
                <c:pt idx="11">
                  <c:v>331</c:v>
                </c:pt>
                <c:pt idx="12">
                  <c:v>245</c:v>
                </c:pt>
                <c:pt idx="13">
                  <c:v>193</c:v>
                </c:pt>
                <c:pt idx="14">
                  <c:v>209</c:v>
                </c:pt>
                <c:pt idx="15">
                  <c:v>238</c:v>
                </c:pt>
                <c:pt idx="16">
                  <c:v>259</c:v>
                </c:pt>
                <c:pt idx="17">
                  <c:v>264</c:v>
                </c:pt>
                <c:pt idx="18">
                  <c:v>298</c:v>
                </c:pt>
              </c:numCache>
            </c:numRef>
          </c:val>
          <c:extLst>
            <c:ext xmlns:c16="http://schemas.microsoft.com/office/drawing/2014/chart" uri="{C3380CC4-5D6E-409C-BE32-E72D297353CC}">
              <c16:uniqueId val="{00000003-D88F-42A9-A341-7534F48BB285}"/>
            </c:ext>
          </c:extLst>
        </c:ser>
        <c:ser>
          <c:idx val="4"/>
          <c:order val="4"/>
          <c:tx>
            <c:strRef>
              <c:f>POROD_KDE!$B$126</c:f>
              <c:strCache>
                <c:ptCount val="1"/>
                <c:pt idx="0">
                  <c:v>plánovaně doma</c:v>
                </c:pt>
              </c:strCache>
            </c:strRef>
          </c:tx>
          <c:spPr>
            <a:solidFill>
              <a:srgbClr val="7030A0"/>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POROD_KDE!$C$126:$U$126</c:f>
              <c:numCache>
                <c:formatCode>General</c:formatCode>
                <c:ptCount val="19"/>
                <c:pt idx="0">
                  <c:v>0</c:v>
                </c:pt>
                <c:pt idx="1">
                  <c:v>0</c:v>
                </c:pt>
                <c:pt idx="2">
                  <c:v>0</c:v>
                </c:pt>
                <c:pt idx="3">
                  <c:v>0</c:v>
                </c:pt>
                <c:pt idx="4">
                  <c:v>0</c:v>
                </c:pt>
                <c:pt idx="5">
                  <c:v>0</c:v>
                </c:pt>
                <c:pt idx="6">
                  <c:v>0</c:v>
                </c:pt>
                <c:pt idx="7">
                  <c:v>0</c:v>
                </c:pt>
                <c:pt idx="8">
                  <c:v>0</c:v>
                </c:pt>
                <c:pt idx="9">
                  <c:v>0</c:v>
                </c:pt>
                <c:pt idx="10">
                  <c:v>0</c:v>
                </c:pt>
                <c:pt idx="11">
                  <c:v>0</c:v>
                </c:pt>
                <c:pt idx="12">
                  <c:v>4</c:v>
                </c:pt>
                <c:pt idx="13">
                  <c:v>16</c:v>
                </c:pt>
                <c:pt idx="14">
                  <c:v>24</c:v>
                </c:pt>
                <c:pt idx="15">
                  <c:v>33</c:v>
                </c:pt>
                <c:pt idx="16">
                  <c:v>43</c:v>
                </c:pt>
                <c:pt idx="17">
                  <c:v>62</c:v>
                </c:pt>
                <c:pt idx="18">
                  <c:v>62</c:v>
                </c:pt>
              </c:numCache>
            </c:numRef>
          </c:val>
          <c:extLst>
            <c:ext xmlns:c16="http://schemas.microsoft.com/office/drawing/2014/chart" uri="{C3380CC4-5D6E-409C-BE32-E72D297353CC}">
              <c16:uniqueId val="{00000004-D88F-42A9-A341-7534F48BB285}"/>
            </c:ext>
          </c:extLst>
        </c:ser>
        <c:dLbls>
          <c:showLegendKey val="0"/>
          <c:showVal val="0"/>
          <c:showCatName val="0"/>
          <c:showSerName val="0"/>
          <c:showPercent val="0"/>
          <c:showBubbleSize val="0"/>
        </c:dLbls>
        <c:gapWidth val="150"/>
        <c:overlap val="100"/>
        <c:axId val="278660216"/>
        <c:axId val="278658648"/>
      </c:barChart>
      <c:catAx>
        <c:axId val="278660216"/>
        <c:scaling>
          <c:orientation val="minMax"/>
        </c:scaling>
        <c:delete val="0"/>
        <c:axPos val="b"/>
        <c:numFmt formatCode="General" sourceLinked="1"/>
        <c:majorTickMark val="out"/>
        <c:minorTickMark val="none"/>
        <c:tickLblPos val="nextTo"/>
        <c:txPr>
          <a:bodyPr/>
          <a:lstStyle/>
          <a:p>
            <a:pPr>
              <a:defRPr sz="1100"/>
            </a:pPr>
            <a:endParaRPr lang="cs-CZ"/>
          </a:p>
        </c:txPr>
        <c:crossAx val="278658648"/>
        <c:crosses val="autoZero"/>
        <c:auto val="1"/>
        <c:lblAlgn val="ctr"/>
        <c:lblOffset val="100"/>
        <c:noMultiLvlLbl val="0"/>
      </c:catAx>
      <c:valAx>
        <c:axId val="278658648"/>
        <c:scaling>
          <c:orientation val="minMax"/>
          <c:max val="120000"/>
        </c:scaling>
        <c:delete val="0"/>
        <c:axPos val="l"/>
        <c:majorGridlines/>
        <c:title>
          <c:tx>
            <c:rich>
              <a:bodyPr rot="-5400000" vert="horz"/>
              <a:lstStyle/>
              <a:p>
                <a:pPr>
                  <a:defRPr/>
                </a:pPr>
                <a:r>
                  <a:rPr lang="cs-CZ" sz="1200" b="1" i="0" baseline="0" dirty="0">
                    <a:effectLst/>
                  </a:rPr>
                  <a:t>Počet narozených</a:t>
                </a:r>
                <a:endParaRPr lang="cs-CZ" sz="1200" dirty="0">
                  <a:effectLst/>
                </a:endParaRPr>
              </a:p>
            </c:rich>
          </c:tx>
          <c:layout>
            <c:manualLayout>
              <c:xMode val="edge"/>
              <c:yMode val="edge"/>
              <c:x val="1.8197647921513384E-2"/>
              <c:y val="0.20659560367359572"/>
            </c:manualLayout>
          </c:layout>
          <c:overlay val="0"/>
        </c:title>
        <c:numFmt formatCode="General" sourceLinked="1"/>
        <c:majorTickMark val="out"/>
        <c:minorTickMark val="none"/>
        <c:tickLblPos val="nextTo"/>
        <c:txPr>
          <a:bodyPr/>
          <a:lstStyle/>
          <a:p>
            <a:pPr>
              <a:defRPr sz="1200"/>
            </a:pPr>
            <a:endParaRPr lang="cs-CZ"/>
          </a:p>
        </c:txPr>
        <c:crossAx val="278660216"/>
        <c:crosses val="autoZero"/>
        <c:crossBetween val="between"/>
      </c:valAx>
    </c:plotArea>
    <c:legend>
      <c:legendPos val="b"/>
      <c:layout>
        <c:manualLayout>
          <c:xMode val="edge"/>
          <c:yMode val="edge"/>
          <c:x val="1.3066967341181884E-2"/>
          <c:y val="0.85947172372321556"/>
          <c:w val="0.9869330166930953"/>
          <c:h val="0.14052827627678441"/>
        </c:manualLayout>
      </c:layout>
      <c:overlay val="0"/>
      <c:txPr>
        <a:bodyPr/>
        <a:lstStyle/>
        <a:p>
          <a:pPr>
            <a:defRPr sz="1200"/>
          </a:pPr>
          <a:endParaRPr lang="cs-CZ"/>
        </a:p>
      </c:txPr>
    </c:legend>
    <c:plotVisOnly val="1"/>
    <c:dispBlanksAs val="gap"/>
    <c:showDLblsOverMax val="0"/>
  </c:chart>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568904646033996E-2"/>
          <c:y val="3.0426871938418476E-2"/>
          <c:w val="0.89946549714894786"/>
          <c:h val="0.79312164683928155"/>
        </c:manualLayout>
      </c:layout>
      <c:barChart>
        <c:barDir val="col"/>
        <c:grouping val="stacked"/>
        <c:varyColors val="0"/>
        <c:ser>
          <c:idx val="0"/>
          <c:order val="0"/>
          <c:tx>
            <c:strRef>
              <c:f>POROD_KDE!$B$122</c:f>
              <c:strCache>
                <c:ptCount val="1"/>
                <c:pt idx="0">
                  <c:v>v perinatologickém centru</c:v>
                </c:pt>
              </c:strCache>
            </c:strRef>
          </c:tx>
          <c:spPr>
            <a:solidFill>
              <a:srgbClr val="037BC1"/>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POROD_KDE!$C$122:$U$122</c:f>
              <c:numCache>
                <c:formatCode>General</c:formatCode>
                <c:ptCount val="19"/>
                <c:pt idx="0">
                  <c:v>1964</c:v>
                </c:pt>
                <c:pt idx="1">
                  <c:v>1688</c:v>
                </c:pt>
                <c:pt idx="2">
                  <c:v>1618</c:v>
                </c:pt>
                <c:pt idx="3">
                  <c:v>1879</c:v>
                </c:pt>
                <c:pt idx="4">
                  <c:v>2094</c:v>
                </c:pt>
                <c:pt idx="5">
                  <c:v>2343</c:v>
                </c:pt>
                <c:pt idx="6">
                  <c:v>2288</c:v>
                </c:pt>
                <c:pt idx="7">
                  <c:v>2562</c:v>
                </c:pt>
                <c:pt idx="8">
                  <c:v>2558</c:v>
                </c:pt>
                <c:pt idx="9">
                  <c:v>2584</c:v>
                </c:pt>
                <c:pt idx="10">
                  <c:v>2484</c:v>
                </c:pt>
                <c:pt idx="11">
                  <c:v>2298</c:v>
                </c:pt>
                <c:pt idx="12">
                  <c:v>2420</c:v>
                </c:pt>
                <c:pt idx="13">
                  <c:v>2308</c:v>
                </c:pt>
                <c:pt idx="14">
                  <c:v>2519</c:v>
                </c:pt>
                <c:pt idx="15">
                  <c:v>2007</c:v>
                </c:pt>
                <c:pt idx="16" formatCode="#,##0">
                  <c:v>2385</c:v>
                </c:pt>
                <c:pt idx="17" formatCode="#,##0">
                  <c:v>2418</c:v>
                </c:pt>
                <c:pt idx="18">
                  <c:v>2458</c:v>
                </c:pt>
              </c:numCache>
            </c:numRef>
          </c:val>
          <c:extLst>
            <c:ext xmlns:c16="http://schemas.microsoft.com/office/drawing/2014/chart" uri="{C3380CC4-5D6E-409C-BE32-E72D297353CC}">
              <c16:uniqueId val="{00000000-08D8-40D4-9DF3-A935D5B62466}"/>
            </c:ext>
          </c:extLst>
        </c:ser>
        <c:ser>
          <c:idx val="1"/>
          <c:order val="1"/>
          <c:tx>
            <c:strRef>
              <c:f>POROD_KDE!$B$123</c:f>
              <c:strCache>
                <c:ptCount val="1"/>
                <c:pt idx="0">
                  <c:v>v intermediárním centru</c:v>
                </c:pt>
              </c:strCache>
            </c:strRef>
          </c:tx>
          <c:spPr>
            <a:solidFill>
              <a:srgbClr val="C00000"/>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POROD_KDE!$C$123:$U$123</c:f>
              <c:numCache>
                <c:formatCode>General</c:formatCode>
                <c:ptCount val="19"/>
                <c:pt idx="0">
                  <c:v>6</c:v>
                </c:pt>
                <c:pt idx="1">
                  <c:v>5</c:v>
                </c:pt>
                <c:pt idx="2">
                  <c:v>11</c:v>
                </c:pt>
                <c:pt idx="3">
                  <c:v>5</c:v>
                </c:pt>
                <c:pt idx="4">
                  <c:v>8</c:v>
                </c:pt>
                <c:pt idx="5">
                  <c:v>3</c:v>
                </c:pt>
                <c:pt idx="6">
                  <c:v>4</c:v>
                </c:pt>
                <c:pt idx="7">
                  <c:v>7</c:v>
                </c:pt>
                <c:pt idx="8">
                  <c:v>7</c:v>
                </c:pt>
                <c:pt idx="9">
                  <c:v>19</c:v>
                </c:pt>
                <c:pt idx="10">
                  <c:v>9</c:v>
                </c:pt>
                <c:pt idx="11">
                  <c:v>4</c:v>
                </c:pt>
                <c:pt idx="12">
                  <c:v>7</c:v>
                </c:pt>
                <c:pt idx="13">
                  <c:v>2</c:v>
                </c:pt>
                <c:pt idx="14">
                  <c:v>3</c:v>
                </c:pt>
                <c:pt idx="15">
                  <c:v>196</c:v>
                </c:pt>
                <c:pt idx="16">
                  <c:v>2</c:v>
                </c:pt>
                <c:pt idx="17">
                  <c:v>2</c:v>
                </c:pt>
                <c:pt idx="18">
                  <c:v>4</c:v>
                </c:pt>
              </c:numCache>
            </c:numRef>
          </c:val>
          <c:extLst>
            <c:ext xmlns:c16="http://schemas.microsoft.com/office/drawing/2014/chart" uri="{C3380CC4-5D6E-409C-BE32-E72D297353CC}">
              <c16:uniqueId val="{00000001-08D8-40D4-9DF3-A935D5B62466}"/>
            </c:ext>
          </c:extLst>
        </c:ser>
        <c:ser>
          <c:idx val="2"/>
          <c:order val="2"/>
          <c:tx>
            <c:strRef>
              <c:f>POROD_KDE!$B$124</c:f>
              <c:strCache>
                <c:ptCount val="1"/>
                <c:pt idx="0">
                  <c:v>v jiném zařízení</c:v>
                </c:pt>
              </c:strCache>
            </c:strRef>
          </c:tx>
          <c:spPr>
            <a:solidFill>
              <a:srgbClr val="8CC841"/>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POROD_KDE!$C$124:$U$124</c:f>
              <c:numCache>
                <c:formatCode>General</c:formatCode>
                <c:ptCount val="19"/>
                <c:pt idx="0">
                  <c:v>3223</c:v>
                </c:pt>
                <c:pt idx="1">
                  <c:v>3385</c:v>
                </c:pt>
                <c:pt idx="2">
                  <c:v>3627</c:v>
                </c:pt>
                <c:pt idx="3">
                  <c:v>3546</c:v>
                </c:pt>
                <c:pt idx="4">
                  <c:v>3304</c:v>
                </c:pt>
                <c:pt idx="5">
                  <c:v>3431</c:v>
                </c:pt>
                <c:pt idx="6">
                  <c:v>3540</c:v>
                </c:pt>
                <c:pt idx="7">
                  <c:v>3482</c:v>
                </c:pt>
                <c:pt idx="8">
                  <c:v>3505</c:v>
                </c:pt>
                <c:pt idx="9">
                  <c:v>3688</c:v>
                </c:pt>
                <c:pt idx="10">
                  <c:v>3454</c:v>
                </c:pt>
                <c:pt idx="11">
                  <c:v>3166</c:v>
                </c:pt>
                <c:pt idx="12">
                  <c:v>3228</c:v>
                </c:pt>
                <c:pt idx="13">
                  <c:v>3185</c:v>
                </c:pt>
                <c:pt idx="14">
                  <c:v>2823</c:v>
                </c:pt>
                <c:pt idx="15">
                  <c:v>3323</c:v>
                </c:pt>
                <c:pt idx="16">
                  <c:v>3137</c:v>
                </c:pt>
                <c:pt idx="17">
                  <c:v>3116</c:v>
                </c:pt>
                <c:pt idx="18">
                  <c:v>3048</c:v>
                </c:pt>
              </c:numCache>
            </c:numRef>
          </c:val>
          <c:extLst>
            <c:ext xmlns:c16="http://schemas.microsoft.com/office/drawing/2014/chart" uri="{C3380CC4-5D6E-409C-BE32-E72D297353CC}">
              <c16:uniqueId val="{00000002-08D8-40D4-9DF3-A935D5B62466}"/>
            </c:ext>
          </c:extLst>
        </c:ser>
        <c:ser>
          <c:idx val="3"/>
          <c:order val="3"/>
          <c:tx>
            <c:strRef>
              <c:f>POROD_KDE!$B$125</c:f>
              <c:strCache>
                <c:ptCount val="1"/>
                <c:pt idx="0">
                  <c:v>mimo zdravotnické zařízení</c:v>
                </c:pt>
              </c:strCache>
            </c:strRef>
          </c:tx>
          <c:spPr>
            <a:solidFill>
              <a:srgbClr val="FFC000"/>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POROD_KDE!$C$125:$U$125</c:f>
              <c:numCache>
                <c:formatCode>General</c:formatCode>
                <c:ptCount val="19"/>
                <c:pt idx="0">
                  <c:v>11</c:v>
                </c:pt>
                <c:pt idx="1">
                  <c:v>15</c:v>
                </c:pt>
                <c:pt idx="2">
                  <c:v>14</c:v>
                </c:pt>
                <c:pt idx="3">
                  <c:v>9</c:v>
                </c:pt>
                <c:pt idx="4">
                  <c:v>12</c:v>
                </c:pt>
                <c:pt idx="5">
                  <c:v>20</c:v>
                </c:pt>
                <c:pt idx="6">
                  <c:v>21</c:v>
                </c:pt>
                <c:pt idx="7">
                  <c:v>13</c:v>
                </c:pt>
                <c:pt idx="8">
                  <c:v>9</c:v>
                </c:pt>
                <c:pt idx="9">
                  <c:v>14</c:v>
                </c:pt>
                <c:pt idx="10">
                  <c:v>15</c:v>
                </c:pt>
                <c:pt idx="11">
                  <c:v>9</c:v>
                </c:pt>
                <c:pt idx="12">
                  <c:v>9</c:v>
                </c:pt>
                <c:pt idx="13">
                  <c:v>10</c:v>
                </c:pt>
                <c:pt idx="14">
                  <c:v>6</c:v>
                </c:pt>
                <c:pt idx="15">
                  <c:v>5</c:v>
                </c:pt>
                <c:pt idx="16">
                  <c:v>2</c:v>
                </c:pt>
                <c:pt idx="17">
                  <c:v>4</c:v>
                </c:pt>
                <c:pt idx="18">
                  <c:v>2</c:v>
                </c:pt>
              </c:numCache>
            </c:numRef>
          </c:val>
          <c:extLst>
            <c:ext xmlns:c16="http://schemas.microsoft.com/office/drawing/2014/chart" uri="{C3380CC4-5D6E-409C-BE32-E72D297353CC}">
              <c16:uniqueId val="{00000003-08D8-40D4-9DF3-A935D5B62466}"/>
            </c:ext>
          </c:extLst>
        </c:ser>
        <c:ser>
          <c:idx val="4"/>
          <c:order val="4"/>
          <c:tx>
            <c:strRef>
              <c:f>POROD_KDE!$B$126</c:f>
              <c:strCache>
                <c:ptCount val="1"/>
                <c:pt idx="0">
                  <c:v>plánovaně doma</c:v>
                </c:pt>
              </c:strCache>
            </c:strRef>
          </c:tx>
          <c:spPr>
            <a:solidFill>
              <a:srgbClr val="7030A0"/>
            </a:solidFill>
          </c:spPr>
          <c:invertIfNegative val="0"/>
          <c:cat>
            <c:strRef>
              <c:f>POROD_KDE!$C$121:$U$121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POROD_KDE!$C$126:$U$126</c:f>
              <c:numCache>
                <c:formatCode>General</c:formatCode>
                <c:ptCount val="1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10</c:v>
                </c:pt>
                <c:pt idx="17">
                  <c:v>6</c:v>
                </c:pt>
                <c:pt idx="18">
                  <c:v>11</c:v>
                </c:pt>
              </c:numCache>
            </c:numRef>
          </c:val>
          <c:extLst>
            <c:ext xmlns:c16="http://schemas.microsoft.com/office/drawing/2014/chart" uri="{C3380CC4-5D6E-409C-BE32-E72D297353CC}">
              <c16:uniqueId val="{00000004-08D8-40D4-9DF3-A935D5B62466}"/>
            </c:ext>
          </c:extLst>
        </c:ser>
        <c:dLbls>
          <c:showLegendKey val="0"/>
          <c:showVal val="0"/>
          <c:showCatName val="0"/>
          <c:showSerName val="0"/>
          <c:showPercent val="0"/>
          <c:showBubbleSize val="0"/>
        </c:dLbls>
        <c:gapWidth val="150"/>
        <c:overlap val="100"/>
        <c:axId val="316120888"/>
        <c:axId val="316124024"/>
      </c:barChart>
      <c:catAx>
        <c:axId val="316120888"/>
        <c:scaling>
          <c:orientation val="minMax"/>
        </c:scaling>
        <c:delete val="0"/>
        <c:axPos val="b"/>
        <c:numFmt formatCode="General" sourceLinked="1"/>
        <c:majorTickMark val="out"/>
        <c:minorTickMark val="none"/>
        <c:tickLblPos val="nextTo"/>
        <c:txPr>
          <a:bodyPr/>
          <a:lstStyle/>
          <a:p>
            <a:pPr>
              <a:defRPr sz="1100"/>
            </a:pPr>
            <a:endParaRPr lang="cs-CZ"/>
          </a:p>
        </c:txPr>
        <c:crossAx val="316124024"/>
        <c:crosses val="autoZero"/>
        <c:auto val="1"/>
        <c:lblAlgn val="ctr"/>
        <c:lblOffset val="100"/>
        <c:noMultiLvlLbl val="0"/>
      </c:catAx>
      <c:valAx>
        <c:axId val="316124024"/>
        <c:scaling>
          <c:orientation val="minMax"/>
          <c:max val="6500"/>
          <c:min val="0"/>
        </c:scaling>
        <c:delete val="0"/>
        <c:axPos val="l"/>
        <c:majorGridlines/>
        <c:title>
          <c:tx>
            <c:rich>
              <a:bodyPr rot="-5400000" vert="horz"/>
              <a:lstStyle/>
              <a:p>
                <a:pPr>
                  <a:defRPr/>
                </a:pPr>
                <a:r>
                  <a:rPr lang="cs-CZ" sz="1200" b="1" i="0" baseline="0" dirty="0">
                    <a:effectLst/>
                  </a:rPr>
                  <a:t>Počet narozených</a:t>
                </a:r>
                <a:endParaRPr lang="cs-CZ" sz="1200" dirty="0">
                  <a:effectLst/>
                </a:endParaRPr>
              </a:p>
            </c:rich>
          </c:tx>
          <c:layout>
            <c:manualLayout>
              <c:xMode val="edge"/>
              <c:yMode val="edge"/>
              <c:x val="1.8197647921513384E-2"/>
              <c:y val="0.20659560367359572"/>
            </c:manualLayout>
          </c:layout>
          <c:overlay val="0"/>
        </c:title>
        <c:numFmt formatCode="General" sourceLinked="1"/>
        <c:majorTickMark val="out"/>
        <c:minorTickMark val="none"/>
        <c:tickLblPos val="nextTo"/>
        <c:txPr>
          <a:bodyPr/>
          <a:lstStyle/>
          <a:p>
            <a:pPr>
              <a:defRPr sz="1200"/>
            </a:pPr>
            <a:endParaRPr lang="cs-CZ"/>
          </a:p>
        </c:txPr>
        <c:crossAx val="316120888"/>
        <c:crosses val="autoZero"/>
        <c:crossBetween val="between"/>
      </c:valAx>
    </c:plotArea>
    <c:legend>
      <c:legendPos val="b"/>
      <c:layout>
        <c:manualLayout>
          <c:xMode val="edge"/>
          <c:yMode val="edge"/>
          <c:x val="1.3066967341181884E-2"/>
          <c:y val="0.85947172372321556"/>
          <c:w val="0.9869330166930953"/>
          <c:h val="0.14052827627678441"/>
        </c:manualLayout>
      </c:layout>
      <c:overlay val="0"/>
      <c:txPr>
        <a:bodyPr/>
        <a:lstStyle/>
        <a:p>
          <a:pPr>
            <a:defRPr sz="1200"/>
          </a:pPr>
          <a:endParaRPr lang="cs-CZ"/>
        </a:p>
      </c:txPr>
    </c:legend>
    <c:plotVisOnly val="1"/>
    <c:dispBlanksAs val="gap"/>
    <c:showDLblsOverMax val="0"/>
  </c:chart>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19729138134605"/>
          <c:y val="2.9772344038415492E-2"/>
          <c:w val="0.84123744330225847"/>
          <c:h val="0.79502522312314283"/>
        </c:manualLayout>
      </c:layout>
      <c:barChart>
        <c:barDir val="col"/>
        <c:grouping val="percentStacked"/>
        <c:varyColors val="0"/>
        <c:ser>
          <c:idx val="0"/>
          <c:order val="0"/>
          <c:tx>
            <c:strRef>
              <c:f>PRENATALNI!$A$14</c:f>
              <c:strCache>
                <c:ptCount val="1"/>
                <c:pt idx="0">
                  <c:v>neudáno</c:v>
                </c:pt>
              </c:strCache>
            </c:strRef>
          </c:tx>
          <c:spPr>
            <a:solidFill>
              <a:srgbClr val="C8C8C8"/>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PRENATALNI!$B$14:$H$14</c:f>
              <c:numCache>
                <c:formatCode>General</c:formatCode>
                <c:ptCount val="7"/>
                <c:pt idx="0">
                  <c:v>900</c:v>
                </c:pt>
                <c:pt idx="1">
                  <c:v>1556</c:v>
                </c:pt>
                <c:pt idx="2">
                  <c:v>2191</c:v>
                </c:pt>
                <c:pt idx="3">
                  <c:v>2433</c:v>
                </c:pt>
                <c:pt idx="4">
                  <c:v>2466</c:v>
                </c:pt>
                <c:pt idx="5">
                  <c:v>3020</c:v>
                </c:pt>
                <c:pt idx="6">
                  <c:v>2726</c:v>
                </c:pt>
              </c:numCache>
            </c:numRef>
          </c:val>
          <c:extLst>
            <c:ext xmlns:c16="http://schemas.microsoft.com/office/drawing/2014/chart" uri="{C3380CC4-5D6E-409C-BE32-E72D297353CC}">
              <c16:uniqueId val="{00000000-3698-479C-9E80-BEEF40DDF9A0}"/>
            </c:ext>
          </c:extLst>
        </c:ser>
        <c:ser>
          <c:idx val="1"/>
          <c:order val="1"/>
          <c:tx>
            <c:strRef>
              <c:f>PRENATALNI!$A$15</c:f>
              <c:strCache>
                <c:ptCount val="1"/>
                <c:pt idx="0">
                  <c:v>1. - 12. týden</c:v>
                </c:pt>
              </c:strCache>
            </c:strRef>
          </c:tx>
          <c:spPr>
            <a:solidFill>
              <a:srgbClr val="037BC1"/>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PRENATALNI!$B$15:$H$15</c:f>
              <c:numCache>
                <c:formatCode>General</c:formatCode>
                <c:ptCount val="7"/>
                <c:pt idx="0">
                  <c:v>73323</c:v>
                </c:pt>
                <c:pt idx="1">
                  <c:v>82149</c:v>
                </c:pt>
                <c:pt idx="2">
                  <c:v>90583</c:v>
                </c:pt>
                <c:pt idx="3">
                  <c:v>84734</c:v>
                </c:pt>
                <c:pt idx="4">
                  <c:v>87126</c:v>
                </c:pt>
                <c:pt idx="5">
                  <c:v>89067</c:v>
                </c:pt>
                <c:pt idx="6">
                  <c:v>89572</c:v>
                </c:pt>
              </c:numCache>
            </c:numRef>
          </c:val>
          <c:extLst>
            <c:ext xmlns:c16="http://schemas.microsoft.com/office/drawing/2014/chart" uri="{C3380CC4-5D6E-409C-BE32-E72D297353CC}">
              <c16:uniqueId val="{00000001-3698-479C-9E80-BEEF40DDF9A0}"/>
            </c:ext>
          </c:extLst>
        </c:ser>
        <c:ser>
          <c:idx val="2"/>
          <c:order val="2"/>
          <c:tx>
            <c:strRef>
              <c:f>PRENATALNI!$A$16</c:f>
              <c:strCache>
                <c:ptCount val="1"/>
                <c:pt idx="0">
                  <c:v>13. - 22. týden</c:v>
                </c:pt>
              </c:strCache>
            </c:strRef>
          </c:tx>
          <c:spPr>
            <a:solidFill>
              <a:srgbClr val="8CC841"/>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PRENATALNI!$B$16:$H$16</c:f>
              <c:numCache>
                <c:formatCode>General</c:formatCode>
                <c:ptCount val="7"/>
                <c:pt idx="0">
                  <c:v>13860</c:v>
                </c:pt>
                <c:pt idx="1">
                  <c:v>15348</c:v>
                </c:pt>
                <c:pt idx="2">
                  <c:v>19770</c:v>
                </c:pt>
                <c:pt idx="3">
                  <c:v>18972</c:v>
                </c:pt>
                <c:pt idx="4">
                  <c:v>18448</c:v>
                </c:pt>
                <c:pt idx="5">
                  <c:v>18198</c:v>
                </c:pt>
                <c:pt idx="6">
                  <c:v>18124</c:v>
                </c:pt>
              </c:numCache>
            </c:numRef>
          </c:val>
          <c:extLst>
            <c:ext xmlns:c16="http://schemas.microsoft.com/office/drawing/2014/chart" uri="{C3380CC4-5D6E-409C-BE32-E72D297353CC}">
              <c16:uniqueId val="{00000002-3698-479C-9E80-BEEF40DDF9A0}"/>
            </c:ext>
          </c:extLst>
        </c:ser>
        <c:ser>
          <c:idx val="3"/>
          <c:order val="3"/>
          <c:tx>
            <c:strRef>
              <c:f>PRENATALNI!$A$17</c:f>
              <c:strCache>
                <c:ptCount val="1"/>
                <c:pt idx="0">
                  <c:v>23. týden +</c:v>
                </c:pt>
              </c:strCache>
            </c:strRef>
          </c:tx>
          <c:spPr>
            <a:solidFill>
              <a:srgbClr val="DA2128"/>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PRENATALNI!$B$17:$H$17</c:f>
              <c:numCache>
                <c:formatCode>General</c:formatCode>
                <c:ptCount val="7"/>
                <c:pt idx="0">
                  <c:v>1479</c:v>
                </c:pt>
                <c:pt idx="1">
                  <c:v>1465</c:v>
                </c:pt>
                <c:pt idx="2">
                  <c:v>1862</c:v>
                </c:pt>
                <c:pt idx="3">
                  <c:v>1479</c:v>
                </c:pt>
                <c:pt idx="4">
                  <c:v>1480</c:v>
                </c:pt>
                <c:pt idx="5">
                  <c:v>1349</c:v>
                </c:pt>
                <c:pt idx="6">
                  <c:v>1327</c:v>
                </c:pt>
              </c:numCache>
            </c:numRef>
          </c:val>
          <c:extLst>
            <c:ext xmlns:c16="http://schemas.microsoft.com/office/drawing/2014/chart" uri="{C3380CC4-5D6E-409C-BE32-E72D297353CC}">
              <c16:uniqueId val="{00000003-3698-479C-9E80-BEEF40DDF9A0}"/>
            </c:ext>
          </c:extLst>
        </c:ser>
        <c:dLbls>
          <c:showLegendKey val="0"/>
          <c:showVal val="0"/>
          <c:showCatName val="0"/>
          <c:showSerName val="0"/>
          <c:showPercent val="0"/>
          <c:showBubbleSize val="0"/>
        </c:dLbls>
        <c:gapWidth val="150"/>
        <c:overlap val="100"/>
        <c:axId val="316127944"/>
        <c:axId val="316121280"/>
      </c:barChart>
      <c:catAx>
        <c:axId val="316127944"/>
        <c:scaling>
          <c:orientation val="minMax"/>
        </c:scaling>
        <c:delete val="0"/>
        <c:axPos val="b"/>
        <c:numFmt formatCode="General" sourceLinked="1"/>
        <c:majorTickMark val="out"/>
        <c:minorTickMark val="none"/>
        <c:tickLblPos val="nextTo"/>
        <c:txPr>
          <a:bodyPr/>
          <a:lstStyle/>
          <a:p>
            <a:pPr>
              <a:defRPr sz="1200"/>
            </a:pPr>
            <a:endParaRPr lang="cs-CZ"/>
          </a:p>
        </c:txPr>
        <c:crossAx val="316121280"/>
        <c:crosses val="autoZero"/>
        <c:auto val="1"/>
        <c:lblAlgn val="ctr"/>
        <c:lblOffset val="100"/>
        <c:noMultiLvlLbl val="0"/>
      </c:catAx>
      <c:valAx>
        <c:axId val="316121280"/>
        <c:scaling>
          <c:orientation val="minMax"/>
        </c:scaling>
        <c:delete val="0"/>
        <c:axPos val="l"/>
        <c:majorGridlines/>
        <c:title>
          <c:tx>
            <c:rich>
              <a:bodyPr rot="-5400000" vert="horz"/>
              <a:lstStyle/>
              <a:p>
                <a:pPr>
                  <a:defRPr sz="1200"/>
                </a:pPr>
                <a:r>
                  <a:rPr lang="cs-CZ" sz="1200" dirty="0"/>
                  <a:t>Podíl</a:t>
                </a:r>
                <a:r>
                  <a:rPr lang="cs-CZ" sz="1200" baseline="0" dirty="0"/>
                  <a:t> rodiček</a:t>
                </a:r>
                <a:endParaRPr lang="cs-CZ" sz="1200" dirty="0"/>
              </a:p>
            </c:rich>
          </c:tx>
          <c:overlay val="0"/>
        </c:title>
        <c:numFmt formatCode="0%" sourceLinked="1"/>
        <c:majorTickMark val="out"/>
        <c:minorTickMark val="none"/>
        <c:tickLblPos val="nextTo"/>
        <c:txPr>
          <a:bodyPr/>
          <a:lstStyle/>
          <a:p>
            <a:pPr>
              <a:defRPr sz="1200"/>
            </a:pPr>
            <a:endParaRPr lang="cs-CZ"/>
          </a:p>
        </c:txPr>
        <c:crossAx val="316127944"/>
        <c:crosses val="autoZero"/>
        <c:crossBetween val="between"/>
      </c:valAx>
      <c:spPr>
        <a:ln>
          <a:solidFill>
            <a:sysClr val="window" lastClr="FFFFFF">
              <a:lumMod val="75000"/>
            </a:sysClr>
          </a:solidFill>
        </a:ln>
      </c:spPr>
    </c:plotArea>
    <c:plotVisOnly val="1"/>
    <c:dispBlanksAs val="gap"/>
    <c:showDLblsOverMax val="0"/>
  </c:chart>
  <c:externalData r:id="rId2">
    <c:autoUpdate val="0"/>
  </c:externalData>
  <c:userShapes r:id="rId3"/>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466220656377334"/>
          <c:y val="3.7829459003653164E-2"/>
          <c:w val="0.7917724905066239"/>
          <c:h val="0.78696808370032412"/>
        </c:manualLayout>
      </c:layout>
      <c:barChart>
        <c:barDir val="col"/>
        <c:grouping val="percentStacked"/>
        <c:varyColors val="0"/>
        <c:ser>
          <c:idx val="0"/>
          <c:order val="0"/>
          <c:tx>
            <c:strRef>
              <c:f>PRENATALNI!$A$14</c:f>
              <c:strCache>
                <c:ptCount val="1"/>
                <c:pt idx="0">
                  <c:v>neudáno</c:v>
                </c:pt>
              </c:strCache>
            </c:strRef>
          </c:tx>
          <c:spPr>
            <a:solidFill>
              <a:srgbClr val="C8C8C8"/>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PRENATALNI!$B$14:$H$14</c:f>
              <c:numCache>
                <c:formatCode>General</c:formatCode>
                <c:ptCount val="7"/>
                <c:pt idx="0">
                  <c:v>24</c:v>
                </c:pt>
                <c:pt idx="1">
                  <c:v>34</c:v>
                </c:pt>
                <c:pt idx="2">
                  <c:v>94</c:v>
                </c:pt>
                <c:pt idx="3">
                  <c:v>67</c:v>
                </c:pt>
                <c:pt idx="4">
                  <c:v>49</c:v>
                </c:pt>
                <c:pt idx="5">
                  <c:v>64</c:v>
                </c:pt>
                <c:pt idx="6">
                  <c:v>78</c:v>
                </c:pt>
              </c:numCache>
            </c:numRef>
          </c:val>
          <c:extLst>
            <c:ext xmlns:c16="http://schemas.microsoft.com/office/drawing/2014/chart" uri="{C3380CC4-5D6E-409C-BE32-E72D297353CC}">
              <c16:uniqueId val="{00000000-DCDA-4D72-BC53-1AEE59E66038}"/>
            </c:ext>
          </c:extLst>
        </c:ser>
        <c:ser>
          <c:idx val="1"/>
          <c:order val="1"/>
          <c:tx>
            <c:strRef>
              <c:f>PRENATALNI!$A$15</c:f>
              <c:strCache>
                <c:ptCount val="1"/>
                <c:pt idx="0">
                  <c:v>1. - 12. týden</c:v>
                </c:pt>
              </c:strCache>
            </c:strRef>
          </c:tx>
          <c:spPr>
            <a:solidFill>
              <a:srgbClr val="037BC1"/>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PRENATALNI!$B$15:$H$15</c:f>
              <c:numCache>
                <c:formatCode>General</c:formatCode>
                <c:ptCount val="7"/>
                <c:pt idx="0">
                  <c:v>3641</c:v>
                </c:pt>
                <c:pt idx="1">
                  <c:v>3923</c:v>
                </c:pt>
                <c:pt idx="2">
                  <c:v>4559</c:v>
                </c:pt>
                <c:pt idx="3">
                  <c:v>4500</c:v>
                </c:pt>
                <c:pt idx="4">
                  <c:v>4724</c:v>
                </c:pt>
                <c:pt idx="5">
                  <c:v>4587</c:v>
                </c:pt>
                <c:pt idx="6">
                  <c:v>4677</c:v>
                </c:pt>
              </c:numCache>
            </c:numRef>
          </c:val>
          <c:extLst>
            <c:ext xmlns:c16="http://schemas.microsoft.com/office/drawing/2014/chart" uri="{C3380CC4-5D6E-409C-BE32-E72D297353CC}">
              <c16:uniqueId val="{00000001-DCDA-4D72-BC53-1AEE59E66038}"/>
            </c:ext>
          </c:extLst>
        </c:ser>
        <c:ser>
          <c:idx val="2"/>
          <c:order val="2"/>
          <c:tx>
            <c:strRef>
              <c:f>PRENATALNI!$A$16</c:f>
              <c:strCache>
                <c:ptCount val="1"/>
                <c:pt idx="0">
                  <c:v>13. - 22. týden</c:v>
                </c:pt>
              </c:strCache>
            </c:strRef>
          </c:tx>
          <c:spPr>
            <a:solidFill>
              <a:srgbClr val="8CC841"/>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PRENATALNI!$B$16:$H$16</c:f>
              <c:numCache>
                <c:formatCode>General</c:formatCode>
                <c:ptCount val="7"/>
                <c:pt idx="0">
                  <c:v>776</c:v>
                </c:pt>
                <c:pt idx="1">
                  <c:v>849</c:v>
                </c:pt>
                <c:pt idx="2">
                  <c:v>881</c:v>
                </c:pt>
                <c:pt idx="3">
                  <c:v>617</c:v>
                </c:pt>
                <c:pt idx="4">
                  <c:v>579</c:v>
                </c:pt>
                <c:pt idx="5">
                  <c:v>563</c:v>
                </c:pt>
                <c:pt idx="6">
                  <c:v>563</c:v>
                </c:pt>
              </c:numCache>
            </c:numRef>
          </c:val>
          <c:extLst>
            <c:ext xmlns:c16="http://schemas.microsoft.com/office/drawing/2014/chart" uri="{C3380CC4-5D6E-409C-BE32-E72D297353CC}">
              <c16:uniqueId val="{00000002-DCDA-4D72-BC53-1AEE59E66038}"/>
            </c:ext>
          </c:extLst>
        </c:ser>
        <c:ser>
          <c:idx val="3"/>
          <c:order val="3"/>
          <c:tx>
            <c:strRef>
              <c:f>PRENATALNI!$A$17</c:f>
              <c:strCache>
                <c:ptCount val="1"/>
                <c:pt idx="0">
                  <c:v>23. týden +</c:v>
                </c:pt>
              </c:strCache>
            </c:strRef>
          </c:tx>
          <c:spPr>
            <a:solidFill>
              <a:srgbClr val="DA2128"/>
            </a:solidFill>
          </c:spPr>
          <c:invertIfNegative val="0"/>
          <c:cat>
            <c:numRef>
              <c:f>PRENATALNI!$B$13:$H$13</c:f>
              <c:numCache>
                <c:formatCode>General</c:formatCode>
                <c:ptCount val="7"/>
                <c:pt idx="0">
                  <c:v>2000</c:v>
                </c:pt>
                <c:pt idx="1">
                  <c:v>2005</c:v>
                </c:pt>
                <c:pt idx="2">
                  <c:v>2010</c:v>
                </c:pt>
                <c:pt idx="3">
                  <c:v>2015</c:v>
                </c:pt>
                <c:pt idx="4">
                  <c:v>2016</c:v>
                </c:pt>
                <c:pt idx="5">
                  <c:v>2017</c:v>
                </c:pt>
                <c:pt idx="6">
                  <c:v>2018</c:v>
                </c:pt>
              </c:numCache>
            </c:numRef>
          </c:cat>
          <c:val>
            <c:numRef>
              <c:f>PRENATALNI!$B$17:$H$17</c:f>
              <c:numCache>
                <c:formatCode>General</c:formatCode>
                <c:ptCount val="7"/>
                <c:pt idx="0">
                  <c:v>52</c:v>
                </c:pt>
                <c:pt idx="1">
                  <c:v>54</c:v>
                </c:pt>
                <c:pt idx="2">
                  <c:v>62</c:v>
                </c:pt>
                <c:pt idx="3">
                  <c:v>30</c:v>
                </c:pt>
                <c:pt idx="4">
                  <c:v>39</c:v>
                </c:pt>
                <c:pt idx="5">
                  <c:v>31</c:v>
                </c:pt>
                <c:pt idx="6">
                  <c:v>32</c:v>
                </c:pt>
              </c:numCache>
            </c:numRef>
          </c:val>
          <c:extLst>
            <c:ext xmlns:c16="http://schemas.microsoft.com/office/drawing/2014/chart" uri="{C3380CC4-5D6E-409C-BE32-E72D297353CC}">
              <c16:uniqueId val="{00000003-DCDA-4D72-BC53-1AEE59E66038}"/>
            </c:ext>
          </c:extLst>
        </c:ser>
        <c:dLbls>
          <c:showLegendKey val="0"/>
          <c:showVal val="0"/>
          <c:showCatName val="0"/>
          <c:showSerName val="0"/>
          <c:showPercent val="0"/>
          <c:showBubbleSize val="0"/>
        </c:dLbls>
        <c:gapWidth val="150"/>
        <c:overlap val="100"/>
        <c:axId val="316127944"/>
        <c:axId val="316121280"/>
      </c:barChart>
      <c:catAx>
        <c:axId val="316127944"/>
        <c:scaling>
          <c:orientation val="minMax"/>
        </c:scaling>
        <c:delete val="0"/>
        <c:axPos val="b"/>
        <c:numFmt formatCode="General" sourceLinked="1"/>
        <c:majorTickMark val="out"/>
        <c:minorTickMark val="none"/>
        <c:tickLblPos val="nextTo"/>
        <c:txPr>
          <a:bodyPr/>
          <a:lstStyle/>
          <a:p>
            <a:pPr>
              <a:defRPr sz="1200"/>
            </a:pPr>
            <a:endParaRPr lang="cs-CZ"/>
          </a:p>
        </c:txPr>
        <c:crossAx val="316121280"/>
        <c:crosses val="autoZero"/>
        <c:auto val="1"/>
        <c:lblAlgn val="ctr"/>
        <c:lblOffset val="100"/>
        <c:noMultiLvlLbl val="0"/>
      </c:catAx>
      <c:valAx>
        <c:axId val="316121280"/>
        <c:scaling>
          <c:orientation val="minMax"/>
        </c:scaling>
        <c:delete val="0"/>
        <c:axPos val="l"/>
        <c:majorGridlines/>
        <c:title>
          <c:tx>
            <c:rich>
              <a:bodyPr rot="-5400000" vert="horz"/>
              <a:lstStyle/>
              <a:p>
                <a:pPr>
                  <a:defRPr sz="1200"/>
                </a:pPr>
                <a:r>
                  <a:rPr lang="cs-CZ" sz="1200" dirty="0"/>
                  <a:t>Podíl</a:t>
                </a:r>
                <a:r>
                  <a:rPr lang="cs-CZ" sz="1200" baseline="0" dirty="0"/>
                  <a:t> rodiček</a:t>
                </a:r>
                <a:endParaRPr lang="cs-CZ" sz="1200" dirty="0"/>
              </a:p>
            </c:rich>
          </c:tx>
          <c:overlay val="0"/>
        </c:title>
        <c:numFmt formatCode="0%" sourceLinked="1"/>
        <c:majorTickMark val="out"/>
        <c:minorTickMark val="none"/>
        <c:tickLblPos val="nextTo"/>
        <c:txPr>
          <a:bodyPr/>
          <a:lstStyle/>
          <a:p>
            <a:pPr>
              <a:defRPr sz="1200"/>
            </a:pPr>
            <a:endParaRPr lang="cs-CZ"/>
          </a:p>
        </c:txPr>
        <c:crossAx val="316127944"/>
        <c:crosses val="autoZero"/>
        <c:crossBetween val="between"/>
      </c:valAx>
      <c:spPr>
        <a:ln>
          <a:solidFill>
            <a:sysClr val="window" lastClr="FFFFFF">
              <a:lumMod val="75000"/>
            </a:sysClr>
          </a:solidFill>
        </a:ln>
      </c:spPr>
    </c:plotArea>
    <c:plotVisOnly val="1"/>
    <c:dispBlanksAs val="gap"/>
    <c:showDLblsOverMax val="0"/>
  </c:chart>
  <c:externalData r:id="rId2">
    <c:autoUpdate val="0"/>
  </c:externalData>
  <c:userShapes r:id="rId3"/>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50457773839796"/>
          <c:y val="4.8797269603670514E-2"/>
          <c:w val="0.86965184278525776"/>
          <c:h val="0.80616275430359929"/>
        </c:manualLayout>
      </c:layout>
      <c:lineChart>
        <c:grouping val="standard"/>
        <c:varyColors val="0"/>
        <c:ser>
          <c:idx val="0"/>
          <c:order val="0"/>
          <c:tx>
            <c:strRef>
              <c:f>'VEK MATEK_BRNO'!$A$32</c:f>
              <c:strCache>
                <c:ptCount val="1"/>
                <c:pt idx="0">
                  <c:v>2000</c:v>
                </c:pt>
              </c:strCache>
            </c:strRef>
          </c:tx>
          <c:spPr>
            <a:ln>
              <a:solidFill>
                <a:srgbClr val="037BC1"/>
              </a:solidFill>
            </a:ln>
          </c:spPr>
          <c:marker>
            <c:symbol val="none"/>
          </c:marker>
          <c:cat>
            <c:numRef>
              <c:f>VEK_MATEK_KRAJE!$C$123:$AT$123</c:f>
              <c:numCache>
                <c:formatCode>General</c:formatCode>
                <c:ptCount val="44"/>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pt idx="39">
                  <c:v>52</c:v>
                </c:pt>
                <c:pt idx="40">
                  <c:v>53</c:v>
                </c:pt>
                <c:pt idx="41">
                  <c:v>54</c:v>
                </c:pt>
                <c:pt idx="42">
                  <c:v>55</c:v>
                </c:pt>
                <c:pt idx="43">
                  <c:v>56</c:v>
                </c:pt>
              </c:numCache>
            </c:numRef>
          </c:cat>
          <c:val>
            <c:numRef>
              <c:f>'VEK MATEK'!$M$43:$M$86</c:f>
              <c:numCache>
                <c:formatCode>General</c:formatCode>
                <c:ptCount val="44"/>
                <c:pt idx="0">
                  <c:v>3</c:v>
                </c:pt>
                <c:pt idx="1">
                  <c:v>14</c:v>
                </c:pt>
                <c:pt idx="2">
                  <c:v>55</c:v>
                </c:pt>
                <c:pt idx="3">
                  <c:v>237</c:v>
                </c:pt>
                <c:pt idx="4">
                  <c:v>573</c:v>
                </c:pt>
                <c:pt idx="5">
                  <c:v>1226</c:v>
                </c:pt>
                <c:pt idx="6">
                  <c:v>2360</c:v>
                </c:pt>
                <c:pt idx="7">
                  <c:v>3484</c:v>
                </c:pt>
                <c:pt idx="8">
                  <c:v>4471</c:v>
                </c:pt>
                <c:pt idx="9">
                  <c:v>5597</c:v>
                </c:pt>
                <c:pt idx="10">
                  <c:v>7048</c:v>
                </c:pt>
                <c:pt idx="11">
                  <c:v>8298</c:v>
                </c:pt>
                <c:pt idx="12">
                  <c:v>9090</c:v>
                </c:pt>
                <c:pt idx="13">
                  <c:v>8965</c:v>
                </c:pt>
                <c:pt idx="14">
                  <c:v>7548</c:v>
                </c:pt>
                <c:pt idx="15">
                  <c:v>6462</c:v>
                </c:pt>
                <c:pt idx="16">
                  <c:v>5402</c:v>
                </c:pt>
                <c:pt idx="17">
                  <c:v>4318</c:v>
                </c:pt>
                <c:pt idx="18">
                  <c:v>3507</c:v>
                </c:pt>
                <c:pt idx="19">
                  <c:v>2677</c:v>
                </c:pt>
                <c:pt idx="20">
                  <c:v>2165</c:v>
                </c:pt>
                <c:pt idx="21">
                  <c:v>1839</c:v>
                </c:pt>
                <c:pt idx="22">
                  <c:v>1614</c:v>
                </c:pt>
                <c:pt idx="23">
                  <c:v>1250</c:v>
                </c:pt>
                <c:pt idx="24">
                  <c:v>879</c:v>
                </c:pt>
                <c:pt idx="25">
                  <c:v>644</c:v>
                </c:pt>
                <c:pt idx="26">
                  <c:v>435</c:v>
                </c:pt>
                <c:pt idx="27">
                  <c:v>299</c:v>
                </c:pt>
                <c:pt idx="28">
                  <c:v>189</c:v>
                </c:pt>
                <c:pt idx="29">
                  <c:v>132</c:v>
                </c:pt>
                <c:pt idx="30">
                  <c:v>67</c:v>
                </c:pt>
                <c:pt idx="31">
                  <c:v>36</c:v>
                </c:pt>
                <c:pt idx="32">
                  <c:v>15</c:v>
                </c:pt>
                <c:pt idx="33">
                  <c:v>10</c:v>
                </c:pt>
                <c:pt idx="34">
                  <c:v>1</c:v>
                </c:pt>
                <c:pt idx="35">
                  <c:v>0</c:v>
                </c:pt>
                <c:pt idx="36">
                  <c:v>0</c:v>
                </c:pt>
                <c:pt idx="37">
                  <c:v>0</c:v>
                </c:pt>
                <c:pt idx="38">
                  <c:v>0</c:v>
                </c:pt>
                <c:pt idx="39">
                  <c:v>0</c:v>
                </c:pt>
                <c:pt idx="40">
                  <c:v>0</c:v>
                </c:pt>
                <c:pt idx="41">
                  <c:v>0</c:v>
                </c:pt>
                <c:pt idx="42">
                  <c:v>0</c:v>
                </c:pt>
                <c:pt idx="43">
                  <c:v>0</c:v>
                </c:pt>
              </c:numCache>
            </c:numRef>
          </c:val>
          <c:smooth val="0"/>
          <c:extLst>
            <c:ext xmlns:c16="http://schemas.microsoft.com/office/drawing/2014/chart" uri="{C3380CC4-5D6E-409C-BE32-E72D297353CC}">
              <c16:uniqueId val="{00000000-E9CD-463C-BA5F-A935B576977E}"/>
            </c:ext>
          </c:extLst>
        </c:ser>
        <c:ser>
          <c:idx val="1"/>
          <c:order val="1"/>
          <c:tx>
            <c:strRef>
              <c:f>'VEK MATEK_BRNO'!$A$33</c:f>
              <c:strCache>
                <c:ptCount val="1"/>
                <c:pt idx="0">
                  <c:v>2010</c:v>
                </c:pt>
              </c:strCache>
            </c:strRef>
          </c:tx>
          <c:spPr>
            <a:ln>
              <a:solidFill>
                <a:srgbClr val="DA2128"/>
              </a:solidFill>
            </a:ln>
          </c:spPr>
          <c:marker>
            <c:symbol val="none"/>
          </c:marker>
          <c:cat>
            <c:numRef>
              <c:f>VEK_MATEK_KRAJE!$C$123:$AT$123</c:f>
              <c:numCache>
                <c:formatCode>General</c:formatCode>
                <c:ptCount val="44"/>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pt idx="39">
                  <c:v>52</c:v>
                </c:pt>
                <c:pt idx="40">
                  <c:v>53</c:v>
                </c:pt>
                <c:pt idx="41">
                  <c:v>54</c:v>
                </c:pt>
                <c:pt idx="42">
                  <c:v>55</c:v>
                </c:pt>
                <c:pt idx="43">
                  <c:v>56</c:v>
                </c:pt>
              </c:numCache>
            </c:numRef>
          </c:cat>
          <c:val>
            <c:numRef>
              <c:f>'VEK MATEK'!$N$43:$N$86</c:f>
              <c:numCache>
                <c:formatCode>General</c:formatCode>
                <c:ptCount val="44"/>
                <c:pt idx="0">
                  <c:v>3</c:v>
                </c:pt>
                <c:pt idx="1">
                  <c:v>12</c:v>
                </c:pt>
                <c:pt idx="2">
                  <c:v>74</c:v>
                </c:pt>
                <c:pt idx="3">
                  <c:v>250</c:v>
                </c:pt>
                <c:pt idx="4">
                  <c:v>475</c:v>
                </c:pt>
                <c:pt idx="5">
                  <c:v>939</c:v>
                </c:pt>
                <c:pt idx="6">
                  <c:v>1603</c:v>
                </c:pt>
                <c:pt idx="7">
                  <c:v>2115</c:v>
                </c:pt>
                <c:pt idx="8">
                  <c:v>2637</c:v>
                </c:pt>
                <c:pt idx="9">
                  <c:v>3014</c:v>
                </c:pt>
                <c:pt idx="10">
                  <c:v>3481</c:v>
                </c:pt>
                <c:pt idx="11">
                  <c:v>4205</c:v>
                </c:pt>
                <c:pt idx="12">
                  <c:v>5076</c:v>
                </c:pt>
                <c:pt idx="13">
                  <c:v>6166</c:v>
                </c:pt>
                <c:pt idx="14">
                  <c:v>7260</c:v>
                </c:pt>
                <c:pt idx="15">
                  <c:v>8547</c:v>
                </c:pt>
                <c:pt idx="16">
                  <c:v>9139</c:v>
                </c:pt>
                <c:pt idx="17">
                  <c:v>10062</c:v>
                </c:pt>
                <c:pt idx="18">
                  <c:v>10062</c:v>
                </c:pt>
                <c:pt idx="19">
                  <c:v>9157</c:v>
                </c:pt>
                <c:pt idx="20">
                  <c:v>7962</c:v>
                </c:pt>
                <c:pt idx="21">
                  <c:v>6613</c:v>
                </c:pt>
                <c:pt idx="22">
                  <c:v>5684</c:v>
                </c:pt>
                <c:pt idx="23">
                  <c:v>4235</c:v>
                </c:pt>
                <c:pt idx="24">
                  <c:v>2985</c:v>
                </c:pt>
                <c:pt idx="25">
                  <c:v>1926</c:v>
                </c:pt>
                <c:pt idx="26">
                  <c:v>1371</c:v>
                </c:pt>
                <c:pt idx="27">
                  <c:v>917</c:v>
                </c:pt>
                <c:pt idx="28">
                  <c:v>527</c:v>
                </c:pt>
                <c:pt idx="29">
                  <c:v>311</c:v>
                </c:pt>
                <c:pt idx="30">
                  <c:v>169</c:v>
                </c:pt>
                <c:pt idx="31">
                  <c:v>88</c:v>
                </c:pt>
                <c:pt idx="32">
                  <c:v>45</c:v>
                </c:pt>
                <c:pt idx="33">
                  <c:v>19</c:v>
                </c:pt>
                <c:pt idx="34">
                  <c:v>9</c:v>
                </c:pt>
                <c:pt idx="35">
                  <c:v>9</c:v>
                </c:pt>
                <c:pt idx="36">
                  <c:v>2</c:v>
                </c:pt>
                <c:pt idx="37">
                  <c:v>2</c:v>
                </c:pt>
                <c:pt idx="38">
                  <c:v>0</c:v>
                </c:pt>
                <c:pt idx="39">
                  <c:v>1</c:v>
                </c:pt>
                <c:pt idx="40">
                  <c:v>0</c:v>
                </c:pt>
                <c:pt idx="41">
                  <c:v>0</c:v>
                </c:pt>
                <c:pt idx="42">
                  <c:v>0</c:v>
                </c:pt>
                <c:pt idx="43">
                  <c:v>1</c:v>
                </c:pt>
              </c:numCache>
            </c:numRef>
          </c:val>
          <c:smooth val="0"/>
          <c:extLst>
            <c:ext xmlns:c16="http://schemas.microsoft.com/office/drawing/2014/chart" uri="{C3380CC4-5D6E-409C-BE32-E72D297353CC}">
              <c16:uniqueId val="{00000001-E9CD-463C-BA5F-A935B576977E}"/>
            </c:ext>
          </c:extLst>
        </c:ser>
        <c:ser>
          <c:idx val="3"/>
          <c:order val="2"/>
          <c:tx>
            <c:strRef>
              <c:f>VEK_MATEK_KRAJE!$B$127</c:f>
              <c:strCache>
                <c:ptCount val="1"/>
                <c:pt idx="0">
                  <c:v>2018</c:v>
                </c:pt>
              </c:strCache>
            </c:strRef>
          </c:tx>
          <c:spPr>
            <a:ln>
              <a:solidFill>
                <a:srgbClr val="7F0506"/>
              </a:solidFill>
            </a:ln>
          </c:spPr>
          <c:marker>
            <c:symbol val="none"/>
          </c:marker>
          <c:cat>
            <c:numRef>
              <c:f>VEK_MATEK_KRAJE!$C$123:$AT$123</c:f>
              <c:numCache>
                <c:formatCode>General</c:formatCode>
                <c:ptCount val="44"/>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pt idx="39">
                  <c:v>52</c:v>
                </c:pt>
                <c:pt idx="40">
                  <c:v>53</c:v>
                </c:pt>
                <c:pt idx="41">
                  <c:v>54</c:v>
                </c:pt>
                <c:pt idx="42">
                  <c:v>55</c:v>
                </c:pt>
                <c:pt idx="43">
                  <c:v>56</c:v>
                </c:pt>
              </c:numCache>
            </c:numRef>
          </c:cat>
          <c:val>
            <c:numRef>
              <c:f>'VEK MATEK'!$P$43:$P$86</c:f>
              <c:numCache>
                <c:formatCode>General</c:formatCode>
                <c:ptCount val="44"/>
                <c:pt idx="0">
                  <c:v>1</c:v>
                </c:pt>
                <c:pt idx="1">
                  <c:v>13</c:v>
                </c:pt>
                <c:pt idx="2">
                  <c:v>59</c:v>
                </c:pt>
                <c:pt idx="3">
                  <c:v>202</c:v>
                </c:pt>
                <c:pt idx="4">
                  <c:v>353</c:v>
                </c:pt>
                <c:pt idx="5">
                  <c:v>696</c:v>
                </c:pt>
                <c:pt idx="6">
                  <c:v>1119</c:v>
                </c:pt>
                <c:pt idx="7">
                  <c:v>1460</c:v>
                </c:pt>
                <c:pt idx="8">
                  <c:v>1913</c:v>
                </c:pt>
                <c:pt idx="9">
                  <c:v>2400</c:v>
                </c:pt>
                <c:pt idx="10">
                  <c:v>2927</c:v>
                </c:pt>
                <c:pt idx="11">
                  <c:v>4096</c:v>
                </c:pt>
                <c:pt idx="12">
                  <c:v>5009</c:v>
                </c:pt>
                <c:pt idx="13">
                  <c:v>5876</c:v>
                </c:pt>
                <c:pt idx="14">
                  <c:v>7250</c:v>
                </c:pt>
                <c:pt idx="15">
                  <c:v>7830</c:v>
                </c:pt>
                <c:pt idx="16">
                  <c:v>8606</c:v>
                </c:pt>
                <c:pt idx="17">
                  <c:v>8879</c:v>
                </c:pt>
                <c:pt idx="18">
                  <c:v>8502</c:v>
                </c:pt>
                <c:pt idx="19">
                  <c:v>8312</c:v>
                </c:pt>
                <c:pt idx="20">
                  <c:v>7423</c:v>
                </c:pt>
                <c:pt idx="21">
                  <c:v>6389</c:v>
                </c:pt>
                <c:pt idx="22">
                  <c:v>5592</c:v>
                </c:pt>
                <c:pt idx="23">
                  <c:v>4809</c:v>
                </c:pt>
                <c:pt idx="24">
                  <c:v>3814</c:v>
                </c:pt>
                <c:pt idx="25">
                  <c:v>3123</c:v>
                </c:pt>
                <c:pt idx="26">
                  <c:v>2682</c:v>
                </c:pt>
                <c:pt idx="27">
                  <c:v>1867</c:v>
                </c:pt>
                <c:pt idx="28">
                  <c:v>1165</c:v>
                </c:pt>
                <c:pt idx="29">
                  <c:v>722</c:v>
                </c:pt>
                <c:pt idx="30">
                  <c:v>456</c:v>
                </c:pt>
                <c:pt idx="31">
                  <c:v>234</c:v>
                </c:pt>
                <c:pt idx="32">
                  <c:v>126</c:v>
                </c:pt>
                <c:pt idx="33">
                  <c:v>68</c:v>
                </c:pt>
                <c:pt idx="34">
                  <c:v>25</c:v>
                </c:pt>
                <c:pt idx="35">
                  <c:v>14</c:v>
                </c:pt>
                <c:pt idx="36">
                  <c:v>14</c:v>
                </c:pt>
                <c:pt idx="37">
                  <c:v>4</c:v>
                </c:pt>
                <c:pt idx="38">
                  <c:v>1</c:v>
                </c:pt>
                <c:pt idx="39">
                  <c:v>0</c:v>
                </c:pt>
                <c:pt idx="40">
                  <c:v>0</c:v>
                </c:pt>
                <c:pt idx="41">
                  <c:v>2</c:v>
                </c:pt>
                <c:pt idx="42">
                  <c:v>0</c:v>
                </c:pt>
                <c:pt idx="43">
                  <c:v>3</c:v>
                </c:pt>
              </c:numCache>
            </c:numRef>
          </c:val>
          <c:smooth val="0"/>
          <c:extLst>
            <c:ext xmlns:c16="http://schemas.microsoft.com/office/drawing/2014/chart" uri="{C3380CC4-5D6E-409C-BE32-E72D297353CC}">
              <c16:uniqueId val="{00000002-E9CD-463C-BA5F-A935B576977E}"/>
            </c:ext>
          </c:extLst>
        </c:ser>
        <c:dLbls>
          <c:showLegendKey val="0"/>
          <c:showVal val="0"/>
          <c:showCatName val="0"/>
          <c:showSerName val="0"/>
          <c:showPercent val="0"/>
          <c:showBubbleSize val="0"/>
        </c:dLbls>
        <c:smooth val="0"/>
        <c:axId val="329896336"/>
        <c:axId val="329897512"/>
      </c:lineChart>
      <c:catAx>
        <c:axId val="329896336"/>
        <c:scaling>
          <c:orientation val="minMax"/>
        </c:scaling>
        <c:delete val="0"/>
        <c:axPos val="b"/>
        <c:numFmt formatCode="General" sourceLinked="1"/>
        <c:majorTickMark val="out"/>
        <c:minorTickMark val="none"/>
        <c:tickLblPos val="nextTo"/>
        <c:txPr>
          <a:bodyPr/>
          <a:lstStyle/>
          <a:p>
            <a:pPr>
              <a:defRPr sz="1200"/>
            </a:pPr>
            <a:endParaRPr lang="cs-CZ"/>
          </a:p>
        </c:txPr>
        <c:crossAx val="329897512"/>
        <c:crosses val="autoZero"/>
        <c:auto val="1"/>
        <c:lblAlgn val="ctr"/>
        <c:lblOffset val="100"/>
        <c:noMultiLvlLbl val="0"/>
      </c:catAx>
      <c:valAx>
        <c:axId val="329897512"/>
        <c:scaling>
          <c:orientation val="minMax"/>
          <c:max val="11000"/>
          <c:min val="0"/>
        </c:scaling>
        <c:delete val="0"/>
        <c:axPos val="l"/>
        <c:majorGridlines/>
        <c:title>
          <c:tx>
            <c:rich>
              <a:bodyPr/>
              <a:lstStyle/>
              <a:p>
                <a:pPr>
                  <a:defRPr sz="1100"/>
                </a:pPr>
                <a:r>
                  <a:rPr lang="cs-CZ" sz="1100" dirty="0"/>
                  <a:t>Počet živě narozených</a:t>
                </a:r>
              </a:p>
            </c:rich>
          </c:tx>
          <c:overlay val="0"/>
        </c:title>
        <c:numFmt formatCode="General" sourceLinked="1"/>
        <c:majorTickMark val="out"/>
        <c:minorTickMark val="none"/>
        <c:tickLblPos val="nextTo"/>
        <c:txPr>
          <a:bodyPr/>
          <a:lstStyle/>
          <a:p>
            <a:pPr>
              <a:defRPr sz="1200"/>
            </a:pPr>
            <a:endParaRPr lang="cs-CZ"/>
          </a:p>
        </c:txPr>
        <c:crossAx val="329896336"/>
        <c:crosses val="autoZero"/>
        <c:crossBetween val="between"/>
      </c:valAx>
    </c:plotArea>
    <c:plotVisOnly val="1"/>
    <c:dispBlanksAs val="gap"/>
    <c:showDLblsOverMax val="0"/>
  </c:chart>
  <c:externalData r:id="rId2">
    <c:autoUpdate val="0"/>
  </c:externalData>
  <c:userShapes r:id="rId3"/>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831385438607472E-2"/>
          <c:y val="2.696584624104335E-2"/>
          <c:w val="0.87784250947260534"/>
          <c:h val="0.8279942555635722"/>
        </c:manualLayout>
      </c:layout>
      <c:lineChart>
        <c:grouping val="standard"/>
        <c:varyColors val="0"/>
        <c:ser>
          <c:idx val="1"/>
          <c:order val="0"/>
          <c:tx>
            <c:strRef>
              <c:f>grafy!$B$83</c:f>
              <c:strCache>
                <c:ptCount val="1"/>
                <c:pt idx="0">
                  <c:v>2000</c:v>
                </c:pt>
              </c:strCache>
            </c:strRef>
          </c:tx>
          <c:spPr>
            <a:ln w="28575">
              <a:solidFill>
                <a:srgbClr val="037BC1"/>
              </a:solidFill>
            </a:ln>
          </c:spPr>
          <c:marker>
            <c:symbol val="none"/>
          </c:marker>
          <c:cat>
            <c:numRef>
              <c:f>grafy!$E$75:$AV$75</c:f>
              <c:numCache>
                <c:formatCode>General</c:formatCode>
                <c:ptCount val="44"/>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pt idx="39">
                  <c:v>52</c:v>
                </c:pt>
                <c:pt idx="40">
                  <c:v>53</c:v>
                </c:pt>
                <c:pt idx="41">
                  <c:v>54</c:v>
                </c:pt>
                <c:pt idx="42">
                  <c:v>55</c:v>
                </c:pt>
                <c:pt idx="43">
                  <c:v>56</c:v>
                </c:pt>
              </c:numCache>
            </c:numRef>
          </c:cat>
          <c:val>
            <c:numRef>
              <c:f>grafy!$E$83:$AV$83</c:f>
              <c:numCache>
                <c:formatCode>General</c:formatCode>
                <c:ptCount val="44"/>
                <c:pt idx="0">
                  <c:v>1</c:v>
                </c:pt>
                <c:pt idx="1">
                  <c:v>0</c:v>
                </c:pt>
                <c:pt idx="2">
                  <c:v>2</c:v>
                </c:pt>
                <c:pt idx="3">
                  <c:v>10</c:v>
                </c:pt>
                <c:pt idx="4">
                  <c:v>29</c:v>
                </c:pt>
                <c:pt idx="5">
                  <c:v>58</c:v>
                </c:pt>
                <c:pt idx="6">
                  <c:v>130</c:v>
                </c:pt>
                <c:pt idx="7">
                  <c:v>184</c:v>
                </c:pt>
                <c:pt idx="8">
                  <c:v>198</c:v>
                </c:pt>
                <c:pt idx="9">
                  <c:v>313</c:v>
                </c:pt>
                <c:pt idx="10">
                  <c:v>387</c:v>
                </c:pt>
                <c:pt idx="11">
                  <c:v>399</c:v>
                </c:pt>
                <c:pt idx="12">
                  <c:v>540</c:v>
                </c:pt>
                <c:pt idx="13">
                  <c:v>548</c:v>
                </c:pt>
                <c:pt idx="14">
                  <c:v>445</c:v>
                </c:pt>
                <c:pt idx="15">
                  <c:v>388</c:v>
                </c:pt>
                <c:pt idx="16">
                  <c:v>293</c:v>
                </c:pt>
                <c:pt idx="17">
                  <c:v>218</c:v>
                </c:pt>
                <c:pt idx="18">
                  <c:v>195</c:v>
                </c:pt>
                <c:pt idx="19">
                  <c:v>149</c:v>
                </c:pt>
                <c:pt idx="20">
                  <c:v>118</c:v>
                </c:pt>
                <c:pt idx="21">
                  <c:v>92</c:v>
                </c:pt>
                <c:pt idx="22">
                  <c:v>76</c:v>
                </c:pt>
                <c:pt idx="23">
                  <c:v>62</c:v>
                </c:pt>
                <c:pt idx="24">
                  <c:v>50</c:v>
                </c:pt>
                <c:pt idx="25">
                  <c:v>26</c:v>
                </c:pt>
                <c:pt idx="26">
                  <c:v>20</c:v>
                </c:pt>
                <c:pt idx="27">
                  <c:v>21</c:v>
                </c:pt>
                <c:pt idx="28">
                  <c:v>12</c:v>
                </c:pt>
                <c:pt idx="29">
                  <c:v>3</c:v>
                </c:pt>
                <c:pt idx="30">
                  <c:v>1</c:v>
                </c:pt>
                <c:pt idx="31">
                  <c:v>0</c:v>
                </c:pt>
                <c:pt idx="32">
                  <c:v>1</c:v>
                </c:pt>
                <c:pt idx="33">
                  <c:v>0</c:v>
                </c:pt>
                <c:pt idx="34">
                  <c:v>0</c:v>
                </c:pt>
                <c:pt idx="35">
                  <c:v>0</c:v>
                </c:pt>
                <c:pt idx="36">
                  <c:v>0</c:v>
                </c:pt>
                <c:pt idx="37">
                  <c:v>0</c:v>
                </c:pt>
                <c:pt idx="38">
                  <c:v>0</c:v>
                </c:pt>
                <c:pt idx="39">
                  <c:v>0</c:v>
                </c:pt>
                <c:pt idx="40">
                  <c:v>0</c:v>
                </c:pt>
                <c:pt idx="41">
                  <c:v>0</c:v>
                </c:pt>
                <c:pt idx="42">
                  <c:v>0</c:v>
                </c:pt>
                <c:pt idx="43">
                  <c:v>0</c:v>
                </c:pt>
              </c:numCache>
            </c:numRef>
          </c:val>
          <c:smooth val="0"/>
          <c:extLst>
            <c:ext xmlns:c16="http://schemas.microsoft.com/office/drawing/2014/chart" uri="{C3380CC4-5D6E-409C-BE32-E72D297353CC}">
              <c16:uniqueId val="{00000000-FD6C-4B56-9CEE-CA50488EA1AC}"/>
            </c:ext>
          </c:extLst>
        </c:ser>
        <c:ser>
          <c:idx val="2"/>
          <c:order val="1"/>
          <c:tx>
            <c:strRef>
              <c:f>grafy!$B$97</c:f>
              <c:strCache>
                <c:ptCount val="1"/>
                <c:pt idx="0">
                  <c:v>2010</c:v>
                </c:pt>
              </c:strCache>
            </c:strRef>
          </c:tx>
          <c:spPr>
            <a:ln w="28575">
              <a:solidFill>
                <a:srgbClr val="FF0000"/>
              </a:solidFill>
            </a:ln>
          </c:spPr>
          <c:marker>
            <c:symbol val="none"/>
          </c:marker>
          <c:cat>
            <c:numRef>
              <c:f>grafy!$E$75:$AV$75</c:f>
              <c:numCache>
                <c:formatCode>General</c:formatCode>
                <c:ptCount val="44"/>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pt idx="39">
                  <c:v>52</c:v>
                </c:pt>
                <c:pt idx="40">
                  <c:v>53</c:v>
                </c:pt>
                <c:pt idx="41">
                  <c:v>54</c:v>
                </c:pt>
                <c:pt idx="42">
                  <c:v>55</c:v>
                </c:pt>
                <c:pt idx="43">
                  <c:v>56</c:v>
                </c:pt>
              </c:numCache>
            </c:numRef>
          </c:cat>
          <c:val>
            <c:numRef>
              <c:f>grafy!$E$97:$AV$97</c:f>
              <c:numCache>
                <c:formatCode>General</c:formatCode>
                <c:ptCount val="44"/>
                <c:pt idx="0">
                  <c:v>0</c:v>
                </c:pt>
                <c:pt idx="1">
                  <c:v>0</c:v>
                </c:pt>
                <c:pt idx="2">
                  <c:v>3</c:v>
                </c:pt>
                <c:pt idx="3">
                  <c:v>12</c:v>
                </c:pt>
                <c:pt idx="4">
                  <c:v>17</c:v>
                </c:pt>
                <c:pt idx="5">
                  <c:v>57</c:v>
                </c:pt>
                <c:pt idx="6">
                  <c:v>67</c:v>
                </c:pt>
                <c:pt idx="7">
                  <c:v>118</c:v>
                </c:pt>
                <c:pt idx="8">
                  <c:v>146</c:v>
                </c:pt>
                <c:pt idx="9">
                  <c:v>152</c:v>
                </c:pt>
                <c:pt idx="10">
                  <c:v>179</c:v>
                </c:pt>
                <c:pt idx="11">
                  <c:v>215</c:v>
                </c:pt>
                <c:pt idx="12">
                  <c:v>257</c:v>
                </c:pt>
                <c:pt idx="13">
                  <c:v>342</c:v>
                </c:pt>
                <c:pt idx="14">
                  <c:v>404</c:v>
                </c:pt>
                <c:pt idx="15">
                  <c:v>437</c:v>
                </c:pt>
                <c:pt idx="16">
                  <c:v>477</c:v>
                </c:pt>
                <c:pt idx="17">
                  <c:v>481</c:v>
                </c:pt>
                <c:pt idx="18">
                  <c:v>510</c:v>
                </c:pt>
                <c:pt idx="19">
                  <c:v>459</c:v>
                </c:pt>
                <c:pt idx="20">
                  <c:v>400</c:v>
                </c:pt>
                <c:pt idx="21">
                  <c:v>332</c:v>
                </c:pt>
                <c:pt idx="22">
                  <c:v>319</c:v>
                </c:pt>
                <c:pt idx="23">
                  <c:v>200</c:v>
                </c:pt>
                <c:pt idx="24">
                  <c:v>139</c:v>
                </c:pt>
                <c:pt idx="25">
                  <c:v>99</c:v>
                </c:pt>
                <c:pt idx="26">
                  <c:v>82</c:v>
                </c:pt>
                <c:pt idx="27">
                  <c:v>45</c:v>
                </c:pt>
                <c:pt idx="28">
                  <c:v>31</c:v>
                </c:pt>
                <c:pt idx="29">
                  <c:v>22</c:v>
                </c:pt>
                <c:pt idx="30">
                  <c:v>8</c:v>
                </c:pt>
                <c:pt idx="31">
                  <c:v>7</c:v>
                </c:pt>
                <c:pt idx="32">
                  <c:v>1</c:v>
                </c:pt>
                <c:pt idx="33">
                  <c:v>1</c:v>
                </c:pt>
                <c:pt idx="34">
                  <c:v>0</c:v>
                </c:pt>
                <c:pt idx="35">
                  <c:v>2</c:v>
                </c:pt>
                <c:pt idx="36">
                  <c:v>0</c:v>
                </c:pt>
                <c:pt idx="37">
                  <c:v>0</c:v>
                </c:pt>
                <c:pt idx="38">
                  <c:v>0</c:v>
                </c:pt>
                <c:pt idx="39">
                  <c:v>0</c:v>
                </c:pt>
                <c:pt idx="40">
                  <c:v>0</c:v>
                </c:pt>
                <c:pt idx="41">
                  <c:v>0</c:v>
                </c:pt>
                <c:pt idx="42">
                  <c:v>0</c:v>
                </c:pt>
                <c:pt idx="43">
                  <c:v>0</c:v>
                </c:pt>
              </c:numCache>
            </c:numRef>
          </c:val>
          <c:smooth val="0"/>
          <c:extLst>
            <c:ext xmlns:c16="http://schemas.microsoft.com/office/drawing/2014/chart" uri="{C3380CC4-5D6E-409C-BE32-E72D297353CC}">
              <c16:uniqueId val="{00000001-FD6C-4B56-9CEE-CA50488EA1AC}"/>
            </c:ext>
          </c:extLst>
        </c:ser>
        <c:ser>
          <c:idx val="0"/>
          <c:order val="2"/>
          <c:tx>
            <c:strRef>
              <c:f>grafy!$B$111</c:f>
              <c:strCache>
                <c:ptCount val="1"/>
                <c:pt idx="0">
                  <c:v>2018</c:v>
                </c:pt>
              </c:strCache>
            </c:strRef>
          </c:tx>
          <c:spPr>
            <a:ln w="28575">
              <a:solidFill>
                <a:srgbClr val="7F0506"/>
              </a:solidFill>
            </a:ln>
          </c:spPr>
          <c:marker>
            <c:symbol val="none"/>
          </c:marker>
          <c:cat>
            <c:numRef>
              <c:f>grafy!$E$75:$AV$75</c:f>
              <c:numCache>
                <c:formatCode>General</c:formatCode>
                <c:ptCount val="44"/>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pt idx="39">
                  <c:v>52</c:v>
                </c:pt>
                <c:pt idx="40">
                  <c:v>53</c:v>
                </c:pt>
                <c:pt idx="41">
                  <c:v>54</c:v>
                </c:pt>
                <c:pt idx="42">
                  <c:v>55</c:v>
                </c:pt>
                <c:pt idx="43">
                  <c:v>56</c:v>
                </c:pt>
              </c:numCache>
            </c:numRef>
          </c:cat>
          <c:val>
            <c:numRef>
              <c:f>grafy!$E$111:$AV$111</c:f>
              <c:numCache>
                <c:formatCode>General</c:formatCode>
                <c:ptCount val="44"/>
                <c:pt idx="0">
                  <c:v>1</c:v>
                </c:pt>
                <c:pt idx="1">
                  <c:v>2</c:v>
                </c:pt>
                <c:pt idx="2">
                  <c:v>2</c:v>
                </c:pt>
                <c:pt idx="3">
                  <c:v>6</c:v>
                </c:pt>
                <c:pt idx="4">
                  <c:v>19</c:v>
                </c:pt>
                <c:pt idx="5">
                  <c:v>34</c:v>
                </c:pt>
                <c:pt idx="6">
                  <c:v>64</c:v>
                </c:pt>
                <c:pt idx="7">
                  <c:v>74</c:v>
                </c:pt>
                <c:pt idx="8">
                  <c:v>108</c:v>
                </c:pt>
                <c:pt idx="9">
                  <c:v>134</c:v>
                </c:pt>
                <c:pt idx="10">
                  <c:v>133</c:v>
                </c:pt>
                <c:pt idx="11">
                  <c:v>213</c:v>
                </c:pt>
                <c:pt idx="12">
                  <c:v>272</c:v>
                </c:pt>
                <c:pt idx="13">
                  <c:v>331</c:v>
                </c:pt>
                <c:pt idx="14">
                  <c:v>388</c:v>
                </c:pt>
                <c:pt idx="15">
                  <c:v>380</c:v>
                </c:pt>
                <c:pt idx="16">
                  <c:v>445</c:v>
                </c:pt>
                <c:pt idx="17">
                  <c:v>458</c:v>
                </c:pt>
                <c:pt idx="18">
                  <c:v>423</c:v>
                </c:pt>
                <c:pt idx="19">
                  <c:v>370</c:v>
                </c:pt>
                <c:pt idx="20">
                  <c:v>372</c:v>
                </c:pt>
                <c:pt idx="21">
                  <c:v>281</c:v>
                </c:pt>
                <c:pt idx="22">
                  <c:v>277</c:v>
                </c:pt>
                <c:pt idx="23">
                  <c:v>207</c:v>
                </c:pt>
                <c:pt idx="24">
                  <c:v>185</c:v>
                </c:pt>
                <c:pt idx="25">
                  <c:v>140</c:v>
                </c:pt>
                <c:pt idx="26">
                  <c:v>137</c:v>
                </c:pt>
                <c:pt idx="27">
                  <c:v>89</c:v>
                </c:pt>
                <c:pt idx="28">
                  <c:v>55</c:v>
                </c:pt>
                <c:pt idx="29">
                  <c:v>32</c:v>
                </c:pt>
                <c:pt idx="30">
                  <c:v>20</c:v>
                </c:pt>
                <c:pt idx="31">
                  <c:v>10</c:v>
                </c:pt>
                <c:pt idx="32">
                  <c:v>4</c:v>
                </c:pt>
                <c:pt idx="33">
                  <c:v>7</c:v>
                </c:pt>
                <c:pt idx="34">
                  <c:v>3</c:v>
                </c:pt>
                <c:pt idx="35">
                  <c:v>1</c:v>
                </c:pt>
                <c:pt idx="36">
                  <c:v>0</c:v>
                </c:pt>
                <c:pt idx="37">
                  <c:v>0</c:v>
                </c:pt>
                <c:pt idx="38">
                  <c:v>0</c:v>
                </c:pt>
                <c:pt idx="39">
                  <c:v>0</c:v>
                </c:pt>
                <c:pt idx="40">
                  <c:v>0</c:v>
                </c:pt>
                <c:pt idx="41">
                  <c:v>0</c:v>
                </c:pt>
                <c:pt idx="42">
                  <c:v>0</c:v>
                </c:pt>
                <c:pt idx="43">
                  <c:v>0</c:v>
                </c:pt>
              </c:numCache>
            </c:numRef>
          </c:val>
          <c:smooth val="0"/>
          <c:extLst>
            <c:ext xmlns:c16="http://schemas.microsoft.com/office/drawing/2014/chart" uri="{C3380CC4-5D6E-409C-BE32-E72D297353CC}">
              <c16:uniqueId val="{00000002-FD6C-4B56-9CEE-CA50488EA1AC}"/>
            </c:ext>
          </c:extLst>
        </c:ser>
        <c:dLbls>
          <c:showLegendKey val="0"/>
          <c:showVal val="0"/>
          <c:showCatName val="0"/>
          <c:showSerName val="0"/>
          <c:showPercent val="0"/>
          <c:showBubbleSize val="0"/>
        </c:dLbls>
        <c:smooth val="0"/>
        <c:axId val="429009672"/>
        <c:axId val="429013984"/>
      </c:lineChart>
      <c:catAx>
        <c:axId val="429009672"/>
        <c:scaling>
          <c:orientation val="minMax"/>
        </c:scaling>
        <c:delete val="0"/>
        <c:axPos val="b"/>
        <c:numFmt formatCode="General" sourceLinked="1"/>
        <c:majorTickMark val="out"/>
        <c:minorTickMark val="none"/>
        <c:tickLblPos val="nextTo"/>
        <c:txPr>
          <a:bodyPr/>
          <a:lstStyle/>
          <a:p>
            <a:pPr>
              <a:defRPr sz="1200"/>
            </a:pPr>
            <a:endParaRPr lang="cs-CZ"/>
          </a:p>
        </c:txPr>
        <c:crossAx val="429013984"/>
        <c:crosses val="autoZero"/>
        <c:auto val="1"/>
        <c:lblAlgn val="ctr"/>
        <c:lblOffset val="100"/>
        <c:noMultiLvlLbl val="0"/>
      </c:catAx>
      <c:valAx>
        <c:axId val="429013984"/>
        <c:scaling>
          <c:orientation val="minMax"/>
          <c:min val="0"/>
        </c:scaling>
        <c:delete val="0"/>
        <c:axPos val="l"/>
        <c:majorGridlines/>
        <c:numFmt formatCode="General" sourceLinked="1"/>
        <c:majorTickMark val="out"/>
        <c:minorTickMark val="none"/>
        <c:tickLblPos val="nextTo"/>
        <c:txPr>
          <a:bodyPr/>
          <a:lstStyle/>
          <a:p>
            <a:pPr>
              <a:defRPr sz="1200"/>
            </a:pPr>
            <a:endParaRPr lang="cs-CZ"/>
          </a:p>
        </c:txPr>
        <c:crossAx val="429009672"/>
        <c:crosses val="autoZero"/>
        <c:crossBetween val="between"/>
        <c:majorUnit val="100"/>
        <c:minorUnit val="100"/>
      </c:valAx>
      <c:spPr>
        <a:ln>
          <a:solidFill>
            <a:sysClr val="window" lastClr="FFFFFF"/>
          </a:solidFill>
        </a:ln>
      </c:spPr>
    </c:plotArea>
    <c:plotVisOnly val="1"/>
    <c:dispBlanksAs val="gap"/>
    <c:showDLblsOverMax val="0"/>
  </c:chart>
  <c:spPr>
    <a:ln>
      <a:noFill/>
    </a:ln>
  </c:sp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52284497647425"/>
          <c:y val="9.5933100102480212E-2"/>
          <c:w val="0.8025122966414675"/>
          <c:h val="0.64996138060549158"/>
        </c:manualLayout>
      </c:layout>
      <c:barChart>
        <c:barDir val="col"/>
        <c:grouping val="clustered"/>
        <c:varyColors val="0"/>
        <c:ser>
          <c:idx val="0"/>
          <c:order val="0"/>
          <c:tx>
            <c:strRef>
              <c:f>vek_zeny!$B$2</c:f>
              <c:strCache>
                <c:ptCount val="1"/>
                <c:pt idx="0">
                  <c:v>ČR</c:v>
                </c:pt>
              </c:strCache>
            </c:strRef>
          </c:tx>
          <c:spPr>
            <a:solidFill>
              <a:srgbClr val="CBCBCB"/>
            </a:solidFill>
            <a:ln>
              <a:solidFill>
                <a:srgbClr val="CBCBCB"/>
              </a:solidFill>
            </a:ln>
            <a:effectLst/>
          </c:spPr>
          <c:invertIfNegative val="0"/>
          <c:cat>
            <c:strRef>
              <c:f>vek_zeny!$A$4:$A$24</c:f>
              <c:strCache>
                <c:ptCount val="21"/>
                <c:pt idx="0">
                  <c:v>0</c:v>
                </c:pt>
                <c:pt idx="1">
                  <c:v>1-4</c:v>
                </c:pt>
                <c:pt idx="2">
                  <c:v>5-9</c:v>
                </c:pt>
                <c:pt idx="3">
                  <c:v>10-14</c:v>
                </c:pt>
                <c:pt idx="4">
                  <c:v>15-19</c:v>
                </c:pt>
                <c:pt idx="5">
                  <c:v>20-24</c:v>
                </c:pt>
                <c:pt idx="6">
                  <c:v>25-29</c:v>
                </c:pt>
                <c:pt idx="7">
                  <c:v>30-34</c:v>
                </c:pt>
                <c:pt idx="8">
                  <c:v>35-39</c:v>
                </c:pt>
                <c:pt idx="9">
                  <c:v>40-44</c:v>
                </c:pt>
                <c:pt idx="10">
                  <c:v>45-49</c:v>
                </c:pt>
                <c:pt idx="11">
                  <c:v>50-54</c:v>
                </c:pt>
                <c:pt idx="12">
                  <c:v>55-59</c:v>
                </c:pt>
                <c:pt idx="13">
                  <c:v>60-64</c:v>
                </c:pt>
                <c:pt idx="14">
                  <c:v>65-69</c:v>
                </c:pt>
                <c:pt idx="15">
                  <c:v>70-74</c:v>
                </c:pt>
                <c:pt idx="16">
                  <c:v>75-79</c:v>
                </c:pt>
                <c:pt idx="17">
                  <c:v>80-84</c:v>
                </c:pt>
                <c:pt idx="18">
                  <c:v>85-89</c:v>
                </c:pt>
                <c:pt idx="19">
                  <c:v>90-94</c:v>
                </c:pt>
                <c:pt idx="20">
                  <c:v>95+</c:v>
                </c:pt>
              </c:strCache>
            </c:strRef>
          </c:cat>
          <c:val>
            <c:numRef>
              <c:f>vek_zeny!$B$4:$B$24</c:f>
              <c:numCache>
                <c:formatCode>General</c:formatCode>
                <c:ptCount val="21"/>
                <c:pt idx="0">
                  <c:v>55681</c:v>
                </c:pt>
                <c:pt idx="1">
                  <c:v>219138</c:v>
                </c:pt>
                <c:pt idx="2">
                  <c:v>282277</c:v>
                </c:pt>
                <c:pt idx="3">
                  <c:v>262523</c:v>
                </c:pt>
                <c:pt idx="4">
                  <c:v>225850</c:v>
                </c:pt>
                <c:pt idx="5">
                  <c:v>249465</c:v>
                </c:pt>
                <c:pt idx="6">
                  <c:v>328088</c:v>
                </c:pt>
                <c:pt idx="7">
                  <c:v>350984</c:v>
                </c:pt>
                <c:pt idx="8">
                  <c:v>388238</c:v>
                </c:pt>
                <c:pt idx="9">
                  <c:v>455115</c:v>
                </c:pt>
                <c:pt idx="10">
                  <c:v>371780</c:v>
                </c:pt>
                <c:pt idx="11">
                  <c:v>341841</c:v>
                </c:pt>
                <c:pt idx="12">
                  <c:v>311382</c:v>
                </c:pt>
                <c:pt idx="13">
                  <c:v>356134</c:v>
                </c:pt>
                <c:pt idx="14">
                  <c:v>365862</c:v>
                </c:pt>
                <c:pt idx="15">
                  <c:v>325780</c:v>
                </c:pt>
                <c:pt idx="16">
                  <c:v>219774</c:v>
                </c:pt>
                <c:pt idx="17">
                  <c:v>144656</c:v>
                </c:pt>
                <c:pt idx="18">
                  <c:v>96511</c:v>
                </c:pt>
                <c:pt idx="19">
                  <c:v>37335</c:v>
                </c:pt>
                <c:pt idx="20">
                  <c:v>7643</c:v>
                </c:pt>
              </c:numCache>
            </c:numRef>
          </c:val>
          <c:extLst>
            <c:ext xmlns:c16="http://schemas.microsoft.com/office/drawing/2014/chart" uri="{C3380CC4-5D6E-409C-BE32-E72D297353CC}">
              <c16:uniqueId val="{00000000-F06E-431F-8DCD-E6090A019924}"/>
            </c:ext>
          </c:extLst>
        </c:ser>
        <c:dLbls>
          <c:showLegendKey val="0"/>
          <c:showVal val="0"/>
          <c:showCatName val="0"/>
          <c:showSerName val="0"/>
          <c:showPercent val="0"/>
          <c:showBubbleSize val="0"/>
        </c:dLbls>
        <c:gapWidth val="50"/>
        <c:overlap val="-27"/>
        <c:axId val="329898296"/>
        <c:axId val="329901432"/>
      </c:barChart>
      <c:catAx>
        <c:axId val="3298982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Věk</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solidFill>
                <a:latin typeface="+mn-lt"/>
                <a:ea typeface="+mn-ea"/>
                <a:cs typeface="+mn-cs"/>
              </a:defRPr>
            </a:pPr>
            <a:endParaRPr lang="cs-CZ"/>
          </a:p>
        </c:txPr>
        <c:crossAx val="329901432"/>
        <c:crosses val="autoZero"/>
        <c:auto val="1"/>
        <c:lblAlgn val="ctr"/>
        <c:lblOffset val="100"/>
        <c:noMultiLvlLbl val="0"/>
      </c:catAx>
      <c:valAx>
        <c:axId val="329901432"/>
        <c:scaling>
          <c:orientation val="minMax"/>
          <c:max val="450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cs-CZ" sz="1000" dirty="0">
                    <a:solidFill>
                      <a:schemeClr val="tx1"/>
                    </a:solidFill>
                  </a:rPr>
                  <a:t>Počet žen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9898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44081823901314"/>
          <c:y val="4.8532788363286651E-2"/>
          <c:w val="0.86286293266506198"/>
          <c:h val="0.84120031871016121"/>
        </c:manualLayout>
      </c:layout>
      <c:lineChart>
        <c:grouping val="standard"/>
        <c:varyColors val="0"/>
        <c:ser>
          <c:idx val="0"/>
          <c:order val="0"/>
          <c:tx>
            <c:strRef>
              <c:f>prum_vek!$B$30</c:f>
              <c:strCache>
                <c:ptCount val="1"/>
                <c:pt idx="0">
                  <c:v>prům.věk Praha</c:v>
                </c:pt>
              </c:strCache>
            </c:strRef>
          </c:tx>
          <c:spPr>
            <a:ln>
              <a:solidFill>
                <a:srgbClr val="C00000"/>
              </a:solidFill>
            </a:ln>
          </c:spPr>
          <c:marker>
            <c:symbol val="none"/>
          </c:marker>
          <c:dLbls>
            <c:numFmt formatCode="#,##0.0" sourceLinked="0"/>
            <c:spPr>
              <a:noFill/>
              <a:ln>
                <a:noFill/>
              </a:ln>
              <a:effectLst/>
            </c:spPr>
            <c:txPr>
              <a:bodyPr wrap="square" lIns="38100" tIns="19050" rIns="38100" bIns="19050" anchor="ctr">
                <a:spAutoFit/>
              </a:bodyPr>
              <a:lstStyle/>
              <a:p>
                <a:pPr>
                  <a:defRPr baseline="0">
                    <a:solidFill>
                      <a:srgbClr val="C00000"/>
                    </a:solidFill>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prum_vek!$C$29:$T$29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prum_vek!$C$30:$T$30</c:f>
              <c:numCache>
                <c:formatCode>#,##0.0_ ;\-#,##0.0\ </c:formatCode>
                <c:ptCount val="18"/>
                <c:pt idx="0">
                  <c:v>27.232741219216795</c:v>
                </c:pt>
                <c:pt idx="1">
                  <c:v>27.657905378083299</c:v>
                </c:pt>
                <c:pt idx="2">
                  <c:v>28.103573532299233</c:v>
                </c:pt>
                <c:pt idx="3">
                  <c:v>28.391907514450867</c:v>
                </c:pt>
                <c:pt idx="4">
                  <c:v>28.639500462534691</c:v>
                </c:pt>
                <c:pt idx="5">
                  <c:v>28.962757239118556</c:v>
                </c:pt>
                <c:pt idx="6">
                  <c:v>29.376674289447894</c:v>
                </c:pt>
                <c:pt idx="7">
                  <c:v>29.62488007675088</c:v>
                </c:pt>
                <c:pt idx="8">
                  <c:v>29.887637757546717</c:v>
                </c:pt>
                <c:pt idx="9">
                  <c:v>30.043929579804018</c:v>
                </c:pt>
                <c:pt idx="10">
                  <c:v>30.247287106860401</c:v>
                </c:pt>
                <c:pt idx="11">
                  <c:v>30.252149259191512</c:v>
                </c:pt>
                <c:pt idx="12">
                  <c:v>30.320766831773987</c:v>
                </c:pt>
                <c:pt idx="13">
                  <c:v>30.401232330554549</c:v>
                </c:pt>
                <c:pt idx="14">
                  <c:v>30.480472948763882</c:v>
                </c:pt>
                <c:pt idx="15">
                  <c:v>30.568019943019944</c:v>
                </c:pt>
                <c:pt idx="16">
                  <c:v>30.528235706769554</c:v>
                </c:pt>
                <c:pt idx="17">
                  <c:v>30.610974106041922</c:v>
                </c:pt>
              </c:numCache>
            </c:numRef>
          </c:val>
          <c:smooth val="0"/>
          <c:extLst>
            <c:ext xmlns:c16="http://schemas.microsoft.com/office/drawing/2014/chart" uri="{C3380CC4-5D6E-409C-BE32-E72D297353CC}">
              <c16:uniqueId val="{00000000-A03D-431A-9FEE-03CAA8DD7326}"/>
            </c:ext>
          </c:extLst>
        </c:ser>
        <c:ser>
          <c:idx val="1"/>
          <c:order val="1"/>
          <c:tx>
            <c:strRef>
              <c:f>prum_vek!$B$31</c:f>
              <c:strCache>
                <c:ptCount val="1"/>
                <c:pt idx="0">
                  <c:v>prům.věk při 1.porodu Praha</c:v>
                </c:pt>
              </c:strCache>
            </c:strRef>
          </c:tx>
          <c:spPr>
            <a:ln>
              <a:solidFill>
                <a:schemeClr val="tx1"/>
              </a:solidFill>
              <a:prstDash val="solid"/>
            </a:ln>
          </c:spPr>
          <c:marker>
            <c:symbol val="none"/>
          </c:marker>
          <c:dLbls>
            <c:numFmt formatCode="#,##0.0" sourceLinked="0"/>
            <c:spPr>
              <a:noFill/>
              <a:ln>
                <a:noFill/>
              </a:ln>
              <a:effectLst/>
            </c:spPr>
            <c:txPr>
              <a:bodyPr wrap="square" lIns="38100" tIns="19050" rIns="38100" bIns="19050" anchor="ctr">
                <a:spAutoFit/>
              </a:bodyPr>
              <a:lstStyle/>
              <a:p>
                <a:pPr>
                  <a:defRPr>
                    <a:solidFill>
                      <a:sysClr val="windowText" lastClr="000000"/>
                    </a:solidFill>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prum_vek!$C$29:$T$29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prum_vek!$C$31:$T$31</c:f>
              <c:numCache>
                <c:formatCode>#,##0.0_ ;\-#,##0.0\ </c:formatCode>
                <c:ptCount val="18"/>
                <c:pt idx="0">
                  <c:v>25.212900505902191</c:v>
                </c:pt>
                <c:pt idx="1">
                  <c:v>25.537234042553191</c:v>
                </c:pt>
                <c:pt idx="2">
                  <c:v>25.976271911073109</c:v>
                </c:pt>
                <c:pt idx="3">
                  <c:v>26.399006622516556</c:v>
                </c:pt>
                <c:pt idx="4">
                  <c:v>26.679278230500582</c:v>
                </c:pt>
                <c:pt idx="5">
                  <c:v>26.947956823438705</c:v>
                </c:pt>
                <c:pt idx="6">
                  <c:v>27.302925045703841</c:v>
                </c:pt>
                <c:pt idx="7">
                  <c:v>27.421897289586305</c:v>
                </c:pt>
                <c:pt idx="8">
                  <c:v>27.684697508896797</c:v>
                </c:pt>
                <c:pt idx="9">
                  <c:v>27.843560606060606</c:v>
                </c:pt>
                <c:pt idx="10">
                  <c:v>28.162417763157894</c:v>
                </c:pt>
                <c:pt idx="11">
                  <c:v>28.130043947263285</c:v>
                </c:pt>
                <c:pt idx="12">
                  <c:v>28.238640932850824</c:v>
                </c:pt>
                <c:pt idx="13">
                  <c:v>28.334887334887334</c:v>
                </c:pt>
                <c:pt idx="14">
                  <c:v>28.36021505376344</c:v>
                </c:pt>
                <c:pt idx="15">
                  <c:v>28.525131282820706</c:v>
                </c:pt>
                <c:pt idx="16">
                  <c:v>28.558653149891384</c:v>
                </c:pt>
                <c:pt idx="17">
                  <c:v>28.646258503401359</c:v>
                </c:pt>
              </c:numCache>
            </c:numRef>
          </c:val>
          <c:smooth val="0"/>
          <c:extLst>
            <c:ext xmlns:c16="http://schemas.microsoft.com/office/drawing/2014/chart" uri="{C3380CC4-5D6E-409C-BE32-E72D297353CC}">
              <c16:uniqueId val="{00000001-A03D-431A-9FEE-03CAA8DD7326}"/>
            </c:ext>
          </c:extLst>
        </c:ser>
        <c:ser>
          <c:idx val="2"/>
          <c:order val="2"/>
          <c:tx>
            <c:strRef>
              <c:f>prum_vek!$B$35</c:f>
              <c:strCache>
                <c:ptCount val="1"/>
                <c:pt idx="0">
                  <c:v>prům.věk ČR</c:v>
                </c:pt>
              </c:strCache>
            </c:strRef>
          </c:tx>
          <c:spPr>
            <a:ln>
              <a:solidFill>
                <a:srgbClr val="C00000"/>
              </a:solidFill>
              <a:prstDash val="dash"/>
            </a:ln>
          </c:spPr>
          <c:marker>
            <c:symbol val="none"/>
          </c:marker>
          <c:dLbls>
            <c:spPr>
              <a:noFill/>
              <a:ln>
                <a:noFill/>
              </a:ln>
              <a:effectLst/>
            </c:spPr>
            <c:txPr>
              <a:bodyPr wrap="square" lIns="38100" tIns="19050" rIns="38100" bIns="216000" anchor="ctr">
                <a:spAutoFit/>
              </a:bodyPr>
              <a:lstStyle/>
              <a:p>
                <a:pPr>
                  <a:defRPr>
                    <a:solidFill>
                      <a:srgbClr val="C00000"/>
                    </a:solidFill>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Ref>
              <c:f>prum_vek!$C$29:$T$29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prum_vek!$C$35:$T$35</c:f>
              <c:numCache>
                <c:formatCode>#,##0.0_ ;\-#,##0.0\ </c:formatCode>
                <c:ptCount val="18"/>
                <c:pt idx="0">
                  <c:v>27.5</c:v>
                </c:pt>
                <c:pt idx="1">
                  <c:v>27.8</c:v>
                </c:pt>
                <c:pt idx="2">
                  <c:v>28.1</c:v>
                </c:pt>
                <c:pt idx="3">
                  <c:v>28.3</c:v>
                </c:pt>
                <c:pt idx="4">
                  <c:v>28.6</c:v>
                </c:pt>
                <c:pt idx="5">
                  <c:v>28.9</c:v>
                </c:pt>
                <c:pt idx="6">
                  <c:v>29.1</c:v>
                </c:pt>
                <c:pt idx="7">
                  <c:v>29.3</c:v>
                </c:pt>
                <c:pt idx="8">
                  <c:v>29.4</c:v>
                </c:pt>
                <c:pt idx="9">
                  <c:v>29.6</c:v>
                </c:pt>
                <c:pt idx="10">
                  <c:v>29.7</c:v>
                </c:pt>
                <c:pt idx="11">
                  <c:v>29.8</c:v>
                </c:pt>
                <c:pt idx="12">
                  <c:v>29.9</c:v>
                </c:pt>
                <c:pt idx="13">
                  <c:v>29.9</c:v>
                </c:pt>
                <c:pt idx="14">
                  <c:v>30</c:v>
                </c:pt>
                <c:pt idx="15">
                  <c:v>30</c:v>
                </c:pt>
                <c:pt idx="16">
                  <c:v>30</c:v>
                </c:pt>
                <c:pt idx="17">
                  <c:v>30.1</c:v>
                </c:pt>
              </c:numCache>
            </c:numRef>
          </c:val>
          <c:smooth val="0"/>
          <c:extLst>
            <c:ext xmlns:c16="http://schemas.microsoft.com/office/drawing/2014/chart" uri="{C3380CC4-5D6E-409C-BE32-E72D297353CC}">
              <c16:uniqueId val="{00000002-A03D-431A-9FEE-03CAA8DD7326}"/>
            </c:ext>
          </c:extLst>
        </c:ser>
        <c:ser>
          <c:idx val="3"/>
          <c:order val="3"/>
          <c:tx>
            <c:strRef>
              <c:f>prum_vek!$B$36</c:f>
              <c:strCache>
                <c:ptCount val="1"/>
                <c:pt idx="0">
                  <c:v>prům.věk při 1.porodu ČR</c:v>
                </c:pt>
              </c:strCache>
            </c:strRef>
          </c:tx>
          <c:spPr>
            <a:ln>
              <a:solidFill>
                <a:schemeClr val="tx1">
                  <a:lumMod val="50000"/>
                  <a:lumOff val="50000"/>
                </a:schemeClr>
              </a:solidFill>
              <a:prstDash val="dash"/>
            </a:ln>
          </c:spPr>
          <c:marker>
            <c:symbol val="none"/>
          </c:marker>
          <c:dLbls>
            <c:spPr>
              <a:noFill/>
              <a:ln>
                <a:noFill/>
              </a:ln>
              <a:effectLst/>
            </c:spPr>
            <c:txPr>
              <a:bodyPr wrap="square" lIns="38100" tIns="19050" rIns="38100" bIns="19050" anchor="ctr">
                <a:spAutoFit/>
              </a:bodyPr>
              <a:lstStyle/>
              <a:p>
                <a:pPr>
                  <a:defRPr>
                    <a:solidFill>
                      <a:schemeClr val="tx1">
                        <a:lumMod val="50000"/>
                        <a:lumOff val="50000"/>
                      </a:schemeClr>
                    </a:solidFill>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prum_vek!$C$29:$T$29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prum_vek!$C$36:$T$36</c:f>
              <c:numCache>
                <c:formatCode>#,##0.0_ ;\-#,##0.0\ </c:formatCode>
                <c:ptCount val="18"/>
                <c:pt idx="0">
                  <c:v>25.339675104414241</c:v>
                </c:pt>
                <c:pt idx="1">
                  <c:v>25.6</c:v>
                </c:pt>
                <c:pt idx="2">
                  <c:v>25.9</c:v>
                </c:pt>
                <c:pt idx="3">
                  <c:v>26.3</c:v>
                </c:pt>
                <c:pt idx="4">
                  <c:v>26.6</c:v>
                </c:pt>
                <c:pt idx="5">
                  <c:v>26.9</c:v>
                </c:pt>
                <c:pt idx="6">
                  <c:v>27.1</c:v>
                </c:pt>
                <c:pt idx="7">
                  <c:v>27.3</c:v>
                </c:pt>
                <c:pt idx="8">
                  <c:v>27.4</c:v>
                </c:pt>
                <c:pt idx="9">
                  <c:v>27.6</c:v>
                </c:pt>
                <c:pt idx="10">
                  <c:v>27.8</c:v>
                </c:pt>
                <c:pt idx="11">
                  <c:v>27.9</c:v>
                </c:pt>
                <c:pt idx="12">
                  <c:v>28.1</c:v>
                </c:pt>
                <c:pt idx="13">
                  <c:v>28.1</c:v>
                </c:pt>
                <c:pt idx="14">
                  <c:v>28.2</c:v>
                </c:pt>
                <c:pt idx="15">
                  <c:v>28.2</c:v>
                </c:pt>
                <c:pt idx="16">
                  <c:v>28.2</c:v>
                </c:pt>
                <c:pt idx="17">
                  <c:v>28.4</c:v>
                </c:pt>
              </c:numCache>
            </c:numRef>
          </c:val>
          <c:smooth val="0"/>
          <c:extLst>
            <c:ext xmlns:c16="http://schemas.microsoft.com/office/drawing/2014/chart" uri="{C3380CC4-5D6E-409C-BE32-E72D297353CC}">
              <c16:uniqueId val="{00000003-A03D-431A-9FEE-03CAA8DD7326}"/>
            </c:ext>
          </c:extLst>
        </c:ser>
        <c:dLbls>
          <c:showLegendKey val="0"/>
          <c:showVal val="0"/>
          <c:showCatName val="0"/>
          <c:showSerName val="0"/>
          <c:showPercent val="0"/>
          <c:showBubbleSize val="0"/>
        </c:dLbls>
        <c:smooth val="0"/>
        <c:axId val="429012808"/>
        <c:axId val="429010456"/>
      </c:lineChart>
      <c:catAx>
        <c:axId val="4290128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cs-CZ"/>
          </a:p>
        </c:txPr>
        <c:crossAx val="429010456"/>
        <c:crosses val="autoZero"/>
        <c:auto val="1"/>
        <c:lblAlgn val="ctr"/>
        <c:lblOffset val="100"/>
        <c:noMultiLvlLbl val="0"/>
      </c:catAx>
      <c:valAx>
        <c:axId val="429010456"/>
        <c:scaling>
          <c:orientation val="minMax"/>
          <c:min val="24"/>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err="1"/>
                  <a:t>P</a:t>
                </a:r>
                <a:r>
                  <a:rPr lang="cs-CZ" sz="1400" b="1" dirty="0" err="1"/>
                  <a:t>růměrný</a:t>
                </a:r>
                <a:r>
                  <a:rPr lang="cs-CZ" sz="1400" b="1" baseline="0" dirty="0" err="1"/>
                  <a:t> </a:t>
                </a:r>
                <a:r>
                  <a:rPr lang="cs-CZ" sz="1400" b="1" baseline="0" dirty="0"/>
                  <a:t>věk matek</a:t>
                </a:r>
                <a:endParaRPr lang="cs-CZ" sz="1400" b="1" dirty="0"/>
              </a:p>
            </c:rich>
          </c:tx>
          <c:layout>
            <c:manualLayout>
              <c:xMode val="edge"/>
              <c:yMode val="edge"/>
              <c:x val="4.0806310276235921E-3"/>
              <c:y val="0.24831172308166732"/>
            </c:manualLayout>
          </c:layout>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429012808"/>
        <c:crosses val="autoZero"/>
        <c:crossBetween val="between"/>
        <c:majorUnit val="1"/>
      </c:valAx>
      <c:spPr>
        <a:noFill/>
        <a:ln>
          <a:noFill/>
        </a:ln>
        <a:effectLst/>
      </c:spPr>
    </c:plotArea>
    <c:plotVisOnly val="1"/>
    <c:dispBlanksAs val="gap"/>
    <c:showDLblsOverMax val="0"/>
  </c:chart>
  <c:spPr>
    <a:noFill/>
    <a:ln>
      <a:solidFill>
        <a:srgbClr val="FFFFFF"/>
      </a:solidFill>
    </a:ln>
    <a:effectLst/>
  </c:spPr>
  <c:txPr>
    <a:bodyPr/>
    <a:lstStyle/>
    <a:p>
      <a:pPr>
        <a:defRPr/>
      </a:pPr>
      <a:endParaRPr lang="cs-CZ"/>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13493111749761"/>
          <c:y val="7.4461116319776643E-2"/>
          <c:w val="0.78356377968959001"/>
          <c:h val="0.61109710486438429"/>
        </c:manualLayout>
      </c:layout>
      <c:barChart>
        <c:barDir val="col"/>
        <c:grouping val="clustered"/>
        <c:varyColors val="0"/>
        <c:ser>
          <c:idx val="1"/>
          <c:order val="0"/>
          <c:tx>
            <c:v>počet žen</c:v>
          </c:tx>
          <c:spPr>
            <a:solidFill>
              <a:srgbClr val="C00000"/>
            </a:solidFill>
            <a:ln>
              <a:noFill/>
            </a:ln>
            <a:effectLst/>
          </c:spPr>
          <c:invertIfNegative val="0"/>
          <c:cat>
            <c:strRef>
              <c:f>prum_vek!$B$58:$B$78</c:f>
              <c:strCache>
                <c:ptCount val="21"/>
                <c:pt idx="0">
                  <c:v>0</c:v>
                </c:pt>
                <c:pt idx="1">
                  <c:v>1-4</c:v>
                </c:pt>
                <c:pt idx="2">
                  <c:v>5-9</c:v>
                </c:pt>
                <c:pt idx="3">
                  <c:v>10-14</c:v>
                </c:pt>
                <c:pt idx="4">
                  <c:v>15-19</c:v>
                </c:pt>
                <c:pt idx="5">
                  <c:v>20-24</c:v>
                </c:pt>
                <c:pt idx="6">
                  <c:v>25-29</c:v>
                </c:pt>
                <c:pt idx="7">
                  <c:v>30-34</c:v>
                </c:pt>
                <c:pt idx="8">
                  <c:v>35-39</c:v>
                </c:pt>
                <c:pt idx="9">
                  <c:v>40-44</c:v>
                </c:pt>
                <c:pt idx="10">
                  <c:v>45-49</c:v>
                </c:pt>
                <c:pt idx="11">
                  <c:v>50-54</c:v>
                </c:pt>
                <c:pt idx="12">
                  <c:v>55-59</c:v>
                </c:pt>
                <c:pt idx="13">
                  <c:v>60-64</c:v>
                </c:pt>
                <c:pt idx="14">
                  <c:v>65-69</c:v>
                </c:pt>
                <c:pt idx="15">
                  <c:v>70-74</c:v>
                </c:pt>
                <c:pt idx="16">
                  <c:v>75-79</c:v>
                </c:pt>
                <c:pt idx="17">
                  <c:v>80-84</c:v>
                </c:pt>
                <c:pt idx="18">
                  <c:v>85-89</c:v>
                </c:pt>
                <c:pt idx="19">
                  <c:v>90-94</c:v>
                </c:pt>
                <c:pt idx="20">
                  <c:v>95+</c:v>
                </c:pt>
              </c:strCache>
            </c:strRef>
          </c:cat>
          <c:val>
            <c:numRef>
              <c:f>prum_vek!$C$58:$C$78</c:f>
              <c:numCache>
                <c:formatCode>General</c:formatCode>
                <c:ptCount val="21"/>
                <c:pt idx="0">
                  <c:v>2777</c:v>
                </c:pt>
                <c:pt idx="1">
                  <c:v>10803</c:v>
                </c:pt>
                <c:pt idx="2">
                  <c:v>14194</c:v>
                </c:pt>
                <c:pt idx="3">
                  <c:v>13740</c:v>
                </c:pt>
                <c:pt idx="4">
                  <c:v>11988</c:v>
                </c:pt>
                <c:pt idx="5">
                  <c:v>13017</c:v>
                </c:pt>
                <c:pt idx="6">
                  <c:v>16450</c:v>
                </c:pt>
                <c:pt idx="7">
                  <c:v>16654</c:v>
                </c:pt>
                <c:pt idx="8">
                  <c:v>18349</c:v>
                </c:pt>
                <c:pt idx="9">
                  <c:v>22839</c:v>
                </c:pt>
                <c:pt idx="10">
                  <c:v>19316</c:v>
                </c:pt>
                <c:pt idx="11">
                  <c:v>17430</c:v>
                </c:pt>
                <c:pt idx="12">
                  <c:v>16039</c:v>
                </c:pt>
                <c:pt idx="13">
                  <c:v>19212</c:v>
                </c:pt>
                <c:pt idx="14">
                  <c:v>20221</c:v>
                </c:pt>
                <c:pt idx="15">
                  <c:v>18161</c:v>
                </c:pt>
                <c:pt idx="16">
                  <c:v>11971</c:v>
                </c:pt>
                <c:pt idx="17">
                  <c:v>8050</c:v>
                </c:pt>
                <c:pt idx="18">
                  <c:v>5539</c:v>
                </c:pt>
                <c:pt idx="19">
                  <c:v>2159</c:v>
                </c:pt>
                <c:pt idx="20">
                  <c:v>434</c:v>
                </c:pt>
              </c:numCache>
            </c:numRef>
          </c:val>
          <c:extLst>
            <c:ext xmlns:c16="http://schemas.microsoft.com/office/drawing/2014/chart" uri="{C3380CC4-5D6E-409C-BE32-E72D297353CC}">
              <c16:uniqueId val="{00000000-C352-4FB4-9DA4-FE4FE298E7AA}"/>
            </c:ext>
          </c:extLst>
        </c:ser>
        <c:dLbls>
          <c:showLegendKey val="0"/>
          <c:showVal val="0"/>
          <c:showCatName val="0"/>
          <c:showSerName val="0"/>
          <c:showPercent val="0"/>
          <c:showBubbleSize val="0"/>
        </c:dLbls>
        <c:gapWidth val="50"/>
        <c:overlap val="-27"/>
        <c:axId val="429012024"/>
        <c:axId val="429010848"/>
      </c:barChart>
      <c:catAx>
        <c:axId val="4290120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Věk</a:t>
                </a:r>
              </a:p>
            </c:rich>
          </c:tx>
          <c:layout>
            <c:manualLayout>
              <c:xMode val="edge"/>
              <c:yMode val="edge"/>
              <c:x val="0.49934378772522237"/>
              <c:y val="0.869997393594425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solidFill>
                <a:latin typeface="+mn-lt"/>
                <a:ea typeface="+mn-ea"/>
                <a:cs typeface="+mn-cs"/>
              </a:defRPr>
            </a:pPr>
            <a:endParaRPr lang="cs-CZ"/>
          </a:p>
        </c:txPr>
        <c:crossAx val="429010848"/>
        <c:crosses val="autoZero"/>
        <c:auto val="1"/>
        <c:lblAlgn val="ctr"/>
        <c:lblOffset val="100"/>
        <c:noMultiLvlLbl val="0"/>
      </c:catAx>
      <c:valAx>
        <c:axId val="429010848"/>
        <c:scaling>
          <c:orientation val="minMax"/>
          <c:max val="220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cs-CZ" sz="1000" dirty="0">
                    <a:solidFill>
                      <a:schemeClr val="tx1"/>
                    </a:solidFill>
                  </a:rPr>
                  <a:t>Počet žen</a:t>
                </a:r>
              </a:p>
            </c:rich>
          </c:tx>
          <c:layout>
            <c:manualLayout>
              <c:xMode val="edge"/>
              <c:yMode val="edge"/>
              <c:x val="8.8689917236710828E-3"/>
              <c:y val="0.2119471448665802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cs-CZ"/>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29012024"/>
        <c:crosses val="autoZero"/>
        <c:crossBetween val="between"/>
        <c:majorUnit val="4000"/>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KRH_saldo!$H$23</c:f>
              <c:strCache>
                <c:ptCount val="1"/>
                <c:pt idx="0">
                  <c:v>přírůstek/úbytek stěhováním</c:v>
                </c:pt>
              </c:strCache>
            </c:strRef>
          </c:tx>
          <c:spPr>
            <a:ln w="28575" cap="rnd">
              <a:solidFill>
                <a:schemeClr val="accent1"/>
              </a:solidFill>
              <a:round/>
            </a:ln>
            <a:effectLst/>
          </c:spPr>
          <c:marker>
            <c:symbol val="none"/>
          </c:marker>
          <c:cat>
            <c:numRef>
              <c:f>KRH_saldo!$G$24:$G$49</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KRH_saldo!$H$24:$H$49</c:f>
              <c:numCache>
                <c:formatCode>#,##0.0_ ;\-#,##0.0\ </c:formatCode>
                <c:ptCount val="26"/>
                <c:pt idx="0">
                  <c:v>0.28494909690974507</c:v>
                </c:pt>
                <c:pt idx="1">
                  <c:v>0.52117428320502346</c:v>
                </c:pt>
                <c:pt idx="2">
                  <c:v>0.80120830874670446</c:v>
                </c:pt>
                <c:pt idx="3">
                  <c:v>0.93733576306174682</c:v>
                </c:pt>
                <c:pt idx="4">
                  <c:v>0.93086981198237317</c:v>
                </c:pt>
                <c:pt idx="5">
                  <c:v>0.88103176598927924</c:v>
                </c:pt>
                <c:pt idx="6">
                  <c:v>0.29159324010801629</c:v>
                </c:pt>
                <c:pt idx="7">
                  <c:v>-7.4370076383510161E-2</c:v>
                </c:pt>
                <c:pt idx="8">
                  <c:v>-1.293238108384978</c:v>
                </c:pt>
                <c:pt idx="9">
                  <c:v>-0.22781202045569693</c:v>
                </c:pt>
                <c:pt idx="10">
                  <c:v>8.5810268020156288E-2</c:v>
                </c:pt>
                <c:pt idx="11">
                  <c:v>0.53016937997605096</c:v>
                </c:pt>
                <c:pt idx="12">
                  <c:v>2.50981566088466</c:v>
                </c:pt>
                <c:pt idx="13">
                  <c:v>2.6861061840538167</c:v>
                </c:pt>
                <c:pt idx="14">
                  <c:v>3.6928520697591201</c:v>
                </c:pt>
                <c:pt idx="15">
                  <c:v>2.8544948357129822</c:v>
                </c:pt>
                <c:pt idx="16">
                  <c:v>-0.8</c:v>
                </c:pt>
                <c:pt idx="17">
                  <c:v>-0.1</c:v>
                </c:pt>
                <c:pt idx="18">
                  <c:v>-0.7</c:v>
                </c:pt>
                <c:pt idx="19">
                  <c:v>-1</c:v>
                </c:pt>
                <c:pt idx="20">
                  <c:v>-1.0325095597705292</c:v>
                </c:pt>
                <c:pt idx="21">
                  <c:v>-0.40418320555344101</c:v>
                </c:pt>
                <c:pt idx="22">
                  <c:v>0.15418941716400314</c:v>
                </c:pt>
                <c:pt idx="23">
                  <c:v>-1.0014931682562951</c:v>
                </c:pt>
                <c:pt idx="24">
                  <c:v>0.66443011502265592</c:v>
                </c:pt>
                <c:pt idx="25">
                  <c:v>0.50627031205485873</c:v>
                </c:pt>
              </c:numCache>
            </c:numRef>
          </c:val>
          <c:smooth val="0"/>
          <c:extLst>
            <c:ext xmlns:c16="http://schemas.microsoft.com/office/drawing/2014/chart" uri="{C3380CC4-5D6E-409C-BE32-E72D297353CC}">
              <c16:uniqueId val="{00000000-222B-4BDE-BC88-91E70F2C480A}"/>
            </c:ext>
          </c:extLst>
        </c:ser>
        <c:ser>
          <c:idx val="1"/>
          <c:order val="1"/>
          <c:tx>
            <c:strRef>
              <c:f>KRH_saldo!$I$23</c:f>
              <c:strCache>
                <c:ptCount val="1"/>
                <c:pt idx="0">
                  <c:v>celkový přírůstek/úbytek</c:v>
                </c:pt>
              </c:strCache>
            </c:strRef>
          </c:tx>
          <c:spPr>
            <a:ln w="28575" cap="rnd">
              <a:solidFill>
                <a:schemeClr val="accent2"/>
              </a:solidFill>
              <a:round/>
            </a:ln>
            <a:effectLst/>
          </c:spPr>
          <c:marker>
            <c:symbol val="none"/>
          </c:marker>
          <c:cat>
            <c:numRef>
              <c:f>KRH_saldo!$G$24:$G$49</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KRH_saldo!$I$24:$I$49</c:f>
              <c:numCache>
                <c:formatCode>#,##0.0_ ;\-#,##0.0\ </c:formatCode>
                <c:ptCount val="26"/>
                <c:pt idx="0">
                  <c:v>0.80254650711921871</c:v>
                </c:pt>
                <c:pt idx="1">
                  <c:v>-0.34985401709956593</c:v>
                </c:pt>
                <c:pt idx="2">
                  <c:v>-0.86256209815523588</c:v>
                </c:pt>
                <c:pt idx="3">
                  <c:v>-0.80368866004330886</c:v>
                </c:pt>
                <c:pt idx="4">
                  <c:v>-0.95798252495273351</c:v>
                </c:pt>
                <c:pt idx="5">
                  <c:v>-0.67117615027109367</c:v>
                </c:pt>
                <c:pt idx="6">
                  <c:v>-1.5032446539730031</c:v>
                </c:pt>
                <c:pt idx="7">
                  <c:v>-1.5799106470740818</c:v>
                </c:pt>
                <c:pt idx="8">
                  <c:v>-2.8389482632102823</c:v>
                </c:pt>
                <c:pt idx="9">
                  <c:v>-1.6256665779718533</c:v>
                </c:pt>
                <c:pt idx="10">
                  <c:v>-1.5957058350982254</c:v>
                </c:pt>
                <c:pt idx="11">
                  <c:v>-0.48812146363312275</c:v>
                </c:pt>
                <c:pt idx="12">
                  <c:v>1.956743555249713</c:v>
                </c:pt>
                <c:pt idx="13">
                  <c:v>2.3218883963855026</c:v>
                </c:pt>
                <c:pt idx="14">
                  <c:v>4.6664717005465715</c:v>
                </c:pt>
                <c:pt idx="15">
                  <c:v>4.1697304309022547</c:v>
                </c:pt>
                <c:pt idx="16">
                  <c:v>-0.2</c:v>
                </c:pt>
                <c:pt idx="17">
                  <c:v>0.7</c:v>
                </c:pt>
                <c:pt idx="18">
                  <c:v>-1.3</c:v>
                </c:pt>
                <c:pt idx="19">
                  <c:v>-1.6</c:v>
                </c:pt>
                <c:pt idx="20">
                  <c:v>-1.8784428306702436</c:v>
                </c:pt>
                <c:pt idx="21">
                  <c:v>-0.5781813568230838</c:v>
                </c:pt>
                <c:pt idx="22">
                  <c:v>-0.30656484118490035</c:v>
                </c:pt>
                <c:pt idx="23">
                  <c:v>-1.1194226174169095</c:v>
                </c:pt>
                <c:pt idx="24">
                  <c:v>0.51738410596026496</c:v>
                </c:pt>
                <c:pt idx="25">
                  <c:v>-0.12339204738254618</c:v>
                </c:pt>
              </c:numCache>
            </c:numRef>
          </c:val>
          <c:smooth val="0"/>
          <c:extLst>
            <c:ext xmlns:c16="http://schemas.microsoft.com/office/drawing/2014/chart" uri="{C3380CC4-5D6E-409C-BE32-E72D297353CC}">
              <c16:uniqueId val="{00000001-222B-4BDE-BC88-91E70F2C480A}"/>
            </c:ext>
          </c:extLst>
        </c:ser>
        <c:dLbls>
          <c:showLegendKey val="0"/>
          <c:showVal val="0"/>
          <c:showCatName val="0"/>
          <c:showSerName val="0"/>
          <c:showPercent val="0"/>
          <c:showBubbleSize val="0"/>
        </c:dLbls>
        <c:smooth val="0"/>
        <c:axId val="551801488"/>
        <c:axId val="551795216"/>
      </c:lineChart>
      <c:catAx>
        <c:axId val="55180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551795216"/>
        <c:crosses val="autoZero"/>
        <c:auto val="1"/>
        <c:lblAlgn val="ctr"/>
        <c:lblOffset val="100"/>
        <c:tickLblSkip val="3"/>
        <c:tickMarkSkip val="1"/>
        <c:noMultiLvlLbl val="0"/>
      </c:catAx>
      <c:valAx>
        <c:axId val="551795216"/>
        <c:scaling>
          <c:orientation val="minMax"/>
          <c:max val="4.7"/>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dirty="0"/>
                  <a:t>Přírůstek na 1</a:t>
                </a:r>
                <a:r>
                  <a:rPr lang="cs-CZ" baseline="0" dirty="0"/>
                  <a:t> 000 obyvatel</a:t>
                </a:r>
                <a:endParaRPr lang="cs-CZ"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0_ ;\-#,##0.0\ "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s-CZ"/>
          </a:p>
        </c:txPr>
        <c:crossAx val="55180148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97286611964528"/>
          <c:y val="5.3480345303657854E-2"/>
          <c:w val="0.78394871398438437"/>
          <c:h val="0.82121948356807517"/>
        </c:manualLayout>
      </c:layout>
      <c:barChart>
        <c:barDir val="col"/>
        <c:grouping val="percentStacked"/>
        <c:varyColors val="0"/>
        <c:ser>
          <c:idx val="0"/>
          <c:order val="0"/>
          <c:tx>
            <c:strRef>
              <c:f>ČETNOST!$C$26</c:f>
              <c:strCache>
                <c:ptCount val="1"/>
                <c:pt idx="0">
                  <c:v>1–četné</c:v>
                </c:pt>
              </c:strCache>
            </c:strRef>
          </c:tx>
          <c:invertIfNegative val="0"/>
          <c:cat>
            <c:numRef>
              <c:f>ČETNOST!$C$48:$I$48</c:f>
              <c:numCache>
                <c:formatCode>General</c:formatCode>
                <c:ptCount val="7"/>
                <c:pt idx="0">
                  <c:v>2000</c:v>
                </c:pt>
                <c:pt idx="1">
                  <c:v>2005</c:v>
                </c:pt>
                <c:pt idx="2">
                  <c:v>2010</c:v>
                </c:pt>
                <c:pt idx="3">
                  <c:v>2015</c:v>
                </c:pt>
                <c:pt idx="4">
                  <c:v>2016</c:v>
                </c:pt>
                <c:pt idx="5">
                  <c:v>2017</c:v>
                </c:pt>
                <c:pt idx="6">
                  <c:v>2018</c:v>
                </c:pt>
              </c:numCache>
            </c:numRef>
          </c:cat>
          <c:val>
            <c:numRef>
              <c:f>ČETNOST!$C$49:$I$49</c:f>
              <c:numCache>
                <c:formatCode>General</c:formatCode>
                <c:ptCount val="7"/>
                <c:pt idx="0">
                  <c:v>88197</c:v>
                </c:pt>
                <c:pt idx="1">
                  <c:v>98602</c:v>
                </c:pt>
                <c:pt idx="2">
                  <c:v>111988</c:v>
                </c:pt>
                <c:pt idx="3">
                  <c:v>106041</c:v>
                </c:pt>
                <c:pt idx="4">
                  <c:v>107947</c:v>
                </c:pt>
                <c:pt idx="5">
                  <c:v>110099</c:v>
                </c:pt>
                <c:pt idx="6">
                  <c:v>110275</c:v>
                </c:pt>
              </c:numCache>
            </c:numRef>
          </c:val>
          <c:extLst>
            <c:ext xmlns:c16="http://schemas.microsoft.com/office/drawing/2014/chart" uri="{C3380CC4-5D6E-409C-BE32-E72D297353CC}">
              <c16:uniqueId val="{00000000-4319-4CD2-B8D4-6D9985F52EA4}"/>
            </c:ext>
          </c:extLst>
        </c:ser>
        <c:ser>
          <c:idx val="1"/>
          <c:order val="1"/>
          <c:tx>
            <c:strRef>
              <c:f>ČETNOST!$C$27</c:f>
              <c:strCache>
                <c:ptCount val="1"/>
                <c:pt idx="0">
                  <c:v>2–četné</c:v>
                </c:pt>
              </c:strCache>
            </c:strRef>
          </c:tx>
          <c:invertIfNegative val="0"/>
          <c:cat>
            <c:numRef>
              <c:f>ČETNOST!$C$48:$I$48</c:f>
              <c:numCache>
                <c:formatCode>General</c:formatCode>
                <c:ptCount val="7"/>
                <c:pt idx="0">
                  <c:v>2000</c:v>
                </c:pt>
                <c:pt idx="1">
                  <c:v>2005</c:v>
                </c:pt>
                <c:pt idx="2">
                  <c:v>2010</c:v>
                </c:pt>
                <c:pt idx="3">
                  <c:v>2015</c:v>
                </c:pt>
                <c:pt idx="4">
                  <c:v>2016</c:v>
                </c:pt>
                <c:pt idx="5">
                  <c:v>2017</c:v>
                </c:pt>
                <c:pt idx="6">
                  <c:v>2018</c:v>
                </c:pt>
              </c:numCache>
            </c:numRef>
          </c:cat>
          <c:val>
            <c:numRef>
              <c:f>ČETNOST!$C$50:$I$50</c:f>
              <c:numCache>
                <c:formatCode>General</c:formatCode>
                <c:ptCount val="7"/>
                <c:pt idx="0">
                  <c:v>1343</c:v>
                </c:pt>
                <c:pt idx="1">
                  <c:v>1905</c:v>
                </c:pt>
                <c:pt idx="2">
                  <c:v>2408</c:v>
                </c:pt>
                <c:pt idx="3">
                  <c:v>1565</c:v>
                </c:pt>
                <c:pt idx="4">
                  <c:v>1563</c:v>
                </c:pt>
                <c:pt idx="5">
                  <c:v>1524</c:v>
                </c:pt>
                <c:pt idx="6">
                  <c:v>1464</c:v>
                </c:pt>
              </c:numCache>
            </c:numRef>
          </c:val>
          <c:extLst>
            <c:ext xmlns:c16="http://schemas.microsoft.com/office/drawing/2014/chart" uri="{C3380CC4-5D6E-409C-BE32-E72D297353CC}">
              <c16:uniqueId val="{00000001-4319-4CD2-B8D4-6D9985F52EA4}"/>
            </c:ext>
          </c:extLst>
        </c:ser>
        <c:ser>
          <c:idx val="2"/>
          <c:order val="2"/>
          <c:tx>
            <c:strRef>
              <c:f>ČETNOST!$C$28</c:f>
              <c:strCache>
                <c:ptCount val="1"/>
                <c:pt idx="0">
                  <c:v>3–četné</c:v>
                </c:pt>
              </c:strCache>
            </c:strRef>
          </c:tx>
          <c:invertIfNegative val="0"/>
          <c:cat>
            <c:numRef>
              <c:f>ČETNOST!$C$48:$I$48</c:f>
              <c:numCache>
                <c:formatCode>General</c:formatCode>
                <c:ptCount val="7"/>
                <c:pt idx="0">
                  <c:v>2000</c:v>
                </c:pt>
                <c:pt idx="1">
                  <c:v>2005</c:v>
                </c:pt>
                <c:pt idx="2">
                  <c:v>2010</c:v>
                </c:pt>
                <c:pt idx="3">
                  <c:v>2015</c:v>
                </c:pt>
                <c:pt idx="4">
                  <c:v>2016</c:v>
                </c:pt>
                <c:pt idx="5">
                  <c:v>2017</c:v>
                </c:pt>
                <c:pt idx="6">
                  <c:v>2018</c:v>
                </c:pt>
              </c:numCache>
            </c:numRef>
          </c:cat>
          <c:val>
            <c:numRef>
              <c:f>ČETNOST!$C$51:$I$51</c:f>
              <c:numCache>
                <c:formatCode>General</c:formatCode>
                <c:ptCount val="7"/>
                <c:pt idx="0">
                  <c:v>22</c:v>
                </c:pt>
                <c:pt idx="1">
                  <c:v>12</c:v>
                </c:pt>
                <c:pt idx="2">
                  <c:v>10</c:v>
                </c:pt>
                <c:pt idx="3">
                  <c:v>12</c:v>
                </c:pt>
                <c:pt idx="4">
                  <c:v>10</c:v>
                </c:pt>
                <c:pt idx="5">
                  <c:v>11</c:v>
                </c:pt>
                <c:pt idx="6">
                  <c:v>10</c:v>
                </c:pt>
              </c:numCache>
            </c:numRef>
          </c:val>
          <c:extLst>
            <c:ext xmlns:c16="http://schemas.microsoft.com/office/drawing/2014/chart" uri="{C3380CC4-5D6E-409C-BE32-E72D297353CC}">
              <c16:uniqueId val="{00000002-4319-4CD2-B8D4-6D9985F52EA4}"/>
            </c:ext>
          </c:extLst>
        </c:ser>
        <c:dLbls>
          <c:showLegendKey val="0"/>
          <c:showVal val="0"/>
          <c:showCatName val="0"/>
          <c:showSerName val="0"/>
          <c:showPercent val="0"/>
          <c:showBubbleSize val="0"/>
        </c:dLbls>
        <c:gapWidth val="150"/>
        <c:overlap val="100"/>
        <c:axId val="336475776"/>
        <c:axId val="336473032"/>
      </c:barChart>
      <c:lineChart>
        <c:grouping val="standard"/>
        <c:varyColors val="0"/>
        <c:ser>
          <c:idx val="3"/>
          <c:order val="3"/>
          <c:tx>
            <c:strRef>
              <c:f>ČETNOST!$C$30</c:f>
              <c:strCache>
                <c:ptCount val="1"/>
                <c:pt idx="0">
                  <c:v>podíl porodů vícerčat</c:v>
                </c:pt>
              </c:strCache>
            </c:strRef>
          </c:tx>
          <c:spPr>
            <a:ln>
              <a:solidFill>
                <a:srgbClr val="C8C8C8"/>
              </a:solidFill>
            </a:ln>
          </c:spPr>
          <c:marker>
            <c:symbol val="none"/>
          </c:marker>
          <c:val>
            <c:numRef>
              <c:f>ČETNOST!$C$55:$I$55</c:f>
              <c:numCache>
                <c:formatCode>General</c:formatCode>
                <c:ptCount val="7"/>
                <c:pt idx="0">
                  <c:v>1.5240838748576405E-2</c:v>
                </c:pt>
                <c:pt idx="1">
                  <c:v>1.9071021398939503E-2</c:v>
                </c:pt>
                <c:pt idx="2">
                  <c:v>2.1135255143960981E-2</c:v>
                </c:pt>
                <c:pt idx="3">
                  <c:v>1.4653682469475366E-2</c:v>
                </c:pt>
                <c:pt idx="4">
                  <c:v>1.4362673484295105E-2</c:v>
                </c:pt>
                <c:pt idx="5">
                  <c:v>1.375029112994249E-2</c:v>
                </c:pt>
                <c:pt idx="6">
                  <c:v>1.3190274633330052E-2</c:v>
                </c:pt>
              </c:numCache>
            </c:numRef>
          </c:val>
          <c:smooth val="0"/>
          <c:extLst>
            <c:ext xmlns:c16="http://schemas.microsoft.com/office/drawing/2014/chart" uri="{C3380CC4-5D6E-409C-BE32-E72D297353CC}">
              <c16:uniqueId val="{00000003-4319-4CD2-B8D4-6D9985F52EA4}"/>
            </c:ext>
          </c:extLst>
        </c:ser>
        <c:dLbls>
          <c:showLegendKey val="0"/>
          <c:showVal val="0"/>
          <c:showCatName val="0"/>
          <c:showSerName val="0"/>
          <c:showPercent val="0"/>
          <c:showBubbleSize val="0"/>
        </c:dLbls>
        <c:marker val="1"/>
        <c:smooth val="0"/>
        <c:axId val="336468720"/>
        <c:axId val="336476168"/>
      </c:lineChart>
      <c:catAx>
        <c:axId val="336475776"/>
        <c:scaling>
          <c:orientation val="minMax"/>
        </c:scaling>
        <c:delete val="0"/>
        <c:axPos val="b"/>
        <c:numFmt formatCode="General" sourceLinked="1"/>
        <c:majorTickMark val="out"/>
        <c:minorTickMark val="none"/>
        <c:tickLblPos val="nextTo"/>
        <c:txPr>
          <a:bodyPr/>
          <a:lstStyle/>
          <a:p>
            <a:pPr>
              <a:defRPr sz="1200"/>
            </a:pPr>
            <a:endParaRPr lang="cs-CZ"/>
          </a:p>
        </c:txPr>
        <c:crossAx val="336473032"/>
        <c:crosses val="autoZero"/>
        <c:auto val="1"/>
        <c:lblAlgn val="ctr"/>
        <c:lblOffset val="100"/>
        <c:tickLblSkip val="1"/>
        <c:noMultiLvlLbl val="0"/>
      </c:catAx>
      <c:valAx>
        <c:axId val="336473032"/>
        <c:scaling>
          <c:orientation val="minMax"/>
        </c:scaling>
        <c:delete val="0"/>
        <c:axPos val="l"/>
        <c:majorGridlines/>
        <c:numFmt formatCode="0.0%" sourceLinked="0"/>
        <c:majorTickMark val="out"/>
        <c:minorTickMark val="none"/>
        <c:tickLblPos val="nextTo"/>
        <c:txPr>
          <a:bodyPr/>
          <a:lstStyle/>
          <a:p>
            <a:pPr>
              <a:defRPr sz="1100"/>
            </a:pPr>
            <a:endParaRPr lang="cs-CZ"/>
          </a:p>
        </c:txPr>
        <c:crossAx val="336475776"/>
        <c:crosses val="autoZero"/>
        <c:crossBetween val="between"/>
      </c:valAx>
      <c:valAx>
        <c:axId val="336476168"/>
        <c:scaling>
          <c:orientation val="minMax"/>
          <c:max val="2.5000000000000005E-2"/>
        </c:scaling>
        <c:delete val="0"/>
        <c:axPos val="r"/>
        <c:numFmt formatCode="0.0%" sourceLinked="0"/>
        <c:majorTickMark val="out"/>
        <c:minorTickMark val="none"/>
        <c:tickLblPos val="nextTo"/>
        <c:txPr>
          <a:bodyPr/>
          <a:lstStyle/>
          <a:p>
            <a:pPr>
              <a:defRPr sz="1200"/>
            </a:pPr>
            <a:endParaRPr lang="cs-CZ"/>
          </a:p>
        </c:txPr>
        <c:crossAx val="336468720"/>
        <c:crosses val="max"/>
        <c:crossBetween val="between"/>
      </c:valAx>
      <c:catAx>
        <c:axId val="336468720"/>
        <c:scaling>
          <c:orientation val="minMax"/>
        </c:scaling>
        <c:delete val="1"/>
        <c:axPos val="b"/>
        <c:majorTickMark val="out"/>
        <c:minorTickMark val="none"/>
        <c:tickLblPos val="nextTo"/>
        <c:crossAx val="336476168"/>
        <c:crosses val="autoZero"/>
        <c:auto val="1"/>
        <c:lblAlgn val="ctr"/>
        <c:lblOffset val="100"/>
        <c:noMultiLvlLbl val="0"/>
      </c:catAx>
    </c:plotArea>
    <c:plotVisOnly val="1"/>
    <c:dispBlanksAs val="gap"/>
    <c:showDLblsOverMax val="0"/>
  </c:chart>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97286611964528"/>
          <c:y val="5.3480345303657854E-2"/>
          <c:w val="0.77924499999999985"/>
          <c:h val="0.80518409090909104"/>
        </c:manualLayout>
      </c:layout>
      <c:barChart>
        <c:barDir val="col"/>
        <c:grouping val="percentStacked"/>
        <c:varyColors val="0"/>
        <c:ser>
          <c:idx val="0"/>
          <c:order val="0"/>
          <c:tx>
            <c:strRef>
              <c:f>četnost_vývoj!$C$32</c:f>
              <c:strCache>
                <c:ptCount val="1"/>
                <c:pt idx="0">
                  <c:v>1–četné</c:v>
                </c:pt>
              </c:strCache>
            </c:strRef>
          </c:tx>
          <c:invertIfNegative val="0"/>
          <c:cat>
            <c:numRef>
              <c:f>četnost_18!$L$10:$AD$10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četnost_vývoj!$D$32:$V$32</c:f>
              <c:numCache>
                <c:formatCode>General</c:formatCode>
                <c:ptCount val="19"/>
                <c:pt idx="0">
                  <c:v>4804</c:v>
                </c:pt>
                <c:pt idx="1">
                  <c:v>4777</c:v>
                </c:pt>
                <c:pt idx="2">
                  <c:v>4768</c:v>
                </c:pt>
                <c:pt idx="3">
                  <c:v>4881</c:v>
                </c:pt>
                <c:pt idx="4">
                  <c:v>4973</c:v>
                </c:pt>
                <c:pt idx="5">
                  <c:v>5237</c:v>
                </c:pt>
                <c:pt idx="6">
                  <c:v>5210</c:v>
                </c:pt>
                <c:pt idx="7">
                  <c:v>5877</c:v>
                </c:pt>
                <c:pt idx="8">
                  <c:v>5930</c:v>
                </c:pt>
                <c:pt idx="9">
                  <c:v>5899</c:v>
                </c:pt>
                <c:pt idx="10">
                  <c:v>5721</c:v>
                </c:pt>
                <c:pt idx="11">
                  <c:v>5171</c:v>
                </c:pt>
                <c:pt idx="12">
                  <c:v>5242</c:v>
                </c:pt>
                <c:pt idx="13">
                  <c:v>5234</c:v>
                </c:pt>
                <c:pt idx="14">
                  <c:v>5250</c:v>
                </c:pt>
                <c:pt idx="15">
                  <c:v>5402</c:v>
                </c:pt>
                <c:pt idx="16">
                  <c:v>5409</c:v>
                </c:pt>
                <c:pt idx="17">
                  <c:v>5466</c:v>
                </c:pt>
                <c:pt idx="18">
                  <c:v>5391</c:v>
                </c:pt>
              </c:numCache>
            </c:numRef>
          </c:val>
          <c:extLst>
            <c:ext xmlns:c16="http://schemas.microsoft.com/office/drawing/2014/chart" uri="{C3380CC4-5D6E-409C-BE32-E72D297353CC}">
              <c16:uniqueId val="{00000000-8FD4-42CB-9005-8068803FBAE3}"/>
            </c:ext>
          </c:extLst>
        </c:ser>
        <c:ser>
          <c:idx val="1"/>
          <c:order val="1"/>
          <c:tx>
            <c:strRef>
              <c:f>četnost_vývoj!$C$33</c:f>
              <c:strCache>
                <c:ptCount val="1"/>
                <c:pt idx="0">
                  <c:v>2–četné</c:v>
                </c:pt>
              </c:strCache>
            </c:strRef>
          </c:tx>
          <c:invertIfNegative val="0"/>
          <c:cat>
            <c:numRef>
              <c:f>četnost_18!$L$10:$AD$10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četnost_vývoj!$D$33:$V$33</c:f>
              <c:numCache>
                <c:formatCode>General</c:formatCode>
                <c:ptCount val="19"/>
                <c:pt idx="0">
                  <c:v>86</c:v>
                </c:pt>
                <c:pt idx="1">
                  <c:v>80</c:v>
                </c:pt>
                <c:pt idx="2">
                  <c:v>80</c:v>
                </c:pt>
                <c:pt idx="3">
                  <c:v>99</c:v>
                </c:pt>
                <c:pt idx="4">
                  <c:v>103</c:v>
                </c:pt>
                <c:pt idx="5">
                  <c:v>102</c:v>
                </c:pt>
                <c:pt idx="6">
                  <c:v>130</c:v>
                </c:pt>
                <c:pt idx="7">
                  <c:v>113</c:v>
                </c:pt>
                <c:pt idx="8">
                  <c:v>118</c:v>
                </c:pt>
                <c:pt idx="9">
                  <c:v>123</c:v>
                </c:pt>
                <c:pt idx="10">
                  <c:v>124</c:v>
                </c:pt>
                <c:pt idx="11">
                  <c:v>114</c:v>
                </c:pt>
                <c:pt idx="12">
                  <c:v>103</c:v>
                </c:pt>
                <c:pt idx="13">
                  <c:v>89</c:v>
                </c:pt>
                <c:pt idx="14">
                  <c:v>101</c:v>
                </c:pt>
                <c:pt idx="15">
                  <c:v>70</c:v>
                </c:pt>
                <c:pt idx="16">
                  <c:v>71</c:v>
                </c:pt>
                <c:pt idx="17">
                  <c:v>70</c:v>
                </c:pt>
                <c:pt idx="18">
                  <c:v>81</c:v>
                </c:pt>
              </c:numCache>
            </c:numRef>
          </c:val>
          <c:extLst>
            <c:ext xmlns:c16="http://schemas.microsoft.com/office/drawing/2014/chart" uri="{C3380CC4-5D6E-409C-BE32-E72D297353CC}">
              <c16:uniqueId val="{00000001-8FD4-42CB-9005-8068803FBAE3}"/>
            </c:ext>
          </c:extLst>
        </c:ser>
        <c:ser>
          <c:idx val="2"/>
          <c:order val="2"/>
          <c:tx>
            <c:strRef>
              <c:f>četnost_vývoj!$C$34</c:f>
              <c:strCache>
                <c:ptCount val="1"/>
                <c:pt idx="0">
                  <c:v>3–četné</c:v>
                </c:pt>
              </c:strCache>
            </c:strRef>
          </c:tx>
          <c:invertIfNegative val="0"/>
          <c:cat>
            <c:numRef>
              <c:f>četnost_18!$L$10:$AD$10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četnost_vývoj!$D$34:$V$34</c:f>
              <c:numCache>
                <c:formatCode>General</c:formatCode>
                <c:ptCount val="19"/>
                <c:pt idx="0">
                  <c:v>1</c:v>
                </c:pt>
                <c:pt idx="1">
                  <c:v>1</c:v>
                </c:pt>
                <c:pt idx="2">
                  <c:v>0</c:v>
                </c:pt>
                <c:pt idx="3">
                  <c:v>0</c:v>
                </c:pt>
                <c:pt idx="4">
                  <c:v>1</c:v>
                </c:pt>
                <c:pt idx="5">
                  <c:v>1</c:v>
                </c:pt>
                <c:pt idx="6">
                  <c:v>0</c:v>
                </c:pt>
                <c:pt idx="7">
                  <c:v>0</c:v>
                </c:pt>
                <c:pt idx="8">
                  <c:v>0</c:v>
                </c:pt>
                <c:pt idx="9">
                  <c:v>1</c:v>
                </c:pt>
                <c:pt idx="10">
                  <c:v>0</c:v>
                </c:pt>
                <c:pt idx="11">
                  <c:v>0</c:v>
                </c:pt>
                <c:pt idx="12">
                  <c:v>0</c:v>
                </c:pt>
                <c:pt idx="13">
                  <c:v>0</c:v>
                </c:pt>
                <c:pt idx="14">
                  <c:v>2</c:v>
                </c:pt>
                <c:pt idx="15">
                  <c:v>1</c:v>
                </c:pt>
                <c:pt idx="16">
                  <c:v>0</c:v>
                </c:pt>
                <c:pt idx="17">
                  <c:v>0</c:v>
                </c:pt>
                <c:pt idx="18">
                  <c:v>1</c:v>
                </c:pt>
              </c:numCache>
            </c:numRef>
          </c:val>
          <c:extLst>
            <c:ext xmlns:c16="http://schemas.microsoft.com/office/drawing/2014/chart" uri="{C3380CC4-5D6E-409C-BE32-E72D297353CC}">
              <c16:uniqueId val="{00000002-8FD4-42CB-9005-8068803FBAE3}"/>
            </c:ext>
          </c:extLst>
        </c:ser>
        <c:dLbls>
          <c:showLegendKey val="0"/>
          <c:showVal val="0"/>
          <c:showCatName val="0"/>
          <c:showSerName val="0"/>
          <c:showPercent val="0"/>
          <c:showBubbleSize val="0"/>
        </c:dLbls>
        <c:gapWidth val="150"/>
        <c:overlap val="100"/>
        <c:axId val="487428296"/>
        <c:axId val="487425160"/>
      </c:barChart>
      <c:lineChart>
        <c:grouping val="standard"/>
        <c:varyColors val="0"/>
        <c:ser>
          <c:idx val="3"/>
          <c:order val="3"/>
          <c:tx>
            <c:strRef>
              <c:f>četnost_vývoj!$C$35</c:f>
              <c:strCache>
                <c:ptCount val="1"/>
                <c:pt idx="0">
                  <c:v>podíl porodů vícerčat</c:v>
                </c:pt>
              </c:strCache>
            </c:strRef>
          </c:tx>
          <c:spPr>
            <a:ln>
              <a:solidFill>
                <a:srgbClr val="A5A5A5"/>
              </a:solidFill>
            </a:ln>
          </c:spPr>
          <c:marker>
            <c:symbol val="none"/>
          </c:marker>
          <c:cat>
            <c:numRef>
              <c:f>četnost_18!$L$10:$AD$10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četnost_vývoj!$D$35:$V$35</c:f>
              <c:numCache>
                <c:formatCode>General</c:formatCode>
                <c:ptCount val="19"/>
                <c:pt idx="0">
                  <c:v>1.7787773461459825E-2</c:v>
                </c:pt>
                <c:pt idx="1">
                  <c:v>1.6673528200905723E-2</c:v>
                </c:pt>
                <c:pt idx="2">
                  <c:v>1.65016501650165E-2</c:v>
                </c:pt>
                <c:pt idx="3">
                  <c:v>1.9879518072289156E-2</c:v>
                </c:pt>
                <c:pt idx="4">
                  <c:v>2.0484538113058892E-2</c:v>
                </c:pt>
                <c:pt idx="5">
                  <c:v>1.9288389513108614E-2</c:v>
                </c:pt>
                <c:pt idx="6">
                  <c:v>2.4344569288389514E-2</c:v>
                </c:pt>
                <c:pt idx="7">
                  <c:v>1.8864774624373956E-2</c:v>
                </c:pt>
                <c:pt idx="8">
                  <c:v>1.9510582010582009E-2</c:v>
                </c:pt>
                <c:pt idx="9">
                  <c:v>2.0587746969948532E-2</c:v>
                </c:pt>
                <c:pt idx="10">
                  <c:v>2.1214713430282292E-2</c:v>
                </c:pt>
                <c:pt idx="11">
                  <c:v>2.1570482497634817E-2</c:v>
                </c:pt>
                <c:pt idx="12">
                  <c:v>1.9270346117867165E-2</c:v>
                </c:pt>
                <c:pt idx="13">
                  <c:v>1.6719894796167575E-2</c:v>
                </c:pt>
                <c:pt idx="14">
                  <c:v>1.9241546796189054E-2</c:v>
                </c:pt>
                <c:pt idx="15">
                  <c:v>1.2972775443084231E-2</c:v>
                </c:pt>
                <c:pt idx="16">
                  <c:v>1.2956204379562044E-2</c:v>
                </c:pt>
                <c:pt idx="17">
                  <c:v>1.2644508670520232E-2</c:v>
                </c:pt>
                <c:pt idx="18">
                  <c:v>1.498264206102686E-2</c:v>
                </c:pt>
              </c:numCache>
            </c:numRef>
          </c:val>
          <c:smooth val="0"/>
          <c:extLst>
            <c:ext xmlns:c16="http://schemas.microsoft.com/office/drawing/2014/chart" uri="{C3380CC4-5D6E-409C-BE32-E72D297353CC}">
              <c16:uniqueId val="{00000003-8FD4-42CB-9005-8068803FBAE3}"/>
            </c:ext>
          </c:extLst>
        </c:ser>
        <c:dLbls>
          <c:showLegendKey val="0"/>
          <c:showVal val="0"/>
          <c:showCatName val="0"/>
          <c:showSerName val="0"/>
          <c:showPercent val="0"/>
          <c:showBubbleSize val="0"/>
        </c:dLbls>
        <c:marker val="1"/>
        <c:smooth val="0"/>
        <c:axId val="487433392"/>
        <c:axId val="487426728"/>
      </c:lineChart>
      <c:catAx>
        <c:axId val="487428296"/>
        <c:scaling>
          <c:orientation val="minMax"/>
        </c:scaling>
        <c:delete val="0"/>
        <c:axPos val="b"/>
        <c:numFmt formatCode="General" sourceLinked="1"/>
        <c:majorTickMark val="out"/>
        <c:minorTickMark val="none"/>
        <c:tickLblPos val="nextTo"/>
        <c:txPr>
          <a:bodyPr/>
          <a:lstStyle/>
          <a:p>
            <a:pPr>
              <a:defRPr sz="1200"/>
            </a:pPr>
            <a:endParaRPr lang="cs-CZ"/>
          </a:p>
        </c:txPr>
        <c:crossAx val="487425160"/>
        <c:crosses val="autoZero"/>
        <c:auto val="1"/>
        <c:lblAlgn val="ctr"/>
        <c:lblOffset val="100"/>
        <c:tickLblSkip val="2"/>
        <c:noMultiLvlLbl val="0"/>
      </c:catAx>
      <c:valAx>
        <c:axId val="487425160"/>
        <c:scaling>
          <c:orientation val="minMax"/>
          <c:min val="0.96500000000000008"/>
        </c:scaling>
        <c:delete val="0"/>
        <c:axPos val="l"/>
        <c:majorGridlines/>
        <c:numFmt formatCode="0.0%" sourceLinked="0"/>
        <c:majorTickMark val="out"/>
        <c:minorTickMark val="none"/>
        <c:tickLblPos val="nextTo"/>
        <c:txPr>
          <a:bodyPr/>
          <a:lstStyle/>
          <a:p>
            <a:pPr>
              <a:defRPr sz="1200"/>
            </a:pPr>
            <a:endParaRPr lang="cs-CZ"/>
          </a:p>
        </c:txPr>
        <c:crossAx val="487428296"/>
        <c:crosses val="autoZero"/>
        <c:crossBetween val="between"/>
      </c:valAx>
      <c:valAx>
        <c:axId val="487426728"/>
        <c:scaling>
          <c:orientation val="minMax"/>
          <c:max val="2.5000000000000005E-2"/>
          <c:min val="0"/>
        </c:scaling>
        <c:delete val="0"/>
        <c:axPos val="r"/>
        <c:numFmt formatCode="0.0&quot; &quot;%" sourceLinked="0"/>
        <c:majorTickMark val="out"/>
        <c:minorTickMark val="none"/>
        <c:tickLblPos val="nextTo"/>
        <c:txPr>
          <a:bodyPr/>
          <a:lstStyle/>
          <a:p>
            <a:pPr>
              <a:defRPr sz="1200"/>
            </a:pPr>
            <a:endParaRPr lang="cs-CZ"/>
          </a:p>
        </c:txPr>
        <c:crossAx val="487433392"/>
        <c:crosses val="max"/>
        <c:crossBetween val="between"/>
      </c:valAx>
      <c:catAx>
        <c:axId val="487433392"/>
        <c:scaling>
          <c:orientation val="minMax"/>
        </c:scaling>
        <c:delete val="1"/>
        <c:axPos val="b"/>
        <c:numFmt formatCode="General" sourceLinked="1"/>
        <c:majorTickMark val="out"/>
        <c:minorTickMark val="none"/>
        <c:tickLblPos val="nextTo"/>
        <c:crossAx val="487426728"/>
        <c:crosses val="autoZero"/>
        <c:auto val="1"/>
        <c:lblAlgn val="ctr"/>
        <c:lblOffset val="100"/>
        <c:noMultiLvlLbl val="0"/>
      </c:catAx>
    </c:plotArea>
    <c:plotVisOnly val="1"/>
    <c:dispBlanksAs val="gap"/>
    <c:showDLblsOverMax val="0"/>
  </c:chart>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905555555555557E-2"/>
          <c:y val="5.5953174603174602E-2"/>
          <c:w val="0.87661423611111111"/>
          <c:h val="0.67529946065724555"/>
        </c:manualLayout>
      </c:layout>
      <c:barChart>
        <c:barDir val="col"/>
        <c:grouping val="clustered"/>
        <c:varyColors val="0"/>
        <c:ser>
          <c:idx val="0"/>
          <c:order val="0"/>
          <c:tx>
            <c:strRef>
              <c:f>'úhrnná plodnost'!$N$55</c:f>
              <c:strCache>
                <c:ptCount val="1"/>
                <c:pt idx="0">
                  <c:v>Pst. 1. dítěte
</c:v>
                </c:pt>
              </c:strCache>
            </c:strRef>
          </c:tx>
          <c:spPr>
            <a:solidFill>
              <a:srgbClr val="037BC1"/>
            </a:solidFill>
          </c:spPr>
          <c:invertIfNegative val="0"/>
          <c:cat>
            <c:strRef>
              <c:f>'úhrnná plodnost'!$M$56:$M$57</c:f>
              <c:strCache>
                <c:ptCount val="2"/>
                <c:pt idx="0">
                  <c:v>ČR</c:v>
                </c:pt>
                <c:pt idx="1">
                  <c:v>HKK</c:v>
                </c:pt>
              </c:strCache>
            </c:strRef>
          </c:cat>
          <c:val>
            <c:numRef>
              <c:f>'úhrnná plodnost'!$N$56:$N$57</c:f>
              <c:numCache>
                <c:formatCode>General</c:formatCode>
                <c:ptCount val="2"/>
                <c:pt idx="0">
                  <c:v>0.86</c:v>
                </c:pt>
                <c:pt idx="1">
                  <c:v>0.83856064639994832</c:v>
                </c:pt>
              </c:numCache>
            </c:numRef>
          </c:val>
          <c:extLst>
            <c:ext xmlns:c16="http://schemas.microsoft.com/office/drawing/2014/chart" uri="{C3380CC4-5D6E-409C-BE32-E72D297353CC}">
              <c16:uniqueId val="{00000000-2A5D-4EFE-B62C-26A7CB5168AD}"/>
            </c:ext>
          </c:extLst>
        </c:ser>
        <c:ser>
          <c:idx val="1"/>
          <c:order val="1"/>
          <c:tx>
            <c:strRef>
              <c:f>'úhrnná plodnost'!$O$55</c:f>
              <c:strCache>
                <c:ptCount val="1"/>
                <c:pt idx="0">
                  <c:v>Pst. 2. dítěte
</c:v>
                </c:pt>
              </c:strCache>
            </c:strRef>
          </c:tx>
          <c:spPr>
            <a:solidFill>
              <a:srgbClr val="DA2128"/>
            </a:solidFill>
          </c:spPr>
          <c:invertIfNegative val="0"/>
          <c:cat>
            <c:strRef>
              <c:f>'úhrnná plodnost'!$M$56:$M$57</c:f>
              <c:strCache>
                <c:ptCount val="2"/>
                <c:pt idx="0">
                  <c:v>ČR</c:v>
                </c:pt>
                <c:pt idx="1">
                  <c:v>HKK</c:v>
                </c:pt>
              </c:strCache>
            </c:strRef>
          </c:cat>
          <c:val>
            <c:numRef>
              <c:f>'úhrnná plodnost'!$O$56:$O$57</c:f>
              <c:numCache>
                <c:formatCode>General</c:formatCode>
                <c:ptCount val="2"/>
                <c:pt idx="0">
                  <c:v>0.72093023255813959</c:v>
                </c:pt>
                <c:pt idx="1">
                  <c:v>0.64669015100625893</c:v>
                </c:pt>
              </c:numCache>
            </c:numRef>
          </c:val>
          <c:extLst>
            <c:ext xmlns:c16="http://schemas.microsoft.com/office/drawing/2014/chart" uri="{C3380CC4-5D6E-409C-BE32-E72D297353CC}">
              <c16:uniqueId val="{00000001-2A5D-4EFE-B62C-26A7CB5168AD}"/>
            </c:ext>
          </c:extLst>
        </c:ser>
        <c:ser>
          <c:idx val="2"/>
          <c:order val="2"/>
          <c:tx>
            <c:strRef>
              <c:f>'úhrnná plodnost'!$P$55</c:f>
              <c:strCache>
                <c:ptCount val="1"/>
                <c:pt idx="0">
                  <c:v>Pst. 3. dítěte
</c:v>
                </c:pt>
              </c:strCache>
            </c:strRef>
          </c:tx>
          <c:spPr>
            <a:solidFill>
              <a:srgbClr val="92D050"/>
            </a:solidFill>
          </c:spPr>
          <c:invertIfNegative val="0"/>
          <c:cat>
            <c:strRef>
              <c:f>'úhrnná plodnost'!$M$56:$M$57</c:f>
              <c:strCache>
                <c:ptCount val="2"/>
                <c:pt idx="0">
                  <c:v>ČR</c:v>
                </c:pt>
                <c:pt idx="1">
                  <c:v>HKK</c:v>
                </c:pt>
              </c:strCache>
            </c:strRef>
          </c:cat>
          <c:val>
            <c:numRef>
              <c:f>'úhrnná plodnost'!$P$56:$P$57</c:f>
              <c:numCache>
                <c:formatCode>General</c:formatCode>
                <c:ptCount val="2"/>
                <c:pt idx="0">
                  <c:v>0.27419354838709681</c:v>
                </c:pt>
                <c:pt idx="1">
                  <c:v>0.1866519059019314</c:v>
                </c:pt>
              </c:numCache>
            </c:numRef>
          </c:val>
          <c:extLst>
            <c:ext xmlns:c16="http://schemas.microsoft.com/office/drawing/2014/chart" uri="{C3380CC4-5D6E-409C-BE32-E72D297353CC}">
              <c16:uniqueId val="{00000002-2A5D-4EFE-B62C-26A7CB5168AD}"/>
            </c:ext>
          </c:extLst>
        </c:ser>
        <c:ser>
          <c:idx val="3"/>
          <c:order val="3"/>
          <c:tx>
            <c:strRef>
              <c:f>'úhrnná plodnost'!$Q$55</c:f>
              <c:strCache>
                <c:ptCount val="1"/>
                <c:pt idx="0">
                  <c:v>Pst. dítěte 4. a dalšího
</c:v>
                </c:pt>
              </c:strCache>
            </c:strRef>
          </c:tx>
          <c:spPr>
            <a:solidFill>
              <a:srgbClr val="7F0506"/>
            </a:solidFill>
          </c:spPr>
          <c:invertIfNegative val="0"/>
          <c:cat>
            <c:strRef>
              <c:f>'úhrnná plodnost'!$M$56:$M$57</c:f>
              <c:strCache>
                <c:ptCount val="2"/>
                <c:pt idx="0">
                  <c:v>ČR</c:v>
                </c:pt>
                <c:pt idx="1">
                  <c:v>HKK</c:v>
                </c:pt>
              </c:strCache>
            </c:strRef>
          </c:cat>
          <c:val>
            <c:numRef>
              <c:f>'úhrnná plodnost'!$Q$56:$Q$57</c:f>
              <c:numCache>
                <c:formatCode>General</c:formatCode>
                <c:ptCount val="2"/>
                <c:pt idx="0">
                  <c:v>0.41176470588235298</c:v>
                </c:pt>
                <c:pt idx="1">
                  <c:v>6.722011768455427E-2</c:v>
                </c:pt>
              </c:numCache>
            </c:numRef>
          </c:val>
          <c:extLst>
            <c:ext xmlns:c16="http://schemas.microsoft.com/office/drawing/2014/chart" uri="{C3380CC4-5D6E-409C-BE32-E72D297353CC}">
              <c16:uniqueId val="{00000003-2A5D-4EFE-B62C-26A7CB5168AD}"/>
            </c:ext>
          </c:extLst>
        </c:ser>
        <c:dLbls>
          <c:showLegendKey val="0"/>
          <c:showVal val="0"/>
          <c:showCatName val="0"/>
          <c:showSerName val="0"/>
          <c:showPercent val="0"/>
          <c:showBubbleSize val="0"/>
        </c:dLbls>
        <c:gapWidth val="150"/>
        <c:axId val="432253416"/>
        <c:axId val="434768912"/>
      </c:barChart>
      <c:catAx>
        <c:axId val="432253416"/>
        <c:scaling>
          <c:orientation val="minMax"/>
        </c:scaling>
        <c:delete val="0"/>
        <c:axPos val="b"/>
        <c:numFmt formatCode="General" sourceLinked="1"/>
        <c:majorTickMark val="out"/>
        <c:minorTickMark val="none"/>
        <c:tickLblPos val="nextTo"/>
        <c:txPr>
          <a:bodyPr/>
          <a:lstStyle/>
          <a:p>
            <a:pPr>
              <a:defRPr sz="1200" b="1"/>
            </a:pPr>
            <a:endParaRPr lang="cs-CZ"/>
          </a:p>
        </c:txPr>
        <c:crossAx val="434768912"/>
        <c:crosses val="autoZero"/>
        <c:auto val="1"/>
        <c:lblAlgn val="ctr"/>
        <c:lblOffset val="100"/>
        <c:noMultiLvlLbl val="0"/>
      </c:catAx>
      <c:valAx>
        <c:axId val="434768912"/>
        <c:scaling>
          <c:orientation val="minMax"/>
          <c:max val="1"/>
        </c:scaling>
        <c:delete val="0"/>
        <c:axPos val="l"/>
        <c:majorGridlines/>
        <c:numFmt formatCode="0%" sourceLinked="0"/>
        <c:majorTickMark val="out"/>
        <c:minorTickMark val="none"/>
        <c:tickLblPos val="nextTo"/>
        <c:txPr>
          <a:bodyPr/>
          <a:lstStyle/>
          <a:p>
            <a:pPr>
              <a:defRPr sz="1200"/>
            </a:pPr>
            <a:endParaRPr lang="cs-CZ"/>
          </a:p>
        </c:txPr>
        <c:crossAx val="432253416"/>
        <c:crosses val="autoZero"/>
        <c:crossBetween val="between"/>
      </c:valAx>
    </c:plotArea>
    <c:legend>
      <c:legendPos val="r"/>
      <c:layout>
        <c:manualLayout>
          <c:xMode val="edge"/>
          <c:yMode val="edge"/>
          <c:x val="1.111857638888889E-2"/>
          <c:y val="0.83422526967137722"/>
          <c:w val="0.91612100694444443"/>
          <c:h val="6.5587301587301583E-2"/>
        </c:manualLayout>
      </c:layout>
      <c:overlay val="0"/>
      <c:txPr>
        <a:bodyPr/>
        <a:lstStyle/>
        <a:p>
          <a:pPr>
            <a:defRPr sz="1200"/>
          </a:pPr>
          <a:endParaRPr lang="cs-CZ"/>
        </a:p>
      </c:txPr>
    </c:legend>
    <c:plotVisOnly val="1"/>
    <c:dispBlanksAs val="gap"/>
    <c:showDLblsOverMax val="0"/>
  </c:chart>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529180396104019E-2"/>
          <c:y val="5.2869121533887689E-2"/>
          <c:w val="0.91479938208642031"/>
          <c:h val="0.7516468872715083"/>
        </c:manualLayout>
      </c:layout>
      <c:barChart>
        <c:barDir val="col"/>
        <c:grouping val="clustered"/>
        <c:varyColors val="0"/>
        <c:ser>
          <c:idx val="0"/>
          <c:order val="0"/>
          <c:tx>
            <c:strRef>
              <c:f>'UHRNA PLODNOST'!$N$4</c:f>
              <c:strCache>
                <c:ptCount val="1"/>
                <c:pt idx="0">
                  <c:v>1. pořadí
</c:v>
                </c:pt>
              </c:strCache>
            </c:strRef>
          </c:tx>
          <c:spPr>
            <a:solidFill>
              <a:srgbClr val="037BC1"/>
            </a:solidFill>
          </c:spPr>
          <c:invertIfNegative val="0"/>
          <c:cat>
            <c:numRef>
              <c:f>'UHRNA PLODNOST'!$M$5:$M$11</c:f>
              <c:numCache>
                <c:formatCode>General</c:formatCode>
                <c:ptCount val="7"/>
                <c:pt idx="0">
                  <c:v>1990</c:v>
                </c:pt>
                <c:pt idx="1">
                  <c:v>1995</c:v>
                </c:pt>
                <c:pt idx="2">
                  <c:v>2000</c:v>
                </c:pt>
                <c:pt idx="3">
                  <c:v>2005</c:v>
                </c:pt>
                <c:pt idx="4">
                  <c:v>2010</c:v>
                </c:pt>
                <c:pt idx="5">
                  <c:v>2015</c:v>
                </c:pt>
                <c:pt idx="6">
                  <c:v>2018</c:v>
                </c:pt>
              </c:numCache>
            </c:numRef>
          </c:cat>
          <c:val>
            <c:numRef>
              <c:f>'UHRNA PLODNOST'!$N$5:$N$11</c:f>
              <c:numCache>
                <c:formatCode>0.00</c:formatCode>
                <c:ptCount val="7"/>
                <c:pt idx="0">
                  <c:v>0.89650214885331392</c:v>
                </c:pt>
                <c:pt idx="1">
                  <c:v>0.55584675633874259</c:v>
                </c:pt>
                <c:pt idx="2">
                  <c:v>0.53714687987552456</c:v>
                </c:pt>
                <c:pt idx="3">
                  <c:v>0.63153387591049825</c:v>
                </c:pt>
                <c:pt idx="4">
                  <c:v>0.7207117194313335</c:v>
                </c:pt>
                <c:pt idx="5">
                  <c:v>0.78742495160353099</c:v>
                </c:pt>
                <c:pt idx="6">
                  <c:v>0.86</c:v>
                </c:pt>
              </c:numCache>
            </c:numRef>
          </c:val>
          <c:extLst>
            <c:ext xmlns:c16="http://schemas.microsoft.com/office/drawing/2014/chart" uri="{C3380CC4-5D6E-409C-BE32-E72D297353CC}">
              <c16:uniqueId val="{00000000-0E8C-47CF-94C8-C8B8E2CB12E9}"/>
            </c:ext>
          </c:extLst>
        </c:ser>
        <c:ser>
          <c:idx val="1"/>
          <c:order val="1"/>
          <c:tx>
            <c:strRef>
              <c:f>'UHRNA PLODNOST'!$O$4</c:f>
              <c:strCache>
                <c:ptCount val="1"/>
                <c:pt idx="0">
                  <c:v>2. pořadí
</c:v>
                </c:pt>
              </c:strCache>
            </c:strRef>
          </c:tx>
          <c:spPr>
            <a:solidFill>
              <a:srgbClr val="DA2128"/>
            </a:solidFill>
            <a:ln>
              <a:solidFill>
                <a:srgbClr val="DA2128"/>
              </a:solidFill>
            </a:ln>
          </c:spPr>
          <c:invertIfNegative val="0"/>
          <c:cat>
            <c:numRef>
              <c:f>'UHRNA PLODNOST'!$M$5:$M$11</c:f>
              <c:numCache>
                <c:formatCode>General</c:formatCode>
                <c:ptCount val="7"/>
                <c:pt idx="0">
                  <c:v>1990</c:v>
                </c:pt>
                <c:pt idx="1">
                  <c:v>1995</c:v>
                </c:pt>
                <c:pt idx="2">
                  <c:v>2000</c:v>
                </c:pt>
                <c:pt idx="3">
                  <c:v>2005</c:v>
                </c:pt>
                <c:pt idx="4">
                  <c:v>2010</c:v>
                </c:pt>
                <c:pt idx="5">
                  <c:v>2015</c:v>
                </c:pt>
                <c:pt idx="6">
                  <c:v>2018</c:v>
                </c:pt>
              </c:numCache>
            </c:numRef>
          </c:cat>
          <c:val>
            <c:numRef>
              <c:f>'UHRNA PLODNOST'!$O$5:$O$11</c:f>
              <c:numCache>
                <c:formatCode>0.00</c:formatCode>
                <c:ptCount val="7"/>
                <c:pt idx="0">
                  <c:v>0.7148914440937264</c:v>
                </c:pt>
                <c:pt idx="1">
                  <c:v>0.510511571533518</c:v>
                </c:pt>
                <c:pt idx="2">
                  <c:v>0.42670495121527463</c:v>
                </c:pt>
                <c:pt idx="3">
                  <c:v>0.46495059231488461</c:v>
                </c:pt>
                <c:pt idx="4">
                  <c:v>0.56111380387238541</c:v>
                </c:pt>
                <c:pt idx="5">
                  <c:v>0.57032637314346268</c:v>
                </c:pt>
                <c:pt idx="6">
                  <c:v>0.62</c:v>
                </c:pt>
              </c:numCache>
            </c:numRef>
          </c:val>
          <c:extLst>
            <c:ext xmlns:c16="http://schemas.microsoft.com/office/drawing/2014/chart" uri="{C3380CC4-5D6E-409C-BE32-E72D297353CC}">
              <c16:uniqueId val="{00000001-0E8C-47CF-94C8-C8B8E2CB12E9}"/>
            </c:ext>
          </c:extLst>
        </c:ser>
        <c:ser>
          <c:idx val="2"/>
          <c:order val="2"/>
          <c:tx>
            <c:strRef>
              <c:f>'UHRNA PLODNOST'!$P$4</c:f>
              <c:strCache>
                <c:ptCount val="1"/>
                <c:pt idx="0">
                  <c:v>3. pořadí
</c:v>
                </c:pt>
              </c:strCache>
            </c:strRef>
          </c:tx>
          <c:spPr>
            <a:solidFill>
              <a:srgbClr val="8CC841"/>
            </a:solidFill>
          </c:spPr>
          <c:invertIfNegative val="0"/>
          <c:cat>
            <c:numRef>
              <c:f>'UHRNA PLODNOST'!$M$5:$M$11</c:f>
              <c:numCache>
                <c:formatCode>General</c:formatCode>
                <c:ptCount val="7"/>
                <c:pt idx="0">
                  <c:v>1990</c:v>
                </c:pt>
                <c:pt idx="1">
                  <c:v>1995</c:v>
                </c:pt>
                <c:pt idx="2">
                  <c:v>2000</c:v>
                </c:pt>
                <c:pt idx="3">
                  <c:v>2005</c:v>
                </c:pt>
                <c:pt idx="4">
                  <c:v>2010</c:v>
                </c:pt>
                <c:pt idx="5">
                  <c:v>2015</c:v>
                </c:pt>
                <c:pt idx="6">
                  <c:v>2018</c:v>
                </c:pt>
              </c:numCache>
            </c:numRef>
          </c:cat>
          <c:val>
            <c:numRef>
              <c:f>'UHRNA PLODNOST'!$P$5:$P$11</c:f>
              <c:numCache>
                <c:formatCode>0.00</c:formatCode>
                <c:ptCount val="7"/>
                <c:pt idx="0">
                  <c:v>0.2091376835740569</c:v>
                </c:pt>
                <c:pt idx="1">
                  <c:v>0.14553320546883805</c:v>
                </c:pt>
                <c:pt idx="2">
                  <c:v>0.12401506234779425</c:v>
                </c:pt>
                <c:pt idx="3">
                  <c:v>0.13200175571866923</c:v>
                </c:pt>
                <c:pt idx="4">
                  <c:v>0.15264930129837118</c:v>
                </c:pt>
                <c:pt idx="5">
                  <c:v>0.15166349379805222</c:v>
                </c:pt>
                <c:pt idx="6">
                  <c:v>0.17</c:v>
                </c:pt>
              </c:numCache>
            </c:numRef>
          </c:val>
          <c:extLst>
            <c:ext xmlns:c16="http://schemas.microsoft.com/office/drawing/2014/chart" uri="{C3380CC4-5D6E-409C-BE32-E72D297353CC}">
              <c16:uniqueId val="{00000002-0E8C-47CF-94C8-C8B8E2CB12E9}"/>
            </c:ext>
          </c:extLst>
        </c:ser>
        <c:ser>
          <c:idx val="3"/>
          <c:order val="3"/>
          <c:tx>
            <c:strRef>
              <c:f>'UHRNA PLODNOST'!$Q$4</c:f>
              <c:strCache>
                <c:ptCount val="1"/>
                <c:pt idx="0">
                  <c:v>4.+ pořadí
</c:v>
                </c:pt>
              </c:strCache>
            </c:strRef>
          </c:tx>
          <c:spPr>
            <a:solidFill>
              <a:srgbClr val="7F0506"/>
            </a:solidFill>
          </c:spPr>
          <c:invertIfNegative val="0"/>
          <c:cat>
            <c:numRef>
              <c:f>'UHRNA PLODNOST'!$M$5:$M$11</c:f>
              <c:numCache>
                <c:formatCode>General</c:formatCode>
                <c:ptCount val="7"/>
                <c:pt idx="0">
                  <c:v>1990</c:v>
                </c:pt>
                <c:pt idx="1">
                  <c:v>1995</c:v>
                </c:pt>
                <c:pt idx="2">
                  <c:v>2000</c:v>
                </c:pt>
                <c:pt idx="3">
                  <c:v>2005</c:v>
                </c:pt>
                <c:pt idx="4">
                  <c:v>2010</c:v>
                </c:pt>
                <c:pt idx="5">
                  <c:v>2015</c:v>
                </c:pt>
                <c:pt idx="6">
                  <c:v>2018</c:v>
                </c:pt>
              </c:numCache>
            </c:numRef>
          </c:cat>
          <c:val>
            <c:numRef>
              <c:f>'UHRNA PLODNOST'!$Q$5:$Q$11</c:f>
              <c:numCache>
                <c:formatCode>0.00</c:formatCode>
                <c:ptCount val="7"/>
                <c:pt idx="0">
                  <c:v>7.2681221630218798E-2</c:v>
                </c:pt>
                <c:pt idx="1">
                  <c:v>6.5845208056129811E-2</c:v>
                </c:pt>
                <c:pt idx="2">
                  <c:v>5.5766577279608459E-2</c:v>
                </c:pt>
                <c:pt idx="3">
                  <c:v>5.305223658696797E-2</c:v>
                </c:pt>
                <c:pt idx="4">
                  <c:v>5.8708825273148683E-2</c:v>
                </c:pt>
                <c:pt idx="5">
                  <c:v>6.0608559144792795E-2</c:v>
                </c:pt>
                <c:pt idx="6">
                  <c:v>7.0000000000000007E-2</c:v>
                </c:pt>
              </c:numCache>
            </c:numRef>
          </c:val>
          <c:extLst>
            <c:ext xmlns:c16="http://schemas.microsoft.com/office/drawing/2014/chart" uri="{C3380CC4-5D6E-409C-BE32-E72D297353CC}">
              <c16:uniqueId val="{00000003-0E8C-47CF-94C8-C8B8E2CB12E9}"/>
            </c:ext>
          </c:extLst>
        </c:ser>
        <c:dLbls>
          <c:showLegendKey val="0"/>
          <c:showVal val="0"/>
          <c:showCatName val="0"/>
          <c:showSerName val="0"/>
          <c:showPercent val="0"/>
          <c:showBubbleSize val="0"/>
        </c:dLbls>
        <c:gapWidth val="150"/>
        <c:axId val="336470680"/>
        <c:axId val="336474992"/>
      </c:barChart>
      <c:catAx>
        <c:axId val="336470680"/>
        <c:scaling>
          <c:orientation val="minMax"/>
        </c:scaling>
        <c:delete val="0"/>
        <c:axPos val="b"/>
        <c:numFmt formatCode="General" sourceLinked="1"/>
        <c:majorTickMark val="out"/>
        <c:minorTickMark val="none"/>
        <c:tickLblPos val="nextTo"/>
        <c:txPr>
          <a:bodyPr/>
          <a:lstStyle/>
          <a:p>
            <a:pPr>
              <a:defRPr sz="1200"/>
            </a:pPr>
            <a:endParaRPr lang="cs-CZ"/>
          </a:p>
        </c:txPr>
        <c:crossAx val="336474992"/>
        <c:crosses val="autoZero"/>
        <c:auto val="1"/>
        <c:lblAlgn val="ctr"/>
        <c:lblOffset val="100"/>
        <c:noMultiLvlLbl val="0"/>
      </c:catAx>
      <c:valAx>
        <c:axId val="336474992"/>
        <c:scaling>
          <c:orientation val="minMax"/>
          <c:max val="0.9"/>
        </c:scaling>
        <c:delete val="0"/>
        <c:axPos val="l"/>
        <c:majorGridlines/>
        <c:numFmt formatCode="0.0" sourceLinked="0"/>
        <c:majorTickMark val="out"/>
        <c:minorTickMark val="none"/>
        <c:tickLblPos val="nextTo"/>
        <c:txPr>
          <a:bodyPr/>
          <a:lstStyle/>
          <a:p>
            <a:pPr>
              <a:defRPr sz="1200"/>
            </a:pPr>
            <a:endParaRPr lang="cs-CZ"/>
          </a:p>
        </c:txPr>
        <c:crossAx val="336470680"/>
        <c:crosses val="autoZero"/>
        <c:crossBetween val="between"/>
      </c:valAx>
    </c:plotArea>
    <c:legend>
      <c:legendPos val="r"/>
      <c:layout>
        <c:manualLayout>
          <c:xMode val="edge"/>
          <c:yMode val="edge"/>
          <c:x val="0.15279792301982617"/>
          <c:y val="0.87937312359462927"/>
          <c:w val="0.65942866575509307"/>
          <c:h val="0.12062687640537066"/>
        </c:manualLayout>
      </c:layout>
      <c:overlay val="0"/>
      <c:txPr>
        <a:bodyPr/>
        <a:lstStyle/>
        <a:p>
          <a:pPr>
            <a:defRPr sz="1200"/>
          </a:pPr>
          <a:endParaRPr lang="cs-CZ"/>
        </a:p>
      </c:txPr>
    </c:legend>
    <c:plotVisOnly val="1"/>
    <c:dispBlanksAs val="gap"/>
    <c:showDLblsOverMax val="0"/>
  </c:chart>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70445602500086E-2"/>
          <c:y val="5.2869121533887689E-2"/>
          <c:w val="0.91912336718094079"/>
          <c:h val="0.74847863188925479"/>
        </c:manualLayout>
      </c:layout>
      <c:barChart>
        <c:barDir val="col"/>
        <c:grouping val="clustered"/>
        <c:varyColors val="0"/>
        <c:ser>
          <c:idx val="0"/>
          <c:order val="0"/>
          <c:tx>
            <c:strRef>
              <c:f>'úhrnná plodnost'!$N$240</c:f>
              <c:strCache>
                <c:ptCount val="1"/>
                <c:pt idx="0">
                  <c:v>1. pořadí
</c:v>
                </c:pt>
              </c:strCache>
            </c:strRef>
          </c:tx>
          <c:spPr>
            <a:solidFill>
              <a:srgbClr val="037BC1"/>
            </a:solidFill>
          </c:spPr>
          <c:invertIfNegative val="0"/>
          <c:cat>
            <c:numRef>
              <c:f>'úhrnná plodnost'!$M$241:$M$245</c:f>
              <c:numCache>
                <c:formatCode>General</c:formatCode>
                <c:ptCount val="5"/>
                <c:pt idx="0">
                  <c:v>2000</c:v>
                </c:pt>
                <c:pt idx="1">
                  <c:v>2005</c:v>
                </c:pt>
                <c:pt idx="2">
                  <c:v>2010</c:v>
                </c:pt>
                <c:pt idx="3">
                  <c:v>2015</c:v>
                </c:pt>
                <c:pt idx="4">
                  <c:v>2018</c:v>
                </c:pt>
              </c:numCache>
            </c:numRef>
          </c:cat>
          <c:val>
            <c:numRef>
              <c:f>'úhrnná plodnost'!$N$241:$N$245</c:f>
              <c:numCache>
                <c:formatCode>0.00</c:formatCode>
                <c:ptCount val="5"/>
                <c:pt idx="0">
                  <c:v>0.54140915431355019</c:v>
                </c:pt>
                <c:pt idx="1">
                  <c:v>0.62380422976893346</c:v>
                </c:pt>
                <c:pt idx="2">
                  <c:v>0.69985199361352657</c:v>
                </c:pt>
                <c:pt idx="3">
                  <c:v>0.77558269490434439</c:v>
                </c:pt>
                <c:pt idx="4">
                  <c:v>0.83856064639994832</c:v>
                </c:pt>
              </c:numCache>
            </c:numRef>
          </c:val>
          <c:extLst>
            <c:ext xmlns:c16="http://schemas.microsoft.com/office/drawing/2014/chart" uri="{C3380CC4-5D6E-409C-BE32-E72D297353CC}">
              <c16:uniqueId val="{00000000-3EC7-4BFF-96A5-D824988E9257}"/>
            </c:ext>
          </c:extLst>
        </c:ser>
        <c:ser>
          <c:idx val="1"/>
          <c:order val="1"/>
          <c:tx>
            <c:strRef>
              <c:f>'úhrnná plodnost'!$O$240</c:f>
              <c:strCache>
                <c:ptCount val="1"/>
                <c:pt idx="0">
                  <c:v>2. pořadí
</c:v>
                </c:pt>
              </c:strCache>
            </c:strRef>
          </c:tx>
          <c:spPr>
            <a:solidFill>
              <a:srgbClr val="DA2128"/>
            </a:solidFill>
          </c:spPr>
          <c:invertIfNegative val="0"/>
          <c:cat>
            <c:numRef>
              <c:f>'úhrnná plodnost'!$M$241:$M$245</c:f>
              <c:numCache>
                <c:formatCode>General</c:formatCode>
                <c:ptCount val="5"/>
                <c:pt idx="0">
                  <c:v>2000</c:v>
                </c:pt>
                <c:pt idx="1">
                  <c:v>2005</c:v>
                </c:pt>
                <c:pt idx="2">
                  <c:v>2010</c:v>
                </c:pt>
                <c:pt idx="3">
                  <c:v>2015</c:v>
                </c:pt>
                <c:pt idx="4">
                  <c:v>2018</c:v>
                </c:pt>
              </c:numCache>
            </c:numRef>
          </c:cat>
          <c:val>
            <c:numRef>
              <c:f>'úhrnná plodnost'!$O$241:$O$245</c:f>
              <c:numCache>
                <c:formatCode>0.00</c:formatCode>
                <c:ptCount val="5"/>
                <c:pt idx="0">
                  <c:v>0.44944640567143701</c:v>
                </c:pt>
                <c:pt idx="1">
                  <c:v>0.62380422976893346</c:v>
                </c:pt>
                <c:pt idx="2">
                  <c:v>0.59880528828278268</c:v>
                </c:pt>
                <c:pt idx="3">
                  <c:v>0.59290061894284207</c:v>
                </c:pt>
                <c:pt idx="4">
                  <c:v>0.64669015100625893</c:v>
                </c:pt>
              </c:numCache>
            </c:numRef>
          </c:val>
          <c:extLst>
            <c:ext xmlns:c16="http://schemas.microsoft.com/office/drawing/2014/chart" uri="{C3380CC4-5D6E-409C-BE32-E72D297353CC}">
              <c16:uniqueId val="{00000001-3EC7-4BFF-96A5-D824988E9257}"/>
            </c:ext>
          </c:extLst>
        </c:ser>
        <c:ser>
          <c:idx val="2"/>
          <c:order val="2"/>
          <c:tx>
            <c:strRef>
              <c:f>'úhrnná plodnost'!$P$240</c:f>
              <c:strCache>
                <c:ptCount val="1"/>
                <c:pt idx="0">
                  <c:v>3. pořadí
</c:v>
                </c:pt>
              </c:strCache>
            </c:strRef>
          </c:tx>
          <c:spPr>
            <a:solidFill>
              <a:srgbClr val="92D050"/>
            </a:solidFill>
          </c:spPr>
          <c:invertIfNegative val="0"/>
          <c:cat>
            <c:numRef>
              <c:f>'úhrnná plodnost'!$M$241:$M$245</c:f>
              <c:numCache>
                <c:formatCode>General</c:formatCode>
                <c:ptCount val="5"/>
                <c:pt idx="0">
                  <c:v>2000</c:v>
                </c:pt>
                <c:pt idx="1">
                  <c:v>2005</c:v>
                </c:pt>
                <c:pt idx="2">
                  <c:v>2010</c:v>
                </c:pt>
                <c:pt idx="3">
                  <c:v>2015</c:v>
                </c:pt>
                <c:pt idx="4">
                  <c:v>2018</c:v>
                </c:pt>
              </c:numCache>
            </c:numRef>
          </c:cat>
          <c:val>
            <c:numRef>
              <c:f>'úhrnná plodnost'!$P$241:$P$245</c:f>
              <c:numCache>
                <c:formatCode>0.00</c:formatCode>
                <c:ptCount val="5"/>
                <c:pt idx="0">
                  <c:v>0.13246786653571879</c:v>
                </c:pt>
                <c:pt idx="1">
                  <c:v>0.14726752821423811</c:v>
                </c:pt>
                <c:pt idx="2">
                  <c:v>0.16630358966458492</c:v>
                </c:pt>
                <c:pt idx="3">
                  <c:v>0.1624131000395134</c:v>
                </c:pt>
                <c:pt idx="4">
                  <c:v>0.1866519059019314</c:v>
                </c:pt>
              </c:numCache>
            </c:numRef>
          </c:val>
          <c:extLst>
            <c:ext xmlns:c16="http://schemas.microsoft.com/office/drawing/2014/chart" uri="{C3380CC4-5D6E-409C-BE32-E72D297353CC}">
              <c16:uniqueId val="{00000002-3EC7-4BFF-96A5-D824988E9257}"/>
            </c:ext>
          </c:extLst>
        </c:ser>
        <c:ser>
          <c:idx val="3"/>
          <c:order val="3"/>
          <c:tx>
            <c:strRef>
              <c:f>'úhrnná plodnost'!$Q$240</c:f>
              <c:strCache>
                <c:ptCount val="1"/>
                <c:pt idx="0">
                  <c:v>4.+ pořadí
</c:v>
                </c:pt>
              </c:strCache>
            </c:strRef>
          </c:tx>
          <c:spPr>
            <a:solidFill>
              <a:srgbClr val="7F0506"/>
            </a:solidFill>
          </c:spPr>
          <c:invertIfNegative val="0"/>
          <c:cat>
            <c:numRef>
              <c:f>'úhrnná plodnost'!$M$241:$M$245</c:f>
              <c:numCache>
                <c:formatCode>General</c:formatCode>
                <c:ptCount val="5"/>
                <c:pt idx="0">
                  <c:v>2000</c:v>
                </c:pt>
                <c:pt idx="1">
                  <c:v>2005</c:v>
                </c:pt>
                <c:pt idx="2">
                  <c:v>2010</c:v>
                </c:pt>
                <c:pt idx="3">
                  <c:v>2015</c:v>
                </c:pt>
                <c:pt idx="4">
                  <c:v>2018</c:v>
                </c:pt>
              </c:numCache>
            </c:numRef>
          </c:cat>
          <c:val>
            <c:numRef>
              <c:f>'úhrnná plodnost'!$Q$241:$Q$245</c:f>
              <c:numCache>
                <c:formatCode>0.00</c:formatCode>
                <c:ptCount val="5"/>
                <c:pt idx="0">
                  <c:v>2.9318697198011305</c:v>
                </c:pt>
                <c:pt idx="1">
                  <c:v>5.6269834215390564E-2</c:v>
                </c:pt>
                <c:pt idx="2">
                  <c:v>6.1243632489188779E-2</c:v>
                </c:pt>
                <c:pt idx="3">
                  <c:v>6.8104468483355024E-2</c:v>
                </c:pt>
                <c:pt idx="4">
                  <c:v>6.722011768455427E-2</c:v>
                </c:pt>
              </c:numCache>
            </c:numRef>
          </c:val>
          <c:extLst>
            <c:ext xmlns:c16="http://schemas.microsoft.com/office/drawing/2014/chart" uri="{C3380CC4-5D6E-409C-BE32-E72D297353CC}">
              <c16:uniqueId val="{00000003-3EC7-4BFF-96A5-D824988E9257}"/>
            </c:ext>
          </c:extLst>
        </c:ser>
        <c:dLbls>
          <c:showLegendKey val="0"/>
          <c:showVal val="0"/>
          <c:showCatName val="0"/>
          <c:showSerName val="0"/>
          <c:showPercent val="0"/>
          <c:showBubbleSize val="0"/>
        </c:dLbls>
        <c:gapWidth val="150"/>
        <c:axId val="434762248"/>
        <c:axId val="434764992"/>
      </c:barChart>
      <c:catAx>
        <c:axId val="434762248"/>
        <c:scaling>
          <c:orientation val="minMax"/>
        </c:scaling>
        <c:delete val="0"/>
        <c:axPos val="b"/>
        <c:numFmt formatCode="General" sourceLinked="1"/>
        <c:majorTickMark val="out"/>
        <c:minorTickMark val="none"/>
        <c:tickLblPos val="nextTo"/>
        <c:txPr>
          <a:bodyPr/>
          <a:lstStyle/>
          <a:p>
            <a:pPr>
              <a:defRPr sz="1200"/>
            </a:pPr>
            <a:endParaRPr lang="cs-CZ"/>
          </a:p>
        </c:txPr>
        <c:crossAx val="434764992"/>
        <c:crosses val="autoZero"/>
        <c:auto val="1"/>
        <c:lblAlgn val="ctr"/>
        <c:lblOffset val="100"/>
        <c:noMultiLvlLbl val="0"/>
      </c:catAx>
      <c:valAx>
        <c:axId val="434764992"/>
        <c:scaling>
          <c:orientation val="minMax"/>
        </c:scaling>
        <c:delete val="0"/>
        <c:axPos val="l"/>
        <c:majorGridlines/>
        <c:numFmt formatCode="0.0" sourceLinked="0"/>
        <c:majorTickMark val="out"/>
        <c:minorTickMark val="none"/>
        <c:tickLblPos val="nextTo"/>
        <c:txPr>
          <a:bodyPr/>
          <a:lstStyle/>
          <a:p>
            <a:pPr>
              <a:defRPr sz="1200"/>
            </a:pPr>
            <a:endParaRPr lang="cs-CZ"/>
          </a:p>
        </c:txPr>
        <c:crossAx val="434762248"/>
        <c:crosses val="autoZero"/>
        <c:crossBetween val="between"/>
      </c:valAx>
    </c:plotArea>
    <c:legend>
      <c:legendPos val="r"/>
      <c:layout>
        <c:manualLayout>
          <c:xMode val="edge"/>
          <c:yMode val="edge"/>
          <c:x val="0.17019958133239885"/>
          <c:y val="0.87937302248915328"/>
          <c:w val="0.82019922916232391"/>
          <c:h val="0.12062698412698412"/>
        </c:manualLayout>
      </c:layout>
      <c:overlay val="0"/>
      <c:txPr>
        <a:bodyPr/>
        <a:lstStyle/>
        <a:p>
          <a:pPr>
            <a:defRPr sz="1200"/>
          </a:pPr>
          <a:endParaRPr lang="cs-CZ"/>
        </a:p>
      </c:txPr>
    </c:legend>
    <c:plotVisOnly val="1"/>
    <c:dispBlanksAs val="gap"/>
    <c:showDLblsOverMax val="0"/>
  </c:chart>
  <c:externalData r:id="rId2">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první</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List1!$A$2:$A$13</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List1!$B$2:$B$13</c:f>
              <c:numCache>
                <c:formatCode>General</c:formatCode>
                <c:ptCount val="12"/>
                <c:pt idx="0">
                  <c:v>2735</c:v>
                </c:pt>
                <c:pt idx="1">
                  <c:v>2804</c:v>
                </c:pt>
                <c:pt idx="2">
                  <c:v>2810</c:v>
                </c:pt>
                <c:pt idx="3">
                  <c:v>2640</c:v>
                </c:pt>
                <c:pt idx="4">
                  <c:v>2432</c:v>
                </c:pt>
                <c:pt idx="5">
                  <c:v>2503</c:v>
                </c:pt>
                <c:pt idx="6">
                  <c:v>2487</c:v>
                </c:pt>
                <c:pt idx="7">
                  <c:v>2574</c:v>
                </c:pt>
                <c:pt idx="8">
                  <c:v>2604</c:v>
                </c:pt>
                <c:pt idx="9">
                  <c:v>2666</c:v>
                </c:pt>
                <c:pt idx="10">
                  <c:v>2762</c:v>
                </c:pt>
                <c:pt idx="11">
                  <c:v>2646</c:v>
                </c:pt>
              </c:numCache>
            </c:numRef>
          </c:val>
          <c:smooth val="0"/>
          <c:extLst>
            <c:ext xmlns:c16="http://schemas.microsoft.com/office/drawing/2014/chart" uri="{C3380CC4-5D6E-409C-BE32-E72D297353CC}">
              <c16:uniqueId val="{00000000-B8CB-461E-932E-98FFF44860DC}"/>
            </c:ext>
          </c:extLst>
        </c:ser>
        <c:ser>
          <c:idx val="1"/>
          <c:order val="1"/>
          <c:tx>
            <c:strRef>
              <c:f>List1!$C$1</c:f>
              <c:strCache>
                <c:ptCount val="1"/>
                <c:pt idx="0">
                  <c:v>druhé</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numFmt formatCode="#,##0"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List1!$A$2:$A$13</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List1!$C$2:$C$13</c:f>
              <c:numCache>
                <c:formatCode>General</c:formatCode>
                <c:ptCount val="12"/>
                <c:pt idx="0">
                  <c:v>2341</c:v>
                </c:pt>
                <c:pt idx="1">
                  <c:v>2463</c:v>
                </c:pt>
                <c:pt idx="2">
                  <c:v>2467</c:v>
                </c:pt>
                <c:pt idx="3">
                  <c:v>2433</c:v>
                </c:pt>
                <c:pt idx="4">
                  <c:v>2165</c:v>
                </c:pt>
                <c:pt idx="5">
                  <c:v>2123</c:v>
                </c:pt>
                <c:pt idx="6">
                  <c:v>2129</c:v>
                </c:pt>
                <c:pt idx="7">
                  <c:v>2058</c:v>
                </c:pt>
                <c:pt idx="8">
                  <c:v>2095</c:v>
                </c:pt>
                <c:pt idx="9">
                  <c:v>2083</c:v>
                </c:pt>
                <c:pt idx="10">
                  <c:v>2031</c:v>
                </c:pt>
                <c:pt idx="11">
                  <c:v>2145</c:v>
                </c:pt>
              </c:numCache>
            </c:numRef>
          </c:val>
          <c:smooth val="0"/>
          <c:extLst>
            <c:ext xmlns:c16="http://schemas.microsoft.com/office/drawing/2014/chart" uri="{C3380CC4-5D6E-409C-BE32-E72D297353CC}">
              <c16:uniqueId val="{00000001-B8CB-461E-932E-98FFF44860DC}"/>
            </c:ext>
          </c:extLst>
        </c:ser>
        <c:ser>
          <c:idx val="2"/>
          <c:order val="2"/>
          <c:tx>
            <c:strRef>
              <c:f>List1!$D$1</c:f>
              <c:strCache>
                <c:ptCount val="1"/>
                <c:pt idx="0">
                  <c:v>třetí a vyšší pořadí</c:v>
                </c:pt>
              </c:strCache>
            </c:strRef>
          </c:tx>
          <c:spPr>
            <a:ln w="28575" cap="rnd">
              <a:solidFill>
                <a:srgbClr val="00B050"/>
              </a:solidFill>
              <a:round/>
            </a:ln>
            <a:effectLst/>
          </c:spPr>
          <c:marker>
            <c:symbol val="square"/>
            <c:size val="5"/>
            <c:spPr>
              <a:solidFill>
                <a:srgbClr val="00B050"/>
              </a:solidFill>
              <a:ln w="9525">
                <a:solidFill>
                  <a:srgbClr val="00B050"/>
                </a:solidFill>
              </a:ln>
              <a:effectLst/>
            </c:spPr>
          </c:marker>
          <c:dLbls>
            <c:numFmt formatCode="#,##0_ ;[Red]\-#,##0\ "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List1!$A$2:$A$13</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List1!$D$2:$D$13</c:f>
              <c:numCache>
                <c:formatCode>General</c:formatCode>
                <c:ptCount val="12"/>
                <c:pt idx="0">
                  <c:v>1046</c:v>
                </c:pt>
                <c:pt idx="1">
                  <c:v>987</c:v>
                </c:pt>
                <c:pt idx="2">
                  <c:v>984</c:v>
                </c:pt>
                <c:pt idx="3">
                  <c:v>948</c:v>
                </c:pt>
                <c:pt idx="4">
                  <c:v>840</c:v>
                </c:pt>
                <c:pt idx="5">
                  <c:v>841</c:v>
                </c:pt>
                <c:pt idx="6">
                  <c:v>835</c:v>
                </c:pt>
                <c:pt idx="7">
                  <c:v>886</c:v>
                </c:pt>
                <c:pt idx="8">
                  <c:v>883</c:v>
                </c:pt>
                <c:pt idx="9">
                  <c:v>867</c:v>
                </c:pt>
                <c:pt idx="10">
                  <c:v>909</c:v>
                </c:pt>
                <c:pt idx="11">
                  <c:v>886</c:v>
                </c:pt>
              </c:numCache>
            </c:numRef>
          </c:val>
          <c:smooth val="0"/>
          <c:extLst>
            <c:ext xmlns:c16="http://schemas.microsoft.com/office/drawing/2014/chart" uri="{C3380CC4-5D6E-409C-BE32-E72D297353CC}">
              <c16:uniqueId val="{00000002-B8CB-461E-932E-98FFF44860DC}"/>
            </c:ext>
          </c:extLst>
        </c:ser>
        <c:dLbls>
          <c:showLegendKey val="0"/>
          <c:showVal val="0"/>
          <c:showCatName val="0"/>
          <c:showSerName val="0"/>
          <c:showPercent val="0"/>
          <c:showBubbleSize val="0"/>
        </c:dLbls>
        <c:marker val="1"/>
        <c:smooth val="0"/>
        <c:axId val="156081440"/>
        <c:axId val="156082528"/>
      </c:lineChart>
      <c:catAx>
        <c:axId val="1560814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56082528"/>
        <c:crosses val="autoZero"/>
        <c:auto val="1"/>
        <c:lblAlgn val="ctr"/>
        <c:lblOffset val="100"/>
        <c:noMultiLvlLbl val="0"/>
      </c:catAx>
      <c:valAx>
        <c:axId val="156082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56081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první</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2008</c:v>
                </c:pt>
                <c:pt idx="1">
                  <c:v>2009</c:v>
                </c:pt>
                <c:pt idx="2">
                  <c:v>2010</c:v>
                </c:pt>
                <c:pt idx="3">
                  <c:v>2011</c:v>
                </c:pt>
                <c:pt idx="4">
                  <c:v>2012</c:v>
                </c:pt>
                <c:pt idx="5">
                  <c:v>2013</c:v>
                </c:pt>
                <c:pt idx="6">
                  <c:v>2014</c:v>
                </c:pt>
                <c:pt idx="7">
                  <c:v>2015</c:v>
                </c:pt>
                <c:pt idx="8">
                  <c:v>2016</c:v>
                </c:pt>
                <c:pt idx="9">
                  <c:v>2017</c:v>
                </c:pt>
                <c:pt idx="10">
                  <c:v>2018*</c:v>
                </c:pt>
              </c:strCache>
            </c:strRef>
          </c:cat>
          <c:val>
            <c:numRef>
              <c:f>List1!$B$2:$B$12</c:f>
              <c:numCache>
                <c:formatCode>General</c:formatCode>
                <c:ptCount val="11"/>
                <c:pt idx="0">
                  <c:v>1.0252285191956125</c:v>
                </c:pt>
                <c:pt idx="1">
                  <c:v>1.0274223034734917</c:v>
                </c:pt>
                <c:pt idx="2">
                  <c:v>0.96526508226691043</c:v>
                </c:pt>
                <c:pt idx="3">
                  <c:v>0.88921389396709327</c:v>
                </c:pt>
                <c:pt idx="4">
                  <c:v>0.9151736745886655</c:v>
                </c:pt>
                <c:pt idx="5">
                  <c:v>0.90932358318098716</c:v>
                </c:pt>
                <c:pt idx="6">
                  <c:v>0.94113345521023761</c:v>
                </c:pt>
                <c:pt idx="7">
                  <c:v>0.95210237659963437</c:v>
                </c:pt>
                <c:pt idx="8">
                  <c:v>0.97477148080438758</c:v>
                </c:pt>
                <c:pt idx="9">
                  <c:v>1.009872029250457</c:v>
                </c:pt>
                <c:pt idx="10">
                  <c:v>0.96745886654478974</c:v>
                </c:pt>
              </c:numCache>
            </c:numRef>
          </c:val>
          <c:smooth val="0"/>
          <c:extLst>
            <c:ext xmlns:c16="http://schemas.microsoft.com/office/drawing/2014/chart" uri="{C3380CC4-5D6E-409C-BE32-E72D297353CC}">
              <c16:uniqueId val="{00000000-C9E1-4444-94E5-7577595D5729}"/>
            </c:ext>
          </c:extLst>
        </c:ser>
        <c:ser>
          <c:idx val="1"/>
          <c:order val="1"/>
          <c:tx>
            <c:strRef>
              <c:f>List1!$C$1</c:f>
              <c:strCache>
                <c:ptCount val="1"/>
                <c:pt idx="0">
                  <c:v>druhé</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2008</c:v>
                </c:pt>
                <c:pt idx="1">
                  <c:v>2009</c:v>
                </c:pt>
                <c:pt idx="2">
                  <c:v>2010</c:v>
                </c:pt>
                <c:pt idx="3">
                  <c:v>2011</c:v>
                </c:pt>
                <c:pt idx="4">
                  <c:v>2012</c:v>
                </c:pt>
                <c:pt idx="5">
                  <c:v>2013</c:v>
                </c:pt>
                <c:pt idx="6">
                  <c:v>2014</c:v>
                </c:pt>
                <c:pt idx="7">
                  <c:v>2015</c:v>
                </c:pt>
                <c:pt idx="8">
                  <c:v>2016</c:v>
                </c:pt>
                <c:pt idx="9">
                  <c:v>2017</c:v>
                </c:pt>
                <c:pt idx="10">
                  <c:v>2018*</c:v>
                </c:pt>
              </c:strCache>
            </c:strRef>
          </c:cat>
          <c:val>
            <c:numRef>
              <c:f>List1!$C$2:$C$12</c:f>
              <c:numCache>
                <c:formatCode>General</c:formatCode>
                <c:ptCount val="11"/>
                <c:pt idx="0">
                  <c:v>1.0521144809910294</c:v>
                </c:pt>
                <c:pt idx="1">
                  <c:v>1.0538231524989321</c:v>
                </c:pt>
                <c:pt idx="2">
                  <c:v>1.0392994446817598</c:v>
                </c:pt>
                <c:pt idx="3">
                  <c:v>0.92481845365228532</c:v>
                </c:pt>
                <c:pt idx="4">
                  <c:v>0.90687740281930795</c:v>
                </c:pt>
                <c:pt idx="5">
                  <c:v>0.90944041008116194</c:v>
                </c:pt>
                <c:pt idx="6">
                  <c:v>0.87911149081589068</c:v>
                </c:pt>
                <c:pt idx="7">
                  <c:v>0.89491670226398978</c:v>
                </c:pt>
                <c:pt idx="8">
                  <c:v>0.88979068774028192</c:v>
                </c:pt>
                <c:pt idx="9">
                  <c:v>0.86757795813754801</c:v>
                </c:pt>
                <c:pt idx="10">
                  <c:v>0.91627509611277236</c:v>
                </c:pt>
              </c:numCache>
            </c:numRef>
          </c:val>
          <c:smooth val="0"/>
          <c:extLst>
            <c:ext xmlns:c16="http://schemas.microsoft.com/office/drawing/2014/chart" uri="{C3380CC4-5D6E-409C-BE32-E72D297353CC}">
              <c16:uniqueId val="{00000001-C9E1-4444-94E5-7577595D5729}"/>
            </c:ext>
          </c:extLst>
        </c:ser>
        <c:ser>
          <c:idx val="2"/>
          <c:order val="2"/>
          <c:tx>
            <c:strRef>
              <c:f>List1!$D$1</c:f>
              <c:strCache>
                <c:ptCount val="1"/>
                <c:pt idx="0">
                  <c:v>třetí a vyšší pořadí</c:v>
                </c:pt>
              </c:strCache>
            </c:strRef>
          </c:tx>
          <c:spPr>
            <a:ln w="28575" cap="rnd">
              <a:solidFill>
                <a:srgbClr val="00B050"/>
              </a:solidFill>
              <a:round/>
            </a:ln>
            <a:effectLst/>
          </c:spPr>
          <c:marker>
            <c:symbol val="square"/>
            <c:size val="5"/>
            <c:spPr>
              <a:solidFill>
                <a:srgbClr val="00B050"/>
              </a:solidFill>
              <a:ln w="9525">
                <a:solidFill>
                  <a:srgbClr val="00B05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2008</c:v>
                </c:pt>
                <c:pt idx="1">
                  <c:v>2009</c:v>
                </c:pt>
                <c:pt idx="2">
                  <c:v>2010</c:v>
                </c:pt>
                <c:pt idx="3">
                  <c:v>2011</c:v>
                </c:pt>
                <c:pt idx="4">
                  <c:v>2012</c:v>
                </c:pt>
                <c:pt idx="5">
                  <c:v>2013</c:v>
                </c:pt>
                <c:pt idx="6">
                  <c:v>2014</c:v>
                </c:pt>
                <c:pt idx="7">
                  <c:v>2015</c:v>
                </c:pt>
                <c:pt idx="8">
                  <c:v>2016</c:v>
                </c:pt>
                <c:pt idx="9">
                  <c:v>2017</c:v>
                </c:pt>
                <c:pt idx="10">
                  <c:v>2018*</c:v>
                </c:pt>
              </c:strCache>
            </c:strRef>
          </c:cat>
          <c:val>
            <c:numRef>
              <c:f>List1!$D$2:$D$12</c:f>
              <c:numCache>
                <c:formatCode>General</c:formatCode>
                <c:ptCount val="11"/>
                <c:pt idx="0">
                  <c:v>0.94359464627151046</c:v>
                </c:pt>
                <c:pt idx="1">
                  <c:v>0.94072657743785848</c:v>
                </c:pt>
                <c:pt idx="2">
                  <c:v>0.90630975143403447</c:v>
                </c:pt>
                <c:pt idx="3">
                  <c:v>0.80305927342256211</c:v>
                </c:pt>
                <c:pt idx="4">
                  <c:v>0.80401529636711278</c:v>
                </c:pt>
                <c:pt idx="5">
                  <c:v>0.79827915869980881</c:v>
                </c:pt>
                <c:pt idx="6">
                  <c:v>0.84703632887189295</c:v>
                </c:pt>
                <c:pt idx="7">
                  <c:v>0.84416826003824097</c:v>
                </c:pt>
                <c:pt idx="8">
                  <c:v>0.82887189292543018</c:v>
                </c:pt>
                <c:pt idx="9">
                  <c:v>0.86902485659655837</c:v>
                </c:pt>
                <c:pt idx="10">
                  <c:v>0.84703632887189295</c:v>
                </c:pt>
              </c:numCache>
            </c:numRef>
          </c:val>
          <c:smooth val="0"/>
          <c:extLst>
            <c:ext xmlns:c16="http://schemas.microsoft.com/office/drawing/2014/chart" uri="{C3380CC4-5D6E-409C-BE32-E72D297353CC}">
              <c16:uniqueId val="{00000002-C9E1-4444-94E5-7577595D5729}"/>
            </c:ext>
          </c:extLst>
        </c:ser>
        <c:dLbls>
          <c:showLegendKey val="0"/>
          <c:showVal val="0"/>
          <c:showCatName val="0"/>
          <c:showSerName val="0"/>
          <c:showPercent val="0"/>
          <c:showBubbleSize val="0"/>
        </c:dLbls>
        <c:marker val="1"/>
        <c:smooth val="0"/>
        <c:axId val="156079264"/>
        <c:axId val="156084704"/>
      </c:lineChart>
      <c:catAx>
        <c:axId val="156079264"/>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56084704"/>
        <c:crossesAt val="1"/>
        <c:auto val="1"/>
        <c:lblAlgn val="ctr"/>
        <c:lblOffset val="100"/>
        <c:noMultiLvlLbl val="0"/>
      </c:catAx>
      <c:valAx>
        <c:axId val="156084704"/>
        <c:scaling>
          <c:orientation val="minMax"/>
          <c:max val="1.100000000000000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56079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108873400734993E-2"/>
          <c:y val="3.4227416840087163E-2"/>
          <c:w val="0.88980235060249069"/>
          <c:h val="0.6477767180645132"/>
        </c:manualLayout>
      </c:layout>
      <c:barChart>
        <c:barDir val="col"/>
        <c:grouping val="percentStacked"/>
        <c:varyColors val="0"/>
        <c:ser>
          <c:idx val="0"/>
          <c:order val="0"/>
          <c:tx>
            <c:strRef>
              <c:f>PER_SC_MEZINARODNI!$B$3</c:f>
              <c:strCache>
                <c:ptCount val="1"/>
                <c:pt idx="0">
                  <c:v>vaginální porody</c:v>
                </c:pt>
              </c:strCache>
            </c:strRef>
          </c:tx>
          <c:invertIfNegative val="0"/>
          <c:cat>
            <c:strRef>
              <c:f>PER_SC_MEZINARODNI!$A$4:$A$33</c:f>
              <c:strCache>
                <c:ptCount val="30"/>
                <c:pt idx="0">
                  <c:v>Kypr</c:v>
                </c:pt>
                <c:pt idx="1">
                  <c:v>Rumunsko</c:v>
                </c:pt>
                <c:pt idx="2">
                  <c:v>Bulharsko*</c:v>
                </c:pt>
                <c:pt idx="3">
                  <c:v>Polsko*</c:v>
                </c:pt>
                <c:pt idx="4">
                  <c:v>Maďarsko</c:v>
                </c:pt>
                <c:pt idx="5">
                  <c:v>Itálie</c:v>
                </c:pt>
                <c:pt idx="6">
                  <c:v>Švýcarsko*</c:v>
                </c:pt>
                <c:pt idx="7">
                  <c:v>Portugalsko</c:v>
                </c:pt>
                <c:pt idx="8">
                  <c:v>Lucembursko</c:v>
                </c:pt>
                <c:pt idx="9">
                  <c:v>Estonsko</c:v>
                </c:pt>
                <c:pt idx="10">
                  <c:v>Malta</c:v>
                </c:pt>
                <c:pt idx="11">
                  <c:v>Řecko</c:v>
                </c:pt>
                <c:pt idx="12">
                  <c:v>Slovensko</c:v>
                </c:pt>
                <c:pt idx="13">
                  <c:v>Rakousko</c:v>
                </c:pt>
                <c:pt idx="14">
                  <c:v>Česká republika </c:v>
                </c:pt>
                <c:pt idx="15">
                  <c:v>Španělsko</c:v>
                </c:pt>
                <c:pt idx="16">
                  <c:v>Lotyšsko</c:v>
                </c:pt>
                <c:pt idx="17">
                  <c:v>Litva</c:v>
                </c:pt>
                <c:pt idx="18">
                  <c:v>Dánsko</c:v>
                </c:pt>
                <c:pt idx="19">
                  <c:v>Německo</c:v>
                </c:pt>
                <c:pt idx="20">
                  <c:v>Chorvatsko</c:v>
                </c:pt>
                <c:pt idx="21">
                  <c:v>Belgie</c:v>
                </c:pt>
                <c:pt idx="22">
                  <c:v>Slovinsko</c:v>
                </c:pt>
                <c:pt idx="23">
                  <c:v>Francie</c:v>
                </c:pt>
                <c:pt idx="24">
                  <c:v>Irsko</c:v>
                </c:pt>
                <c:pt idx="25">
                  <c:v>Švédsko</c:v>
                </c:pt>
                <c:pt idx="26">
                  <c:v>Holandsko</c:v>
                </c:pt>
                <c:pt idx="27">
                  <c:v>Norsko</c:v>
                </c:pt>
                <c:pt idx="28">
                  <c:v>Finsko</c:v>
                </c:pt>
                <c:pt idx="29">
                  <c:v>Irsko</c:v>
                </c:pt>
              </c:strCache>
            </c:strRef>
          </c:cat>
          <c:val>
            <c:numRef>
              <c:f>PER_SC_MEZINARODNI!$B$4:$B$33</c:f>
              <c:numCache>
                <c:formatCode>0.0</c:formatCode>
                <c:ptCount val="30"/>
                <c:pt idx="0">
                  <c:v>43.1</c:v>
                </c:pt>
                <c:pt idx="1">
                  <c:v>53.1</c:v>
                </c:pt>
                <c:pt idx="2">
                  <c:v>57</c:v>
                </c:pt>
                <c:pt idx="3">
                  <c:v>57.8</c:v>
                </c:pt>
                <c:pt idx="4">
                  <c:v>61</c:v>
                </c:pt>
                <c:pt idx="5">
                  <c:v>64.599999999999994</c:v>
                </c:pt>
                <c:pt idx="6">
                  <c:v>65.8</c:v>
                </c:pt>
                <c:pt idx="7">
                  <c:v>67.099999999999994</c:v>
                </c:pt>
                <c:pt idx="8">
                  <c:v>67.3</c:v>
                </c:pt>
                <c:pt idx="9">
                  <c:v>67.8</c:v>
                </c:pt>
                <c:pt idx="10">
                  <c:v>68</c:v>
                </c:pt>
                <c:pt idx="11">
                  <c:v>68.7</c:v>
                </c:pt>
                <c:pt idx="12">
                  <c:v>68.900000000000006</c:v>
                </c:pt>
                <c:pt idx="13">
                  <c:v>70.3</c:v>
                </c:pt>
                <c:pt idx="14" formatCode="General">
                  <c:v>73.2</c:v>
                </c:pt>
                <c:pt idx="15">
                  <c:v>75.400000000000006</c:v>
                </c:pt>
                <c:pt idx="16">
                  <c:v>78</c:v>
                </c:pt>
                <c:pt idx="17">
                  <c:v>78.099999999999994</c:v>
                </c:pt>
                <c:pt idx="18">
                  <c:v>78.400000000000006</c:v>
                </c:pt>
                <c:pt idx="19">
                  <c:v>78.400000000000006</c:v>
                </c:pt>
                <c:pt idx="20">
                  <c:v>78.400000000000006</c:v>
                </c:pt>
                <c:pt idx="21">
                  <c:v>78.7</c:v>
                </c:pt>
                <c:pt idx="22">
                  <c:v>78.8</c:v>
                </c:pt>
                <c:pt idx="23">
                  <c:v>79.099999999999994</c:v>
                </c:pt>
                <c:pt idx="24">
                  <c:v>80.5</c:v>
                </c:pt>
                <c:pt idx="25">
                  <c:v>81.7</c:v>
                </c:pt>
                <c:pt idx="26">
                  <c:v>82.6</c:v>
                </c:pt>
                <c:pt idx="27">
                  <c:v>83.5</c:v>
                </c:pt>
                <c:pt idx="28">
                  <c:v>83.6</c:v>
                </c:pt>
                <c:pt idx="29">
                  <c:v>83.9</c:v>
                </c:pt>
              </c:numCache>
            </c:numRef>
          </c:val>
          <c:extLst>
            <c:ext xmlns:c16="http://schemas.microsoft.com/office/drawing/2014/chart" uri="{C3380CC4-5D6E-409C-BE32-E72D297353CC}">
              <c16:uniqueId val="{00000000-8EBB-4627-9EAE-E796CA5CA334}"/>
            </c:ext>
          </c:extLst>
        </c:ser>
        <c:ser>
          <c:idx val="1"/>
          <c:order val="1"/>
          <c:tx>
            <c:strRef>
              <c:f>PER_SC_MEZINARODNI!$C$3</c:f>
              <c:strCache>
                <c:ptCount val="1"/>
                <c:pt idx="0">
                  <c:v> porody per SC</c:v>
                </c:pt>
              </c:strCache>
            </c:strRef>
          </c:tx>
          <c:invertIfNegative val="0"/>
          <c:cat>
            <c:strRef>
              <c:f>PER_SC_MEZINARODNI!$A$4:$A$33</c:f>
              <c:strCache>
                <c:ptCount val="30"/>
                <c:pt idx="0">
                  <c:v>Kypr</c:v>
                </c:pt>
                <c:pt idx="1">
                  <c:v>Rumunsko</c:v>
                </c:pt>
                <c:pt idx="2">
                  <c:v>Bulharsko*</c:v>
                </c:pt>
                <c:pt idx="3">
                  <c:v>Polsko*</c:v>
                </c:pt>
                <c:pt idx="4">
                  <c:v>Maďarsko</c:v>
                </c:pt>
                <c:pt idx="5">
                  <c:v>Itálie</c:v>
                </c:pt>
                <c:pt idx="6">
                  <c:v>Švýcarsko*</c:v>
                </c:pt>
                <c:pt idx="7">
                  <c:v>Portugalsko</c:v>
                </c:pt>
                <c:pt idx="8">
                  <c:v>Lucembursko</c:v>
                </c:pt>
                <c:pt idx="9">
                  <c:v>Estonsko</c:v>
                </c:pt>
                <c:pt idx="10">
                  <c:v>Malta</c:v>
                </c:pt>
                <c:pt idx="11">
                  <c:v>Řecko</c:v>
                </c:pt>
                <c:pt idx="12">
                  <c:v>Slovensko</c:v>
                </c:pt>
                <c:pt idx="13">
                  <c:v>Rakousko</c:v>
                </c:pt>
                <c:pt idx="14">
                  <c:v>Česká republika </c:v>
                </c:pt>
                <c:pt idx="15">
                  <c:v>Španělsko</c:v>
                </c:pt>
                <c:pt idx="16">
                  <c:v>Lotyšsko</c:v>
                </c:pt>
                <c:pt idx="17">
                  <c:v>Litva</c:v>
                </c:pt>
                <c:pt idx="18">
                  <c:v>Dánsko</c:v>
                </c:pt>
                <c:pt idx="19">
                  <c:v>Německo</c:v>
                </c:pt>
                <c:pt idx="20">
                  <c:v>Chorvatsko</c:v>
                </c:pt>
                <c:pt idx="21">
                  <c:v>Belgie</c:v>
                </c:pt>
                <c:pt idx="22">
                  <c:v>Slovinsko</c:v>
                </c:pt>
                <c:pt idx="23">
                  <c:v>Francie</c:v>
                </c:pt>
                <c:pt idx="24">
                  <c:v>Irsko</c:v>
                </c:pt>
                <c:pt idx="25">
                  <c:v>Švédsko</c:v>
                </c:pt>
                <c:pt idx="26">
                  <c:v>Holandsko</c:v>
                </c:pt>
                <c:pt idx="27">
                  <c:v>Norsko</c:v>
                </c:pt>
                <c:pt idx="28">
                  <c:v>Finsko</c:v>
                </c:pt>
                <c:pt idx="29">
                  <c:v>Irsko</c:v>
                </c:pt>
              </c:strCache>
            </c:strRef>
          </c:cat>
          <c:val>
            <c:numRef>
              <c:f>PER_SC_MEZINARODNI!$C$4:$C$33</c:f>
              <c:numCache>
                <c:formatCode>0.0</c:formatCode>
                <c:ptCount val="30"/>
                <c:pt idx="0">
                  <c:v>56.9</c:v>
                </c:pt>
                <c:pt idx="1">
                  <c:v>46.9</c:v>
                </c:pt>
                <c:pt idx="2">
                  <c:v>43</c:v>
                </c:pt>
                <c:pt idx="3">
                  <c:v>42.2</c:v>
                </c:pt>
                <c:pt idx="4">
                  <c:v>39</c:v>
                </c:pt>
                <c:pt idx="5">
                  <c:v>35.4</c:v>
                </c:pt>
                <c:pt idx="6">
                  <c:v>34.200000000000003</c:v>
                </c:pt>
                <c:pt idx="7">
                  <c:v>32.9</c:v>
                </c:pt>
                <c:pt idx="8">
                  <c:v>32.700000000000003</c:v>
                </c:pt>
                <c:pt idx="9">
                  <c:v>32.200000000000003</c:v>
                </c:pt>
                <c:pt idx="10">
                  <c:v>32</c:v>
                </c:pt>
                <c:pt idx="11">
                  <c:v>31.3</c:v>
                </c:pt>
                <c:pt idx="12">
                  <c:v>31.1</c:v>
                </c:pt>
                <c:pt idx="13">
                  <c:v>29.7</c:v>
                </c:pt>
                <c:pt idx="14" formatCode="General">
                  <c:v>26.8</c:v>
                </c:pt>
                <c:pt idx="15">
                  <c:v>24.6</c:v>
                </c:pt>
                <c:pt idx="16">
                  <c:v>22</c:v>
                </c:pt>
                <c:pt idx="17">
                  <c:v>21.9</c:v>
                </c:pt>
                <c:pt idx="18">
                  <c:v>21.6</c:v>
                </c:pt>
                <c:pt idx="19">
                  <c:v>21.6</c:v>
                </c:pt>
                <c:pt idx="20">
                  <c:v>21.6</c:v>
                </c:pt>
                <c:pt idx="21">
                  <c:v>21.3</c:v>
                </c:pt>
                <c:pt idx="22">
                  <c:v>21.2</c:v>
                </c:pt>
                <c:pt idx="23">
                  <c:v>20.9</c:v>
                </c:pt>
                <c:pt idx="24">
                  <c:v>19.5</c:v>
                </c:pt>
                <c:pt idx="25">
                  <c:v>18.3</c:v>
                </c:pt>
                <c:pt idx="26">
                  <c:v>17.399999999999999</c:v>
                </c:pt>
                <c:pt idx="27">
                  <c:v>16.5</c:v>
                </c:pt>
                <c:pt idx="28">
                  <c:v>16.399999999999999</c:v>
                </c:pt>
                <c:pt idx="29">
                  <c:v>16.100000000000001</c:v>
                </c:pt>
              </c:numCache>
            </c:numRef>
          </c:val>
          <c:extLst>
            <c:ext xmlns:c16="http://schemas.microsoft.com/office/drawing/2014/chart" uri="{C3380CC4-5D6E-409C-BE32-E72D297353CC}">
              <c16:uniqueId val="{00000001-8EBB-4627-9EAE-E796CA5CA334}"/>
            </c:ext>
          </c:extLst>
        </c:ser>
        <c:dLbls>
          <c:showLegendKey val="0"/>
          <c:showVal val="0"/>
          <c:showCatName val="0"/>
          <c:showSerName val="0"/>
          <c:showPercent val="0"/>
          <c:showBubbleSize val="0"/>
        </c:dLbls>
        <c:gapWidth val="150"/>
        <c:overlap val="100"/>
        <c:axId val="337698392"/>
        <c:axId val="337697216"/>
      </c:barChart>
      <c:catAx>
        <c:axId val="337698392"/>
        <c:scaling>
          <c:orientation val="minMax"/>
        </c:scaling>
        <c:delete val="0"/>
        <c:axPos val="b"/>
        <c:numFmt formatCode="General" sourceLinked="1"/>
        <c:majorTickMark val="out"/>
        <c:minorTickMark val="none"/>
        <c:tickLblPos val="nextTo"/>
        <c:crossAx val="337697216"/>
        <c:crosses val="autoZero"/>
        <c:auto val="1"/>
        <c:lblAlgn val="ctr"/>
        <c:lblOffset val="100"/>
        <c:tickLblSkip val="1"/>
        <c:noMultiLvlLbl val="0"/>
      </c:catAx>
      <c:valAx>
        <c:axId val="337697216"/>
        <c:scaling>
          <c:orientation val="minMax"/>
        </c:scaling>
        <c:delete val="0"/>
        <c:axPos val="l"/>
        <c:majorGridlines/>
        <c:title>
          <c:tx>
            <c:rich>
              <a:bodyPr rot="-5400000" vert="horz"/>
              <a:lstStyle/>
              <a:p>
                <a:pPr>
                  <a:defRPr/>
                </a:pPr>
                <a:r>
                  <a:rPr lang="cs-CZ" dirty="0"/>
                  <a:t>Podíl</a:t>
                </a:r>
                <a:r>
                  <a:rPr lang="cs-CZ" baseline="0" dirty="0"/>
                  <a:t> narozených</a:t>
                </a:r>
                <a:endParaRPr lang="cs-CZ" dirty="0"/>
              </a:p>
            </c:rich>
          </c:tx>
          <c:layout>
            <c:manualLayout>
              <c:xMode val="edge"/>
              <c:yMode val="edge"/>
              <c:x val="9.1312618167155874E-3"/>
              <c:y val="0.23924090977610976"/>
            </c:manualLayout>
          </c:layout>
          <c:overlay val="0"/>
        </c:title>
        <c:numFmt formatCode="0%" sourceLinked="1"/>
        <c:majorTickMark val="out"/>
        <c:minorTickMark val="none"/>
        <c:tickLblPos val="nextTo"/>
        <c:crossAx val="337698392"/>
        <c:crosses val="autoZero"/>
        <c:crossBetween val="between"/>
      </c:valAx>
    </c:plotArea>
    <c:legend>
      <c:legendPos val="b"/>
      <c:overlay val="0"/>
    </c:legend>
    <c:plotVisOnly val="1"/>
    <c:dispBlanksAs val="gap"/>
    <c:showDLblsOverMax val="0"/>
  </c:chart>
  <c:externalData r:id="rId2">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8347169706222297E-2"/>
          <c:y val="2.7949747474747474E-2"/>
          <c:w val="0.72323521198710938"/>
          <c:h val="0.81889166666666668"/>
        </c:manualLayout>
      </c:layout>
      <c:barChart>
        <c:barDir val="col"/>
        <c:grouping val="stacked"/>
        <c:varyColors val="0"/>
        <c:ser>
          <c:idx val="0"/>
          <c:order val="0"/>
          <c:tx>
            <c:strRef>
              <c:f>'[Graf v aplikaci Microsoft PowerPoint]PERSC'!$K$3</c:f>
              <c:strCache>
                <c:ptCount val="1"/>
                <c:pt idx="0">
                  <c:v>z toho vaginálně</c:v>
                </c:pt>
              </c:strCache>
            </c:strRef>
          </c:tx>
          <c:invertIfNegative val="0"/>
          <c:cat>
            <c:numRef>
              <c:f>'[Graf v aplikaci Microsoft PowerPoint]PERSC'!$B$46:$AD$46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'[Graf v aplikaci Microsoft PowerPoint]PERSC'!$B$48:$AD$48</c:f>
              <c:numCache>
                <c:formatCode>General</c:formatCode>
                <c:ptCount val="29"/>
                <c:pt idx="0">
                  <c:v>118310</c:v>
                </c:pt>
                <c:pt idx="1">
                  <c:v>116059</c:v>
                </c:pt>
                <c:pt idx="2">
                  <c:v>110490</c:v>
                </c:pt>
                <c:pt idx="3">
                  <c:v>109352</c:v>
                </c:pt>
                <c:pt idx="4">
                  <c:v>95134</c:v>
                </c:pt>
                <c:pt idx="5">
                  <c:v>84579</c:v>
                </c:pt>
                <c:pt idx="6">
                  <c:v>79214</c:v>
                </c:pt>
                <c:pt idx="7">
                  <c:v>79002</c:v>
                </c:pt>
                <c:pt idx="8">
                  <c:v>78234</c:v>
                </c:pt>
                <c:pt idx="9">
                  <c:v>77246</c:v>
                </c:pt>
                <c:pt idx="10">
                  <c:v>78034</c:v>
                </c:pt>
                <c:pt idx="11">
                  <c:v>77408</c:v>
                </c:pt>
                <c:pt idx="12">
                  <c:v>78450</c:v>
                </c:pt>
                <c:pt idx="13">
                  <c:v>78063</c:v>
                </c:pt>
                <c:pt idx="14">
                  <c:v>80464</c:v>
                </c:pt>
                <c:pt idx="15">
                  <c:v>83007</c:v>
                </c:pt>
                <c:pt idx="16">
                  <c:v>84690</c:v>
                </c:pt>
                <c:pt idx="17">
                  <c:v>89560</c:v>
                </c:pt>
                <c:pt idx="18">
                  <c:v>92831</c:v>
                </c:pt>
                <c:pt idx="19">
                  <c:v>90870</c:v>
                </c:pt>
                <c:pt idx="20">
                  <c:v>88062</c:v>
                </c:pt>
                <c:pt idx="21">
                  <c:v>81101</c:v>
                </c:pt>
                <c:pt idx="22">
                  <c:v>79313</c:v>
                </c:pt>
                <c:pt idx="23">
                  <c:v>77351</c:v>
                </c:pt>
                <c:pt idx="24">
                  <c:v>79026</c:v>
                </c:pt>
                <c:pt idx="25">
                  <c:v>79529</c:v>
                </c:pt>
                <c:pt idx="26">
                  <c:v>82683</c:v>
                </c:pt>
                <c:pt idx="27">
                  <c:v>84510</c:v>
                </c:pt>
                <c:pt idx="28">
                  <c:v>85408</c:v>
                </c:pt>
              </c:numCache>
            </c:numRef>
          </c:val>
          <c:extLst>
            <c:ext xmlns:c16="http://schemas.microsoft.com/office/drawing/2014/chart" uri="{C3380CC4-5D6E-409C-BE32-E72D297353CC}">
              <c16:uniqueId val="{00000000-BE81-4643-9A0E-613A7AF315B9}"/>
            </c:ext>
          </c:extLst>
        </c:ser>
        <c:ser>
          <c:idx val="1"/>
          <c:order val="1"/>
          <c:tx>
            <c:strRef>
              <c:f>'[Graf v aplikaci Microsoft PowerPoint]PERSC'!$K$4</c:f>
              <c:strCache>
                <c:ptCount val="1"/>
                <c:pt idx="0">
                  <c:v>z toho per SC</c:v>
                </c:pt>
              </c:strCache>
            </c:strRef>
          </c:tx>
          <c:spPr>
            <a:solidFill>
              <a:srgbClr val="C00000"/>
            </a:solidFill>
          </c:spPr>
          <c:invertIfNegative val="0"/>
          <c:cat>
            <c:numRef>
              <c:f>'[Graf v aplikaci Microsoft PowerPoint]PERSC'!$B$46:$AD$46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'[Graf v aplikaci Microsoft PowerPoint]PERSC'!$B$49:$AD$49</c:f>
              <c:numCache>
                <c:formatCode>General</c:formatCode>
                <c:ptCount val="29"/>
                <c:pt idx="0">
                  <c:v>9937</c:v>
                </c:pt>
                <c:pt idx="1">
                  <c:v>10802</c:v>
                </c:pt>
                <c:pt idx="2">
                  <c:v>10734</c:v>
                </c:pt>
                <c:pt idx="3">
                  <c:v>11012</c:v>
                </c:pt>
                <c:pt idx="4">
                  <c:v>10754</c:v>
                </c:pt>
                <c:pt idx="5">
                  <c:v>10765</c:v>
                </c:pt>
                <c:pt idx="6">
                  <c:v>10454</c:v>
                </c:pt>
                <c:pt idx="7">
                  <c:v>10688</c:v>
                </c:pt>
                <c:pt idx="8">
                  <c:v>11104</c:v>
                </c:pt>
                <c:pt idx="9">
                  <c:v>11040</c:v>
                </c:pt>
                <c:pt idx="10">
                  <c:v>11720</c:v>
                </c:pt>
                <c:pt idx="11">
                  <c:v>12017</c:v>
                </c:pt>
                <c:pt idx="12">
                  <c:v>13052</c:v>
                </c:pt>
                <c:pt idx="13">
                  <c:v>14324</c:v>
                </c:pt>
                <c:pt idx="14">
                  <c:v>15634</c:v>
                </c:pt>
                <c:pt idx="15">
                  <c:v>17512</c:v>
                </c:pt>
                <c:pt idx="16">
                  <c:v>19439</c:v>
                </c:pt>
                <c:pt idx="17">
                  <c:v>22428</c:v>
                </c:pt>
                <c:pt idx="18">
                  <c:v>24486</c:v>
                </c:pt>
                <c:pt idx="19">
                  <c:v>25114</c:v>
                </c:pt>
                <c:pt idx="20">
                  <c:v>26345</c:v>
                </c:pt>
                <c:pt idx="21">
                  <c:v>25291</c:v>
                </c:pt>
                <c:pt idx="22">
                  <c:v>26477</c:v>
                </c:pt>
                <c:pt idx="23">
                  <c:v>26551</c:v>
                </c:pt>
                <c:pt idx="24">
                  <c:v>27945</c:v>
                </c:pt>
                <c:pt idx="25">
                  <c:v>28089</c:v>
                </c:pt>
                <c:pt idx="26">
                  <c:v>26830</c:v>
                </c:pt>
                <c:pt idx="27">
                  <c:v>27123</c:v>
                </c:pt>
                <c:pt idx="28">
                  <c:v>26341</c:v>
                </c:pt>
              </c:numCache>
            </c:numRef>
          </c:val>
          <c:extLst>
            <c:ext xmlns:c16="http://schemas.microsoft.com/office/drawing/2014/chart" uri="{C3380CC4-5D6E-409C-BE32-E72D297353CC}">
              <c16:uniqueId val="{00000001-BE81-4643-9A0E-613A7AF315B9}"/>
            </c:ext>
          </c:extLst>
        </c:ser>
        <c:dLbls>
          <c:showLegendKey val="0"/>
          <c:showVal val="0"/>
          <c:showCatName val="0"/>
          <c:showSerName val="0"/>
          <c:showPercent val="0"/>
          <c:showBubbleSize val="0"/>
        </c:dLbls>
        <c:gapWidth val="150"/>
        <c:overlap val="100"/>
        <c:axId val="337695256"/>
        <c:axId val="337700744"/>
      </c:barChart>
      <c:lineChart>
        <c:grouping val="standard"/>
        <c:varyColors val="0"/>
        <c:ser>
          <c:idx val="2"/>
          <c:order val="2"/>
          <c:tx>
            <c:strRef>
              <c:f>'[Graf v aplikaci Microsoft PowerPoint]PERSC'!$K$5</c:f>
              <c:strCache>
                <c:ptCount val="1"/>
                <c:pt idx="0">
                  <c:v>Císařské řezy v %</c:v>
                </c:pt>
              </c:strCache>
            </c:strRef>
          </c:tx>
          <c:spPr>
            <a:ln>
              <a:solidFill>
                <a:srgbClr val="98B954"/>
              </a:solidFill>
            </a:ln>
          </c:spPr>
          <c:marker>
            <c:symbol val="none"/>
          </c:marker>
          <c:cat>
            <c:multiLvlStrRef>
              <c:f>'PER SC_BRNO'!$B$5:$B$22</c:f>
            </c:multiLvlStrRef>
          </c:cat>
          <c:val>
            <c:numRef>
              <c:f>'[Graf v aplikaci Microsoft PowerPoint]PERSC'!$B$50:$AD$50</c:f>
              <c:numCache>
                <c:formatCode>General</c:formatCode>
                <c:ptCount val="29"/>
                <c:pt idx="0">
                  <c:v>7.748329395619391E-2</c:v>
                </c:pt>
                <c:pt idx="1">
                  <c:v>8.5148311931957016E-2</c:v>
                </c:pt>
                <c:pt idx="2">
                  <c:v>8.8546822411403686E-2</c:v>
                </c:pt>
                <c:pt idx="3">
                  <c:v>9.148914957960852E-2</c:v>
                </c:pt>
                <c:pt idx="4">
                  <c:v>0.10156013901480809</c:v>
                </c:pt>
                <c:pt idx="5">
                  <c:v>0.11290694747440848</c:v>
                </c:pt>
                <c:pt idx="6">
                  <c:v>0.11658562697952447</c:v>
                </c:pt>
                <c:pt idx="7">
                  <c:v>0.11916601627829189</c:v>
                </c:pt>
                <c:pt idx="8">
                  <c:v>0.12429201459625244</c:v>
                </c:pt>
                <c:pt idx="9">
                  <c:v>0.12504813900278641</c:v>
                </c:pt>
                <c:pt idx="10">
                  <c:v>0.13057913853421574</c:v>
                </c:pt>
                <c:pt idx="11">
                  <c:v>0.13438076600503215</c:v>
                </c:pt>
                <c:pt idx="12">
                  <c:v>0.14264169089200235</c:v>
                </c:pt>
                <c:pt idx="13">
                  <c:v>0.15504345849524284</c:v>
                </c:pt>
                <c:pt idx="14">
                  <c:v>0.16268808924223188</c:v>
                </c:pt>
                <c:pt idx="15">
                  <c:v>0.17421581989474627</c:v>
                </c:pt>
                <c:pt idx="16">
                  <c:v>0.18668190417655023</c:v>
                </c:pt>
                <c:pt idx="17">
                  <c:v>0.20027145765617746</c:v>
                </c:pt>
                <c:pt idx="18">
                  <c:v>0.20871655429306921</c:v>
                </c:pt>
                <c:pt idx="19">
                  <c:v>0.21652986618843978</c:v>
                </c:pt>
                <c:pt idx="20">
                  <c:v>0.23027437132343301</c:v>
                </c:pt>
                <c:pt idx="21">
                  <c:v>0.23771524174749981</c:v>
                </c:pt>
                <c:pt idx="22">
                  <c:v>0.25027885433405805</c:v>
                </c:pt>
                <c:pt idx="23">
                  <c:v>0.25553887316894769</c:v>
                </c:pt>
                <c:pt idx="24">
                  <c:v>0.26123902739994953</c:v>
                </c:pt>
                <c:pt idx="25">
                  <c:v>0.26100652307234851</c:v>
                </c:pt>
                <c:pt idx="26">
                  <c:v>0.24497808619430242</c:v>
                </c:pt>
                <c:pt idx="27">
                  <c:v>0.24296361323611088</c:v>
                </c:pt>
                <c:pt idx="28">
                  <c:v>0.23571575584568991</c:v>
                </c:pt>
              </c:numCache>
            </c:numRef>
          </c:val>
          <c:smooth val="0"/>
          <c:extLst>
            <c:ext xmlns:c16="http://schemas.microsoft.com/office/drawing/2014/chart" uri="{C3380CC4-5D6E-409C-BE32-E72D297353CC}">
              <c16:uniqueId val="{00000002-BE81-4643-9A0E-613A7AF315B9}"/>
            </c:ext>
          </c:extLst>
        </c:ser>
        <c:dLbls>
          <c:showLegendKey val="0"/>
          <c:showVal val="0"/>
          <c:showCatName val="0"/>
          <c:showSerName val="0"/>
          <c:showPercent val="0"/>
          <c:showBubbleSize val="0"/>
        </c:dLbls>
        <c:marker val="1"/>
        <c:smooth val="0"/>
        <c:axId val="337694472"/>
        <c:axId val="337701136"/>
      </c:lineChart>
      <c:catAx>
        <c:axId val="337695256"/>
        <c:scaling>
          <c:orientation val="minMax"/>
        </c:scaling>
        <c:delete val="0"/>
        <c:axPos val="b"/>
        <c:numFmt formatCode="General" sourceLinked="1"/>
        <c:majorTickMark val="out"/>
        <c:minorTickMark val="none"/>
        <c:tickLblPos val="nextTo"/>
        <c:txPr>
          <a:bodyPr/>
          <a:lstStyle/>
          <a:p>
            <a:pPr>
              <a:defRPr sz="1100"/>
            </a:pPr>
            <a:endParaRPr lang="cs-CZ"/>
          </a:p>
        </c:txPr>
        <c:crossAx val="337700744"/>
        <c:crosses val="autoZero"/>
        <c:auto val="1"/>
        <c:lblAlgn val="ctr"/>
        <c:lblOffset val="100"/>
        <c:tickLblSkip val="3"/>
        <c:noMultiLvlLbl val="0"/>
      </c:catAx>
      <c:valAx>
        <c:axId val="337700744"/>
        <c:scaling>
          <c:orientation val="minMax"/>
        </c:scaling>
        <c:delete val="0"/>
        <c:axPos val="l"/>
        <c:majorGridlines/>
        <c:numFmt formatCode="General" sourceLinked="1"/>
        <c:majorTickMark val="out"/>
        <c:minorTickMark val="none"/>
        <c:tickLblPos val="nextTo"/>
        <c:txPr>
          <a:bodyPr/>
          <a:lstStyle/>
          <a:p>
            <a:pPr>
              <a:defRPr sz="1100"/>
            </a:pPr>
            <a:endParaRPr lang="cs-CZ"/>
          </a:p>
        </c:txPr>
        <c:crossAx val="337695256"/>
        <c:crosses val="autoZero"/>
        <c:crossBetween val="between"/>
        <c:dispUnits>
          <c:builtInUnit val="thousands"/>
          <c:dispUnitsLbl>
            <c:layout>
              <c:manualLayout>
                <c:xMode val="edge"/>
                <c:yMode val="edge"/>
                <c:x val="9.0677274581803344E-4"/>
                <c:y val="0.2635958528951487"/>
              </c:manualLayout>
            </c:layout>
            <c:tx>
              <c:rich>
                <a:bodyPr/>
                <a:lstStyle/>
                <a:p>
                  <a:pPr>
                    <a:defRPr sz="1200"/>
                  </a:pPr>
                  <a:r>
                    <a:rPr lang="cs-CZ" sz="1200" dirty="0"/>
                    <a:t>Počet porodů (v tisících)</a:t>
                  </a:r>
                </a:p>
              </c:rich>
            </c:tx>
          </c:dispUnitsLbl>
        </c:dispUnits>
      </c:valAx>
      <c:valAx>
        <c:axId val="337701136"/>
        <c:scaling>
          <c:orientation val="minMax"/>
          <c:max val="0.30000000000000004"/>
        </c:scaling>
        <c:delete val="0"/>
        <c:axPos val="r"/>
        <c:numFmt formatCode="0.0&quot; &quot;%" sourceLinked="0"/>
        <c:majorTickMark val="out"/>
        <c:minorTickMark val="none"/>
        <c:tickLblPos val="nextTo"/>
        <c:txPr>
          <a:bodyPr/>
          <a:lstStyle/>
          <a:p>
            <a:pPr>
              <a:defRPr sz="1100"/>
            </a:pPr>
            <a:endParaRPr lang="cs-CZ"/>
          </a:p>
        </c:txPr>
        <c:crossAx val="337694472"/>
        <c:crosses val="max"/>
        <c:crossBetween val="between"/>
      </c:valAx>
      <c:catAx>
        <c:axId val="337694472"/>
        <c:scaling>
          <c:orientation val="minMax"/>
        </c:scaling>
        <c:delete val="1"/>
        <c:axPos val="b"/>
        <c:numFmt formatCode="General" sourceLinked="1"/>
        <c:majorTickMark val="out"/>
        <c:minorTickMark val="none"/>
        <c:tickLblPos val="nextTo"/>
        <c:crossAx val="337701136"/>
        <c:crosses val="autoZero"/>
        <c:auto val="1"/>
        <c:lblAlgn val="ctr"/>
        <c:lblOffset val="100"/>
        <c:noMultiLvlLbl val="0"/>
      </c:catAx>
    </c:plotArea>
    <c:plotVisOnly val="1"/>
    <c:dispBlanksAs val="gap"/>
    <c:showDLblsOverMax val="0"/>
  </c:chart>
  <c:spPr>
    <a:noFill/>
  </c:spPr>
  <c:externalData r:id="rId2">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54827961376309"/>
          <c:y val="2.7582550860719875E-2"/>
          <c:w val="0.77373222851733614"/>
          <c:h val="0.8381341940532081"/>
        </c:manualLayout>
      </c:layout>
      <c:barChart>
        <c:barDir val="col"/>
        <c:grouping val="stacked"/>
        <c:varyColors val="0"/>
        <c:ser>
          <c:idx val="0"/>
          <c:order val="0"/>
          <c:tx>
            <c:strRef>
              <c:f>'11. Císařské řezy'!$B$31</c:f>
              <c:strCache>
                <c:ptCount val="1"/>
                <c:pt idx="0">
                  <c:v>z toho vaginálně</c:v>
                </c:pt>
              </c:strCache>
            </c:strRef>
          </c:tx>
          <c:invertIfNegative val="0"/>
          <c:cat>
            <c:numRef>
              <c:f>[1]per_SC_16_18!$C$45:$U$45</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'11. Císařské řezy'!$C$31:$U$31</c:f>
              <c:numCache>
                <c:formatCode>General</c:formatCode>
                <c:ptCount val="19"/>
                <c:pt idx="0">
                  <c:v>4351</c:v>
                </c:pt>
                <c:pt idx="1">
                  <c:v>4329</c:v>
                </c:pt>
                <c:pt idx="2">
                  <c:v>4300</c:v>
                </c:pt>
                <c:pt idx="3">
                  <c:v>4304</c:v>
                </c:pt>
                <c:pt idx="4">
                  <c:v>4343</c:v>
                </c:pt>
                <c:pt idx="5">
                  <c:v>4549</c:v>
                </c:pt>
                <c:pt idx="6">
                  <c:v>4492</c:v>
                </c:pt>
                <c:pt idx="7">
                  <c:v>4995</c:v>
                </c:pt>
                <c:pt idx="8">
                  <c:v>4973</c:v>
                </c:pt>
                <c:pt idx="9">
                  <c:v>4882</c:v>
                </c:pt>
                <c:pt idx="10">
                  <c:v>4717</c:v>
                </c:pt>
                <c:pt idx="11">
                  <c:v>4197</c:v>
                </c:pt>
                <c:pt idx="12">
                  <c:v>4129</c:v>
                </c:pt>
                <c:pt idx="13">
                  <c:v>4056</c:v>
                </c:pt>
                <c:pt idx="14">
                  <c:v>4167</c:v>
                </c:pt>
                <c:pt idx="15">
                  <c:v>4316</c:v>
                </c:pt>
                <c:pt idx="16">
                  <c:v>4323</c:v>
                </c:pt>
                <c:pt idx="17">
                  <c:v>4409</c:v>
                </c:pt>
                <c:pt idx="18">
                  <c:v>4363</c:v>
                </c:pt>
              </c:numCache>
            </c:numRef>
          </c:val>
          <c:extLst>
            <c:ext xmlns:c16="http://schemas.microsoft.com/office/drawing/2014/chart" uri="{C3380CC4-5D6E-409C-BE32-E72D297353CC}">
              <c16:uniqueId val="{00000000-5420-44DD-A037-42E648330336}"/>
            </c:ext>
          </c:extLst>
        </c:ser>
        <c:ser>
          <c:idx val="1"/>
          <c:order val="1"/>
          <c:tx>
            <c:strRef>
              <c:f>'11. Císařské řezy'!$B$32</c:f>
              <c:strCache>
                <c:ptCount val="1"/>
                <c:pt idx="0">
                  <c:v>z toho císařské řezy</c:v>
                </c:pt>
              </c:strCache>
            </c:strRef>
          </c:tx>
          <c:spPr>
            <a:solidFill>
              <a:srgbClr val="C00000"/>
            </a:solidFill>
          </c:spPr>
          <c:invertIfNegative val="0"/>
          <c:cat>
            <c:numRef>
              <c:f>[1]per_SC_16_18!$C$45:$U$45</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'11. Císařské řezy'!$C$32:$U$32</c:f>
              <c:numCache>
                <c:formatCode>General</c:formatCode>
                <c:ptCount val="19"/>
                <c:pt idx="0">
                  <c:v>540</c:v>
                </c:pt>
                <c:pt idx="1">
                  <c:v>529</c:v>
                </c:pt>
                <c:pt idx="2">
                  <c:v>548</c:v>
                </c:pt>
                <c:pt idx="3">
                  <c:v>676</c:v>
                </c:pt>
                <c:pt idx="4">
                  <c:v>734</c:v>
                </c:pt>
                <c:pt idx="5">
                  <c:v>791</c:v>
                </c:pt>
                <c:pt idx="6">
                  <c:v>848</c:v>
                </c:pt>
                <c:pt idx="7">
                  <c:v>995</c:v>
                </c:pt>
                <c:pt idx="8">
                  <c:v>1075</c:v>
                </c:pt>
                <c:pt idx="9">
                  <c:v>1141</c:v>
                </c:pt>
                <c:pt idx="10">
                  <c:v>1128</c:v>
                </c:pt>
                <c:pt idx="11">
                  <c:v>1088</c:v>
                </c:pt>
                <c:pt idx="12">
                  <c:v>1216</c:v>
                </c:pt>
                <c:pt idx="13">
                  <c:v>1267</c:v>
                </c:pt>
                <c:pt idx="14">
                  <c:v>1186</c:v>
                </c:pt>
                <c:pt idx="15">
                  <c:v>1157</c:v>
                </c:pt>
                <c:pt idx="16">
                  <c:v>1157</c:v>
                </c:pt>
                <c:pt idx="17">
                  <c:v>1127</c:v>
                </c:pt>
                <c:pt idx="18">
                  <c:v>1110</c:v>
                </c:pt>
              </c:numCache>
            </c:numRef>
          </c:val>
          <c:extLst>
            <c:ext xmlns:c16="http://schemas.microsoft.com/office/drawing/2014/chart" uri="{C3380CC4-5D6E-409C-BE32-E72D297353CC}">
              <c16:uniqueId val="{00000001-5420-44DD-A037-42E648330336}"/>
            </c:ext>
          </c:extLst>
        </c:ser>
        <c:dLbls>
          <c:showLegendKey val="0"/>
          <c:showVal val="0"/>
          <c:showCatName val="0"/>
          <c:showSerName val="0"/>
          <c:showPercent val="0"/>
          <c:showBubbleSize val="0"/>
        </c:dLbls>
        <c:gapWidth val="150"/>
        <c:overlap val="100"/>
        <c:axId val="487432608"/>
        <c:axId val="487435744"/>
      </c:barChart>
      <c:lineChart>
        <c:grouping val="standard"/>
        <c:varyColors val="0"/>
        <c:ser>
          <c:idx val="2"/>
          <c:order val="2"/>
          <c:tx>
            <c:strRef>
              <c:f>'11. Císařské řezy'!$B$34</c:f>
              <c:strCache>
                <c:ptCount val="1"/>
                <c:pt idx="0">
                  <c:v>Císařské řezy v %</c:v>
                </c:pt>
              </c:strCache>
            </c:strRef>
          </c:tx>
          <c:spPr>
            <a:ln>
              <a:solidFill>
                <a:srgbClr val="8CC841"/>
              </a:solidFill>
            </a:ln>
          </c:spPr>
          <c:marker>
            <c:symbol val="none"/>
          </c:marker>
          <c:cat>
            <c:numRef>
              <c:f>'[1]PER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'11. Císařské řezy'!$C$34:$U$34</c:f>
              <c:numCache>
                <c:formatCode>0.0000</c:formatCode>
                <c:ptCount val="19"/>
                <c:pt idx="0">
                  <c:v>0.11040686976078512</c:v>
                </c:pt>
                <c:pt idx="1">
                  <c:v>0.10889254837381639</c:v>
                </c:pt>
                <c:pt idx="2">
                  <c:v>0.11303630363036303</c:v>
                </c:pt>
                <c:pt idx="3">
                  <c:v>0.13574297188755019</c:v>
                </c:pt>
                <c:pt idx="4">
                  <c:v>0.14457356706716565</c:v>
                </c:pt>
                <c:pt idx="5">
                  <c:v>0.14812734082397003</c:v>
                </c:pt>
                <c:pt idx="6">
                  <c:v>0.15880149812734082</c:v>
                </c:pt>
                <c:pt idx="7">
                  <c:v>0.166110183639399</c:v>
                </c:pt>
                <c:pt idx="8">
                  <c:v>0.17774470899470898</c:v>
                </c:pt>
                <c:pt idx="9">
                  <c:v>0.18944047816702639</c:v>
                </c:pt>
                <c:pt idx="10">
                  <c:v>0.19298545765611633</c:v>
                </c:pt>
                <c:pt idx="11">
                  <c:v>0.20586565752128666</c:v>
                </c:pt>
                <c:pt idx="12">
                  <c:v>0.22750233863423761</c:v>
                </c:pt>
                <c:pt idx="13">
                  <c:v>0.2380236708622957</c:v>
                </c:pt>
                <c:pt idx="14">
                  <c:v>0.22155800485708949</c:v>
                </c:pt>
                <c:pt idx="15">
                  <c:v>0.21140142517814728</c:v>
                </c:pt>
                <c:pt idx="16">
                  <c:v>0.21113138686131386</c:v>
                </c:pt>
                <c:pt idx="17">
                  <c:v>0.20357658959537572</c:v>
                </c:pt>
                <c:pt idx="18">
                  <c:v>0.20281381326511969</c:v>
                </c:pt>
              </c:numCache>
            </c:numRef>
          </c:val>
          <c:smooth val="0"/>
          <c:extLst>
            <c:ext xmlns:c16="http://schemas.microsoft.com/office/drawing/2014/chart" uri="{C3380CC4-5D6E-409C-BE32-E72D297353CC}">
              <c16:uniqueId val="{00000002-5420-44DD-A037-42E648330336}"/>
            </c:ext>
          </c:extLst>
        </c:ser>
        <c:dLbls>
          <c:showLegendKey val="0"/>
          <c:showVal val="0"/>
          <c:showCatName val="0"/>
          <c:showSerName val="0"/>
          <c:showPercent val="0"/>
          <c:showBubbleSize val="0"/>
        </c:dLbls>
        <c:marker val="1"/>
        <c:smooth val="0"/>
        <c:axId val="487438880"/>
        <c:axId val="487424376"/>
      </c:lineChart>
      <c:catAx>
        <c:axId val="487432608"/>
        <c:scaling>
          <c:orientation val="minMax"/>
        </c:scaling>
        <c:delete val="0"/>
        <c:axPos val="b"/>
        <c:numFmt formatCode="General" sourceLinked="1"/>
        <c:majorTickMark val="out"/>
        <c:minorTickMark val="none"/>
        <c:tickLblPos val="nextTo"/>
        <c:txPr>
          <a:bodyPr/>
          <a:lstStyle/>
          <a:p>
            <a:pPr>
              <a:defRPr sz="1200"/>
            </a:pPr>
            <a:endParaRPr lang="cs-CZ"/>
          </a:p>
        </c:txPr>
        <c:crossAx val="487435744"/>
        <c:crosses val="autoZero"/>
        <c:auto val="1"/>
        <c:lblAlgn val="ctr"/>
        <c:lblOffset val="100"/>
        <c:tickLblSkip val="3"/>
        <c:noMultiLvlLbl val="0"/>
      </c:catAx>
      <c:valAx>
        <c:axId val="487435744"/>
        <c:scaling>
          <c:orientation val="minMax"/>
        </c:scaling>
        <c:delete val="0"/>
        <c:axPos val="l"/>
        <c:majorGridlines/>
        <c:numFmt formatCode="General" sourceLinked="1"/>
        <c:majorTickMark val="out"/>
        <c:minorTickMark val="none"/>
        <c:tickLblPos val="nextTo"/>
        <c:txPr>
          <a:bodyPr/>
          <a:lstStyle/>
          <a:p>
            <a:pPr>
              <a:defRPr sz="1100"/>
            </a:pPr>
            <a:endParaRPr lang="cs-CZ"/>
          </a:p>
        </c:txPr>
        <c:crossAx val="487432608"/>
        <c:crosses val="autoZero"/>
        <c:crossBetween val="between"/>
        <c:dispUnits>
          <c:builtInUnit val="thousands"/>
          <c:dispUnitsLbl>
            <c:layout>
              <c:manualLayout>
                <c:xMode val="edge"/>
                <c:yMode val="edge"/>
                <c:x val="9.0677274581803344E-4"/>
                <c:y val="0.2635958528951487"/>
              </c:manualLayout>
            </c:layout>
            <c:tx>
              <c:rich>
                <a:bodyPr/>
                <a:lstStyle/>
                <a:p>
                  <a:pPr>
                    <a:defRPr sz="1200"/>
                  </a:pPr>
                  <a:r>
                    <a:rPr lang="cs-CZ" sz="1200" dirty="0"/>
                    <a:t>Počet porodů (v tisících)</a:t>
                  </a:r>
                </a:p>
              </c:rich>
            </c:tx>
          </c:dispUnitsLbl>
        </c:dispUnits>
      </c:valAx>
      <c:valAx>
        <c:axId val="487424376"/>
        <c:scaling>
          <c:orientation val="minMax"/>
          <c:max val="0.30000000000000004"/>
        </c:scaling>
        <c:delete val="0"/>
        <c:axPos val="r"/>
        <c:numFmt formatCode="0.0&quot; &quot;%" sourceLinked="0"/>
        <c:majorTickMark val="out"/>
        <c:minorTickMark val="none"/>
        <c:tickLblPos val="nextTo"/>
        <c:txPr>
          <a:bodyPr/>
          <a:lstStyle/>
          <a:p>
            <a:pPr>
              <a:defRPr sz="1100"/>
            </a:pPr>
            <a:endParaRPr lang="cs-CZ"/>
          </a:p>
        </c:txPr>
        <c:crossAx val="487438880"/>
        <c:crosses val="max"/>
        <c:crossBetween val="between"/>
      </c:valAx>
      <c:catAx>
        <c:axId val="487438880"/>
        <c:scaling>
          <c:orientation val="minMax"/>
        </c:scaling>
        <c:delete val="1"/>
        <c:axPos val="b"/>
        <c:numFmt formatCode="General" sourceLinked="1"/>
        <c:majorTickMark val="out"/>
        <c:minorTickMark val="none"/>
        <c:tickLblPos val="nextTo"/>
        <c:crossAx val="487424376"/>
        <c:crosses val="autoZero"/>
        <c:auto val="1"/>
        <c:lblAlgn val="ctr"/>
        <c:lblOffset val="100"/>
        <c:noMultiLvlLbl val="0"/>
      </c:catAx>
    </c:plotArea>
    <c:plotVisOnly val="1"/>
    <c:dispBlanksAs val="gap"/>
    <c:showDLblsOverMax val="0"/>
  </c:chart>
  <c:spPr>
    <a:noFill/>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85427135678391"/>
          <c:y val="4.9180327868852458E-2"/>
          <c:w val="0.76633165829145733"/>
          <c:h val="0.78688524590163933"/>
        </c:manualLayout>
      </c:layout>
      <c:lineChart>
        <c:grouping val="standard"/>
        <c:varyColors val="0"/>
        <c:ser>
          <c:idx val="3"/>
          <c:order val="0"/>
          <c:tx>
            <c:strRef>
              <c:f>Sheet1!$A$2</c:f>
              <c:strCache>
                <c:ptCount val="1"/>
                <c:pt idx="0">
                  <c:v>65 +</c:v>
                </c:pt>
              </c:strCache>
            </c:strRef>
          </c:tx>
          <c:spPr>
            <a:ln w="24565">
              <a:solidFill>
                <a:srgbClr val="000000"/>
              </a:solidFill>
              <a:prstDash val="solid"/>
            </a:ln>
          </c:spPr>
          <c:marker>
            <c:symbol val="none"/>
          </c:marker>
          <c:cat>
            <c:numRef>
              <c:f>Sheet1!$B$1:$AI$1</c:f>
              <c:numCache>
                <c:formatCode>General</c:formatCode>
                <c:ptCount val="34"/>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pt idx="33">
                  <c:v>2051</c:v>
                </c:pt>
              </c:numCache>
            </c:numRef>
          </c:cat>
          <c:val>
            <c:numRef>
              <c:f>Sheet1!$B$2:$AI$2</c:f>
              <c:numCache>
                <c:formatCode>General</c:formatCode>
                <c:ptCount val="34"/>
                <c:pt idx="0">
                  <c:v>2053620</c:v>
                </c:pt>
                <c:pt idx="1">
                  <c:v>2105933</c:v>
                </c:pt>
                <c:pt idx="2">
                  <c:v>2156103</c:v>
                </c:pt>
                <c:pt idx="3">
                  <c:v>2204528</c:v>
                </c:pt>
                <c:pt idx="4">
                  <c:v>2250234</c:v>
                </c:pt>
                <c:pt idx="5">
                  <c:v>2290626</c:v>
                </c:pt>
                <c:pt idx="6">
                  <c:v>2320903</c:v>
                </c:pt>
                <c:pt idx="7">
                  <c:v>2341367</c:v>
                </c:pt>
                <c:pt idx="8">
                  <c:v>2362285</c:v>
                </c:pt>
                <c:pt idx="9">
                  <c:v>2384509</c:v>
                </c:pt>
                <c:pt idx="10">
                  <c:v>2408594</c:v>
                </c:pt>
                <c:pt idx="11">
                  <c:v>2444514</c:v>
                </c:pt>
                <c:pt idx="12">
                  <c:v>2483876</c:v>
                </c:pt>
                <c:pt idx="13">
                  <c:v>2516280</c:v>
                </c:pt>
                <c:pt idx="14">
                  <c:v>2542047</c:v>
                </c:pt>
                <c:pt idx="15">
                  <c:v>2564569</c:v>
                </c:pt>
                <c:pt idx="16">
                  <c:v>2585077</c:v>
                </c:pt>
                <c:pt idx="17">
                  <c:v>2609787</c:v>
                </c:pt>
                <c:pt idx="18">
                  <c:v>2637805</c:v>
                </c:pt>
                <c:pt idx="19">
                  <c:v>2669359</c:v>
                </c:pt>
                <c:pt idx="20">
                  <c:v>2707430</c:v>
                </c:pt>
                <c:pt idx="21">
                  <c:v>2758678</c:v>
                </c:pt>
                <c:pt idx="22">
                  <c:v>2819163</c:v>
                </c:pt>
                <c:pt idx="23">
                  <c:v>2876494</c:v>
                </c:pt>
                <c:pt idx="24">
                  <c:v>2929894</c:v>
                </c:pt>
                <c:pt idx="25">
                  <c:v>2978335</c:v>
                </c:pt>
                <c:pt idx="26">
                  <c:v>3023871</c:v>
                </c:pt>
                <c:pt idx="27">
                  <c:v>3064334</c:v>
                </c:pt>
                <c:pt idx="28">
                  <c:v>3090454</c:v>
                </c:pt>
                <c:pt idx="29">
                  <c:v>3109177</c:v>
                </c:pt>
                <c:pt idx="30">
                  <c:v>3127447</c:v>
                </c:pt>
                <c:pt idx="31">
                  <c:v>3143095</c:v>
                </c:pt>
                <c:pt idx="32">
                  <c:v>3158657</c:v>
                </c:pt>
                <c:pt idx="33">
                  <c:v>3174039</c:v>
                </c:pt>
              </c:numCache>
            </c:numRef>
          </c:val>
          <c:smooth val="0"/>
          <c:extLst>
            <c:ext xmlns:c16="http://schemas.microsoft.com/office/drawing/2014/chart" uri="{C3380CC4-5D6E-409C-BE32-E72D297353CC}">
              <c16:uniqueId val="{00000000-308F-44CA-AF9B-BA17B13AF31B}"/>
            </c:ext>
          </c:extLst>
        </c:ser>
        <c:dLbls>
          <c:showLegendKey val="0"/>
          <c:showVal val="0"/>
          <c:showCatName val="0"/>
          <c:showSerName val="0"/>
          <c:showPercent val="0"/>
          <c:showBubbleSize val="0"/>
        </c:dLbls>
        <c:marker val="1"/>
        <c:smooth val="0"/>
        <c:axId val="459295864"/>
        <c:axId val="459300176"/>
      </c:lineChart>
      <c:lineChart>
        <c:grouping val="standard"/>
        <c:varyColors val="0"/>
        <c:ser>
          <c:idx val="7"/>
          <c:order val="1"/>
          <c:tx>
            <c:strRef>
              <c:f>Sheet1!$A$3</c:f>
              <c:strCache>
                <c:ptCount val="1"/>
                <c:pt idx="0">
                  <c:v>podíl</c:v>
                </c:pt>
              </c:strCache>
            </c:strRef>
          </c:tx>
          <c:spPr>
            <a:ln w="24565">
              <a:solidFill>
                <a:srgbClr val="808080"/>
              </a:solidFill>
              <a:prstDash val="solid"/>
            </a:ln>
          </c:spPr>
          <c:marker>
            <c:symbol val="none"/>
          </c:marker>
          <c:cat>
            <c:numRef>
              <c:f>Sheet1!$B$1:$AI$1</c:f>
              <c:numCache>
                <c:formatCode>General</c:formatCode>
                <c:ptCount val="34"/>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pt idx="33">
                  <c:v>2051</c:v>
                </c:pt>
              </c:numCache>
            </c:numRef>
          </c:cat>
          <c:val>
            <c:numRef>
              <c:f>Sheet1!$B$3:$AI$3</c:f>
              <c:numCache>
                <c:formatCode>General</c:formatCode>
                <c:ptCount val="34"/>
                <c:pt idx="0">
                  <c:v>19.490873279999999</c:v>
                </c:pt>
                <c:pt idx="1">
                  <c:v>19.989507549999999</c:v>
                </c:pt>
                <c:pt idx="2">
                  <c:v>20.471198659999999</c:v>
                </c:pt>
                <c:pt idx="3">
                  <c:v>20.940089310000001</c:v>
                </c:pt>
                <c:pt idx="4">
                  <c:v>21.38735312</c:v>
                </c:pt>
                <c:pt idx="5">
                  <c:v>21.78875403</c:v>
                </c:pt>
                <c:pt idx="6">
                  <c:v>22.098930029999998</c:v>
                </c:pt>
                <c:pt idx="7">
                  <c:v>22.320820319999999</c:v>
                </c:pt>
                <c:pt idx="8">
                  <c:v>22.55223238</c:v>
                </c:pt>
                <c:pt idx="9">
                  <c:v>22.801257549999999</c:v>
                </c:pt>
                <c:pt idx="10">
                  <c:v>23.073047079999998</c:v>
                </c:pt>
                <c:pt idx="11">
                  <c:v>23.463099029999999</c:v>
                </c:pt>
                <c:pt idx="12">
                  <c:v>23.891001580000001</c:v>
                </c:pt>
                <c:pt idx="13">
                  <c:v>24.25624702</c:v>
                </c:pt>
                <c:pt idx="14">
                  <c:v>24.563107030000001</c:v>
                </c:pt>
                <c:pt idx="15">
                  <c:v>24.843337160000001</c:v>
                </c:pt>
                <c:pt idx="16">
                  <c:v>25.107924440000001</c:v>
                </c:pt>
                <c:pt idx="17">
                  <c:v>25.41650435</c:v>
                </c:pt>
                <c:pt idx="18">
                  <c:v>25.760003130000001</c:v>
                </c:pt>
                <c:pt idx="19">
                  <c:v>26.140399030000001</c:v>
                </c:pt>
                <c:pt idx="20">
                  <c:v>26.586976669999999</c:v>
                </c:pt>
                <c:pt idx="21">
                  <c:v>27.165912110000001</c:v>
                </c:pt>
                <c:pt idx="22">
                  <c:v>27.83968625</c:v>
                </c:pt>
                <c:pt idx="23">
                  <c:v>28.486837250000001</c:v>
                </c:pt>
                <c:pt idx="24">
                  <c:v>29.099882260000001</c:v>
                </c:pt>
                <c:pt idx="25">
                  <c:v>29.668659860000002</c:v>
                </c:pt>
                <c:pt idx="26">
                  <c:v>30.213575330000001</c:v>
                </c:pt>
                <c:pt idx="27">
                  <c:v>30.712883179999999</c:v>
                </c:pt>
                <c:pt idx="28">
                  <c:v>31.073102259999999</c:v>
                </c:pt>
                <c:pt idx="29">
                  <c:v>31.36305415</c:v>
                </c:pt>
                <c:pt idx="30">
                  <c:v>31.65239004</c:v>
                </c:pt>
                <c:pt idx="31">
                  <c:v>31.919124279999998</c:v>
                </c:pt>
                <c:pt idx="32">
                  <c:v>32.18891472</c:v>
                </c:pt>
                <c:pt idx="33">
                  <c:v>32.460911879999998</c:v>
                </c:pt>
              </c:numCache>
            </c:numRef>
          </c:val>
          <c:smooth val="0"/>
          <c:extLst>
            <c:ext xmlns:c16="http://schemas.microsoft.com/office/drawing/2014/chart" uri="{C3380CC4-5D6E-409C-BE32-E72D297353CC}">
              <c16:uniqueId val="{00000001-308F-44CA-AF9B-BA17B13AF31B}"/>
            </c:ext>
          </c:extLst>
        </c:ser>
        <c:dLbls>
          <c:showLegendKey val="0"/>
          <c:showVal val="0"/>
          <c:showCatName val="0"/>
          <c:showSerName val="0"/>
          <c:showPercent val="0"/>
          <c:showBubbleSize val="0"/>
        </c:dLbls>
        <c:marker val="1"/>
        <c:smooth val="0"/>
        <c:axId val="459295080"/>
        <c:axId val="459302136"/>
      </c:lineChart>
      <c:catAx>
        <c:axId val="459295864"/>
        <c:scaling>
          <c:orientation val="minMax"/>
        </c:scaling>
        <c:delete val="0"/>
        <c:axPos val="b"/>
        <c:numFmt formatCode="General" sourceLinked="1"/>
        <c:majorTickMark val="out"/>
        <c:minorTickMark val="none"/>
        <c:tickLblPos val="nextTo"/>
        <c:spPr>
          <a:ln w="12283">
            <a:solidFill>
              <a:schemeClr val="tx1"/>
            </a:solidFill>
            <a:prstDash val="solid"/>
          </a:ln>
        </c:spPr>
        <c:txPr>
          <a:bodyPr rot="-2700000" vert="horz"/>
          <a:lstStyle/>
          <a:p>
            <a:pPr>
              <a:defRPr sz="870" b="0" i="0" u="none" strike="noStrike" baseline="0">
                <a:solidFill>
                  <a:schemeClr val="tx1"/>
                </a:solidFill>
                <a:latin typeface="Arial"/>
                <a:ea typeface="Arial"/>
                <a:cs typeface="Arial"/>
              </a:defRPr>
            </a:pPr>
            <a:endParaRPr lang="cs-CZ"/>
          </a:p>
        </c:txPr>
        <c:crossAx val="459300176"/>
        <c:crosses val="autoZero"/>
        <c:auto val="1"/>
        <c:lblAlgn val="ctr"/>
        <c:lblOffset val="0"/>
        <c:tickLblSkip val="2"/>
        <c:tickMarkSkip val="1"/>
        <c:noMultiLvlLbl val="0"/>
      </c:catAx>
      <c:valAx>
        <c:axId val="459300176"/>
        <c:scaling>
          <c:orientation val="minMax"/>
          <c:max val="4500000"/>
          <c:min val="0"/>
        </c:scaling>
        <c:delete val="0"/>
        <c:axPos val="l"/>
        <c:majorGridlines>
          <c:spPr>
            <a:ln w="3071">
              <a:solidFill>
                <a:srgbClr val="C0C0C0"/>
              </a:solidFill>
              <a:prstDash val="sysDash"/>
            </a:ln>
          </c:spPr>
        </c:majorGridlines>
        <c:numFmt formatCode="#,##0" sourceLinked="0"/>
        <c:majorTickMark val="out"/>
        <c:minorTickMark val="none"/>
        <c:tickLblPos val="nextTo"/>
        <c:spPr>
          <a:ln w="12283">
            <a:solidFill>
              <a:schemeClr val="tx1"/>
            </a:solidFill>
            <a:prstDash val="solid"/>
          </a:ln>
        </c:spPr>
        <c:txPr>
          <a:bodyPr rot="0" vert="horz"/>
          <a:lstStyle/>
          <a:p>
            <a:pPr>
              <a:defRPr sz="870" b="0" i="0" u="none" strike="noStrike" baseline="0">
                <a:solidFill>
                  <a:schemeClr val="tx1"/>
                </a:solidFill>
                <a:latin typeface="Arial"/>
                <a:ea typeface="Arial"/>
                <a:cs typeface="Arial"/>
              </a:defRPr>
            </a:pPr>
            <a:endParaRPr lang="cs-CZ"/>
          </a:p>
        </c:txPr>
        <c:crossAx val="459295864"/>
        <c:crosses val="autoZero"/>
        <c:crossBetween val="midCat"/>
      </c:valAx>
      <c:catAx>
        <c:axId val="459295080"/>
        <c:scaling>
          <c:orientation val="minMax"/>
        </c:scaling>
        <c:delete val="1"/>
        <c:axPos val="b"/>
        <c:numFmt formatCode="General" sourceLinked="1"/>
        <c:majorTickMark val="out"/>
        <c:minorTickMark val="none"/>
        <c:tickLblPos val="nextTo"/>
        <c:crossAx val="459302136"/>
        <c:crosses val="autoZero"/>
        <c:auto val="1"/>
        <c:lblAlgn val="ctr"/>
        <c:lblOffset val="100"/>
        <c:noMultiLvlLbl val="0"/>
      </c:catAx>
      <c:valAx>
        <c:axId val="459302136"/>
        <c:scaling>
          <c:orientation val="minMax"/>
          <c:max val="45"/>
        </c:scaling>
        <c:delete val="0"/>
        <c:axPos val="r"/>
        <c:numFmt formatCode="General" sourceLinked="1"/>
        <c:majorTickMark val="cross"/>
        <c:minorTickMark val="none"/>
        <c:tickLblPos val="nextTo"/>
        <c:spPr>
          <a:ln w="3071">
            <a:solidFill>
              <a:schemeClr val="tx1"/>
            </a:solidFill>
            <a:prstDash val="solid"/>
          </a:ln>
        </c:spPr>
        <c:txPr>
          <a:bodyPr rot="0" vert="horz"/>
          <a:lstStyle/>
          <a:p>
            <a:pPr>
              <a:defRPr sz="870" b="0" i="0" u="none" strike="noStrike" baseline="0">
                <a:solidFill>
                  <a:schemeClr val="tx1"/>
                </a:solidFill>
                <a:latin typeface="Arial"/>
                <a:ea typeface="Arial"/>
                <a:cs typeface="Arial"/>
              </a:defRPr>
            </a:pPr>
            <a:endParaRPr lang="cs-CZ"/>
          </a:p>
        </c:txPr>
        <c:crossAx val="459295080"/>
        <c:crosses val="max"/>
        <c:crossBetween val="midCat"/>
      </c:valAx>
      <c:spPr>
        <a:noFill/>
        <a:ln w="24565">
          <a:noFill/>
        </a:ln>
      </c:spPr>
    </c:plotArea>
    <c:plotVisOnly val="1"/>
    <c:dispBlanksAs val="gap"/>
    <c:showDLblsOverMax val="0"/>
  </c:chart>
  <c:spPr>
    <a:noFill/>
    <a:ln>
      <a:noFill/>
    </a:ln>
  </c:spPr>
  <c:txPr>
    <a:bodyPr/>
    <a:lstStyle/>
    <a:p>
      <a:pPr>
        <a:defRPr sz="1451" b="1" i="0" u="none" strike="noStrike" baseline="0">
          <a:solidFill>
            <a:schemeClr val="tx1"/>
          </a:solidFill>
          <a:latin typeface="Arial"/>
          <a:ea typeface="Arial"/>
          <a:cs typeface="Arial"/>
        </a:defRPr>
      </a:pPr>
      <a:endParaRPr lang="cs-CZ"/>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22000529637927"/>
          <c:y val="5.792539659563016E-2"/>
          <c:w val="0.68301321709786278"/>
          <c:h val="0.74430293635797951"/>
        </c:manualLayout>
      </c:layout>
      <c:barChart>
        <c:barDir val="col"/>
        <c:grouping val="percentStacked"/>
        <c:varyColors val="0"/>
        <c:ser>
          <c:idx val="0"/>
          <c:order val="0"/>
          <c:tx>
            <c:strRef>
              <c:f>KOUŘENÍ!$B$1</c:f>
              <c:strCache>
                <c:ptCount val="1"/>
                <c:pt idx="0">
                  <c:v>Rodičky, které kouřily v těhotenství.</c:v>
                </c:pt>
              </c:strCache>
            </c:strRef>
          </c:tx>
          <c:spPr>
            <a:solidFill>
              <a:srgbClr val="DA2128"/>
            </a:solidFill>
          </c:spPr>
          <c:invertIfNegative val="0"/>
          <c:cat>
            <c:strRef>
              <c:f>KOUŘENÍ!$A$2:$A$17</c:f>
              <c:strCache>
                <c:ptCount val="16"/>
                <c:pt idx="0">
                  <c:v>Francie**</c:v>
                </c:pt>
                <c:pt idx="1">
                  <c:v>Rakousko**</c:v>
                </c:pt>
                <c:pt idx="2">
                  <c:v>Lucembursko**</c:v>
                </c:pt>
                <c:pt idx="3">
                  <c:v>Slovinsko</c:v>
                </c:pt>
                <c:pt idx="4">
                  <c:v>Německo</c:v>
                </c:pt>
                <c:pt idx="5">
                  <c:v>Lotyško</c:v>
                </c:pt>
                <c:pt idx="6">
                  <c:v>Chorvatsko</c:v>
                </c:pt>
                <c:pt idx="7">
                  <c:v>Dánsko*</c:v>
                </c:pt>
                <c:pt idx="8">
                  <c:v>Litva</c:v>
                </c:pt>
                <c:pt idx="9">
                  <c:v>Česko</c:v>
                </c:pt>
                <c:pt idx="10">
                  <c:v>Kypr</c:v>
                </c:pt>
                <c:pt idx="11">
                  <c:v>Estonsko</c:v>
                </c:pt>
                <c:pt idx="12">
                  <c:v>Nizozemsko</c:v>
                </c:pt>
                <c:pt idx="13">
                  <c:v>Itálie</c:v>
                </c:pt>
                <c:pt idx="14">
                  <c:v>Švédsko**</c:v>
                </c:pt>
                <c:pt idx="15">
                  <c:v>Norsko**</c:v>
                </c:pt>
              </c:strCache>
            </c:strRef>
          </c:cat>
          <c:val>
            <c:numRef>
              <c:f>KOUŘENÍ!$B$2:$B$17</c:f>
              <c:numCache>
                <c:formatCode>General</c:formatCode>
                <c:ptCount val="16"/>
                <c:pt idx="0">
                  <c:v>16.3</c:v>
                </c:pt>
                <c:pt idx="1">
                  <c:v>12.5</c:v>
                </c:pt>
                <c:pt idx="2">
                  <c:v>10.7</c:v>
                </c:pt>
                <c:pt idx="3">
                  <c:v>9.5</c:v>
                </c:pt>
                <c:pt idx="4">
                  <c:v>9</c:v>
                </c:pt>
                <c:pt idx="5">
                  <c:v>7.9</c:v>
                </c:pt>
                <c:pt idx="6">
                  <c:v>7.8</c:v>
                </c:pt>
                <c:pt idx="7">
                  <c:v>7.5</c:v>
                </c:pt>
                <c:pt idx="8">
                  <c:v>7.4</c:v>
                </c:pt>
                <c:pt idx="9">
                  <c:v>7.2</c:v>
                </c:pt>
                <c:pt idx="10">
                  <c:v>6.3</c:v>
                </c:pt>
                <c:pt idx="11">
                  <c:v>6.1</c:v>
                </c:pt>
                <c:pt idx="12">
                  <c:v>6</c:v>
                </c:pt>
                <c:pt idx="13">
                  <c:v>5.3</c:v>
                </c:pt>
                <c:pt idx="14">
                  <c:v>3.8</c:v>
                </c:pt>
                <c:pt idx="15">
                  <c:v>3.6</c:v>
                </c:pt>
              </c:numCache>
            </c:numRef>
          </c:val>
          <c:extLst>
            <c:ext xmlns:c16="http://schemas.microsoft.com/office/drawing/2014/chart" uri="{C3380CC4-5D6E-409C-BE32-E72D297353CC}">
              <c16:uniqueId val="{00000000-EC12-42F4-8949-E5995F920D36}"/>
            </c:ext>
          </c:extLst>
        </c:ser>
        <c:ser>
          <c:idx val="1"/>
          <c:order val="1"/>
          <c:tx>
            <c:strRef>
              <c:f>KOUŘENÍ!$C$1</c:f>
              <c:strCache>
                <c:ptCount val="1"/>
                <c:pt idx="0">
                  <c:v>Rodičky, které nekouřily                       v těhotenství.</c:v>
                </c:pt>
              </c:strCache>
            </c:strRef>
          </c:tx>
          <c:spPr>
            <a:solidFill>
              <a:srgbClr val="037BC1"/>
            </a:solidFill>
          </c:spPr>
          <c:invertIfNegative val="0"/>
          <c:cat>
            <c:strRef>
              <c:f>KOUŘENÍ!$A$2:$A$17</c:f>
              <c:strCache>
                <c:ptCount val="16"/>
                <c:pt idx="0">
                  <c:v>Francie**</c:v>
                </c:pt>
                <c:pt idx="1">
                  <c:v>Rakousko**</c:v>
                </c:pt>
                <c:pt idx="2">
                  <c:v>Lucembursko**</c:v>
                </c:pt>
                <c:pt idx="3">
                  <c:v>Slovinsko</c:v>
                </c:pt>
                <c:pt idx="4">
                  <c:v>Německo</c:v>
                </c:pt>
                <c:pt idx="5">
                  <c:v>Lotyško</c:v>
                </c:pt>
                <c:pt idx="6">
                  <c:v>Chorvatsko</c:v>
                </c:pt>
                <c:pt idx="7">
                  <c:v>Dánsko*</c:v>
                </c:pt>
                <c:pt idx="8">
                  <c:v>Litva</c:v>
                </c:pt>
                <c:pt idx="9">
                  <c:v>Česko</c:v>
                </c:pt>
                <c:pt idx="10">
                  <c:v>Kypr</c:v>
                </c:pt>
                <c:pt idx="11">
                  <c:v>Estonsko</c:v>
                </c:pt>
                <c:pt idx="12">
                  <c:v>Nizozemsko</c:v>
                </c:pt>
                <c:pt idx="13">
                  <c:v>Itálie</c:v>
                </c:pt>
                <c:pt idx="14">
                  <c:v>Švédsko**</c:v>
                </c:pt>
                <c:pt idx="15">
                  <c:v>Norsko**</c:v>
                </c:pt>
              </c:strCache>
            </c:strRef>
          </c:cat>
          <c:val>
            <c:numRef>
              <c:f>KOUŘENÍ!$C$2:$C$17</c:f>
              <c:numCache>
                <c:formatCode>General</c:formatCode>
                <c:ptCount val="16"/>
                <c:pt idx="0">
                  <c:v>83.7</c:v>
                </c:pt>
                <c:pt idx="1">
                  <c:v>87.5</c:v>
                </c:pt>
                <c:pt idx="2">
                  <c:v>89.3</c:v>
                </c:pt>
                <c:pt idx="3">
                  <c:v>90.5</c:v>
                </c:pt>
                <c:pt idx="4">
                  <c:v>91</c:v>
                </c:pt>
                <c:pt idx="5">
                  <c:v>92.1</c:v>
                </c:pt>
                <c:pt idx="6">
                  <c:v>92.2</c:v>
                </c:pt>
                <c:pt idx="7">
                  <c:v>92.5</c:v>
                </c:pt>
                <c:pt idx="8">
                  <c:v>92.6</c:v>
                </c:pt>
                <c:pt idx="9">
                  <c:v>92.8</c:v>
                </c:pt>
                <c:pt idx="10">
                  <c:v>93.7</c:v>
                </c:pt>
                <c:pt idx="11">
                  <c:v>93.9</c:v>
                </c:pt>
                <c:pt idx="12">
                  <c:v>94</c:v>
                </c:pt>
                <c:pt idx="13">
                  <c:v>94.7</c:v>
                </c:pt>
                <c:pt idx="14">
                  <c:v>96.2</c:v>
                </c:pt>
                <c:pt idx="15">
                  <c:v>96.4</c:v>
                </c:pt>
              </c:numCache>
            </c:numRef>
          </c:val>
          <c:extLst>
            <c:ext xmlns:c16="http://schemas.microsoft.com/office/drawing/2014/chart" uri="{C3380CC4-5D6E-409C-BE32-E72D297353CC}">
              <c16:uniqueId val="{00000001-EC12-42F4-8949-E5995F920D36}"/>
            </c:ext>
          </c:extLst>
        </c:ser>
        <c:dLbls>
          <c:showLegendKey val="0"/>
          <c:showVal val="0"/>
          <c:showCatName val="0"/>
          <c:showSerName val="0"/>
          <c:showPercent val="0"/>
          <c:showBubbleSize val="0"/>
        </c:dLbls>
        <c:gapWidth val="150"/>
        <c:overlap val="100"/>
        <c:axId val="337695648"/>
        <c:axId val="337701528"/>
      </c:barChart>
      <c:catAx>
        <c:axId val="337695648"/>
        <c:scaling>
          <c:orientation val="minMax"/>
        </c:scaling>
        <c:delete val="0"/>
        <c:axPos val="b"/>
        <c:numFmt formatCode="General" sourceLinked="0"/>
        <c:majorTickMark val="out"/>
        <c:minorTickMark val="none"/>
        <c:tickLblPos val="nextTo"/>
        <c:crossAx val="337701528"/>
        <c:crosses val="autoZero"/>
        <c:auto val="1"/>
        <c:lblAlgn val="ctr"/>
        <c:lblOffset val="100"/>
        <c:noMultiLvlLbl val="0"/>
      </c:catAx>
      <c:valAx>
        <c:axId val="337701528"/>
        <c:scaling>
          <c:orientation val="minMax"/>
        </c:scaling>
        <c:delete val="0"/>
        <c:axPos val="l"/>
        <c:majorGridlines/>
        <c:title>
          <c:tx>
            <c:rich>
              <a:bodyPr rot="-5400000" vert="horz"/>
              <a:lstStyle/>
              <a:p>
                <a:pPr>
                  <a:defRPr/>
                </a:pPr>
                <a:r>
                  <a:rPr lang="cs-CZ" sz="1200" dirty="0"/>
                  <a:t>Podíl</a:t>
                </a:r>
                <a:r>
                  <a:rPr lang="cs-CZ" sz="1200" baseline="0" dirty="0"/>
                  <a:t> rodiček</a:t>
                </a:r>
                <a:endParaRPr lang="cs-CZ" sz="1200" dirty="0"/>
              </a:p>
            </c:rich>
          </c:tx>
          <c:overlay val="0"/>
        </c:title>
        <c:numFmt formatCode="0&quot; &quot;%" sourceLinked="0"/>
        <c:majorTickMark val="out"/>
        <c:minorTickMark val="none"/>
        <c:tickLblPos val="nextTo"/>
        <c:crossAx val="337695648"/>
        <c:crosses val="autoZero"/>
        <c:crossBetween val="between"/>
      </c:valAx>
    </c:plotArea>
    <c:legend>
      <c:legendPos val="r"/>
      <c:layout>
        <c:manualLayout>
          <c:xMode val="edge"/>
          <c:yMode val="edge"/>
          <c:x val="0.79432440369579915"/>
          <c:y val="0.24015011013538437"/>
          <c:w val="0.20173511494802987"/>
          <c:h val="0.38753932288436499"/>
        </c:manualLayout>
      </c:layout>
      <c:overlay val="0"/>
      <c:txPr>
        <a:bodyPr/>
        <a:lstStyle/>
        <a:p>
          <a:pPr>
            <a:defRPr b="1"/>
          </a:pPr>
          <a:endParaRPr lang="cs-CZ"/>
        </a:p>
      </c:txPr>
    </c:legend>
    <c:plotVisOnly val="1"/>
    <c:dispBlanksAs val="gap"/>
    <c:showDLblsOverMax val="0"/>
  </c:chart>
  <c:externalData r:id="rId2">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12848967566626"/>
          <c:y val="0.11388438976904441"/>
          <c:w val="0.79566668514627303"/>
          <c:h val="0.63304668944083065"/>
        </c:manualLayout>
      </c:layout>
      <c:barChart>
        <c:barDir val="col"/>
        <c:grouping val="clustered"/>
        <c:varyColors val="0"/>
        <c:ser>
          <c:idx val="1"/>
          <c:order val="0"/>
          <c:tx>
            <c:strRef>
              <c:f>KOURENI!$D$121</c:f>
              <c:strCache>
                <c:ptCount val="1"/>
                <c:pt idx="0">
                  <c:v>2017</c:v>
                </c:pt>
              </c:strCache>
            </c:strRef>
          </c:tx>
          <c:invertIfNegative val="0"/>
          <c:cat>
            <c:numRef>
              <c:f>KOURENI!$A$124:$A$153</c:f>
              <c:numCache>
                <c:formatCode>General</c:formatCode>
                <c:ptCount val="30"/>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numCache>
            </c:numRef>
          </c:cat>
          <c:val>
            <c:numRef>
              <c:f>KOURENI!$D$124:$D$153</c:f>
              <c:numCache>
                <c:formatCode>General</c:formatCode>
                <c:ptCount val="30"/>
                <c:pt idx="0">
                  <c:v>45.890410000000003</c:v>
                </c:pt>
                <c:pt idx="1">
                  <c:v>52.763820000000003</c:v>
                </c:pt>
                <c:pt idx="2">
                  <c:v>47.265630000000002</c:v>
                </c:pt>
                <c:pt idx="3">
                  <c:v>40.28716</c:v>
                </c:pt>
                <c:pt idx="4">
                  <c:v>37.137329999999999</c:v>
                </c:pt>
                <c:pt idx="5">
                  <c:v>32.435229999999997</c:v>
                </c:pt>
                <c:pt idx="6">
                  <c:v>28.657800000000002</c:v>
                </c:pt>
                <c:pt idx="7">
                  <c:v>24.289249999999999</c:v>
                </c:pt>
                <c:pt idx="8">
                  <c:v>20.248449999999998</c:v>
                </c:pt>
                <c:pt idx="9">
                  <c:v>17.13214</c:v>
                </c:pt>
                <c:pt idx="10">
                  <c:v>13.60666</c:v>
                </c:pt>
                <c:pt idx="11">
                  <c:v>11.879429999999999</c:v>
                </c:pt>
                <c:pt idx="12">
                  <c:v>8.8736759999999997</c:v>
                </c:pt>
                <c:pt idx="13">
                  <c:v>8.7862639999999992</c:v>
                </c:pt>
                <c:pt idx="14">
                  <c:v>7.5434530000000004</c:v>
                </c:pt>
                <c:pt idx="15">
                  <c:v>7.4051989999999996</c:v>
                </c:pt>
                <c:pt idx="16">
                  <c:v>6.6757489999999997</c:v>
                </c:pt>
                <c:pt idx="17">
                  <c:v>7.0454549999999996</c:v>
                </c:pt>
                <c:pt idx="18">
                  <c:v>7.2070629999999998</c:v>
                </c:pt>
                <c:pt idx="19">
                  <c:v>7.2421360000000004</c:v>
                </c:pt>
                <c:pt idx="20">
                  <c:v>7.1883530000000002</c:v>
                </c:pt>
                <c:pt idx="21">
                  <c:v>7.6015730000000001</c:v>
                </c:pt>
                <c:pt idx="22">
                  <c:v>6.8911759999999997</c:v>
                </c:pt>
                <c:pt idx="23">
                  <c:v>8.1294400000000007</c:v>
                </c:pt>
                <c:pt idx="24">
                  <c:v>7.0688599999999999</c:v>
                </c:pt>
                <c:pt idx="25">
                  <c:v>6.9660859999999998</c:v>
                </c:pt>
                <c:pt idx="26">
                  <c:v>7.3099420000000004</c:v>
                </c:pt>
                <c:pt idx="27">
                  <c:v>5.7803469999999999</c:v>
                </c:pt>
                <c:pt idx="28">
                  <c:v>6.7039109999999997</c:v>
                </c:pt>
                <c:pt idx="29">
                  <c:v>5.4945050000000002</c:v>
                </c:pt>
              </c:numCache>
            </c:numRef>
          </c:val>
          <c:extLst>
            <c:ext xmlns:c16="http://schemas.microsoft.com/office/drawing/2014/chart" uri="{C3380CC4-5D6E-409C-BE32-E72D297353CC}">
              <c16:uniqueId val="{00000001-7B20-4EEE-ABC1-0980C7CDE05C}"/>
            </c:ext>
          </c:extLst>
        </c:ser>
        <c:ser>
          <c:idx val="2"/>
          <c:order val="1"/>
          <c:tx>
            <c:strRef>
              <c:f>KOURENI!$E$121</c:f>
              <c:strCache>
                <c:ptCount val="1"/>
                <c:pt idx="0">
                  <c:v>2018</c:v>
                </c:pt>
              </c:strCache>
            </c:strRef>
          </c:tx>
          <c:invertIfNegative val="0"/>
          <c:cat>
            <c:numRef>
              <c:f>KOURENI!$A$124:$A$153</c:f>
              <c:numCache>
                <c:formatCode>General</c:formatCode>
                <c:ptCount val="30"/>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pt idx="15">
                  <c:v>31</c:v>
                </c:pt>
                <c:pt idx="16">
                  <c:v>32</c:v>
                </c:pt>
                <c:pt idx="17">
                  <c:v>33</c:v>
                </c:pt>
                <c:pt idx="18">
                  <c:v>34</c:v>
                </c:pt>
                <c:pt idx="19">
                  <c:v>35</c:v>
                </c:pt>
                <c:pt idx="20">
                  <c:v>36</c:v>
                </c:pt>
                <c:pt idx="21">
                  <c:v>37</c:v>
                </c:pt>
                <c:pt idx="22">
                  <c:v>38</c:v>
                </c:pt>
                <c:pt idx="23">
                  <c:v>39</c:v>
                </c:pt>
                <c:pt idx="24">
                  <c:v>40</c:v>
                </c:pt>
                <c:pt idx="25">
                  <c:v>41</c:v>
                </c:pt>
                <c:pt idx="26">
                  <c:v>42</c:v>
                </c:pt>
                <c:pt idx="27">
                  <c:v>43</c:v>
                </c:pt>
                <c:pt idx="28">
                  <c:v>44</c:v>
                </c:pt>
                <c:pt idx="29">
                  <c:v>45</c:v>
                </c:pt>
              </c:numCache>
            </c:numRef>
          </c:cat>
          <c:val>
            <c:numRef>
              <c:f>KOURENI!$E$124:$E$153</c:f>
              <c:numCache>
                <c:formatCode>General</c:formatCode>
                <c:ptCount val="30"/>
                <c:pt idx="0">
                  <c:v>49</c:v>
                </c:pt>
                <c:pt idx="1">
                  <c:v>50.7</c:v>
                </c:pt>
                <c:pt idx="2">
                  <c:v>47.89</c:v>
                </c:pt>
                <c:pt idx="3">
                  <c:v>40.520000000000003</c:v>
                </c:pt>
                <c:pt idx="4">
                  <c:v>35.01</c:v>
                </c:pt>
                <c:pt idx="5">
                  <c:v>29.62</c:v>
                </c:pt>
                <c:pt idx="6">
                  <c:v>25.66</c:v>
                </c:pt>
                <c:pt idx="7">
                  <c:v>24.43</c:v>
                </c:pt>
                <c:pt idx="8">
                  <c:v>19.95</c:v>
                </c:pt>
                <c:pt idx="9">
                  <c:v>16.2</c:v>
                </c:pt>
                <c:pt idx="10">
                  <c:v>14.54</c:v>
                </c:pt>
                <c:pt idx="11">
                  <c:v>11.04</c:v>
                </c:pt>
                <c:pt idx="12">
                  <c:v>9.9700000000000006</c:v>
                </c:pt>
                <c:pt idx="13">
                  <c:v>8.73</c:v>
                </c:pt>
                <c:pt idx="14">
                  <c:v>7.56</c:v>
                </c:pt>
                <c:pt idx="15">
                  <c:v>7.36</c:v>
                </c:pt>
                <c:pt idx="16">
                  <c:v>7.19</c:v>
                </c:pt>
                <c:pt idx="17">
                  <c:v>7.07</c:v>
                </c:pt>
                <c:pt idx="18">
                  <c:v>7.01</c:v>
                </c:pt>
                <c:pt idx="19">
                  <c:v>6.72</c:v>
                </c:pt>
                <c:pt idx="20">
                  <c:v>7.18</c:v>
                </c:pt>
                <c:pt idx="21">
                  <c:v>7.78</c:v>
                </c:pt>
                <c:pt idx="22">
                  <c:v>7.24</c:v>
                </c:pt>
                <c:pt idx="23">
                  <c:v>7.36</c:v>
                </c:pt>
                <c:pt idx="24">
                  <c:v>7.07</c:v>
                </c:pt>
                <c:pt idx="25">
                  <c:v>7.88</c:v>
                </c:pt>
                <c:pt idx="26">
                  <c:v>7.35</c:v>
                </c:pt>
                <c:pt idx="27">
                  <c:v>5.84</c:v>
                </c:pt>
                <c:pt idx="28">
                  <c:v>5.65</c:v>
                </c:pt>
                <c:pt idx="29">
                  <c:v>7.83</c:v>
                </c:pt>
              </c:numCache>
            </c:numRef>
          </c:val>
          <c:extLst>
            <c:ext xmlns:c16="http://schemas.microsoft.com/office/drawing/2014/chart" uri="{C3380CC4-5D6E-409C-BE32-E72D297353CC}">
              <c16:uniqueId val="{00000002-7B20-4EEE-ABC1-0980C7CDE05C}"/>
            </c:ext>
          </c:extLst>
        </c:ser>
        <c:dLbls>
          <c:showLegendKey val="0"/>
          <c:showVal val="0"/>
          <c:showCatName val="0"/>
          <c:showSerName val="0"/>
          <c:showPercent val="0"/>
          <c:showBubbleSize val="0"/>
        </c:dLbls>
        <c:gapWidth val="150"/>
        <c:axId val="339036352"/>
        <c:axId val="339040664"/>
      </c:barChart>
      <c:catAx>
        <c:axId val="339036352"/>
        <c:scaling>
          <c:orientation val="minMax"/>
        </c:scaling>
        <c:delete val="0"/>
        <c:axPos val="b"/>
        <c:numFmt formatCode="General" sourceLinked="1"/>
        <c:majorTickMark val="out"/>
        <c:minorTickMark val="none"/>
        <c:tickLblPos val="nextTo"/>
        <c:txPr>
          <a:bodyPr rot="-1620000"/>
          <a:lstStyle/>
          <a:p>
            <a:pPr>
              <a:defRPr sz="1050"/>
            </a:pPr>
            <a:endParaRPr lang="cs-CZ"/>
          </a:p>
        </c:txPr>
        <c:crossAx val="339040664"/>
        <c:crosses val="autoZero"/>
        <c:auto val="1"/>
        <c:lblAlgn val="ctr"/>
        <c:lblOffset val="100"/>
        <c:noMultiLvlLbl val="0"/>
      </c:catAx>
      <c:valAx>
        <c:axId val="339040664"/>
        <c:scaling>
          <c:orientation val="minMax"/>
          <c:max val="55"/>
          <c:min val="0"/>
        </c:scaling>
        <c:delete val="0"/>
        <c:axPos val="l"/>
        <c:majorGridlines/>
        <c:numFmt formatCode="General" sourceLinked="1"/>
        <c:majorTickMark val="out"/>
        <c:minorTickMark val="none"/>
        <c:tickLblPos val="nextTo"/>
        <c:txPr>
          <a:bodyPr/>
          <a:lstStyle/>
          <a:p>
            <a:pPr>
              <a:defRPr sz="1200"/>
            </a:pPr>
            <a:endParaRPr lang="cs-CZ"/>
          </a:p>
        </c:txPr>
        <c:crossAx val="339036352"/>
        <c:crosses val="autoZero"/>
        <c:crossBetween val="between"/>
      </c:valAx>
      <c:spPr>
        <a:ln>
          <a:solidFill>
            <a:sysClr val="window" lastClr="FFFFFF">
              <a:lumMod val="75000"/>
            </a:sysClr>
          </a:solidFill>
        </a:ln>
      </c:spPr>
    </c:plotArea>
    <c:legend>
      <c:legendPos val="b"/>
      <c:layout>
        <c:manualLayout>
          <c:xMode val="edge"/>
          <c:yMode val="edge"/>
          <c:x val="0.63629091791261594"/>
          <c:y val="0.86581056561108127"/>
          <c:w val="0.29791320781929115"/>
          <c:h val="0.11834715019765493"/>
        </c:manualLayout>
      </c:layout>
      <c:overlay val="0"/>
      <c:txPr>
        <a:bodyPr/>
        <a:lstStyle/>
        <a:p>
          <a:pPr>
            <a:defRPr sz="1000"/>
          </a:pPr>
          <a:endParaRPr lang="cs-CZ"/>
        </a:p>
      </c:txPr>
    </c:legend>
    <c:plotVisOnly val="1"/>
    <c:dispBlanksAs val="gap"/>
    <c:showDLblsOverMax val="0"/>
  </c:chart>
  <c:externalData r:id="rId2">
    <c:autoUpdate val="0"/>
  </c:externalData>
  <c:userShapes r:id="rId3"/>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12848967566626"/>
          <c:y val="0.11388438976904441"/>
          <c:w val="0.79566668514627303"/>
          <c:h val="0.63304668944083065"/>
        </c:manualLayout>
      </c:layout>
      <c:barChart>
        <c:barDir val="col"/>
        <c:grouping val="clustered"/>
        <c:varyColors val="0"/>
        <c:ser>
          <c:idx val="0"/>
          <c:order val="0"/>
          <c:tx>
            <c:strRef>
              <c:f>'13. Kouřící rodičky_podíl'!$P$67</c:f>
              <c:strCache>
                <c:ptCount val="1"/>
                <c:pt idx="0">
                  <c:v>2017</c:v>
                </c:pt>
              </c:strCache>
            </c:strRef>
          </c:tx>
          <c:invertIfNegative val="0"/>
          <c:cat>
            <c:numRef>
              <c:f>'13. Kouřící rodičky_podíl'!$Q$65:$AR$65</c:f>
              <c:numCache>
                <c:formatCode>General</c:formatCode>
                <c:ptCount val="28"/>
                <c:pt idx="0">
                  <c:v>17</c:v>
                </c:pt>
                <c:pt idx="1">
                  <c:v>18</c:v>
                </c:pt>
                <c:pt idx="2">
                  <c:v>19</c:v>
                </c:pt>
                <c:pt idx="3">
                  <c:v>20</c:v>
                </c:pt>
                <c:pt idx="4">
                  <c:v>21</c:v>
                </c:pt>
                <c:pt idx="5">
                  <c:v>22</c:v>
                </c:pt>
                <c:pt idx="6">
                  <c:v>23</c:v>
                </c:pt>
                <c:pt idx="7">
                  <c:v>24</c:v>
                </c:pt>
                <c:pt idx="8">
                  <c:v>25</c:v>
                </c:pt>
                <c:pt idx="9">
                  <c:v>26</c:v>
                </c:pt>
                <c:pt idx="10">
                  <c:v>27</c:v>
                </c:pt>
                <c:pt idx="11">
                  <c:v>28</c:v>
                </c:pt>
                <c:pt idx="12">
                  <c:v>29</c:v>
                </c:pt>
                <c:pt idx="13">
                  <c:v>30</c:v>
                </c:pt>
                <c:pt idx="14">
                  <c:v>31</c:v>
                </c:pt>
                <c:pt idx="15">
                  <c:v>32</c:v>
                </c:pt>
                <c:pt idx="16">
                  <c:v>33</c:v>
                </c:pt>
                <c:pt idx="17">
                  <c:v>34</c:v>
                </c:pt>
                <c:pt idx="18">
                  <c:v>35</c:v>
                </c:pt>
                <c:pt idx="19">
                  <c:v>36</c:v>
                </c:pt>
                <c:pt idx="20">
                  <c:v>37</c:v>
                </c:pt>
                <c:pt idx="21">
                  <c:v>38</c:v>
                </c:pt>
                <c:pt idx="22">
                  <c:v>39</c:v>
                </c:pt>
                <c:pt idx="23">
                  <c:v>40</c:v>
                </c:pt>
                <c:pt idx="24">
                  <c:v>41</c:v>
                </c:pt>
                <c:pt idx="25">
                  <c:v>42</c:v>
                </c:pt>
                <c:pt idx="26">
                  <c:v>43</c:v>
                </c:pt>
                <c:pt idx="27">
                  <c:v>44</c:v>
                </c:pt>
              </c:numCache>
            </c:numRef>
          </c:cat>
          <c:val>
            <c:numRef>
              <c:f>'13. Kouřící rodičky_podíl'!$Q$67:$AR$67</c:f>
              <c:numCache>
                <c:formatCode>General</c:formatCode>
                <c:ptCount val="28"/>
                <c:pt idx="0">
                  <c:v>50</c:v>
                </c:pt>
                <c:pt idx="1">
                  <c:v>44.736842105263158</c:v>
                </c:pt>
                <c:pt idx="2">
                  <c:v>23.4375</c:v>
                </c:pt>
                <c:pt idx="3">
                  <c:v>24.096385542168676</c:v>
                </c:pt>
                <c:pt idx="4">
                  <c:v>29.807692307692307</c:v>
                </c:pt>
                <c:pt idx="5">
                  <c:v>17.777777777777779</c:v>
                </c:pt>
                <c:pt idx="6">
                  <c:v>10.559006211180124</c:v>
                </c:pt>
                <c:pt idx="7">
                  <c:v>11.274509803921569</c:v>
                </c:pt>
                <c:pt idx="8">
                  <c:v>12.213740458015266</c:v>
                </c:pt>
                <c:pt idx="9">
                  <c:v>5.8309037900874632</c:v>
                </c:pt>
                <c:pt idx="10">
                  <c:v>7.1625344352617084</c:v>
                </c:pt>
                <c:pt idx="11">
                  <c:v>6.8601583113456464</c:v>
                </c:pt>
                <c:pt idx="12">
                  <c:v>4.6511627906976747</c:v>
                </c:pt>
                <c:pt idx="13">
                  <c:v>5.9259259259259265</c:v>
                </c:pt>
                <c:pt idx="14">
                  <c:v>7.1782178217821775</c:v>
                </c:pt>
                <c:pt idx="15">
                  <c:v>7.0707070707070701</c:v>
                </c:pt>
                <c:pt idx="16">
                  <c:v>7.8313253012048198</c:v>
                </c:pt>
                <c:pt idx="17">
                  <c:v>3.6363636363636362</c:v>
                </c:pt>
                <c:pt idx="18">
                  <c:v>7.4803149606299222</c:v>
                </c:pt>
                <c:pt idx="19">
                  <c:v>5.7522123893805306</c:v>
                </c:pt>
                <c:pt idx="20">
                  <c:v>6.7073170731707323</c:v>
                </c:pt>
                <c:pt idx="21">
                  <c:v>4.7297297297297298</c:v>
                </c:pt>
                <c:pt idx="22">
                  <c:v>5.343511450381679</c:v>
                </c:pt>
                <c:pt idx="23">
                  <c:v>4.2857142857142856</c:v>
                </c:pt>
                <c:pt idx="24">
                  <c:v>6.557377049180328</c:v>
                </c:pt>
                <c:pt idx="25">
                  <c:v>7.1428571428571423</c:v>
                </c:pt>
                <c:pt idx="26">
                  <c:v>0</c:v>
                </c:pt>
                <c:pt idx="27">
                  <c:v>11.111111111111111</c:v>
                </c:pt>
              </c:numCache>
            </c:numRef>
          </c:val>
          <c:extLst>
            <c:ext xmlns:c16="http://schemas.microsoft.com/office/drawing/2014/chart" uri="{C3380CC4-5D6E-409C-BE32-E72D297353CC}">
              <c16:uniqueId val="{00000000-231E-41AD-8F20-557925983C07}"/>
            </c:ext>
          </c:extLst>
        </c:ser>
        <c:ser>
          <c:idx val="1"/>
          <c:order val="1"/>
          <c:tx>
            <c:strRef>
              <c:f>'13. Kouřící rodičky_podíl'!$P$68</c:f>
              <c:strCache>
                <c:ptCount val="1"/>
                <c:pt idx="0">
                  <c:v>2018</c:v>
                </c:pt>
              </c:strCache>
            </c:strRef>
          </c:tx>
          <c:invertIfNegative val="0"/>
          <c:cat>
            <c:numRef>
              <c:f>'13. Kouřící rodičky_podíl'!$Q$65:$AR$65</c:f>
              <c:numCache>
                <c:formatCode>General</c:formatCode>
                <c:ptCount val="28"/>
                <c:pt idx="0">
                  <c:v>17</c:v>
                </c:pt>
                <c:pt idx="1">
                  <c:v>18</c:v>
                </c:pt>
                <c:pt idx="2">
                  <c:v>19</c:v>
                </c:pt>
                <c:pt idx="3">
                  <c:v>20</c:v>
                </c:pt>
                <c:pt idx="4">
                  <c:v>21</c:v>
                </c:pt>
                <c:pt idx="5">
                  <c:v>22</c:v>
                </c:pt>
                <c:pt idx="6">
                  <c:v>23</c:v>
                </c:pt>
                <c:pt idx="7">
                  <c:v>24</c:v>
                </c:pt>
                <c:pt idx="8">
                  <c:v>25</c:v>
                </c:pt>
                <c:pt idx="9">
                  <c:v>26</c:v>
                </c:pt>
                <c:pt idx="10">
                  <c:v>27</c:v>
                </c:pt>
                <c:pt idx="11">
                  <c:v>28</c:v>
                </c:pt>
                <c:pt idx="12">
                  <c:v>29</c:v>
                </c:pt>
                <c:pt idx="13">
                  <c:v>30</c:v>
                </c:pt>
                <c:pt idx="14">
                  <c:v>31</c:v>
                </c:pt>
                <c:pt idx="15">
                  <c:v>32</c:v>
                </c:pt>
                <c:pt idx="16">
                  <c:v>33</c:v>
                </c:pt>
                <c:pt idx="17">
                  <c:v>34</c:v>
                </c:pt>
                <c:pt idx="18">
                  <c:v>35</c:v>
                </c:pt>
                <c:pt idx="19">
                  <c:v>36</c:v>
                </c:pt>
                <c:pt idx="20">
                  <c:v>37</c:v>
                </c:pt>
                <c:pt idx="21">
                  <c:v>38</c:v>
                </c:pt>
                <c:pt idx="22">
                  <c:v>39</c:v>
                </c:pt>
                <c:pt idx="23">
                  <c:v>40</c:v>
                </c:pt>
                <c:pt idx="24">
                  <c:v>41</c:v>
                </c:pt>
                <c:pt idx="25">
                  <c:v>42</c:v>
                </c:pt>
                <c:pt idx="26">
                  <c:v>43</c:v>
                </c:pt>
                <c:pt idx="27">
                  <c:v>44</c:v>
                </c:pt>
              </c:numCache>
            </c:numRef>
          </c:cat>
          <c:val>
            <c:numRef>
              <c:f>'13. Kouřící rodičky_podíl'!$Q$68:$AR$68</c:f>
              <c:numCache>
                <c:formatCode>General</c:formatCode>
                <c:ptCount val="28"/>
                <c:pt idx="0">
                  <c:v>41.17647058823529</c:v>
                </c:pt>
                <c:pt idx="1">
                  <c:v>35.294117647058826</c:v>
                </c:pt>
                <c:pt idx="2">
                  <c:v>35.9375</c:v>
                </c:pt>
                <c:pt idx="3">
                  <c:v>31.578947368421051</c:v>
                </c:pt>
                <c:pt idx="4">
                  <c:v>19.801980198019802</c:v>
                </c:pt>
                <c:pt idx="5">
                  <c:v>19.230769230769234</c:v>
                </c:pt>
                <c:pt idx="6">
                  <c:v>22.834645669291341</c:v>
                </c:pt>
                <c:pt idx="7">
                  <c:v>13.170731707317074</c:v>
                </c:pt>
                <c:pt idx="8">
                  <c:v>11.111111111111111</c:v>
                </c:pt>
                <c:pt idx="9">
                  <c:v>9.7178683385579934</c:v>
                </c:pt>
                <c:pt idx="10">
                  <c:v>10.29810298102981</c:v>
                </c:pt>
                <c:pt idx="11">
                  <c:v>6.5040650406504072</c:v>
                </c:pt>
                <c:pt idx="12">
                  <c:v>8.9861751152073737</c:v>
                </c:pt>
                <c:pt idx="13">
                  <c:v>6.192660550458716</c:v>
                </c:pt>
                <c:pt idx="14">
                  <c:v>4.9019607843137258</c:v>
                </c:pt>
                <c:pt idx="15">
                  <c:v>3.8567493112947657</c:v>
                </c:pt>
                <c:pt idx="16">
                  <c:v>5.6657223796034</c:v>
                </c:pt>
                <c:pt idx="17">
                  <c:v>9.4890510948905096</c:v>
                </c:pt>
                <c:pt idx="18">
                  <c:v>7.3929961089494167</c:v>
                </c:pt>
                <c:pt idx="19">
                  <c:v>4.8076923076923084</c:v>
                </c:pt>
                <c:pt idx="20">
                  <c:v>7.8212290502793298</c:v>
                </c:pt>
                <c:pt idx="21">
                  <c:v>8.5271317829457356</c:v>
                </c:pt>
                <c:pt idx="22">
                  <c:v>9.3023255813953494</c:v>
                </c:pt>
                <c:pt idx="23">
                  <c:v>5.8823529411764701</c:v>
                </c:pt>
                <c:pt idx="24">
                  <c:v>5.6603773584905666</c:v>
                </c:pt>
                <c:pt idx="25">
                  <c:v>3.3333333333333335</c:v>
                </c:pt>
                <c:pt idx="26">
                  <c:v>0</c:v>
                </c:pt>
                <c:pt idx="27">
                  <c:v>22.222222222222221</c:v>
                </c:pt>
              </c:numCache>
            </c:numRef>
          </c:val>
          <c:extLst>
            <c:ext xmlns:c16="http://schemas.microsoft.com/office/drawing/2014/chart" uri="{C3380CC4-5D6E-409C-BE32-E72D297353CC}">
              <c16:uniqueId val="{00000001-231E-41AD-8F20-557925983C07}"/>
            </c:ext>
          </c:extLst>
        </c:ser>
        <c:dLbls>
          <c:showLegendKey val="0"/>
          <c:showVal val="0"/>
          <c:showCatName val="0"/>
          <c:showSerName val="0"/>
          <c:showPercent val="0"/>
          <c:showBubbleSize val="0"/>
        </c:dLbls>
        <c:gapWidth val="150"/>
        <c:axId val="356536872"/>
        <c:axId val="356540008"/>
      </c:barChart>
      <c:catAx>
        <c:axId val="356536872"/>
        <c:scaling>
          <c:orientation val="minMax"/>
        </c:scaling>
        <c:delete val="0"/>
        <c:axPos val="b"/>
        <c:numFmt formatCode="General" sourceLinked="1"/>
        <c:majorTickMark val="out"/>
        <c:minorTickMark val="none"/>
        <c:tickLblPos val="nextTo"/>
        <c:txPr>
          <a:bodyPr rot="-1620000"/>
          <a:lstStyle/>
          <a:p>
            <a:pPr>
              <a:defRPr sz="1050"/>
            </a:pPr>
            <a:endParaRPr lang="cs-CZ"/>
          </a:p>
        </c:txPr>
        <c:crossAx val="356540008"/>
        <c:crosses val="autoZero"/>
        <c:auto val="1"/>
        <c:lblAlgn val="ctr"/>
        <c:lblOffset val="100"/>
        <c:noMultiLvlLbl val="0"/>
      </c:catAx>
      <c:valAx>
        <c:axId val="356540008"/>
        <c:scaling>
          <c:orientation val="minMax"/>
          <c:max val="55"/>
          <c:min val="0"/>
        </c:scaling>
        <c:delete val="0"/>
        <c:axPos val="l"/>
        <c:majorGridlines/>
        <c:numFmt formatCode="General" sourceLinked="1"/>
        <c:majorTickMark val="out"/>
        <c:minorTickMark val="none"/>
        <c:tickLblPos val="nextTo"/>
        <c:txPr>
          <a:bodyPr/>
          <a:lstStyle/>
          <a:p>
            <a:pPr>
              <a:defRPr sz="1200"/>
            </a:pPr>
            <a:endParaRPr lang="cs-CZ"/>
          </a:p>
        </c:txPr>
        <c:crossAx val="356536872"/>
        <c:crosses val="autoZero"/>
        <c:crossBetween val="between"/>
      </c:valAx>
      <c:spPr>
        <a:ln>
          <a:solidFill>
            <a:sysClr val="window" lastClr="FFFFFF">
              <a:lumMod val="75000"/>
            </a:sysClr>
          </a:solidFill>
        </a:ln>
      </c:spPr>
    </c:plotArea>
    <c:legend>
      <c:legendPos val="b"/>
      <c:layout>
        <c:manualLayout>
          <c:xMode val="edge"/>
          <c:yMode val="edge"/>
          <c:x val="0.66702694951857844"/>
          <c:y val="0.86084606293479993"/>
          <c:w val="0.31183079137192926"/>
          <c:h val="0.12608518255352141"/>
        </c:manualLayout>
      </c:layout>
      <c:overlay val="0"/>
      <c:txPr>
        <a:bodyPr/>
        <a:lstStyle/>
        <a:p>
          <a:pPr>
            <a:defRPr sz="1100"/>
          </a:pPr>
          <a:endParaRPr lang="cs-CZ"/>
        </a:p>
      </c:txPr>
    </c:legend>
    <c:plotVisOnly val="1"/>
    <c:dispBlanksAs val="gap"/>
    <c:showDLblsOverMax val="0"/>
  </c:chart>
  <c:externalData r:id="rId2">
    <c:autoUpdate val="0"/>
  </c:externalData>
  <c:userShapes r:id="rId3"/>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81084441613228E-2"/>
          <c:y val="8.6065573770491802E-2"/>
          <c:w val="0.91381799339093572"/>
          <c:h val="0.81077308294209705"/>
        </c:manualLayout>
      </c:layout>
      <c:lineChart>
        <c:grouping val="standard"/>
        <c:varyColors val="0"/>
        <c:ser>
          <c:idx val="5"/>
          <c:order val="0"/>
          <c:tx>
            <c:strRef>
              <c:f>Sheet1!$A$2</c:f>
              <c:strCache>
                <c:ptCount val="1"/>
                <c:pt idx="0">
                  <c:v>Potraty</c:v>
                </c:pt>
              </c:strCache>
            </c:strRef>
          </c:tx>
          <c:spPr>
            <a:ln w="36710">
              <a:solidFill>
                <a:srgbClr val="8CC841"/>
              </a:solidFill>
              <a:prstDash val="solid"/>
            </a:ln>
          </c:spPr>
          <c:marker>
            <c:symbol val="circle"/>
            <c:size val="7"/>
            <c:spPr>
              <a:solidFill>
                <a:srgbClr val="8CC841"/>
              </a:solidFill>
              <a:ln>
                <a:solidFill>
                  <a:srgbClr val="008000"/>
                </a:solidFill>
                <a:prstDash val="solid"/>
              </a:ln>
            </c:spPr>
          </c:marker>
          <c:cat>
            <c:numRef>
              <c:f>Sheet1!$B$1:$BO$1</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Sheet1!$B$2:$BO$2</c:f>
              <c:numCache>
                <c:formatCode>General</c:formatCode>
                <c:ptCount val="66"/>
                <c:pt idx="0">
                  <c:v>11.06</c:v>
                </c:pt>
                <c:pt idx="1">
                  <c:v>11.41</c:v>
                </c:pt>
                <c:pt idx="2">
                  <c:v>11.49</c:v>
                </c:pt>
                <c:pt idx="3">
                  <c:v>11.18</c:v>
                </c:pt>
                <c:pt idx="4">
                  <c:v>12.51</c:v>
                </c:pt>
                <c:pt idx="5">
                  <c:v>30.26</c:v>
                </c:pt>
                <c:pt idx="6">
                  <c:v>35.44</c:v>
                </c:pt>
                <c:pt idx="7">
                  <c:v>38.07</c:v>
                </c:pt>
                <c:pt idx="8">
                  <c:v>39.119999999999997</c:v>
                </c:pt>
                <c:pt idx="9">
                  <c:v>37.130000000000003</c:v>
                </c:pt>
                <c:pt idx="10">
                  <c:v>31.6</c:v>
                </c:pt>
                <c:pt idx="11">
                  <c:v>31.05</c:v>
                </c:pt>
                <c:pt idx="12">
                  <c:v>33.08</c:v>
                </c:pt>
                <c:pt idx="13">
                  <c:v>35.479999999999997</c:v>
                </c:pt>
                <c:pt idx="14">
                  <c:v>36.22</c:v>
                </c:pt>
                <c:pt idx="15">
                  <c:v>36.49</c:v>
                </c:pt>
                <c:pt idx="16">
                  <c:v>36.81</c:v>
                </c:pt>
                <c:pt idx="17">
                  <c:v>36.4</c:v>
                </c:pt>
                <c:pt idx="18">
                  <c:v>35.159999999999997</c:v>
                </c:pt>
                <c:pt idx="19">
                  <c:v>34.51</c:v>
                </c:pt>
                <c:pt idx="20">
                  <c:v>31.39</c:v>
                </c:pt>
                <c:pt idx="21">
                  <c:v>31.94</c:v>
                </c:pt>
                <c:pt idx="22">
                  <c:v>31.34</c:v>
                </c:pt>
                <c:pt idx="23">
                  <c:v>32.090000000000003</c:v>
                </c:pt>
                <c:pt idx="24">
                  <c:v>33.69</c:v>
                </c:pt>
                <c:pt idx="25">
                  <c:v>34.61</c:v>
                </c:pt>
                <c:pt idx="26">
                  <c:v>34.4</c:v>
                </c:pt>
                <c:pt idx="27">
                  <c:v>35.520000000000003</c:v>
                </c:pt>
                <c:pt idx="28">
                  <c:v>36.79</c:v>
                </c:pt>
                <c:pt idx="29">
                  <c:v>37.65</c:v>
                </c:pt>
                <c:pt idx="30">
                  <c:v>37.78</c:v>
                </c:pt>
                <c:pt idx="31">
                  <c:v>39.51</c:v>
                </c:pt>
                <c:pt idx="32">
                  <c:v>40.4</c:v>
                </c:pt>
                <c:pt idx="33">
                  <c:v>40.14</c:v>
                </c:pt>
                <c:pt idx="34">
                  <c:v>50.64</c:v>
                </c:pt>
                <c:pt idx="35">
                  <c:v>51.14</c:v>
                </c:pt>
                <c:pt idx="36">
                  <c:v>49.37</c:v>
                </c:pt>
                <c:pt idx="37">
                  <c:v>48.59</c:v>
                </c:pt>
                <c:pt idx="38">
                  <c:v>46.08</c:v>
                </c:pt>
                <c:pt idx="39">
                  <c:v>41.56</c:v>
                </c:pt>
                <c:pt idx="40">
                  <c:v>32.270000000000003</c:v>
                </c:pt>
                <c:pt idx="41">
                  <c:v>25.36</c:v>
                </c:pt>
                <c:pt idx="42">
                  <c:v>23.1</c:v>
                </c:pt>
                <c:pt idx="43">
                  <c:v>22.55</c:v>
                </c:pt>
                <c:pt idx="44">
                  <c:v>21.56</c:v>
                </c:pt>
                <c:pt idx="45">
                  <c:v>21.2</c:v>
                </c:pt>
                <c:pt idx="46">
                  <c:v>19.96</c:v>
                </c:pt>
                <c:pt idx="47">
                  <c:v>18.25</c:v>
                </c:pt>
                <c:pt idx="48">
                  <c:v>17.54</c:v>
                </c:pt>
                <c:pt idx="49">
                  <c:v>17.170000000000002</c:v>
                </c:pt>
                <c:pt idx="50">
                  <c:v>16.690000000000001</c:v>
                </c:pt>
                <c:pt idx="51">
                  <c:v>16.36</c:v>
                </c:pt>
                <c:pt idx="52">
                  <c:v>15.89</c:v>
                </c:pt>
                <c:pt idx="53">
                  <c:v>15.88</c:v>
                </c:pt>
                <c:pt idx="54">
                  <c:v>16.239999999999998</c:v>
                </c:pt>
                <c:pt idx="55">
                  <c:v>16.350000000000001</c:v>
                </c:pt>
                <c:pt idx="56">
                  <c:v>15.94</c:v>
                </c:pt>
                <c:pt idx="57">
                  <c:v>15.48</c:v>
                </c:pt>
                <c:pt idx="58">
                  <c:v>15.54</c:v>
                </c:pt>
                <c:pt idx="59">
                  <c:v>15.19</c:v>
                </c:pt>
                <c:pt idx="60">
                  <c:v>15.31</c:v>
                </c:pt>
                <c:pt idx="61">
                  <c:v>15.16</c:v>
                </c:pt>
                <c:pt idx="62">
                  <c:v>14.81</c:v>
                </c:pt>
                <c:pt idx="63">
                  <c:v>14.99</c:v>
                </c:pt>
                <c:pt idx="64">
                  <c:v>14.71</c:v>
                </c:pt>
                <c:pt idx="65">
                  <c:v>13.91</c:v>
                </c:pt>
              </c:numCache>
            </c:numRef>
          </c:val>
          <c:smooth val="0"/>
          <c:extLst>
            <c:ext xmlns:c16="http://schemas.microsoft.com/office/drawing/2014/chart" uri="{C3380CC4-5D6E-409C-BE32-E72D297353CC}">
              <c16:uniqueId val="{00000000-8276-4B5F-B5FA-6DE5425F0324}"/>
            </c:ext>
          </c:extLst>
        </c:ser>
        <c:ser>
          <c:idx val="7"/>
          <c:order val="1"/>
          <c:tx>
            <c:strRef>
              <c:f>Sheet1!$A$3</c:f>
              <c:strCache>
                <c:ptCount val="1"/>
                <c:pt idx="0">
                  <c:v>UPT</c:v>
                </c:pt>
              </c:strCache>
            </c:strRef>
          </c:tx>
          <c:spPr>
            <a:ln w="36710">
              <a:solidFill>
                <a:srgbClr val="DA2128"/>
              </a:solidFill>
              <a:prstDash val="solid"/>
            </a:ln>
          </c:spPr>
          <c:marker>
            <c:symbol val="circle"/>
            <c:size val="7"/>
            <c:spPr>
              <a:solidFill>
                <a:srgbClr val="993300"/>
              </a:solidFill>
              <a:ln>
                <a:solidFill>
                  <a:srgbClr val="DA2128"/>
                </a:solidFill>
                <a:prstDash val="solid"/>
              </a:ln>
            </c:spPr>
          </c:marker>
          <c:cat>
            <c:numRef>
              <c:f>Sheet1!$B$1:$BO$1</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Sheet1!$B$3:$BO$3</c:f>
              <c:numCache>
                <c:formatCode>General</c:formatCode>
                <c:ptCount val="66"/>
                <c:pt idx="5">
                  <c:v>21.94</c:v>
                </c:pt>
                <c:pt idx="6">
                  <c:v>27.68</c:v>
                </c:pt>
                <c:pt idx="7">
                  <c:v>30.18</c:v>
                </c:pt>
                <c:pt idx="8">
                  <c:v>31.37</c:v>
                </c:pt>
                <c:pt idx="9">
                  <c:v>29.34</c:v>
                </c:pt>
                <c:pt idx="10">
                  <c:v>22.69</c:v>
                </c:pt>
                <c:pt idx="11">
                  <c:v>22.57</c:v>
                </c:pt>
                <c:pt idx="12">
                  <c:v>25.37</c:v>
                </c:pt>
                <c:pt idx="13">
                  <c:v>28.03</c:v>
                </c:pt>
                <c:pt idx="14">
                  <c:v>29.17</c:v>
                </c:pt>
                <c:pt idx="15">
                  <c:v>29.69</c:v>
                </c:pt>
                <c:pt idx="16">
                  <c:v>30.01</c:v>
                </c:pt>
                <c:pt idx="17">
                  <c:v>29.23</c:v>
                </c:pt>
                <c:pt idx="18">
                  <c:v>27.92</c:v>
                </c:pt>
                <c:pt idx="19">
                  <c:v>26.48</c:v>
                </c:pt>
                <c:pt idx="20">
                  <c:v>22.79</c:v>
                </c:pt>
                <c:pt idx="21">
                  <c:v>23.29</c:v>
                </c:pt>
                <c:pt idx="22">
                  <c:v>22.79</c:v>
                </c:pt>
                <c:pt idx="23">
                  <c:v>23.43</c:v>
                </c:pt>
                <c:pt idx="24">
                  <c:v>25.22</c:v>
                </c:pt>
                <c:pt idx="25">
                  <c:v>26.36</c:v>
                </c:pt>
                <c:pt idx="26">
                  <c:v>26.53</c:v>
                </c:pt>
                <c:pt idx="27">
                  <c:v>28.3</c:v>
                </c:pt>
                <c:pt idx="28">
                  <c:v>29.46</c:v>
                </c:pt>
                <c:pt idx="29">
                  <c:v>30.66</c:v>
                </c:pt>
                <c:pt idx="30">
                  <c:v>30.8</c:v>
                </c:pt>
                <c:pt idx="31">
                  <c:v>32.520000000000003</c:v>
                </c:pt>
                <c:pt idx="32">
                  <c:v>33.76</c:v>
                </c:pt>
                <c:pt idx="33">
                  <c:v>33.729999999999997</c:v>
                </c:pt>
                <c:pt idx="34">
                  <c:v>43.82</c:v>
                </c:pt>
                <c:pt idx="35">
                  <c:v>44.96</c:v>
                </c:pt>
                <c:pt idx="36">
                  <c:v>43.58</c:v>
                </c:pt>
                <c:pt idx="37">
                  <c:v>42.89</c:v>
                </c:pt>
                <c:pt idx="38">
                  <c:v>40.700000000000003</c:v>
                </c:pt>
                <c:pt idx="39">
                  <c:v>35.82</c:v>
                </c:pt>
                <c:pt idx="40">
                  <c:v>26.68</c:v>
                </c:pt>
                <c:pt idx="41">
                  <c:v>20.62</c:v>
                </c:pt>
                <c:pt idx="42">
                  <c:v>18.579999999999998</c:v>
                </c:pt>
                <c:pt idx="43">
                  <c:v>18.09</c:v>
                </c:pt>
                <c:pt idx="44">
                  <c:v>17.04</c:v>
                </c:pt>
                <c:pt idx="45">
                  <c:v>16.36</c:v>
                </c:pt>
                <c:pt idx="46">
                  <c:v>15.09</c:v>
                </c:pt>
                <c:pt idx="47">
                  <c:v>13.34</c:v>
                </c:pt>
                <c:pt idx="48">
                  <c:v>12.67</c:v>
                </c:pt>
                <c:pt idx="49">
                  <c:v>12.22</c:v>
                </c:pt>
                <c:pt idx="50">
                  <c:v>11.56</c:v>
                </c:pt>
                <c:pt idx="51">
                  <c:v>10.92</c:v>
                </c:pt>
                <c:pt idx="52">
                  <c:v>10.5</c:v>
                </c:pt>
                <c:pt idx="53">
                  <c:v>10.07</c:v>
                </c:pt>
                <c:pt idx="54">
                  <c:v>10.09</c:v>
                </c:pt>
                <c:pt idx="55">
                  <c:v>10.16</c:v>
                </c:pt>
                <c:pt idx="56">
                  <c:v>9.69</c:v>
                </c:pt>
                <c:pt idx="57">
                  <c:v>9.4600000000000009</c:v>
                </c:pt>
                <c:pt idx="58">
                  <c:v>9.6199999999999992</c:v>
                </c:pt>
                <c:pt idx="59">
                  <c:v>9.27</c:v>
                </c:pt>
                <c:pt idx="60">
                  <c:v>9.23</c:v>
                </c:pt>
                <c:pt idx="61">
                  <c:v>8.98</c:v>
                </c:pt>
                <c:pt idx="62">
                  <c:v>9.06</c:v>
                </c:pt>
                <c:pt idx="63">
                  <c:v>8.52</c:v>
                </c:pt>
                <c:pt idx="64">
                  <c:v>8.16</c:v>
                </c:pt>
                <c:pt idx="65">
                  <c:v>7.73</c:v>
                </c:pt>
              </c:numCache>
            </c:numRef>
          </c:val>
          <c:smooth val="0"/>
          <c:extLst>
            <c:ext xmlns:c16="http://schemas.microsoft.com/office/drawing/2014/chart" uri="{C3380CC4-5D6E-409C-BE32-E72D297353CC}">
              <c16:uniqueId val="{00000001-8276-4B5F-B5FA-6DE5425F0324}"/>
            </c:ext>
          </c:extLst>
        </c:ser>
        <c:ser>
          <c:idx val="0"/>
          <c:order val="2"/>
          <c:tx>
            <c:strRef>
              <c:f>Sheet1!$A$4</c:f>
              <c:strCache>
                <c:ptCount val="1"/>
                <c:pt idx="0">
                  <c:v>Samovolné</c:v>
                </c:pt>
              </c:strCache>
            </c:strRef>
          </c:tx>
          <c:spPr>
            <a:ln w="36710">
              <a:solidFill>
                <a:srgbClr val="FFC000"/>
              </a:solidFill>
              <a:prstDash val="solid"/>
            </a:ln>
          </c:spPr>
          <c:marker>
            <c:symbol val="circle"/>
            <c:size val="7"/>
            <c:spPr>
              <a:solidFill>
                <a:srgbClr val="FFC000"/>
              </a:solidFill>
              <a:ln>
                <a:solidFill>
                  <a:srgbClr val="FFC000"/>
                </a:solidFill>
                <a:prstDash val="solid"/>
              </a:ln>
            </c:spPr>
          </c:marker>
          <c:cat>
            <c:numRef>
              <c:f>Sheet1!$B$1:$BO$1</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Sheet1!$B$4:$BO$4</c:f>
              <c:numCache>
                <c:formatCode>General</c:formatCode>
                <c:ptCount val="66"/>
                <c:pt idx="5">
                  <c:v>8.1300000000000008</c:v>
                </c:pt>
                <c:pt idx="6">
                  <c:v>7.64</c:v>
                </c:pt>
                <c:pt idx="7">
                  <c:v>7.81</c:v>
                </c:pt>
                <c:pt idx="8">
                  <c:v>7.71</c:v>
                </c:pt>
                <c:pt idx="9">
                  <c:v>7.76</c:v>
                </c:pt>
                <c:pt idx="10">
                  <c:v>8.8699999999999992</c:v>
                </c:pt>
                <c:pt idx="11">
                  <c:v>8.4499999999999993</c:v>
                </c:pt>
                <c:pt idx="12">
                  <c:v>7.69</c:v>
                </c:pt>
                <c:pt idx="13">
                  <c:v>7.44</c:v>
                </c:pt>
                <c:pt idx="14">
                  <c:v>7.04</c:v>
                </c:pt>
                <c:pt idx="15">
                  <c:v>6.79</c:v>
                </c:pt>
                <c:pt idx="16">
                  <c:v>6.79</c:v>
                </c:pt>
                <c:pt idx="17">
                  <c:v>7.16</c:v>
                </c:pt>
                <c:pt idx="18">
                  <c:v>7.24</c:v>
                </c:pt>
                <c:pt idx="19">
                  <c:v>8.0299999999999994</c:v>
                </c:pt>
                <c:pt idx="20">
                  <c:v>8.59</c:v>
                </c:pt>
                <c:pt idx="21">
                  <c:v>8.64</c:v>
                </c:pt>
                <c:pt idx="22">
                  <c:v>8.5399999999999991</c:v>
                </c:pt>
                <c:pt idx="23">
                  <c:v>8.65</c:v>
                </c:pt>
                <c:pt idx="24">
                  <c:v>8.4700000000000006</c:v>
                </c:pt>
                <c:pt idx="25">
                  <c:v>8.25</c:v>
                </c:pt>
                <c:pt idx="26">
                  <c:v>7.86</c:v>
                </c:pt>
                <c:pt idx="27">
                  <c:v>7.21</c:v>
                </c:pt>
                <c:pt idx="28">
                  <c:v>7.32</c:v>
                </c:pt>
                <c:pt idx="29">
                  <c:v>6.99</c:v>
                </c:pt>
                <c:pt idx="30">
                  <c:v>6.97</c:v>
                </c:pt>
                <c:pt idx="31">
                  <c:v>6.98</c:v>
                </c:pt>
                <c:pt idx="32">
                  <c:v>6.62</c:v>
                </c:pt>
                <c:pt idx="33">
                  <c:v>6.41</c:v>
                </c:pt>
                <c:pt idx="34">
                  <c:v>6.09</c:v>
                </c:pt>
                <c:pt idx="35">
                  <c:v>6.11</c:v>
                </c:pt>
                <c:pt idx="36">
                  <c:v>5.78</c:v>
                </c:pt>
                <c:pt idx="37">
                  <c:v>5.69</c:v>
                </c:pt>
                <c:pt idx="38">
                  <c:v>5.37</c:v>
                </c:pt>
                <c:pt idx="39">
                  <c:v>5.0999999999999996</c:v>
                </c:pt>
                <c:pt idx="40">
                  <c:v>5</c:v>
                </c:pt>
                <c:pt idx="41">
                  <c:v>4.18</c:v>
                </c:pt>
                <c:pt idx="42">
                  <c:v>3.96</c:v>
                </c:pt>
                <c:pt idx="43">
                  <c:v>3.87</c:v>
                </c:pt>
                <c:pt idx="44">
                  <c:v>3.93</c:v>
                </c:pt>
                <c:pt idx="45">
                  <c:v>4.24</c:v>
                </c:pt>
                <c:pt idx="46">
                  <c:v>4.28</c:v>
                </c:pt>
                <c:pt idx="47">
                  <c:v>4.3499999999999996</c:v>
                </c:pt>
                <c:pt idx="48">
                  <c:v>4.33</c:v>
                </c:pt>
                <c:pt idx="49">
                  <c:v>4.42</c:v>
                </c:pt>
                <c:pt idx="50">
                  <c:v>4.5999999999999996</c:v>
                </c:pt>
                <c:pt idx="51">
                  <c:v>4.91</c:v>
                </c:pt>
                <c:pt idx="52">
                  <c:v>4.8600000000000003</c:v>
                </c:pt>
                <c:pt idx="53">
                  <c:v>5.3</c:v>
                </c:pt>
                <c:pt idx="54">
                  <c:v>5.6</c:v>
                </c:pt>
                <c:pt idx="55">
                  <c:v>5.63</c:v>
                </c:pt>
                <c:pt idx="56">
                  <c:v>5.76</c:v>
                </c:pt>
                <c:pt idx="57">
                  <c:v>5.51</c:v>
                </c:pt>
                <c:pt idx="58">
                  <c:v>5.45</c:v>
                </c:pt>
                <c:pt idx="59">
                  <c:v>5.44</c:v>
                </c:pt>
                <c:pt idx="60">
                  <c:v>5.57</c:v>
                </c:pt>
                <c:pt idx="61">
                  <c:v>5.69</c:v>
                </c:pt>
                <c:pt idx="62">
                  <c:v>5.83</c:v>
                </c:pt>
                <c:pt idx="63">
                  <c:v>5.93</c:v>
                </c:pt>
                <c:pt idx="64">
                  <c:v>5.96</c:v>
                </c:pt>
                <c:pt idx="65">
                  <c:v>5.62</c:v>
                </c:pt>
              </c:numCache>
            </c:numRef>
          </c:val>
          <c:smooth val="0"/>
          <c:extLst>
            <c:ext xmlns:c16="http://schemas.microsoft.com/office/drawing/2014/chart" uri="{C3380CC4-5D6E-409C-BE32-E72D297353CC}">
              <c16:uniqueId val="{00000002-8276-4B5F-B5FA-6DE5425F0324}"/>
            </c:ext>
          </c:extLst>
        </c:ser>
        <c:ser>
          <c:idx val="1"/>
          <c:order val="3"/>
          <c:tx>
            <c:strRef>
              <c:f>Sheet1!$A$5</c:f>
              <c:strCache>
                <c:ptCount val="1"/>
                <c:pt idx="0">
                  <c:v>Živě narození</c:v>
                </c:pt>
              </c:strCache>
            </c:strRef>
          </c:tx>
          <c:spPr>
            <a:ln w="36710">
              <a:solidFill>
                <a:srgbClr val="037BC1"/>
              </a:solidFill>
              <a:prstDash val="solid"/>
            </a:ln>
          </c:spPr>
          <c:marker>
            <c:symbol val="none"/>
          </c:marker>
          <c:cat>
            <c:numRef>
              <c:f>Sheet1!$B$1:$BO$1</c:f>
              <c:numCache>
                <c:formatCode>General</c:formatCode>
                <c:ptCount val="66"/>
                <c:pt idx="0">
                  <c:v>1953</c:v>
                </c:pt>
                <c:pt idx="1">
                  <c:v>1954</c:v>
                </c:pt>
                <c:pt idx="2">
                  <c:v>1955</c:v>
                </c:pt>
                <c:pt idx="3">
                  <c:v>1956</c:v>
                </c:pt>
                <c:pt idx="4">
                  <c:v>1957</c:v>
                </c:pt>
                <c:pt idx="5">
                  <c:v>1958</c:v>
                </c:pt>
                <c:pt idx="6">
                  <c:v>1959</c:v>
                </c:pt>
                <c:pt idx="7">
                  <c:v>1960</c:v>
                </c:pt>
                <c:pt idx="8">
                  <c:v>1961</c:v>
                </c:pt>
                <c:pt idx="9">
                  <c:v>1962</c:v>
                </c:pt>
                <c:pt idx="10">
                  <c:v>1963</c:v>
                </c:pt>
                <c:pt idx="11">
                  <c:v>1964</c:v>
                </c:pt>
                <c:pt idx="12">
                  <c:v>1965</c:v>
                </c:pt>
                <c:pt idx="13">
                  <c:v>1966</c:v>
                </c:pt>
                <c:pt idx="14">
                  <c:v>1967</c:v>
                </c:pt>
                <c:pt idx="15">
                  <c:v>1968</c:v>
                </c:pt>
                <c:pt idx="16">
                  <c:v>1969</c:v>
                </c:pt>
                <c:pt idx="17">
                  <c:v>1970</c:v>
                </c:pt>
                <c:pt idx="18">
                  <c:v>1971</c:v>
                </c:pt>
                <c:pt idx="19">
                  <c:v>1972</c:v>
                </c:pt>
                <c:pt idx="20">
                  <c:v>1973</c:v>
                </c:pt>
                <c:pt idx="21">
                  <c:v>1974</c:v>
                </c:pt>
                <c:pt idx="22">
                  <c:v>1975</c:v>
                </c:pt>
                <c:pt idx="23">
                  <c:v>1976</c:v>
                </c:pt>
                <c:pt idx="24">
                  <c:v>1977</c:v>
                </c:pt>
                <c:pt idx="25">
                  <c:v>1978</c:v>
                </c:pt>
                <c:pt idx="26">
                  <c:v>1979</c:v>
                </c:pt>
                <c:pt idx="27">
                  <c:v>1980</c:v>
                </c:pt>
                <c:pt idx="28">
                  <c:v>1981</c:v>
                </c:pt>
                <c:pt idx="29">
                  <c:v>1982</c:v>
                </c:pt>
                <c:pt idx="30">
                  <c:v>1983</c:v>
                </c:pt>
                <c:pt idx="31">
                  <c:v>1984</c:v>
                </c:pt>
                <c:pt idx="32">
                  <c:v>1985</c:v>
                </c:pt>
                <c:pt idx="33">
                  <c:v>1986</c:v>
                </c:pt>
                <c:pt idx="34">
                  <c:v>1987</c:v>
                </c:pt>
                <c:pt idx="35">
                  <c:v>1988</c:v>
                </c:pt>
                <c:pt idx="36">
                  <c:v>1989</c:v>
                </c:pt>
                <c:pt idx="37">
                  <c:v>1990</c:v>
                </c:pt>
                <c:pt idx="38">
                  <c:v>1991</c:v>
                </c:pt>
                <c:pt idx="39">
                  <c:v>1992</c:v>
                </c:pt>
                <c:pt idx="40">
                  <c:v>1993</c:v>
                </c:pt>
                <c:pt idx="41">
                  <c:v>1994</c:v>
                </c:pt>
                <c:pt idx="42">
                  <c:v>1995</c:v>
                </c:pt>
                <c:pt idx="43">
                  <c:v>1996</c:v>
                </c:pt>
                <c:pt idx="44">
                  <c:v>1997</c:v>
                </c:pt>
                <c:pt idx="45">
                  <c:v>1998</c:v>
                </c:pt>
                <c:pt idx="46">
                  <c:v>1999</c:v>
                </c:pt>
                <c:pt idx="47">
                  <c:v>2000</c:v>
                </c:pt>
                <c:pt idx="48">
                  <c:v>2001</c:v>
                </c:pt>
                <c:pt idx="49">
                  <c:v>2002</c:v>
                </c:pt>
                <c:pt idx="50">
                  <c:v>2003</c:v>
                </c:pt>
                <c:pt idx="51">
                  <c:v>2004</c:v>
                </c:pt>
                <c:pt idx="52">
                  <c:v>2005</c:v>
                </c:pt>
                <c:pt idx="53">
                  <c:v>2006</c:v>
                </c:pt>
                <c:pt idx="54">
                  <c:v>2007</c:v>
                </c:pt>
                <c:pt idx="55">
                  <c:v>2008</c:v>
                </c:pt>
                <c:pt idx="56">
                  <c:v>2009</c:v>
                </c:pt>
                <c:pt idx="57">
                  <c:v>2010</c:v>
                </c:pt>
                <c:pt idx="58">
                  <c:v>2011</c:v>
                </c:pt>
                <c:pt idx="59">
                  <c:v>2012</c:v>
                </c:pt>
                <c:pt idx="60">
                  <c:v>2013</c:v>
                </c:pt>
                <c:pt idx="61">
                  <c:v>2014</c:v>
                </c:pt>
                <c:pt idx="62">
                  <c:v>2015</c:v>
                </c:pt>
                <c:pt idx="63">
                  <c:v>2016</c:v>
                </c:pt>
                <c:pt idx="64">
                  <c:v>2017</c:v>
                </c:pt>
                <c:pt idx="65">
                  <c:v>2018</c:v>
                </c:pt>
              </c:numCache>
            </c:numRef>
          </c:cat>
          <c:val>
            <c:numRef>
              <c:f>Sheet1!$B$5:$BO$5</c:f>
              <c:numCache>
                <c:formatCode>General</c:formatCode>
                <c:ptCount val="66"/>
                <c:pt idx="0">
                  <c:v>75.81</c:v>
                </c:pt>
                <c:pt idx="1">
                  <c:v>74.55</c:v>
                </c:pt>
                <c:pt idx="2">
                  <c:v>73.75</c:v>
                </c:pt>
                <c:pt idx="3">
                  <c:v>72.48</c:v>
                </c:pt>
                <c:pt idx="4">
                  <c:v>69.52</c:v>
                </c:pt>
                <c:pt idx="5">
                  <c:v>63.42</c:v>
                </c:pt>
                <c:pt idx="6">
                  <c:v>57.66</c:v>
                </c:pt>
                <c:pt idx="7">
                  <c:v>57.58</c:v>
                </c:pt>
                <c:pt idx="8">
                  <c:v>58.67</c:v>
                </c:pt>
                <c:pt idx="9">
                  <c:v>59.35</c:v>
                </c:pt>
                <c:pt idx="10">
                  <c:v>65.63</c:v>
                </c:pt>
                <c:pt idx="11">
                  <c:v>67.63</c:v>
                </c:pt>
                <c:pt idx="12">
                  <c:v>63.89</c:v>
                </c:pt>
                <c:pt idx="13">
                  <c:v>60.12</c:v>
                </c:pt>
                <c:pt idx="14">
                  <c:v>57.82</c:v>
                </c:pt>
                <c:pt idx="15">
                  <c:v>56.3</c:v>
                </c:pt>
                <c:pt idx="16">
                  <c:v>57.85</c:v>
                </c:pt>
                <c:pt idx="17">
                  <c:v>60.13</c:v>
                </c:pt>
                <c:pt idx="18">
                  <c:v>62.71</c:v>
                </c:pt>
                <c:pt idx="19">
                  <c:v>66.58</c:v>
                </c:pt>
                <c:pt idx="20">
                  <c:v>74.099999999999994</c:v>
                </c:pt>
                <c:pt idx="21">
                  <c:v>79.400000000000006</c:v>
                </c:pt>
                <c:pt idx="22">
                  <c:v>78.73</c:v>
                </c:pt>
                <c:pt idx="23">
                  <c:v>77.17</c:v>
                </c:pt>
                <c:pt idx="24">
                  <c:v>75</c:v>
                </c:pt>
                <c:pt idx="25">
                  <c:v>73.790000000000006</c:v>
                </c:pt>
                <c:pt idx="26">
                  <c:v>70.8</c:v>
                </c:pt>
                <c:pt idx="27">
                  <c:v>63.15</c:v>
                </c:pt>
                <c:pt idx="28">
                  <c:v>59.46</c:v>
                </c:pt>
                <c:pt idx="29">
                  <c:v>58.3</c:v>
                </c:pt>
                <c:pt idx="30">
                  <c:v>56.41</c:v>
                </c:pt>
                <c:pt idx="31">
                  <c:v>55.99</c:v>
                </c:pt>
                <c:pt idx="32">
                  <c:v>55.25</c:v>
                </c:pt>
                <c:pt idx="33">
                  <c:v>53.82</c:v>
                </c:pt>
                <c:pt idx="34">
                  <c:v>52.34</c:v>
                </c:pt>
                <c:pt idx="35">
                  <c:v>52.45</c:v>
                </c:pt>
                <c:pt idx="36">
                  <c:v>50.09</c:v>
                </c:pt>
                <c:pt idx="37">
                  <c:v>50.33</c:v>
                </c:pt>
                <c:pt idx="38">
                  <c:v>49.65</c:v>
                </c:pt>
                <c:pt idx="39">
                  <c:v>46.29</c:v>
                </c:pt>
                <c:pt idx="40">
                  <c:v>45.71</c:v>
                </c:pt>
                <c:pt idx="41">
                  <c:v>40.08</c:v>
                </c:pt>
                <c:pt idx="42">
                  <c:v>36.04</c:v>
                </c:pt>
                <c:pt idx="43">
                  <c:v>34.020000000000003</c:v>
                </c:pt>
                <c:pt idx="44">
                  <c:v>34.31</c:v>
                </c:pt>
                <c:pt idx="45">
                  <c:v>34.479999999999997</c:v>
                </c:pt>
                <c:pt idx="46">
                  <c:v>34.28</c:v>
                </c:pt>
                <c:pt idx="47">
                  <c:v>35.03</c:v>
                </c:pt>
                <c:pt idx="48">
                  <c:v>35.32</c:v>
                </c:pt>
                <c:pt idx="49">
                  <c:v>36.409999999999997</c:v>
                </c:pt>
                <c:pt idx="50">
                  <c:v>36.96</c:v>
                </c:pt>
                <c:pt idx="51">
                  <c:v>38.67</c:v>
                </c:pt>
                <c:pt idx="52">
                  <c:v>40.57</c:v>
                </c:pt>
                <c:pt idx="53">
                  <c:v>42.06</c:v>
                </c:pt>
                <c:pt idx="54">
                  <c:v>45.49</c:v>
                </c:pt>
                <c:pt idx="55">
                  <c:v>47.15</c:v>
                </c:pt>
                <c:pt idx="56">
                  <c:v>46.56</c:v>
                </c:pt>
                <c:pt idx="57">
                  <c:v>46.17</c:v>
                </c:pt>
                <c:pt idx="58">
                  <c:v>43.45</c:v>
                </c:pt>
                <c:pt idx="59">
                  <c:v>43.7</c:v>
                </c:pt>
                <c:pt idx="60">
                  <c:v>43.36</c:v>
                </c:pt>
                <c:pt idx="61">
                  <c:v>45.07</c:v>
                </c:pt>
                <c:pt idx="62">
                  <c:v>45.88</c:v>
                </c:pt>
                <c:pt idx="63">
                  <c:v>47.03</c:v>
                </c:pt>
                <c:pt idx="64">
                  <c:v>48.07</c:v>
                </c:pt>
                <c:pt idx="65">
                  <c:v>48.13</c:v>
                </c:pt>
              </c:numCache>
            </c:numRef>
          </c:val>
          <c:smooth val="0"/>
          <c:extLst>
            <c:ext xmlns:c16="http://schemas.microsoft.com/office/drawing/2014/chart" uri="{C3380CC4-5D6E-409C-BE32-E72D297353CC}">
              <c16:uniqueId val="{00000003-8276-4B5F-B5FA-6DE5425F0324}"/>
            </c:ext>
          </c:extLst>
        </c:ser>
        <c:dLbls>
          <c:showLegendKey val="0"/>
          <c:showVal val="0"/>
          <c:showCatName val="0"/>
          <c:showSerName val="0"/>
          <c:showPercent val="0"/>
          <c:showBubbleSize val="0"/>
        </c:dLbls>
        <c:marker val="1"/>
        <c:smooth val="0"/>
        <c:axId val="339035176"/>
        <c:axId val="339036744"/>
      </c:lineChart>
      <c:catAx>
        <c:axId val="339035176"/>
        <c:scaling>
          <c:orientation val="minMax"/>
        </c:scaling>
        <c:delete val="0"/>
        <c:axPos val="b"/>
        <c:numFmt formatCode="General" sourceLinked="1"/>
        <c:majorTickMark val="out"/>
        <c:minorTickMark val="none"/>
        <c:tickLblPos val="nextTo"/>
        <c:spPr>
          <a:ln w="4589">
            <a:solidFill>
              <a:schemeClr val="tx1"/>
            </a:solidFill>
            <a:prstDash val="solid"/>
          </a:ln>
        </c:spPr>
        <c:txPr>
          <a:bodyPr rot="-2700000" vert="horz"/>
          <a:lstStyle/>
          <a:p>
            <a:pPr>
              <a:defRPr sz="1200" b="0" i="0" u="none" strike="noStrike" baseline="0">
                <a:solidFill>
                  <a:schemeClr val="tx1"/>
                </a:solidFill>
                <a:latin typeface="Arial"/>
                <a:ea typeface="Arial"/>
                <a:cs typeface="Arial"/>
              </a:defRPr>
            </a:pPr>
            <a:endParaRPr lang="cs-CZ"/>
          </a:p>
        </c:txPr>
        <c:crossAx val="339036744"/>
        <c:crosses val="autoZero"/>
        <c:auto val="1"/>
        <c:lblAlgn val="ctr"/>
        <c:lblOffset val="100"/>
        <c:tickLblSkip val="3"/>
        <c:tickMarkSkip val="1"/>
        <c:noMultiLvlLbl val="0"/>
      </c:catAx>
      <c:valAx>
        <c:axId val="339036744"/>
        <c:scaling>
          <c:orientation val="minMax"/>
        </c:scaling>
        <c:delete val="0"/>
        <c:axPos val="l"/>
        <c:majorGridlines>
          <c:spPr>
            <a:ln w="18355">
              <a:solidFill>
                <a:srgbClr val="C0C0C0"/>
              </a:solidFill>
              <a:prstDash val="sysDash"/>
            </a:ln>
          </c:spPr>
        </c:majorGridlines>
        <c:numFmt formatCode="0" sourceLinked="0"/>
        <c:majorTickMark val="out"/>
        <c:minorTickMark val="none"/>
        <c:tickLblPos val="nextTo"/>
        <c:spPr>
          <a:ln w="4589">
            <a:solidFill>
              <a:schemeClr val="tx1"/>
            </a:solidFill>
            <a:prstDash val="solid"/>
          </a:ln>
        </c:spPr>
        <c:txPr>
          <a:bodyPr rot="0" vert="horz"/>
          <a:lstStyle/>
          <a:p>
            <a:pPr>
              <a:defRPr sz="1012" b="0" i="0" u="none" strike="noStrike" baseline="0">
                <a:solidFill>
                  <a:schemeClr val="tx1"/>
                </a:solidFill>
                <a:latin typeface="Arial"/>
                <a:ea typeface="Arial"/>
                <a:cs typeface="Arial"/>
              </a:defRPr>
            </a:pPr>
            <a:endParaRPr lang="cs-CZ"/>
          </a:p>
        </c:txPr>
        <c:crossAx val="339035176"/>
        <c:crosses val="autoZero"/>
        <c:crossBetween val="between"/>
      </c:valAx>
      <c:spPr>
        <a:noFill/>
        <a:ln w="36710">
          <a:noFill/>
        </a:ln>
      </c:spPr>
    </c:plotArea>
    <c:legend>
      <c:legendPos val="r"/>
      <c:layout>
        <c:manualLayout>
          <c:xMode val="edge"/>
          <c:yMode val="edge"/>
          <c:x val="0.61269982638888887"/>
          <c:y val="9.936203703703704E-2"/>
          <c:w val="0.37442187500000002"/>
          <c:h val="0.25803703703703706"/>
        </c:manualLayout>
      </c:layout>
      <c:overlay val="0"/>
      <c:spPr>
        <a:solidFill>
          <a:schemeClr val="bg1"/>
        </a:solidFill>
      </c:spPr>
      <c:txPr>
        <a:bodyPr/>
        <a:lstStyle/>
        <a:p>
          <a:pPr>
            <a:defRPr sz="1200"/>
          </a:pPr>
          <a:endParaRPr lang="cs-CZ"/>
        </a:p>
      </c:txPr>
    </c:legend>
    <c:plotVisOnly val="1"/>
    <c:dispBlanksAs val="gap"/>
    <c:showDLblsOverMax val="0"/>
  </c:chart>
  <c:spPr>
    <a:noFill/>
    <a:ln>
      <a:noFill/>
    </a:ln>
  </c:spPr>
  <c:txPr>
    <a:bodyPr/>
    <a:lstStyle/>
    <a:p>
      <a:pPr>
        <a:defRPr sz="1012" b="0" i="0" u="none" strike="noStrike" baseline="0">
          <a:solidFill>
            <a:schemeClr val="tx1"/>
          </a:solidFill>
          <a:latin typeface="Arial"/>
          <a:ea typeface="Arial"/>
          <a:cs typeface="Arial"/>
        </a:defRPr>
      </a:pPr>
      <a:endParaRPr lang="cs-CZ"/>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81084441613228E-2"/>
          <c:y val="8.6065573770491802E-2"/>
          <c:w val="0.90940833333333315"/>
          <c:h val="0.75491666666666668"/>
        </c:manualLayout>
      </c:layout>
      <c:lineChart>
        <c:grouping val="standard"/>
        <c:varyColors val="0"/>
        <c:ser>
          <c:idx val="5"/>
          <c:order val="0"/>
          <c:tx>
            <c:strRef>
              <c:f>Sheet1!$A$2</c:f>
              <c:strCache>
                <c:ptCount val="1"/>
                <c:pt idx="0">
                  <c:v>Potraty</c:v>
                </c:pt>
              </c:strCache>
            </c:strRef>
          </c:tx>
          <c:spPr>
            <a:ln w="36710">
              <a:solidFill>
                <a:srgbClr val="8CC841"/>
              </a:solidFill>
              <a:prstDash val="solid"/>
            </a:ln>
          </c:spPr>
          <c:marker>
            <c:symbol val="circle"/>
            <c:size val="7"/>
            <c:spPr>
              <a:solidFill>
                <a:srgbClr val="8CC841"/>
              </a:solidFill>
              <a:ln>
                <a:solidFill>
                  <a:srgbClr val="008000"/>
                </a:solidFill>
                <a:prstDash val="solid"/>
              </a:ln>
            </c:spPr>
          </c:marker>
          <c:cat>
            <c:numRef>
              <c:f>Sheet1!$B$1:$P$1</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Sheet1!$B$2:$P$2</c:f>
              <c:numCache>
                <c:formatCode>0.00</c:formatCode>
                <c:ptCount val="15"/>
                <c:pt idx="0">
                  <c:v>17.357442569505238</c:v>
                </c:pt>
                <c:pt idx="1">
                  <c:v>17.293233082706767</c:v>
                </c:pt>
                <c:pt idx="2">
                  <c:v>16.876382216121399</c:v>
                </c:pt>
                <c:pt idx="3">
                  <c:v>17.203413157170381</c:v>
                </c:pt>
                <c:pt idx="4">
                  <c:v>17.007503759513284</c:v>
                </c:pt>
                <c:pt idx="5">
                  <c:v>17.2523228692693</c:v>
                </c:pt>
                <c:pt idx="6">
                  <c:v>16.76656843206808</c:v>
                </c:pt>
                <c:pt idx="7">
                  <c:v>16.221783537893742</c:v>
                </c:pt>
                <c:pt idx="8">
                  <c:v>15.815688218492552</c:v>
                </c:pt>
                <c:pt idx="9">
                  <c:v>15.617533687999748</c:v>
                </c:pt>
                <c:pt idx="10">
                  <c:v>15.692156340969751</c:v>
                </c:pt>
                <c:pt idx="11">
                  <c:v>14.83126980497207</c:v>
                </c:pt>
                <c:pt idx="12">
                  <c:v>15.315389696169088</c:v>
                </c:pt>
                <c:pt idx="13">
                  <c:v>14.434797128068125</c:v>
                </c:pt>
                <c:pt idx="14">
                  <c:v>13.834908483892997</c:v>
                </c:pt>
              </c:numCache>
            </c:numRef>
          </c:val>
          <c:smooth val="0"/>
          <c:extLst>
            <c:ext xmlns:c16="http://schemas.microsoft.com/office/drawing/2014/chart" uri="{C3380CC4-5D6E-409C-BE32-E72D297353CC}">
              <c16:uniqueId val="{00000000-045D-4D43-92A5-86B278F2A9BD}"/>
            </c:ext>
          </c:extLst>
        </c:ser>
        <c:ser>
          <c:idx val="7"/>
          <c:order val="1"/>
          <c:tx>
            <c:strRef>
              <c:f>Sheet1!$A$3</c:f>
              <c:strCache>
                <c:ptCount val="1"/>
                <c:pt idx="0">
                  <c:v>UPT</c:v>
                </c:pt>
              </c:strCache>
            </c:strRef>
          </c:tx>
          <c:spPr>
            <a:ln w="36710">
              <a:solidFill>
                <a:srgbClr val="DA2128"/>
              </a:solidFill>
              <a:prstDash val="solid"/>
            </a:ln>
          </c:spPr>
          <c:marker>
            <c:symbol val="circle"/>
            <c:size val="7"/>
            <c:spPr>
              <a:solidFill>
                <a:srgbClr val="993300"/>
              </a:solidFill>
              <a:ln>
                <a:solidFill>
                  <a:srgbClr val="DA2128"/>
                </a:solidFill>
                <a:prstDash val="solid"/>
              </a:ln>
            </c:spPr>
          </c:marker>
          <c:cat>
            <c:numRef>
              <c:f>Sheet1!$B$1:$P$1</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Sheet1!$B$3:$P$3</c:f>
              <c:numCache>
                <c:formatCode>0.00</c:formatCode>
                <c:ptCount val="15"/>
                <c:pt idx="0">
                  <c:v>11.757780662299634</c:v>
                </c:pt>
                <c:pt idx="1">
                  <c:v>11.916154021417178</c:v>
                </c:pt>
                <c:pt idx="2">
                  <c:v>11.332265690536106</c:v>
                </c:pt>
                <c:pt idx="3">
                  <c:v>11.82065632932685</c:v>
                </c:pt>
                <c:pt idx="4">
                  <c:v>10.366333081426861</c:v>
                </c:pt>
                <c:pt idx="5">
                  <c:v>10.713876037165907</c:v>
                </c:pt>
                <c:pt idx="6">
                  <c:v>10.041473980655736</c:v>
                </c:pt>
                <c:pt idx="7">
                  <c:v>10.018648418785748</c:v>
                </c:pt>
                <c:pt idx="8">
                  <c:v>9.8041529951451327</c:v>
                </c:pt>
                <c:pt idx="9">
                  <c:v>9.660412220063078</c:v>
                </c:pt>
                <c:pt idx="10">
                  <c:v>10.426494423881753</c:v>
                </c:pt>
                <c:pt idx="11">
                  <c:v>9.3430466172291009</c:v>
                </c:pt>
                <c:pt idx="12">
                  <c:v>9.1479524438573314</c:v>
                </c:pt>
                <c:pt idx="13">
                  <c:v>8.073134079145099</c:v>
                </c:pt>
                <c:pt idx="14">
                  <c:v>7.3432085859054235</c:v>
                </c:pt>
              </c:numCache>
            </c:numRef>
          </c:val>
          <c:smooth val="0"/>
          <c:extLst>
            <c:ext xmlns:c16="http://schemas.microsoft.com/office/drawing/2014/chart" uri="{C3380CC4-5D6E-409C-BE32-E72D297353CC}">
              <c16:uniqueId val="{00000001-045D-4D43-92A5-86B278F2A9BD}"/>
            </c:ext>
          </c:extLst>
        </c:ser>
        <c:ser>
          <c:idx val="0"/>
          <c:order val="2"/>
          <c:tx>
            <c:strRef>
              <c:f>Sheet1!$A$4</c:f>
              <c:strCache>
                <c:ptCount val="1"/>
                <c:pt idx="0">
                  <c:v>Samovolné</c:v>
                </c:pt>
              </c:strCache>
            </c:strRef>
          </c:tx>
          <c:spPr>
            <a:ln w="36710">
              <a:solidFill>
                <a:srgbClr val="FFC000"/>
              </a:solidFill>
              <a:prstDash val="solid"/>
            </a:ln>
          </c:spPr>
          <c:marker>
            <c:symbol val="circle"/>
            <c:size val="7"/>
            <c:spPr>
              <a:solidFill>
                <a:srgbClr val="FFC000"/>
              </a:solidFill>
              <a:ln>
                <a:solidFill>
                  <a:srgbClr val="FFC000"/>
                </a:solidFill>
                <a:prstDash val="solid"/>
              </a:ln>
            </c:spPr>
          </c:marker>
          <c:cat>
            <c:numRef>
              <c:f>Sheet1!$B$1:$P$1</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Sheet1!$B$4:$P$4</c:f>
              <c:numCache>
                <c:formatCode>0.00</c:formatCode>
                <c:ptCount val="15"/>
                <c:pt idx="0">
                  <c:v>4.9732846318712829</c:v>
                </c:pt>
                <c:pt idx="1">
                  <c:v>4.7694995063416119</c:v>
                </c:pt>
                <c:pt idx="2">
                  <c:v>4.956912987112025</c:v>
                </c:pt>
                <c:pt idx="3">
                  <c:v>4.7710799155885857</c:v>
                </c:pt>
                <c:pt idx="4">
                  <c:v>5.83965007900703</c:v>
                </c:pt>
                <c:pt idx="5">
                  <c:v>6.0643138454479404</c:v>
                </c:pt>
                <c:pt idx="6">
                  <c:v>5.9941059240849173</c:v>
                </c:pt>
                <c:pt idx="7">
                  <c:v>5.6335390641458796</c:v>
                </c:pt>
                <c:pt idx="8">
                  <c:v>5.4843456160643322</c:v>
                </c:pt>
                <c:pt idx="9">
                  <c:v>5.3677805740498874</c:v>
                </c:pt>
                <c:pt idx="10">
                  <c:v>4.6689406584899729</c:v>
                </c:pt>
                <c:pt idx="11">
                  <c:v>4.908366273561791</c:v>
                </c:pt>
                <c:pt idx="12">
                  <c:v>5.589498018494055</c:v>
                </c:pt>
                <c:pt idx="13">
                  <c:v>5.7021205543496407</c:v>
                </c:pt>
                <c:pt idx="14">
                  <c:v>5.6907758845994953</c:v>
                </c:pt>
              </c:numCache>
            </c:numRef>
          </c:val>
          <c:smooth val="0"/>
          <c:extLst>
            <c:ext xmlns:c16="http://schemas.microsoft.com/office/drawing/2014/chart" uri="{C3380CC4-5D6E-409C-BE32-E72D297353CC}">
              <c16:uniqueId val="{00000002-045D-4D43-92A5-86B278F2A9BD}"/>
            </c:ext>
          </c:extLst>
        </c:ser>
        <c:ser>
          <c:idx val="1"/>
          <c:order val="3"/>
          <c:tx>
            <c:strRef>
              <c:f>Sheet1!$A$5</c:f>
              <c:strCache>
                <c:ptCount val="1"/>
                <c:pt idx="0">
                  <c:v>Živě narození</c:v>
                </c:pt>
              </c:strCache>
            </c:strRef>
          </c:tx>
          <c:spPr>
            <a:ln w="36710">
              <a:solidFill>
                <a:srgbClr val="037BC1"/>
              </a:solidFill>
              <a:prstDash val="solid"/>
            </a:ln>
          </c:spPr>
          <c:marker>
            <c:symbol val="none"/>
          </c:marker>
          <c:cat>
            <c:numRef>
              <c:f>Sheet1!$B$1:$P$1</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Sheet1!$B$5:$P$5</c:f>
              <c:numCache>
                <c:formatCode>General</c:formatCode>
                <c:ptCount val="15"/>
                <c:pt idx="0">
                  <c:v>39.167446493796604</c:v>
                </c:pt>
                <c:pt idx="1">
                  <c:v>41.049593681172631</c:v>
                </c:pt>
                <c:pt idx="2">
                  <c:v>41.874475711126358</c:v>
                </c:pt>
                <c:pt idx="3">
                  <c:v>46.808575710309817</c:v>
                </c:pt>
                <c:pt idx="4">
                  <c:v>47.740093587071854</c:v>
                </c:pt>
                <c:pt idx="5">
                  <c:v>47.879784345964133</c:v>
                </c:pt>
                <c:pt idx="6">
                  <c:v>46.329283400404734</c:v>
                </c:pt>
                <c:pt idx="7">
                  <c:v>42.42320206615117</c:v>
                </c:pt>
                <c:pt idx="8">
                  <c:v>43.017098253979491</c:v>
                </c:pt>
                <c:pt idx="9">
                  <c:v>43.412124494281798</c:v>
                </c:pt>
                <c:pt idx="10">
                  <c:v>44.496052769512382</c:v>
                </c:pt>
                <c:pt idx="11">
                  <c:v>50.583128687031618</c:v>
                </c:pt>
                <c:pt idx="12">
                  <c:v>46.367239101717303</c:v>
                </c:pt>
                <c:pt idx="13">
                  <c:v>47.603940557689093</c:v>
                </c:pt>
                <c:pt idx="14">
                  <c:v>47.861532884253833</c:v>
                </c:pt>
              </c:numCache>
            </c:numRef>
          </c:val>
          <c:smooth val="0"/>
          <c:extLst>
            <c:ext xmlns:c16="http://schemas.microsoft.com/office/drawing/2014/chart" uri="{C3380CC4-5D6E-409C-BE32-E72D297353CC}">
              <c16:uniqueId val="{00000003-045D-4D43-92A5-86B278F2A9BD}"/>
            </c:ext>
          </c:extLst>
        </c:ser>
        <c:dLbls>
          <c:showLegendKey val="0"/>
          <c:showVal val="0"/>
          <c:showCatName val="0"/>
          <c:showSerName val="0"/>
          <c:showPercent val="0"/>
          <c:showBubbleSize val="0"/>
        </c:dLbls>
        <c:marker val="1"/>
        <c:smooth val="0"/>
        <c:axId val="348407256"/>
        <c:axId val="348409216"/>
      </c:lineChart>
      <c:catAx>
        <c:axId val="348407256"/>
        <c:scaling>
          <c:orientation val="minMax"/>
        </c:scaling>
        <c:delete val="0"/>
        <c:axPos val="b"/>
        <c:numFmt formatCode="General" sourceLinked="1"/>
        <c:majorTickMark val="out"/>
        <c:minorTickMark val="none"/>
        <c:tickLblPos val="nextTo"/>
        <c:spPr>
          <a:ln w="4589">
            <a:solidFill>
              <a:schemeClr val="tx1"/>
            </a:solidFill>
            <a:prstDash val="solid"/>
          </a:ln>
        </c:spPr>
        <c:txPr>
          <a:bodyPr rot="-2700000" vert="horz"/>
          <a:lstStyle/>
          <a:p>
            <a:pPr>
              <a:defRPr sz="1200" b="0" i="0" u="none" strike="noStrike" baseline="0">
                <a:solidFill>
                  <a:schemeClr val="tx1"/>
                </a:solidFill>
                <a:latin typeface="Arial"/>
                <a:ea typeface="Arial"/>
                <a:cs typeface="Arial"/>
              </a:defRPr>
            </a:pPr>
            <a:endParaRPr lang="cs-CZ"/>
          </a:p>
        </c:txPr>
        <c:crossAx val="348409216"/>
        <c:crosses val="autoZero"/>
        <c:auto val="1"/>
        <c:lblAlgn val="ctr"/>
        <c:lblOffset val="100"/>
        <c:tickLblSkip val="1"/>
        <c:tickMarkSkip val="1"/>
        <c:noMultiLvlLbl val="0"/>
      </c:catAx>
      <c:valAx>
        <c:axId val="348409216"/>
        <c:scaling>
          <c:orientation val="minMax"/>
          <c:max val="90"/>
        </c:scaling>
        <c:delete val="0"/>
        <c:axPos val="l"/>
        <c:majorGridlines>
          <c:spPr>
            <a:ln w="18355">
              <a:solidFill>
                <a:srgbClr val="C0C0C0"/>
              </a:solidFill>
              <a:prstDash val="sysDash"/>
            </a:ln>
          </c:spPr>
        </c:majorGridlines>
        <c:numFmt formatCode="0" sourceLinked="0"/>
        <c:majorTickMark val="out"/>
        <c:minorTickMark val="none"/>
        <c:tickLblPos val="nextTo"/>
        <c:spPr>
          <a:ln w="4589">
            <a:solidFill>
              <a:schemeClr val="tx1"/>
            </a:solidFill>
            <a:prstDash val="solid"/>
          </a:ln>
        </c:spPr>
        <c:txPr>
          <a:bodyPr rot="0" vert="horz"/>
          <a:lstStyle/>
          <a:p>
            <a:pPr>
              <a:defRPr sz="1012" b="0" i="0" u="none" strike="noStrike" baseline="0">
                <a:solidFill>
                  <a:schemeClr val="tx1"/>
                </a:solidFill>
                <a:latin typeface="Arial"/>
                <a:ea typeface="Arial"/>
                <a:cs typeface="Arial"/>
              </a:defRPr>
            </a:pPr>
            <a:endParaRPr lang="cs-CZ"/>
          </a:p>
        </c:txPr>
        <c:crossAx val="348407256"/>
        <c:crosses val="autoZero"/>
        <c:crossBetween val="between"/>
      </c:valAx>
      <c:spPr>
        <a:noFill/>
        <a:ln w="36710">
          <a:noFill/>
        </a:ln>
      </c:spPr>
    </c:plotArea>
    <c:legend>
      <c:legendPos val="r"/>
      <c:layout>
        <c:manualLayout>
          <c:xMode val="edge"/>
          <c:yMode val="edge"/>
          <c:x val="0.64577274305555554"/>
          <c:y val="0.11700092592592594"/>
          <c:w val="0.33032465277777778"/>
          <c:h val="0.2550972222222222"/>
        </c:manualLayout>
      </c:layout>
      <c:overlay val="0"/>
      <c:spPr>
        <a:solidFill>
          <a:schemeClr val="bg1"/>
        </a:solidFill>
      </c:spPr>
      <c:txPr>
        <a:bodyPr/>
        <a:lstStyle/>
        <a:p>
          <a:pPr>
            <a:defRPr sz="1200"/>
          </a:pPr>
          <a:endParaRPr lang="cs-CZ"/>
        </a:p>
      </c:txPr>
    </c:legend>
    <c:plotVisOnly val="1"/>
    <c:dispBlanksAs val="gap"/>
    <c:showDLblsOverMax val="0"/>
  </c:chart>
  <c:spPr>
    <a:noFill/>
    <a:ln>
      <a:noFill/>
    </a:ln>
  </c:spPr>
  <c:txPr>
    <a:bodyPr/>
    <a:lstStyle/>
    <a:p>
      <a:pPr>
        <a:defRPr sz="1012" b="0" i="0" u="none" strike="noStrike" baseline="0">
          <a:solidFill>
            <a:schemeClr val="tx1"/>
          </a:solidFill>
          <a:latin typeface="Arial"/>
          <a:ea typeface="Arial"/>
          <a:cs typeface="Arial"/>
        </a:defRPr>
      </a:pPr>
      <a:endParaRPr lang="cs-CZ"/>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4958520331837"/>
          <c:y val="3.0619718309859156E-2"/>
          <c:w val="0.85129249966000275"/>
          <c:h val="0.83332042253521121"/>
        </c:manualLayout>
      </c:layout>
      <c:lineChart>
        <c:grouping val="standard"/>
        <c:varyColors val="0"/>
        <c:ser>
          <c:idx val="0"/>
          <c:order val="0"/>
          <c:tx>
            <c:strRef>
              <c:f>'KOJENECKÁ ÚMRTNOST'!$A$3</c:f>
              <c:strCache>
                <c:ptCount val="1"/>
                <c:pt idx="0">
                  <c:v>EU28</c:v>
                </c:pt>
              </c:strCache>
            </c:strRef>
          </c:tx>
          <c:marker>
            <c:symbol val="none"/>
          </c:marker>
          <c:cat>
            <c:strRef>
              <c:f>'KOJENECKÁ ÚMRTNOST'!$B$2:$N$2</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'KOJENECKÁ ÚMRTNOST'!$B$3:$N$3</c:f>
              <c:numCache>
                <c:formatCode>General</c:formatCode>
                <c:ptCount val="13"/>
                <c:pt idx="0">
                  <c:v>4.8</c:v>
                </c:pt>
                <c:pt idx="1">
                  <c:v>4.5999999999999996</c:v>
                </c:pt>
                <c:pt idx="2">
                  <c:v>4.4000000000000004</c:v>
                </c:pt>
                <c:pt idx="3">
                  <c:v>4.2</c:v>
                </c:pt>
                <c:pt idx="4">
                  <c:v>4.2</c:v>
                </c:pt>
                <c:pt idx="5">
                  <c:v>4</c:v>
                </c:pt>
                <c:pt idx="6">
                  <c:v>3.9</c:v>
                </c:pt>
                <c:pt idx="7">
                  <c:v>3.8</c:v>
                </c:pt>
                <c:pt idx="8">
                  <c:v>3.7</c:v>
                </c:pt>
                <c:pt idx="9">
                  <c:v>3.7</c:v>
                </c:pt>
                <c:pt idx="10">
                  <c:v>3.6</c:v>
                </c:pt>
                <c:pt idx="11">
                  <c:v>3.6</c:v>
                </c:pt>
                <c:pt idx="12">
                  <c:v>3.6</c:v>
                </c:pt>
              </c:numCache>
            </c:numRef>
          </c:val>
          <c:smooth val="0"/>
          <c:extLst>
            <c:ext xmlns:c16="http://schemas.microsoft.com/office/drawing/2014/chart" uri="{C3380CC4-5D6E-409C-BE32-E72D297353CC}">
              <c16:uniqueId val="{00000000-4F7F-4D3B-8935-DE2A152F4E6D}"/>
            </c:ext>
          </c:extLst>
        </c:ser>
        <c:ser>
          <c:idx val="1"/>
          <c:order val="1"/>
          <c:tx>
            <c:strRef>
              <c:f>'KOJENECKÁ ÚMRTNOST'!$A$4</c:f>
              <c:strCache>
                <c:ptCount val="1"/>
                <c:pt idx="0">
                  <c:v>EU19</c:v>
                </c:pt>
              </c:strCache>
            </c:strRef>
          </c:tx>
          <c:marker>
            <c:symbol val="none"/>
          </c:marker>
          <c:cat>
            <c:strRef>
              <c:f>'KOJENECKÁ ÚMRTNOST'!$B$2:$N$2</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'KOJENECKÁ ÚMRTNOST'!$B$4:$N$4</c:f>
              <c:numCache>
                <c:formatCode>General</c:formatCode>
                <c:ptCount val="13"/>
                <c:pt idx="0">
                  <c:v>3.9</c:v>
                </c:pt>
                <c:pt idx="1">
                  <c:v>3.8</c:v>
                </c:pt>
                <c:pt idx="2">
                  <c:v>3.7</c:v>
                </c:pt>
                <c:pt idx="3">
                  <c:v>3.5</c:v>
                </c:pt>
                <c:pt idx="4">
                  <c:v>3.6</c:v>
                </c:pt>
                <c:pt idx="5">
                  <c:v>3.4</c:v>
                </c:pt>
                <c:pt idx="6">
                  <c:v>3.4</c:v>
                </c:pt>
                <c:pt idx="7">
                  <c:v>3.3</c:v>
                </c:pt>
                <c:pt idx="8">
                  <c:v>3.3</c:v>
                </c:pt>
                <c:pt idx="9">
                  <c:v>3.2</c:v>
                </c:pt>
                <c:pt idx="10">
                  <c:v>3.3</c:v>
                </c:pt>
                <c:pt idx="11">
                  <c:v>3.3</c:v>
                </c:pt>
                <c:pt idx="12">
                  <c:v>3.6</c:v>
                </c:pt>
              </c:numCache>
            </c:numRef>
          </c:val>
          <c:smooth val="0"/>
          <c:extLst>
            <c:ext xmlns:c16="http://schemas.microsoft.com/office/drawing/2014/chart" uri="{C3380CC4-5D6E-409C-BE32-E72D297353CC}">
              <c16:uniqueId val="{00000001-4F7F-4D3B-8935-DE2A152F4E6D}"/>
            </c:ext>
          </c:extLst>
        </c:ser>
        <c:ser>
          <c:idx val="2"/>
          <c:order val="2"/>
          <c:tx>
            <c:strRef>
              <c:f>'KOJENECKÁ ÚMRTNOST'!$A$5</c:f>
              <c:strCache>
                <c:ptCount val="1"/>
                <c:pt idx="0">
                  <c:v>ČR</c:v>
                </c:pt>
              </c:strCache>
            </c:strRef>
          </c:tx>
          <c:spPr>
            <a:ln>
              <a:solidFill>
                <a:srgbClr val="C00000"/>
              </a:solidFill>
            </a:ln>
          </c:spPr>
          <c:marker>
            <c:symbol val="none"/>
          </c:marker>
          <c:cat>
            <c:strRef>
              <c:f>'KOJENECKÁ ÚMRTNOST'!$B$2:$N$2</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'KOJENECKÁ ÚMRTNOST'!$B$5:$N$5</c:f>
              <c:numCache>
                <c:formatCode>General</c:formatCode>
                <c:ptCount val="13"/>
                <c:pt idx="0">
                  <c:v>3.4</c:v>
                </c:pt>
                <c:pt idx="1">
                  <c:v>3.3</c:v>
                </c:pt>
                <c:pt idx="2">
                  <c:v>3.1</c:v>
                </c:pt>
                <c:pt idx="3">
                  <c:v>2.8</c:v>
                </c:pt>
                <c:pt idx="4">
                  <c:v>2.9</c:v>
                </c:pt>
                <c:pt idx="5">
                  <c:v>2.7</c:v>
                </c:pt>
                <c:pt idx="6">
                  <c:v>2.7</c:v>
                </c:pt>
                <c:pt idx="7">
                  <c:v>2.6</c:v>
                </c:pt>
                <c:pt idx="8">
                  <c:v>2.5</c:v>
                </c:pt>
                <c:pt idx="9">
                  <c:v>2.4</c:v>
                </c:pt>
                <c:pt idx="10">
                  <c:v>2.5</c:v>
                </c:pt>
                <c:pt idx="11">
                  <c:v>2.8</c:v>
                </c:pt>
                <c:pt idx="12">
                  <c:v>2.7</c:v>
                </c:pt>
              </c:numCache>
            </c:numRef>
          </c:val>
          <c:smooth val="0"/>
          <c:extLst>
            <c:ext xmlns:c16="http://schemas.microsoft.com/office/drawing/2014/chart" uri="{C3380CC4-5D6E-409C-BE32-E72D297353CC}">
              <c16:uniqueId val="{00000002-4F7F-4D3B-8935-DE2A152F4E6D}"/>
            </c:ext>
          </c:extLst>
        </c:ser>
        <c:ser>
          <c:idx val="3"/>
          <c:order val="3"/>
          <c:tx>
            <c:strRef>
              <c:f>'KOJENECKÁ ÚMRTNOST'!$A$6</c:f>
              <c:strCache>
                <c:ptCount val="1"/>
                <c:pt idx="0">
                  <c:v>HKK</c:v>
                </c:pt>
              </c:strCache>
            </c:strRef>
          </c:tx>
          <c:spPr>
            <a:ln>
              <a:solidFill>
                <a:srgbClr val="CACACA"/>
              </a:solidFill>
            </a:ln>
          </c:spPr>
          <c:marker>
            <c:symbol val="none"/>
          </c:marker>
          <c:cat>
            <c:strRef>
              <c:f>'KOJENECKÁ ÚMRTNOST'!$B$2:$N$2</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'KOJENECKÁ ÚMRTNOST'!$B$6:$N$6</c:f>
              <c:numCache>
                <c:formatCode>0.0_ ;\-0.0\ </c:formatCode>
                <c:ptCount val="13"/>
                <c:pt idx="0">
                  <c:v>2.2201665124884364</c:v>
                </c:pt>
                <c:pt idx="1">
                  <c:v>3.0959752321981426</c:v>
                </c:pt>
                <c:pt idx="2">
                  <c:v>2.9402156158118262</c:v>
                </c:pt>
                <c:pt idx="3">
                  <c:v>1.9187719859290053</c:v>
                </c:pt>
                <c:pt idx="4">
                  <c:v>1.4374700527072353</c:v>
                </c:pt>
                <c:pt idx="5">
                  <c:v>2.6573658860654379</c:v>
                </c:pt>
                <c:pt idx="6">
                  <c:v>2.5749494206363801</c:v>
                </c:pt>
                <c:pt idx="7">
                  <c:v>3.2924821657216023</c:v>
                </c:pt>
                <c:pt idx="8">
                  <c:v>2.0179783525958541</c:v>
                </c:pt>
                <c:pt idx="9">
                  <c:v>2.3559260601667269</c:v>
                </c:pt>
                <c:pt idx="10">
                  <c:v>1.7914725904693658</c:v>
                </c:pt>
                <c:pt idx="11">
                  <c:v>3.2051282051282048</c:v>
                </c:pt>
                <c:pt idx="12">
                  <c:v>2.8060329708874079</c:v>
                </c:pt>
              </c:numCache>
            </c:numRef>
          </c:val>
          <c:smooth val="0"/>
          <c:extLst>
            <c:ext xmlns:c16="http://schemas.microsoft.com/office/drawing/2014/chart" uri="{C3380CC4-5D6E-409C-BE32-E72D297353CC}">
              <c16:uniqueId val="{00000003-4F7F-4D3B-8935-DE2A152F4E6D}"/>
            </c:ext>
          </c:extLst>
        </c:ser>
        <c:dLbls>
          <c:showLegendKey val="0"/>
          <c:showVal val="0"/>
          <c:showCatName val="0"/>
          <c:showSerName val="0"/>
          <c:showPercent val="0"/>
          <c:showBubbleSize val="0"/>
        </c:dLbls>
        <c:smooth val="0"/>
        <c:axId val="348406080"/>
        <c:axId val="348404904"/>
      </c:lineChart>
      <c:catAx>
        <c:axId val="348406080"/>
        <c:scaling>
          <c:orientation val="minMax"/>
        </c:scaling>
        <c:delete val="0"/>
        <c:axPos val="b"/>
        <c:numFmt formatCode="General" sourceLinked="0"/>
        <c:majorTickMark val="out"/>
        <c:minorTickMark val="none"/>
        <c:tickLblPos val="nextTo"/>
        <c:txPr>
          <a:bodyPr/>
          <a:lstStyle/>
          <a:p>
            <a:pPr>
              <a:defRPr sz="1200"/>
            </a:pPr>
            <a:endParaRPr lang="cs-CZ"/>
          </a:p>
        </c:txPr>
        <c:crossAx val="348404904"/>
        <c:crosses val="autoZero"/>
        <c:auto val="1"/>
        <c:lblAlgn val="ctr"/>
        <c:lblOffset val="100"/>
        <c:tickLblSkip val="2"/>
        <c:noMultiLvlLbl val="0"/>
      </c:catAx>
      <c:valAx>
        <c:axId val="348404904"/>
        <c:scaling>
          <c:orientation val="minMax"/>
          <c:max val="5"/>
          <c:min val="0"/>
        </c:scaling>
        <c:delete val="0"/>
        <c:axPos val="l"/>
        <c:majorGridlines/>
        <c:title>
          <c:tx>
            <c:rich>
              <a:bodyPr rot="-5400000" vert="horz"/>
              <a:lstStyle/>
              <a:p>
                <a:pPr>
                  <a:defRPr sz="1200"/>
                </a:pPr>
                <a:r>
                  <a:rPr lang="cs-CZ" sz="1200" dirty="0"/>
                  <a:t>Podíl</a:t>
                </a:r>
                <a:r>
                  <a:rPr lang="cs-CZ" sz="1200" baseline="0" dirty="0"/>
                  <a:t> na 1 000 živě narozených dětí</a:t>
                </a:r>
                <a:endParaRPr lang="cs-CZ" sz="1200" dirty="0"/>
              </a:p>
            </c:rich>
          </c:tx>
          <c:layout>
            <c:manualLayout>
              <c:xMode val="edge"/>
              <c:yMode val="edge"/>
              <c:x val="1.6756433273488927E-2"/>
              <c:y val="0.23285054507183084"/>
            </c:manualLayout>
          </c:layout>
          <c:overlay val="0"/>
        </c:title>
        <c:numFmt formatCode="General" sourceLinked="1"/>
        <c:majorTickMark val="out"/>
        <c:minorTickMark val="none"/>
        <c:tickLblPos val="nextTo"/>
        <c:txPr>
          <a:bodyPr/>
          <a:lstStyle/>
          <a:p>
            <a:pPr>
              <a:defRPr sz="1200"/>
            </a:pPr>
            <a:endParaRPr lang="cs-CZ"/>
          </a:p>
        </c:txPr>
        <c:crossAx val="348406080"/>
        <c:crosses val="autoZero"/>
        <c:crossBetween val="between"/>
      </c:valAx>
      <c:spPr>
        <a:ln>
          <a:solidFill>
            <a:schemeClr val="bg1">
              <a:lumMod val="75000"/>
            </a:schemeClr>
          </a:solidFill>
        </a:ln>
      </c:spPr>
    </c:plotArea>
    <c:legend>
      <c:legendPos val="r"/>
      <c:layout>
        <c:manualLayout>
          <c:xMode val="edge"/>
          <c:yMode val="edge"/>
          <c:x val="0.32916088671290628"/>
          <c:y val="0.93288478090766824"/>
          <c:w val="0.50891540867673057"/>
          <c:h val="6.7115127276007755E-2"/>
        </c:manualLayout>
      </c:layout>
      <c:overlay val="0"/>
      <c:txPr>
        <a:bodyPr/>
        <a:lstStyle/>
        <a:p>
          <a:pPr>
            <a:defRPr sz="1200"/>
          </a:pPr>
          <a:endParaRPr lang="cs-CZ"/>
        </a:p>
      </c:txPr>
    </c:legend>
    <c:plotVisOnly val="1"/>
    <c:dispBlanksAs val="gap"/>
    <c:showDLblsOverMax val="0"/>
  </c:chart>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31087343123982"/>
          <c:y val="1.96098013803543E-2"/>
          <c:w val="0.68952475317441753"/>
          <c:h val="0.90097601312013875"/>
        </c:manualLayout>
      </c:layout>
      <c:barChart>
        <c:barDir val="bar"/>
        <c:grouping val="clustered"/>
        <c:varyColors val="0"/>
        <c:ser>
          <c:idx val="0"/>
          <c:order val="0"/>
          <c:tx>
            <c:strRef>
              <c:f>List2!$C$1</c:f>
              <c:strCache>
                <c:ptCount val="1"/>
                <c:pt idx="0">
                  <c:v>2018</c:v>
                </c:pt>
              </c:strCache>
            </c:strRef>
          </c:tx>
          <c:spPr>
            <a:solidFill>
              <a:srgbClr val="0070C0"/>
            </a:solidFill>
            <a:ln>
              <a:solidFill>
                <a:schemeClr val="accent1">
                  <a:lumMod val="60000"/>
                  <a:lumOff val="40000"/>
                </a:schemeClr>
              </a:solidFill>
            </a:ln>
            <a:effectLst/>
          </c:spPr>
          <c:invertIfNegative val="0"/>
          <c:dPt>
            <c:idx val="1"/>
            <c:invertIfNegative val="0"/>
            <c:bubble3D val="0"/>
            <c:spPr>
              <a:solidFill>
                <a:srgbClr val="0070C0"/>
              </a:solidFill>
              <a:ln>
                <a:solidFill>
                  <a:schemeClr val="accent1">
                    <a:lumMod val="60000"/>
                    <a:lumOff val="40000"/>
                  </a:schemeClr>
                </a:solidFill>
              </a:ln>
              <a:effectLst/>
            </c:spPr>
            <c:extLst>
              <c:ext xmlns:c16="http://schemas.microsoft.com/office/drawing/2014/chart" uri="{C3380CC4-5D6E-409C-BE32-E72D297353CC}">
                <c16:uniqueId val="{00000002-8D47-4629-9D72-4151839D3D5E}"/>
              </c:ext>
            </c:extLst>
          </c:dPt>
          <c:dPt>
            <c:idx val="8"/>
            <c:invertIfNegative val="0"/>
            <c:bubble3D val="0"/>
            <c:spPr>
              <a:solidFill>
                <a:srgbClr val="FF0000"/>
              </a:solidFill>
              <a:ln>
                <a:solidFill>
                  <a:schemeClr val="accent1">
                    <a:lumMod val="60000"/>
                    <a:lumOff val="40000"/>
                  </a:schemeClr>
                </a:solidFill>
              </a:ln>
              <a:effectLst/>
            </c:spPr>
            <c:extLst>
              <c:ext xmlns:c16="http://schemas.microsoft.com/office/drawing/2014/chart" uri="{C3380CC4-5D6E-409C-BE32-E72D297353CC}">
                <c16:uniqueId val="{00000004-DA57-4019-B2E1-8D2A7BFEB1EE}"/>
              </c:ext>
            </c:extLst>
          </c:dPt>
          <c:dPt>
            <c:idx val="9"/>
            <c:invertIfNegative val="0"/>
            <c:bubble3D val="0"/>
            <c:spPr>
              <a:solidFill>
                <a:srgbClr val="0070C0"/>
              </a:solidFill>
              <a:ln>
                <a:solidFill>
                  <a:srgbClr val="0070C0"/>
                </a:solidFill>
              </a:ln>
              <a:effectLst/>
            </c:spPr>
            <c:extLst>
              <c:ext xmlns:c16="http://schemas.microsoft.com/office/drawing/2014/chart" uri="{C3380CC4-5D6E-409C-BE32-E72D297353CC}">
                <c16:uniqueId val="{00000001-B44B-4E89-9361-CBB07DC95752}"/>
              </c:ext>
            </c:extLst>
          </c:dPt>
          <c:dLbls>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2-8D47-4629-9D72-4151839D3D5E}"/>
                </c:ext>
              </c:extLst>
            </c:dLbl>
            <c:dLbl>
              <c:idx val="8"/>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00"/>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4-DA57-4019-B2E1-8D2A7BFEB1EE}"/>
                </c:ext>
              </c:extLst>
            </c:dLbl>
            <c:dLbl>
              <c:idx val="9"/>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1-B44B-4E89-9361-CBB07DC9575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List2!$B$2:$B$16</c:f>
              <c:strCache>
                <c:ptCount val="14"/>
                <c:pt idx="0">
                  <c:v>Karlovarský</c:v>
                </c:pt>
                <c:pt idx="1">
                  <c:v>Liberecký</c:v>
                </c:pt>
                <c:pt idx="2">
                  <c:v>Olomoucký</c:v>
                </c:pt>
                <c:pt idx="3">
                  <c:v>Ústecký</c:v>
                </c:pt>
                <c:pt idx="4">
                  <c:v>Moravskoslezský</c:v>
                </c:pt>
                <c:pt idx="5">
                  <c:v>Jihočeský</c:v>
                </c:pt>
                <c:pt idx="6">
                  <c:v>Vysočina</c:v>
                </c:pt>
                <c:pt idx="7">
                  <c:v>Pardubický</c:v>
                </c:pt>
                <c:pt idx="8">
                  <c:v>Královéhradecký</c:v>
                </c:pt>
                <c:pt idx="9">
                  <c:v>Jihomoravský</c:v>
                </c:pt>
                <c:pt idx="10">
                  <c:v>Hl. m. Praha</c:v>
                </c:pt>
                <c:pt idx="11">
                  <c:v>Zlínský</c:v>
                </c:pt>
                <c:pt idx="12">
                  <c:v>Středočeský</c:v>
                </c:pt>
                <c:pt idx="13">
                  <c:v>Plzeňský</c:v>
                </c:pt>
              </c:strCache>
            </c:strRef>
          </c:cat>
          <c:val>
            <c:numRef>
              <c:f>List2!$C$2:$C$16</c:f>
              <c:numCache>
                <c:formatCode>#,##0.0" ";;\-" "</c:formatCode>
                <c:ptCount val="15"/>
                <c:pt idx="0">
                  <c:v>4.7</c:v>
                </c:pt>
                <c:pt idx="1">
                  <c:v>3.8</c:v>
                </c:pt>
                <c:pt idx="2">
                  <c:v>3.6</c:v>
                </c:pt>
                <c:pt idx="3">
                  <c:v>3.5</c:v>
                </c:pt>
                <c:pt idx="4">
                  <c:v>3.4</c:v>
                </c:pt>
                <c:pt idx="5">
                  <c:v>3.1</c:v>
                </c:pt>
                <c:pt idx="6">
                  <c:v>2.8</c:v>
                </c:pt>
                <c:pt idx="7">
                  <c:v>2.5</c:v>
                </c:pt>
                <c:pt idx="8">
                  <c:v>2.1</c:v>
                </c:pt>
                <c:pt idx="9">
                  <c:v>2.1</c:v>
                </c:pt>
                <c:pt idx="10">
                  <c:v>2</c:v>
                </c:pt>
                <c:pt idx="11">
                  <c:v>2</c:v>
                </c:pt>
                <c:pt idx="12">
                  <c:v>1.6</c:v>
                </c:pt>
                <c:pt idx="13">
                  <c:v>1.6</c:v>
                </c:pt>
              </c:numCache>
            </c:numRef>
          </c:val>
          <c:extLst>
            <c:ext xmlns:c16="http://schemas.microsoft.com/office/drawing/2014/chart" uri="{C3380CC4-5D6E-409C-BE32-E72D297353CC}">
              <c16:uniqueId val="{00000000-B44B-4E89-9361-CBB07DC95752}"/>
            </c:ext>
          </c:extLst>
        </c:ser>
        <c:dLbls>
          <c:showLegendKey val="0"/>
          <c:showVal val="0"/>
          <c:showCatName val="0"/>
          <c:showSerName val="0"/>
          <c:showPercent val="0"/>
          <c:showBubbleSize val="0"/>
        </c:dLbls>
        <c:gapWidth val="50"/>
        <c:axId val="458524064"/>
        <c:axId val="458522104"/>
      </c:barChart>
      <c:catAx>
        <c:axId val="458524064"/>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cs-CZ"/>
          </a:p>
        </c:txPr>
        <c:crossAx val="458522104"/>
        <c:crosses val="autoZero"/>
        <c:auto val="1"/>
        <c:lblAlgn val="ctr"/>
        <c:lblOffset val="100"/>
        <c:noMultiLvlLbl val="0"/>
      </c:catAx>
      <c:valAx>
        <c:axId val="458522104"/>
        <c:scaling>
          <c:orientation val="minMax"/>
          <c:max val="5"/>
        </c:scaling>
        <c:delete val="1"/>
        <c:axPos val="b"/>
        <c:numFmt formatCode="#,##0.0&quot; &quot;;;\-&quot; &quot;" sourceLinked="1"/>
        <c:majorTickMark val="none"/>
        <c:minorTickMark val="none"/>
        <c:tickLblPos val="nextTo"/>
        <c:crossAx val="458524064"/>
        <c:crosses val="autoZero"/>
        <c:crossBetween val="between"/>
        <c:min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21118063102547"/>
          <c:y val="1.7476799585291754E-2"/>
          <c:w val="0.52089326777025291"/>
          <c:h val="0.67787429957861145"/>
        </c:manualLayout>
      </c:layout>
      <c:barChart>
        <c:barDir val="bar"/>
        <c:grouping val="clustered"/>
        <c:varyColors val="0"/>
        <c:ser>
          <c:idx val="0"/>
          <c:order val="0"/>
          <c:tx>
            <c:strRef>
              <c:f>'kojenecká úmrtnost (2)'!$C$1</c:f>
              <c:strCache>
                <c:ptCount val="1"/>
                <c:pt idx="0">
                  <c:v>2018</c:v>
                </c:pt>
              </c:strCache>
            </c:strRef>
          </c:tx>
          <c:spPr>
            <a:solidFill>
              <a:srgbClr val="0070C0"/>
            </a:solidFill>
            <a:ln>
              <a:solidFill>
                <a:schemeClr val="accent1">
                  <a:lumMod val="60000"/>
                  <a:lumOff val="40000"/>
                </a:schemeClr>
              </a:solidFill>
            </a:ln>
            <a:effectLst/>
          </c:spPr>
          <c:invertIfNegative val="0"/>
          <c:dPt>
            <c:idx val="5"/>
            <c:invertIfNegative val="0"/>
            <c:bubble3D val="0"/>
            <c:spPr>
              <a:solidFill>
                <a:srgbClr val="0070C0"/>
              </a:solidFill>
              <a:ln>
                <a:solidFill>
                  <a:srgbClr val="0070C0"/>
                </a:solidFill>
              </a:ln>
              <a:effectLst/>
            </c:spPr>
            <c:extLst>
              <c:ext xmlns:c16="http://schemas.microsoft.com/office/drawing/2014/chart" uri="{C3380CC4-5D6E-409C-BE32-E72D297353CC}">
                <c16:uniqueId val="{00000001-2BEE-4D58-8810-720652DAE96C}"/>
              </c:ext>
            </c:extLst>
          </c:dPt>
          <c:dPt>
            <c:idx val="6"/>
            <c:invertIfNegative val="0"/>
            <c:bubble3D val="0"/>
            <c:spPr>
              <a:solidFill>
                <a:srgbClr val="0070C0"/>
              </a:solidFill>
              <a:ln>
                <a:solidFill>
                  <a:schemeClr val="accent1">
                    <a:lumMod val="60000"/>
                    <a:lumOff val="40000"/>
                  </a:schemeClr>
                </a:solidFill>
              </a:ln>
              <a:effectLst/>
            </c:spPr>
            <c:extLst>
              <c:ext xmlns:c16="http://schemas.microsoft.com/office/drawing/2014/chart" uri="{C3380CC4-5D6E-409C-BE32-E72D297353CC}">
                <c16:uniqueId val="{00000002-BD18-47F8-956E-C2B93DCDB0E7}"/>
              </c:ext>
            </c:extLst>
          </c:dPt>
          <c:dPt>
            <c:idx val="11"/>
            <c:invertIfNegative val="0"/>
            <c:bubble3D val="0"/>
            <c:spPr>
              <a:solidFill>
                <a:srgbClr val="FF0000"/>
              </a:solidFill>
              <a:ln>
                <a:solidFill>
                  <a:schemeClr val="accent1">
                    <a:lumMod val="60000"/>
                    <a:lumOff val="40000"/>
                  </a:schemeClr>
                </a:solidFill>
              </a:ln>
              <a:effectLst/>
            </c:spPr>
            <c:extLst>
              <c:ext xmlns:c16="http://schemas.microsoft.com/office/drawing/2014/chart" uri="{C3380CC4-5D6E-409C-BE32-E72D297353CC}">
                <c16:uniqueId val="{00000004-5C95-478C-99A6-BB6432F82167}"/>
              </c:ext>
            </c:extLst>
          </c:dPt>
          <c:dLbls>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1-2BEE-4D58-8810-720652DAE96C}"/>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2-BD18-47F8-956E-C2B93DCDB0E7}"/>
                </c:ext>
              </c:extLst>
            </c:dLbl>
            <c:dLbl>
              <c:idx val="1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00"/>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4-5C95-478C-99A6-BB6432F8216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'kojenecká úmrtnost (2)'!$B$2:$B$16</c:f>
              <c:strCache>
                <c:ptCount val="14"/>
                <c:pt idx="0">
                  <c:v>Hl. m. Praha</c:v>
                </c:pt>
                <c:pt idx="1">
                  <c:v>Plzeňský</c:v>
                </c:pt>
                <c:pt idx="2">
                  <c:v>Vysočina</c:v>
                </c:pt>
                <c:pt idx="3">
                  <c:v>Středočeský</c:v>
                </c:pt>
                <c:pt idx="4">
                  <c:v>Zlínský</c:v>
                </c:pt>
                <c:pt idx="5">
                  <c:v>Jihomoravský</c:v>
                </c:pt>
                <c:pt idx="6">
                  <c:v>Liberecký</c:v>
                </c:pt>
                <c:pt idx="7">
                  <c:v>Moravskoslezský</c:v>
                </c:pt>
                <c:pt idx="8">
                  <c:v>Olomoucký</c:v>
                </c:pt>
                <c:pt idx="9">
                  <c:v>Jihočeský</c:v>
                </c:pt>
                <c:pt idx="10">
                  <c:v>Karlovarský</c:v>
                </c:pt>
                <c:pt idx="11">
                  <c:v>Královehradecký</c:v>
                </c:pt>
                <c:pt idx="12">
                  <c:v>Pardubický</c:v>
                </c:pt>
                <c:pt idx="13">
                  <c:v>Ústecký</c:v>
                </c:pt>
              </c:strCache>
            </c:strRef>
          </c:cat>
          <c:val>
            <c:numRef>
              <c:f>'kojenecká úmrtnost (2)'!$C$2:$C$16</c:f>
              <c:numCache>
                <c:formatCode>#,##0.0" ";;\-" "</c:formatCode>
                <c:ptCount val="15"/>
                <c:pt idx="0">
                  <c:v>3.1</c:v>
                </c:pt>
                <c:pt idx="1">
                  <c:v>3.8</c:v>
                </c:pt>
                <c:pt idx="2">
                  <c:v>3.9</c:v>
                </c:pt>
                <c:pt idx="3">
                  <c:v>4</c:v>
                </c:pt>
                <c:pt idx="4">
                  <c:v>4.0999999999999996</c:v>
                </c:pt>
                <c:pt idx="5">
                  <c:v>4.2</c:v>
                </c:pt>
                <c:pt idx="6">
                  <c:v>4.5999999999999996</c:v>
                </c:pt>
                <c:pt idx="7">
                  <c:v>4.7</c:v>
                </c:pt>
                <c:pt idx="8">
                  <c:v>4.8</c:v>
                </c:pt>
                <c:pt idx="9">
                  <c:v>5.3</c:v>
                </c:pt>
                <c:pt idx="10">
                  <c:v>5.4</c:v>
                </c:pt>
                <c:pt idx="11">
                  <c:v>5.4</c:v>
                </c:pt>
                <c:pt idx="12">
                  <c:v>5.4</c:v>
                </c:pt>
                <c:pt idx="13">
                  <c:v>5.9</c:v>
                </c:pt>
              </c:numCache>
            </c:numRef>
          </c:val>
          <c:extLst>
            <c:ext xmlns:c16="http://schemas.microsoft.com/office/drawing/2014/chart" uri="{C3380CC4-5D6E-409C-BE32-E72D297353CC}">
              <c16:uniqueId val="{00000000-2BEE-4D58-8810-720652DAE96C}"/>
            </c:ext>
          </c:extLst>
        </c:ser>
        <c:dLbls>
          <c:showLegendKey val="0"/>
          <c:showVal val="0"/>
          <c:showCatName val="0"/>
          <c:showSerName val="0"/>
          <c:showPercent val="0"/>
          <c:showBubbleSize val="0"/>
        </c:dLbls>
        <c:gapWidth val="50"/>
        <c:axId val="458524064"/>
        <c:axId val="458522104"/>
      </c:barChart>
      <c:catAx>
        <c:axId val="458524064"/>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cs-CZ"/>
          </a:p>
        </c:txPr>
        <c:crossAx val="458522104"/>
        <c:crosses val="autoZero"/>
        <c:auto val="1"/>
        <c:lblAlgn val="ctr"/>
        <c:lblOffset val="100"/>
        <c:noMultiLvlLbl val="0"/>
      </c:catAx>
      <c:valAx>
        <c:axId val="458522104"/>
        <c:scaling>
          <c:orientation val="minMax"/>
          <c:max val="6"/>
        </c:scaling>
        <c:delete val="1"/>
        <c:axPos val="b"/>
        <c:numFmt formatCode="#,##0.0&quot; &quot;;;\-&quot; &quot;" sourceLinked="1"/>
        <c:majorTickMark val="none"/>
        <c:minorTickMark val="none"/>
        <c:tickLblPos val="nextTo"/>
        <c:crossAx val="458524064"/>
        <c:crosses val="autoZero"/>
        <c:crossBetween val="between"/>
        <c:min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54827961376309"/>
          <c:y val="2.7582550860719875E-2"/>
          <c:w val="0.76046766625866991"/>
          <c:h val="0.8381341940532081"/>
        </c:manualLayout>
      </c:layout>
      <c:barChart>
        <c:barDir val="col"/>
        <c:grouping val="stacked"/>
        <c:varyColors val="0"/>
        <c:ser>
          <c:idx val="0"/>
          <c:order val="0"/>
          <c:tx>
            <c:strRef>
              <c:f>živorodost_mrtvorozenost!$C$8</c:f>
              <c:strCache>
                <c:ptCount val="1"/>
                <c:pt idx="0">
                  <c:v>mužské</c:v>
                </c:pt>
              </c:strCache>
            </c:strRef>
          </c:tx>
          <c:spPr>
            <a:solidFill>
              <a:srgbClr val="037BC1"/>
            </a:solidFill>
          </c:spPr>
          <c:invertIfNegative val="0"/>
          <c:cat>
            <c:strRef>
              <c:f>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živorodost_mrtvorozenost!$D$8:$V$8</c:f>
              <c:numCache>
                <c:formatCode>###0</c:formatCode>
                <c:ptCount val="19"/>
                <c:pt idx="0">
                  <c:v>47064</c:v>
                </c:pt>
                <c:pt idx="1">
                  <c:v>46616</c:v>
                </c:pt>
                <c:pt idx="2">
                  <c:v>47712</c:v>
                </c:pt>
                <c:pt idx="3">
                  <c:v>48131</c:v>
                </c:pt>
                <c:pt idx="4">
                  <c:v>50262</c:v>
                </c:pt>
                <c:pt idx="5">
                  <c:v>52453</c:v>
                </c:pt>
                <c:pt idx="6">
                  <c:v>54612</c:v>
                </c:pt>
                <c:pt idx="7">
                  <c:v>58475</c:v>
                </c:pt>
                <c:pt idx="8">
                  <c:v>61326</c:v>
                </c:pt>
                <c:pt idx="9">
                  <c:v>60368</c:v>
                </c:pt>
                <c:pt idx="10">
                  <c:v>60220</c:v>
                </c:pt>
                <c:pt idx="11">
                  <c:v>55789</c:v>
                </c:pt>
                <c:pt idx="12">
                  <c:v>55536</c:v>
                </c:pt>
                <c:pt idx="13">
                  <c:v>54702</c:v>
                </c:pt>
                <c:pt idx="14">
                  <c:v>56410</c:v>
                </c:pt>
                <c:pt idx="15">
                  <c:v>56817</c:v>
                </c:pt>
                <c:pt idx="16">
                  <c:v>57837</c:v>
                </c:pt>
                <c:pt idx="17">
                  <c:v>58671</c:v>
                </c:pt>
                <c:pt idx="18" formatCode="General">
                  <c:v>58256</c:v>
                </c:pt>
              </c:numCache>
            </c:numRef>
          </c:val>
          <c:extLst>
            <c:ext xmlns:c16="http://schemas.microsoft.com/office/drawing/2014/chart" uri="{C3380CC4-5D6E-409C-BE32-E72D297353CC}">
              <c16:uniqueId val="{00000000-7492-4DD0-9F66-FF65F54CA1C3}"/>
            </c:ext>
          </c:extLst>
        </c:ser>
        <c:ser>
          <c:idx val="1"/>
          <c:order val="1"/>
          <c:tx>
            <c:strRef>
              <c:f>živorodost_mrtvorozenost!$C$9</c:f>
              <c:strCache>
                <c:ptCount val="1"/>
                <c:pt idx="0">
                  <c:v>ženské</c:v>
                </c:pt>
              </c:strCache>
            </c:strRef>
          </c:tx>
          <c:spPr>
            <a:solidFill>
              <a:srgbClr val="C00000"/>
            </a:solidFill>
          </c:spPr>
          <c:invertIfNegative val="0"/>
          <c:cat>
            <c:strRef>
              <c:f>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živorodost_mrtvorozenost!$D$9:$V$9</c:f>
              <c:numCache>
                <c:formatCode>###0</c:formatCode>
                <c:ptCount val="19"/>
                <c:pt idx="0">
                  <c:v>43846</c:v>
                </c:pt>
                <c:pt idx="1">
                  <c:v>44099</c:v>
                </c:pt>
                <c:pt idx="2">
                  <c:v>45074</c:v>
                </c:pt>
                <c:pt idx="3">
                  <c:v>45554</c:v>
                </c:pt>
                <c:pt idx="4">
                  <c:v>47402</c:v>
                </c:pt>
                <c:pt idx="5">
                  <c:v>49758</c:v>
                </c:pt>
                <c:pt idx="6">
                  <c:v>51219</c:v>
                </c:pt>
                <c:pt idx="7">
                  <c:v>56157</c:v>
                </c:pt>
                <c:pt idx="8">
                  <c:v>58244</c:v>
                </c:pt>
                <c:pt idx="9">
                  <c:v>57980</c:v>
                </c:pt>
                <c:pt idx="10">
                  <c:v>56933</c:v>
                </c:pt>
                <c:pt idx="11">
                  <c:v>52884</c:v>
                </c:pt>
                <c:pt idx="12">
                  <c:v>53040</c:v>
                </c:pt>
                <c:pt idx="13">
                  <c:v>52049</c:v>
                </c:pt>
                <c:pt idx="14">
                  <c:v>53450</c:v>
                </c:pt>
                <c:pt idx="15">
                  <c:v>53947</c:v>
                </c:pt>
                <c:pt idx="16">
                  <c:v>54826</c:v>
                </c:pt>
                <c:pt idx="17">
                  <c:v>55734</c:v>
                </c:pt>
                <c:pt idx="18" formatCode="General">
                  <c:v>55780</c:v>
                </c:pt>
              </c:numCache>
            </c:numRef>
          </c:val>
          <c:extLst>
            <c:ext xmlns:c16="http://schemas.microsoft.com/office/drawing/2014/chart" uri="{C3380CC4-5D6E-409C-BE32-E72D297353CC}">
              <c16:uniqueId val="{00000001-7492-4DD0-9F66-FF65F54CA1C3}"/>
            </c:ext>
          </c:extLst>
        </c:ser>
        <c:dLbls>
          <c:showLegendKey val="0"/>
          <c:showVal val="0"/>
          <c:showCatName val="0"/>
          <c:showSerName val="0"/>
          <c:showPercent val="0"/>
          <c:showBubbleSize val="0"/>
        </c:dLbls>
        <c:gapWidth val="150"/>
        <c:overlap val="100"/>
        <c:axId val="344742240"/>
        <c:axId val="344739888"/>
      </c:barChart>
      <c:lineChart>
        <c:grouping val="standard"/>
        <c:varyColors val="0"/>
        <c:ser>
          <c:idx val="2"/>
          <c:order val="2"/>
          <c:tx>
            <c:strRef>
              <c:f>živorodost_mrtvorozenost!$C$11</c:f>
              <c:strCache>
                <c:ptCount val="1"/>
                <c:pt idx="0">
                  <c:v>živorodost</c:v>
                </c:pt>
              </c:strCache>
            </c:strRef>
          </c:tx>
          <c:spPr>
            <a:ln>
              <a:solidFill>
                <a:srgbClr val="8CC841"/>
              </a:solidFill>
            </a:ln>
          </c:spPr>
          <c:marker>
            <c:symbol val="none"/>
          </c:marker>
          <c:cat>
            <c:numRef>
              <c:f>'[2]PER SC_BRNO'!$B$5:$B$22</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numCache>
            </c:numRef>
          </c:cat>
          <c:val>
            <c:numRef>
              <c:f>živorodost_mrtvorozenost!$D$11:$V$11</c:f>
              <c:numCache>
                <c:formatCode>#,##0.00"  ";\-#,##0"  ";#,##0"  ";@"  "</c:formatCode>
                <c:ptCount val="19"/>
                <c:pt idx="0">
                  <c:v>8.85</c:v>
                </c:pt>
                <c:pt idx="1">
                  <c:v>8.8699999999999992</c:v>
                </c:pt>
                <c:pt idx="2">
                  <c:v>9.1</c:v>
                </c:pt>
                <c:pt idx="3">
                  <c:v>9.18</c:v>
                </c:pt>
                <c:pt idx="4">
                  <c:v>9.5684076386193961</c:v>
                </c:pt>
                <c:pt idx="5">
                  <c:v>9.9873051756814384</c:v>
                </c:pt>
                <c:pt idx="6">
                  <c:v>10.308235036057539</c:v>
                </c:pt>
                <c:pt idx="7">
                  <c:v>11.1</c:v>
                </c:pt>
                <c:pt idx="8">
                  <c:v>11.396853755404855</c:v>
                </c:pt>
                <c:pt idx="9">
                  <c:v>11.28037842472739</c:v>
                </c:pt>
                <c:pt idx="10">
                  <c:v>11.139131751873851</c:v>
                </c:pt>
                <c:pt idx="11">
                  <c:v>10.353090960639715</c:v>
                </c:pt>
                <c:pt idx="12">
                  <c:v>10.331434504684715</c:v>
                </c:pt>
                <c:pt idx="13">
                  <c:v>10.156393677730325</c:v>
                </c:pt>
                <c:pt idx="14">
                  <c:v>10.438219961399678</c:v>
                </c:pt>
                <c:pt idx="15">
                  <c:v>10.505985900330288</c:v>
                </c:pt>
                <c:pt idx="16">
                  <c:v>10.66</c:v>
                </c:pt>
                <c:pt idx="17">
                  <c:v>10.8</c:v>
                </c:pt>
                <c:pt idx="18" formatCode="General">
                  <c:v>10.7</c:v>
                </c:pt>
              </c:numCache>
            </c:numRef>
          </c:val>
          <c:smooth val="0"/>
          <c:extLst>
            <c:ext xmlns:c16="http://schemas.microsoft.com/office/drawing/2014/chart" uri="{C3380CC4-5D6E-409C-BE32-E72D297353CC}">
              <c16:uniqueId val="{00000002-7492-4DD0-9F66-FF65F54CA1C3}"/>
            </c:ext>
          </c:extLst>
        </c:ser>
        <c:dLbls>
          <c:showLegendKey val="0"/>
          <c:showVal val="0"/>
          <c:showCatName val="0"/>
          <c:showSerName val="0"/>
          <c:showPercent val="0"/>
          <c:showBubbleSize val="0"/>
        </c:dLbls>
        <c:marker val="1"/>
        <c:smooth val="0"/>
        <c:axId val="344741848"/>
        <c:axId val="344741064"/>
      </c:lineChart>
      <c:catAx>
        <c:axId val="344742240"/>
        <c:scaling>
          <c:orientation val="minMax"/>
        </c:scaling>
        <c:delete val="0"/>
        <c:axPos val="b"/>
        <c:numFmt formatCode="General" sourceLinked="1"/>
        <c:majorTickMark val="out"/>
        <c:minorTickMark val="none"/>
        <c:tickLblPos val="nextTo"/>
        <c:txPr>
          <a:bodyPr/>
          <a:lstStyle/>
          <a:p>
            <a:pPr>
              <a:defRPr sz="1200"/>
            </a:pPr>
            <a:endParaRPr lang="cs-CZ"/>
          </a:p>
        </c:txPr>
        <c:crossAx val="344739888"/>
        <c:crosses val="autoZero"/>
        <c:auto val="1"/>
        <c:lblAlgn val="ctr"/>
        <c:lblOffset val="100"/>
        <c:tickLblSkip val="2"/>
        <c:noMultiLvlLbl val="0"/>
      </c:catAx>
      <c:valAx>
        <c:axId val="344739888"/>
        <c:scaling>
          <c:orientation val="minMax"/>
          <c:max val="125000"/>
          <c:min val="0"/>
        </c:scaling>
        <c:delete val="0"/>
        <c:axPos val="l"/>
        <c:majorGridlines/>
        <c:numFmt formatCode="###0" sourceLinked="1"/>
        <c:majorTickMark val="out"/>
        <c:minorTickMark val="none"/>
        <c:tickLblPos val="nextTo"/>
        <c:txPr>
          <a:bodyPr/>
          <a:lstStyle/>
          <a:p>
            <a:pPr>
              <a:defRPr sz="1200"/>
            </a:pPr>
            <a:endParaRPr lang="cs-CZ"/>
          </a:p>
        </c:txPr>
        <c:crossAx val="344742240"/>
        <c:crosses val="autoZero"/>
        <c:crossBetween val="between"/>
        <c:dispUnits>
          <c:builtInUnit val="thousands"/>
          <c:dispUnitsLbl>
            <c:layout>
              <c:manualLayout>
                <c:xMode val="edge"/>
                <c:yMode val="edge"/>
                <c:x val="9.0677274581803344E-4"/>
                <c:y val="0.2635958528951487"/>
              </c:manualLayout>
            </c:layout>
            <c:tx>
              <c:rich>
                <a:bodyPr/>
                <a:lstStyle/>
                <a:p>
                  <a:pPr>
                    <a:defRPr sz="1200"/>
                  </a:pPr>
                  <a:r>
                    <a:rPr lang="cs-CZ" sz="1200" dirty="0"/>
                    <a:t>Počet narozených (v tisících)</a:t>
                  </a:r>
                </a:p>
              </c:rich>
            </c:tx>
          </c:dispUnitsLbl>
        </c:dispUnits>
      </c:valAx>
      <c:valAx>
        <c:axId val="344741064"/>
        <c:scaling>
          <c:orientation val="minMax"/>
          <c:max val="12"/>
          <c:min val="8"/>
        </c:scaling>
        <c:delete val="0"/>
        <c:axPos val="r"/>
        <c:title>
          <c:tx>
            <c:rich>
              <a:bodyPr rot="-5400000" vert="horz"/>
              <a:lstStyle/>
              <a:p>
                <a:pPr>
                  <a:defRPr sz="1200"/>
                </a:pPr>
                <a:r>
                  <a:rPr lang="cs-CZ" sz="1200"/>
                  <a:t>Živorodost</a:t>
                </a:r>
                <a:r>
                  <a:rPr lang="cs-CZ" sz="1200" baseline="0"/>
                  <a:t> (v promilých)</a:t>
                </a:r>
                <a:endParaRPr lang="cs-CZ" sz="1200"/>
              </a:p>
            </c:rich>
          </c:tx>
          <c:overlay val="0"/>
        </c:title>
        <c:numFmt formatCode="General" sourceLinked="0"/>
        <c:majorTickMark val="out"/>
        <c:minorTickMark val="none"/>
        <c:tickLblPos val="nextTo"/>
        <c:txPr>
          <a:bodyPr/>
          <a:lstStyle/>
          <a:p>
            <a:pPr>
              <a:defRPr sz="1200"/>
            </a:pPr>
            <a:endParaRPr lang="cs-CZ"/>
          </a:p>
        </c:txPr>
        <c:crossAx val="344741848"/>
        <c:crosses val="max"/>
        <c:crossBetween val="between"/>
      </c:valAx>
      <c:catAx>
        <c:axId val="344741848"/>
        <c:scaling>
          <c:orientation val="minMax"/>
        </c:scaling>
        <c:delete val="1"/>
        <c:axPos val="b"/>
        <c:numFmt formatCode="General" sourceLinked="1"/>
        <c:majorTickMark val="out"/>
        <c:minorTickMark val="none"/>
        <c:tickLblPos val="nextTo"/>
        <c:crossAx val="344741064"/>
        <c:crosses val="autoZero"/>
        <c:auto val="1"/>
        <c:lblAlgn val="ctr"/>
        <c:lblOffset val="100"/>
        <c:noMultiLvlLbl val="0"/>
      </c:catAx>
    </c:plotArea>
    <c:legend>
      <c:legendPos val="r"/>
      <c:layout>
        <c:manualLayout>
          <c:xMode val="edge"/>
          <c:yMode val="edge"/>
          <c:x val="4.3200054399564801E-3"/>
          <c:y val="0.92109487480438179"/>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03025477707006"/>
          <c:y val="3.0914788920497337E-2"/>
          <c:w val="0.76046766625866991"/>
          <c:h val="0.8381341940532081"/>
        </c:manualLayout>
      </c:layout>
      <c:barChart>
        <c:barDir val="col"/>
        <c:grouping val="stacked"/>
        <c:varyColors val="0"/>
        <c:ser>
          <c:idx val="0"/>
          <c:order val="0"/>
          <c:tx>
            <c:strRef>
              <c:f>živorodost_mrtvorozenost!$C$16</c:f>
              <c:strCache>
                <c:ptCount val="1"/>
                <c:pt idx="0">
                  <c:v>mužské</c:v>
                </c:pt>
              </c:strCache>
            </c:strRef>
          </c:tx>
          <c:invertIfNegative val="0"/>
          <c:cat>
            <c:strRef>
              <c:f>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živorodost_mrtvorozenost!$D$16:$V$16</c:f>
              <c:numCache>
                <c:formatCode>General</c:formatCode>
                <c:ptCount val="19"/>
                <c:pt idx="0">
                  <c:v>155</c:v>
                </c:pt>
                <c:pt idx="1">
                  <c:v>130</c:v>
                </c:pt>
                <c:pt idx="2">
                  <c:v>120</c:v>
                </c:pt>
                <c:pt idx="3">
                  <c:v>126</c:v>
                </c:pt>
                <c:pt idx="4">
                  <c:v>129</c:v>
                </c:pt>
                <c:pt idx="5">
                  <c:v>161</c:v>
                </c:pt>
                <c:pt idx="6">
                  <c:v>170</c:v>
                </c:pt>
                <c:pt idx="7">
                  <c:v>178</c:v>
                </c:pt>
                <c:pt idx="8">
                  <c:v>157</c:v>
                </c:pt>
                <c:pt idx="9">
                  <c:v>159</c:v>
                </c:pt>
                <c:pt idx="10">
                  <c:v>140</c:v>
                </c:pt>
                <c:pt idx="11">
                  <c:v>177</c:v>
                </c:pt>
                <c:pt idx="12">
                  <c:v>212</c:v>
                </c:pt>
                <c:pt idx="13">
                  <c:v>196</c:v>
                </c:pt>
                <c:pt idx="14">
                  <c:v>226</c:v>
                </c:pt>
                <c:pt idx="15">
                  <c:v>206</c:v>
                </c:pt>
                <c:pt idx="16">
                  <c:v>220</c:v>
                </c:pt>
                <c:pt idx="17">
                  <c:v>210</c:v>
                </c:pt>
                <c:pt idx="18">
                  <c:v>196</c:v>
                </c:pt>
              </c:numCache>
            </c:numRef>
          </c:val>
          <c:extLst>
            <c:ext xmlns:c16="http://schemas.microsoft.com/office/drawing/2014/chart" uri="{C3380CC4-5D6E-409C-BE32-E72D297353CC}">
              <c16:uniqueId val="{00000000-675E-400E-B62B-7730E08D5D4F}"/>
            </c:ext>
          </c:extLst>
        </c:ser>
        <c:ser>
          <c:idx val="1"/>
          <c:order val="1"/>
          <c:tx>
            <c:strRef>
              <c:f>živorodost_mrtvorozenost!$C$17</c:f>
              <c:strCache>
                <c:ptCount val="1"/>
                <c:pt idx="0">
                  <c:v>ženské</c:v>
                </c:pt>
              </c:strCache>
            </c:strRef>
          </c:tx>
          <c:spPr>
            <a:solidFill>
              <a:srgbClr val="C00000"/>
            </a:solidFill>
          </c:spPr>
          <c:invertIfNegative val="0"/>
          <c:cat>
            <c:strRef>
              <c:f>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živorodost_mrtvorozenost!$D$17:$V$17</c:f>
              <c:numCache>
                <c:formatCode>General</c:formatCode>
                <c:ptCount val="19"/>
                <c:pt idx="0">
                  <c:v>104</c:v>
                </c:pt>
                <c:pt idx="1">
                  <c:v>133</c:v>
                </c:pt>
                <c:pt idx="2">
                  <c:v>141</c:v>
                </c:pt>
                <c:pt idx="3">
                  <c:v>146</c:v>
                </c:pt>
                <c:pt idx="4">
                  <c:v>136</c:v>
                </c:pt>
                <c:pt idx="5">
                  <c:v>126</c:v>
                </c:pt>
                <c:pt idx="6">
                  <c:v>129</c:v>
                </c:pt>
                <c:pt idx="7">
                  <c:v>137</c:v>
                </c:pt>
                <c:pt idx="8">
                  <c:v>115</c:v>
                </c:pt>
                <c:pt idx="9">
                  <c:v>160</c:v>
                </c:pt>
                <c:pt idx="10">
                  <c:v>153</c:v>
                </c:pt>
                <c:pt idx="11">
                  <c:v>140</c:v>
                </c:pt>
                <c:pt idx="12">
                  <c:v>167</c:v>
                </c:pt>
                <c:pt idx="13">
                  <c:v>170</c:v>
                </c:pt>
                <c:pt idx="14">
                  <c:v>166</c:v>
                </c:pt>
                <c:pt idx="15">
                  <c:v>192</c:v>
                </c:pt>
                <c:pt idx="16">
                  <c:v>200</c:v>
                </c:pt>
                <c:pt idx="17">
                  <c:v>174</c:v>
                </c:pt>
                <c:pt idx="18">
                  <c:v>187</c:v>
                </c:pt>
              </c:numCache>
            </c:numRef>
          </c:val>
          <c:extLst>
            <c:ext xmlns:c16="http://schemas.microsoft.com/office/drawing/2014/chart" uri="{C3380CC4-5D6E-409C-BE32-E72D297353CC}">
              <c16:uniqueId val="{00000001-675E-400E-B62B-7730E08D5D4F}"/>
            </c:ext>
          </c:extLst>
        </c:ser>
        <c:dLbls>
          <c:showLegendKey val="0"/>
          <c:showVal val="0"/>
          <c:showCatName val="0"/>
          <c:showSerName val="0"/>
          <c:showPercent val="0"/>
          <c:showBubbleSize val="0"/>
        </c:dLbls>
        <c:gapWidth val="150"/>
        <c:overlap val="100"/>
        <c:axId val="344740672"/>
        <c:axId val="344743024"/>
      </c:barChart>
      <c:lineChart>
        <c:grouping val="standard"/>
        <c:varyColors val="0"/>
        <c:ser>
          <c:idx val="2"/>
          <c:order val="2"/>
          <c:tx>
            <c:strRef>
              <c:f>živorodost_mrtvorozenost!$C$19</c:f>
              <c:strCache>
                <c:ptCount val="1"/>
                <c:pt idx="0">
                  <c:v>mrtvorozenost</c:v>
                </c:pt>
              </c:strCache>
            </c:strRef>
          </c:tx>
          <c:spPr>
            <a:ln>
              <a:solidFill>
                <a:srgbClr val="8CC841"/>
              </a:solidFill>
            </a:ln>
          </c:spPr>
          <c:marker>
            <c:symbol val="none"/>
          </c:marker>
          <c:cat>
            <c:numRef>
              <c:f>'[2]PER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živorodost_mrtvorozenost!$D$19:$V$19</c:f>
              <c:numCache>
                <c:formatCode>#,##0.00"  ";\-#,##0"  ";#,##0"  ";@"  "</c:formatCode>
                <c:ptCount val="19"/>
                <c:pt idx="0">
                  <c:v>2.84</c:v>
                </c:pt>
                <c:pt idx="1">
                  <c:v>2.89</c:v>
                </c:pt>
                <c:pt idx="2">
                  <c:v>2.81</c:v>
                </c:pt>
                <c:pt idx="3">
                  <c:v>2.89</c:v>
                </c:pt>
                <c:pt idx="4">
                  <c:v>2.7060421325654302</c:v>
                </c:pt>
                <c:pt idx="5">
                  <c:v>2.8000546352123945</c:v>
                </c:pt>
                <c:pt idx="6">
                  <c:v>2.8172995383020822</c:v>
                </c:pt>
                <c:pt idx="7">
                  <c:v>2.7403933986967908</c:v>
                </c:pt>
                <c:pt idx="8">
                  <c:v>2.2696550458103171</c:v>
                </c:pt>
                <c:pt idx="9">
                  <c:v>2.6881946960823142</c:v>
                </c:pt>
                <c:pt idx="10">
                  <c:v>2.4947635509085027</c:v>
                </c:pt>
                <c:pt idx="11">
                  <c:v>2.9085237177722729</c:v>
                </c:pt>
                <c:pt idx="12">
                  <c:v>3.4785002982882842</c:v>
                </c:pt>
                <c:pt idx="13">
                  <c:v>3.4168245936686055</c:v>
                </c:pt>
                <c:pt idx="14">
                  <c:v>3.5554910568515763</c:v>
                </c:pt>
                <c:pt idx="15">
                  <c:v>3.5803601950306758</c:v>
                </c:pt>
                <c:pt idx="16">
                  <c:v>3.71</c:v>
                </c:pt>
                <c:pt idx="17">
                  <c:v>3.3</c:v>
                </c:pt>
                <c:pt idx="18" formatCode="General">
                  <c:v>3.3</c:v>
                </c:pt>
              </c:numCache>
            </c:numRef>
          </c:val>
          <c:smooth val="0"/>
          <c:extLst>
            <c:ext xmlns:c16="http://schemas.microsoft.com/office/drawing/2014/chart" uri="{C3380CC4-5D6E-409C-BE32-E72D297353CC}">
              <c16:uniqueId val="{00000002-675E-400E-B62B-7730E08D5D4F}"/>
            </c:ext>
          </c:extLst>
        </c:ser>
        <c:dLbls>
          <c:showLegendKey val="0"/>
          <c:showVal val="0"/>
          <c:showCatName val="0"/>
          <c:showSerName val="0"/>
          <c:showPercent val="0"/>
          <c:showBubbleSize val="0"/>
        </c:dLbls>
        <c:marker val="1"/>
        <c:smooth val="0"/>
        <c:axId val="344747336"/>
        <c:axId val="344743808"/>
      </c:lineChart>
      <c:catAx>
        <c:axId val="344740672"/>
        <c:scaling>
          <c:orientation val="minMax"/>
        </c:scaling>
        <c:delete val="0"/>
        <c:axPos val="b"/>
        <c:numFmt formatCode="General" sourceLinked="1"/>
        <c:majorTickMark val="out"/>
        <c:minorTickMark val="none"/>
        <c:tickLblPos val="nextTo"/>
        <c:txPr>
          <a:bodyPr/>
          <a:lstStyle/>
          <a:p>
            <a:pPr>
              <a:defRPr sz="1200"/>
            </a:pPr>
            <a:endParaRPr lang="cs-CZ"/>
          </a:p>
        </c:txPr>
        <c:crossAx val="344743024"/>
        <c:crosses val="autoZero"/>
        <c:auto val="1"/>
        <c:lblAlgn val="ctr"/>
        <c:lblOffset val="100"/>
        <c:tickLblSkip val="2"/>
        <c:noMultiLvlLbl val="0"/>
      </c:catAx>
      <c:valAx>
        <c:axId val="344743024"/>
        <c:scaling>
          <c:orientation val="minMax"/>
        </c:scaling>
        <c:delete val="0"/>
        <c:axPos val="l"/>
        <c:majorGridlines/>
        <c:numFmt formatCode="General" sourceLinked="1"/>
        <c:majorTickMark val="out"/>
        <c:minorTickMark val="none"/>
        <c:tickLblPos val="nextTo"/>
        <c:txPr>
          <a:bodyPr/>
          <a:lstStyle/>
          <a:p>
            <a:pPr>
              <a:defRPr sz="1200"/>
            </a:pPr>
            <a:endParaRPr lang="cs-CZ"/>
          </a:p>
        </c:txPr>
        <c:crossAx val="344740672"/>
        <c:crosses val="autoZero"/>
        <c:crossBetween val="between"/>
        <c:dispUnits>
          <c:builtInUnit val="thousands"/>
          <c:dispUnitsLbl>
            <c:layout>
              <c:manualLayout>
                <c:xMode val="edge"/>
                <c:yMode val="edge"/>
                <c:x val="0"/>
                <c:y val="0.22035665556462519"/>
              </c:manualLayout>
            </c:layout>
            <c:tx>
              <c:rich>
                <a:bodyPr/>
                <a:lstStyle/>
                <a:p>
                  <a:pPr>
                    <a:defRPr sz="1200"/>
                  </a:pPr>
                  <a:r>
                    <a:rPr lang="cs-CZ" sz="1200" dirty="0"/>
                    <a:t>Počet narozených (v tisících)</a:t>
                  </a:r>
                </a:p>
              </c:rich>
            </c:tx>
          </c:dispUnitsLbl>
        </c:dispUnits>
      </c:valAx>
      <c:valAx>
        <c:axId val="344743808"/>
        <c:scaling>
          <c:orientation val="minMax"/>
          <c:max val="4"/>
          <c:min val="2"/>
        </c:scaling>
        <c:delete val="0"/>
        <c:axPos val="r"/>
        <c:title>
          <c:tx>
            <c:rich>
              <a:bodyPr rot="-5400000" vert="horz"/>
              <a:lstStyle/>
              <a:p>
                <a:pPr>
                  <a:defRPr sz="1200"/>
                </a:pPr>
                <a:r>
                  <a:rPr lang="cs-CZ" sz="1200"/>
                  <a:t>Mrtvorozenost</a:t>
                </a:r>
                <a:r>
                  <a:rPr lang="cs-CZ" sz="1200" baseline="0"/>
                  <a:t>  (v promilých)</a:t>
                </a:r>
                <a:endParaRPr lang="cs-CZ" sz="1200"/>
              </a:p>
            </c:rich>
          </c:tx>
          <c:layout>
            <c:manualLayout>
              <c:xMode val="edge"/>
              <c:yMode val="edge"/>
              <c:x val="0.93893825194621372"/>
              <c:y val="0.19568809761079003"/>
            </c:manualLayout>
          </c:layout>
          <c:overlay val="0"/>
        </c:title>
        <c:numFmt formatCode="General" sourceLinked="0"/>
        <c:majorTickMark val="out"/>
        <c:minorTickMark val="none"/>
        <c:tickLblPos val="nextTo"/>
        <c:txPr>
          <a:bodyPr/>
          <a:lstStyle/>
          <a:p>
            <a:pPr>
              <a:defRPr sz="1200"/>
            </a:pPr>
            <a:endParaRPr lang="cs-CZ"/>
          </a:p>
        </c:txPr>
        <c:crossAx val="344747336"/>
        <c:crosses val="max"/>
        <c:crossBetween val="between"/>
      </c:valAx>
      <c:catAx>
        <c:axId val="344747336"/>
        <c:scaling>
          <c:orientation val="minMax"/>
        </c:scaling>
        <c:delete val="1"/>
        <c:axPos val="b"/>
        <c:numFmt formatCode="General" sourceLinked="1"/>
        <c:majorTickMark val="out"/>
        <c:minorTickMark val="none"/>
        <c:tickLblPos val="nextTo"/>
        <c:crossAx val="344743808"/>
        <c:crosses val="autoZero"/>
        <c:auto val="1"/>
        <c:lblAlgn val="ctr"/>
        <c:lblOffset val="100"/>
        <c:noMultiLvlLbl val="0"/>
      </c:catAx>
    </c:plotArea>
    <c:legend>
      <c:legendPos val="r"/>
      <c:layout>
        <c:manualLayout>
          <c:xMode val="edge"/>
          <c:yMode val="edge"/>
          <c:x val="4.3200054399564801E-3"/>
          <c:y val="0.92109487480438179"/>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85427135678391"/>
          <c:y val="4.9180327868852458E-2"/>
          <c:w val="0.76633165829145733"/>
          <c:h val="0.78688524590163933"/>
        </c:manualLayout>
      </c:layout>
      <c:lineChart>
        <c:grouping val="standard"/>
        <c:varyColors val="0"/>
        <c:ser>
          <c:idx val="3"/>
          <c:order val="0"/>
          <c:tx>
            <c:strRef>
              <c:f>Sheet1!$A$2</c:f>
              <c:strCache>
                <c:ptCount val="1"/>
                <c:pt idx="0">
                  <c:v>60 +</c:v>
                </c:pt>
              </c:strCache>
            </c:strRef>
          </c:tx>
          <c:spPr>
            <a:ln w="24565">
              <a:solidFill>
                <a:srgbClr val="000000"/>
              </a:solidFill>
              <a:prstDash val="solid"/>
            </a:ln>
          </c:spPr>
          <c:marker>
            <c:symbol val="none"/>
          </c:marker>
          <c:cat>
            <c:numRef>
              <c:f>Sheet1!$B$1:$AI$1</c:f>
              <c:numCache>
                <c:formatCode>General</c:formatCode>
                <c:ptCount val="34"/>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pt idx="33">
                  <c:v>2051</c:v>
                </c:pt>
              </c:numCache>
            </c:numRef>
          </c:cat>
          <c:val>
            <c:numRef>
              <c:f>Sheet1!$B$2:$AI$2</c:f>
              <c:numCache>
                <c:formatCode>General</c:formatCode>
                <c:ptCount val="34"/>
                <c:pt idx="0">
                  <c:v>2751407</c:v>
                </c:pt>
                <c:pt idx="1">
                  <c:v>2783944</c:v>
                </c:pt>
                <c:pt idx="2">
                  <c:v>2806500</c:v>
                </c:pt>
                <c:pt idx="3">
                  <c:v>2829846</c:v>
                </c:pt>
                <c:pt idx="4">
                  <c:v>2854868</c:v>
                </c:pt>
                <c:pt idx="5">
                  <c:v>2882188</c:v>
                </c:pt>
                <c:pt idx="6">
                  <c:v>2922205</c:v>
                </c:pt>
                <c:pt idx="7">
                  <c:v>2966166</c:v>
                </c:pt>
                <c:pt idx="8">
                  <c:v>3003204</c:v>
                </c:pt>
                <c:pt idx="9">
                  <c:v>3034436</c:v>
                </c:pt>
                <c:pt idx="10">
                  <c:v>3063382</c:v>
                </c:pt>
                <c:pt idx="11">
                  <c:v>3091264</c:v>
                </c:pt>
                <c:pt idx="12">
                  <c:v>3124414</c:v>
                </c:pt>
                <c:pt idx="13">
                  <c:v>3161796</c:v>
                </c:pt>
                <c:pt idx="14">
                  <c:v>3202649</c:v>
                </c:pt>
                <c:pt idx="15">
                  <c:v>3249942</c:v>
                </c:pt>
                <c:pt idx="16">
                  <c:v>3310463</c:v>
                </c:pt>
                <c:pt idx="17">
                  <c:v>3380007</c:v>
                </c:pt>
                <c:pt idx="18">
                  <c:v>3445648</c:v>
                </c:pt>
                <c:pt idx="19">
                  <c:v>3506506</c:v>
                </c:pt>
                <c:pt idx="20">
                  <c:v>3561431</c:v>
                </c:pt>
                <c:pt idx="21">
                  <c:v>3612489</c:v>
                </c:pt>
                <c:pt idx="22">
                  <c:v>3657447</c:v>
                </c:pt>
                <c:pt idx="23">
                  <c:v>3686749</c:v>
                </c:pt>
                <c:pt idx="24">
                  <c:v>3707611</c:v>
                </c:pt>
                <c:pt idx="25">
                  <c:v>3727286</c:v>
                </c:pt>
                <c:pt idx="26">
                  <c:v>3743670</c:v>
                </c:pt>
                <c:pt idx="27">
                  <c:v>3759484</c:v>
                </c:pt>
                <c:pt idx="28">
                  <c:v>3774803</c:v>
                </c:pt>
                <c:pt idx="29">
                  <c:v>3787384</c:v>
                </c:pt>
                <c:pt idx="30">
                  <c:v>3797978</c:v>
                </c:pt>
                <c:pt idx="31">
                  <c:v>3810252</c:v>
                </c:pt>
                <c:pt idx="32">
                  <c:v>3818180</c:v>
                </c:pt>
                <c:pt idx="33">
                  <c:v>3827473</c:v>
                </c:pt>
              </c:numCache>
            </c:numRef>
          </c:val>
          <c:smooth val="0"/>
          <c:extLst>
            <c:ext xmlns:c16="http://schemas.microsoft.com/office/drawing/2014/chart" uri="{C3380CC4-5D6E-409C-BE32-E72D297353CC}">
              <c16:uniqueId val="{00000000-FF4D-46ED-AC3D-79141A76B208}"/>
            </c:ext>
          </c:extLst>
        </c:ser>
        <c:dLbls>
          <c:showLegendKey val="0"/>
          <c:showVal val="0"/>
          <c:showCatName val="0"/>
          <c:showSerName val="0"/>
          <c:showPercent val="0"/>
          <c:showBubbleSize val="0"/>
        </c:dLbls>
        <c:marker val="1"/>
        <c:smooth val="0"/>
        <c:axId val="459298216"/>
        <c:axId val="459298608"/>
      </c:lineChart>
      <c:lineChart>
        <c:grouping val="standard"/>
        <c:varyColors val="0"/>
        <c:ser>
          <c:idx val="7"/>
          <c:order val="1"/>
          <c:tx>
            <c:strRef>
              <c:f>Sheet1!$A$3</c:f>
              <c:strCache>
                <c:ptCount val="1"/>
                <c:pt idx="0">
                  <c:v>podíl</c:v>
                </c:pt>
              </c:strCache>
            </c:strRef>
          </c:tx>
          <c:spPr>
            <a:ln w="24565">
              <a:solidFill>
                <a:srgbClr val="808080"/>
              </a:solidFill>
              <a:prstDash val="solid"/>
            </a:ln>
          </c:spPr>
          <c:marker>
            <c:symbol val="none"/>
          </c:marker>
          <c:cat>
            <c:numRef>
              <c:f>Sheet1!$B$1:$AI$1</c:f>
              <c:numCache>
                <c:formatCode>General</c:formatCode>
                <c:ptCount val="34"/>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pt idx="33">
                  <c:v>2051</c:v>
                </c:pt>
              </c:numCache>
            </c:numRef>
          </c:cat>
          <c:val>
            <c:numRef>
              <c:f>Sheet1!$B$3:$AI$3</c:f>
              <c:numCache>
                <c:formatCode>General</c:formatCode>
                <c:ptCount val="34"/>
                <c:pt idx="0">
                  <c:v>26.113558099999999</c:v>
                </c:pt>
                <c:pt idx="1">
                  <c:v>26.42518523</c:v>
                </c:pt>
                <c:pt idx="2">
                  <c:v>26.646416720000001</c:v>
                </c:pt>
                <c:pt idx="3">
                  <c:v>26.879780149999998</c:v>
                </c:pt>
                <c:pt idx="4">
                  <c:v>27.13409807</c:v>
                </c:pt>
                <c:pt idx="5">
                  <c:v>27.415774290000002</c:v>
                </c:pt>
                <c:pt idx="6">
                  <c:v>27.824344159999999</c:v>
                </c:pt>
                <c:pt idx="7">
                  <c:v>28.277180940000001</c:v>
                </c:pt>
                <c:pt idx="8">
                  <c:v>28.670949740000001</c:v>
                </c:pt>
                <c:pt idx="9">
                  <c:v>29.016018290000002</c:v>
                </c:pt>
                <c:pt idx="10">
                  <c:v>29.345567209999999</c:v>
                </c:pt>
                <c:pt idx="11">
                  <c:v>29.670778469999998</c:v>
                </c:pt>
                <c:pt idx="12">
                  <c:v>30.05197514</c:v>
                </c:pt>
                <c:pt idx="13">
                  <c:v>30.478843699999999</c:v>
                </c:pt>
                <c:pt idx="14">
                  <c:v>30.94632403</c:v>
                </c:pt>
                <c:pt idx="15">
                  <c:v>31.482640889999999</c:v>
                </c:pt>
                <c:pt idx="16">
                  <c:v>32.153338120000001</c:v>
                </c:pt>
                <c:pt idx="17">
                  <c:v>32.917614589999999</c:v>
                </c:pt>
                <c:pt idx="18">
                  <c:v>33.649152700000002</c:v>
                </c:pt>
                <c:pt idx="19">
                  <c:v>34.338380880000003</c:v>
                </c:pt>
                <c:pt idx="20">
                  <c:v>34.973270929999998</c:v>
                </c:pt>
                <c:pt idx="21">
                  <c:v>35.573763470000003</c:v>
                </c:pt>
                <c:pt idx="22">
                  <c:v>36.117875050000002</c:v>
                </c:pt>
                <c:pt idx="23">
                  <c:v>36.511050869999998</c:v>
                </c:pt>
                <c:pt idx="24">
                  <c:v>36.824213960000002</c:v>
                </c:pt>
                <c:pt idx="25">
                  <c:v>37.129329149999997</c:v>
                </c:pt>
                <c:pt idx="26">
                  <c:v>37.405582299999999</c:v>
                </c:pt>
                <c:pt idx="27">
                  <c:v>37.680159179999997</c:v>
                </c:pt>
                <c:pt idx="28">
                  <c:v>37.953918620000003</c:v>
                </c:pt>
                <c:pt idx="29">
                  <c:v>38.204299550000002</c:v>
                </c:pt>
                <c:pt idx="30">
                  <c:v>38.438726870000004</c:v>
                </c:pt>
                <c:pt idx="31">
                  <c:v>38.694314720000001</c:v>
                </c:pt>
                <c:pt idx="32">
                  <c:v>38.909913430000003</c:v>
                </c:pt>
                <c:pt idx="33">
                  <c:v>39.143584490000002</c:v>
                </c:pt>
              </c:numCache>
            </c:numRef>
          </c:val>
          <c:smooth val="0"/>
          <c:extLst>
            <c:ext xmlns:c16="http://schemas.microsoft.com/office/drawing/2014/chart" uri="{C3380CC4-5D6E-409C-BE32-E72D297353CC}">
              <c16:uniqueId val="{00000001-FF4D-46ED-AC3D-79141A76B208}"/>
            </c:ext>
          </c:extLst>
        </c:ser>
        <c:dLbls>
          <c:showLegendKey val="0"/>
          <c:showVal val="0"/>
          <c:showCatName val="0"/>
          <c:showSerName val="0"/>
          <c:showPercent val="0"/>
          <c:showBubbleSize val="0"/>
        </c:dLbls>
        <c:marker val="1"/>
        <c:smooth val="0"/>
        <c:axId val="459305272"/>
        <c:axId val="459293904"/>
      </c:lineChart>
      <c:catAx>
        <c:axId val="459298216"/>
        <c:scaling>
          <c:orientation val="minMax"/>
        </c:scaling>
        <c:delete val="0"/>
        <c:axPos val="b"/>
        <c:numFmt formatCode="General" sourceLinked="1"/>
        <c:majorTickMark val="out"/>
        <c:minorTickMark val="none"/>
        <c:tickLblPos val="nextTo"/>
        <c:spPr>
          <a:ln w="12283">
            <a:solidFill>
              <a:schemeClr val="tx1"/>
            </a:solidFill>
            <a:prstDash val="solid"/>
          </a:ln>
        </c:spPr>
        <c:txPr>
          <a:bodyPr rot="-2700000" vert="horz"/>
          <a:lstStyle/>
          <a:p>
            <a:pPr>
              <a:defRPr sz="870" b="0" i="0" u="none" strike="noStrike" baseline="0">
                <a:solidFill>
                  <a:schemeClr val="tx1"/>
                </a:solidFill>
                <a:latin typeface="Arial"/>
                <a:ea typeface="Arial"/>
                <a:cs typeface="Arial"/>
              </a:defRPr>
            </a:pPr>
            <a:endParaRPr lang="cs-CZ"/>
          </a:p>
        </c:txPr>
        <c:crossAx val="459298608"/>
        <c:crosses val="autoZero"/>
        <c:auto val="1"/>
        <c:lblAlgn val="ctr"/>
        <c:lblOffset val="0"/>
        <c:tickLblSkip val="2"/>
        <c:tickMarkSkip val="1"/>
        <c:noMultiLvlLbl val="0"/>
      </c:catAx>
      <c:valAx>
        <c:axId val="459298608"/>
        <c:scaling>
          <c:orientation val="minMax"/>
          <c:min val="0"/>
        </c:scaling>
        <c:delete val="0"/>
        <c:axPos val="l"/>
        <c:majorGridlines>
          <c:spPr>
            <a:ln w="3071">
              <a:solidFill>
                <a:srgbClr val="C0C0C0"/>
              </a:solidFill>
              <a:prstDash val="sysDash"/>
            </a:ln>
          </c:spPr>
        </c:majorGridlines>
        <c:numFmt formatCode="#,##0" sourceLinked="0"/>
        <c:majorTickMark val="out"/>
        <c:minorTickMark val="none"/>
        <c:tickLblPos val="nextTo"/>
        <c:spPr>
          <a:ln w="12283">
            <a:solidFill>
              <a:schemeClr val="tx1"/>
            </a:solidFill>
            <a:prstDash val="solid"/>
          </a:ln>
        </c:spPr>
        <c:txPr>
          <a:bodyPr rot="0" vert="horz"/>
          <a:lstStyle/>
          <a:p>
            <a:pPr>
              <a:defRPr sz="870" b="0" i="0" u="none" strike="noStrike" baseline="0">
                <a:solidFill>
                  <a:schemeClr val="tx1"/>
                </a:solidFill>
                <a:latin typeface="Arial"/>
                <a:ea typeface="Arial"/>
                <a:cs typeface="Arial"/>
              </a:defRPr>
            </a:pPr>
            <a:endParaRPr lang="cs-CZ"/>
          </a:p>
        </c:txPr>
        <c:crossAx val="459298216"/>
        <c:crosses val="autoZero"/>
        <c:crossBetween val="midCat"/>
      </c:valAx>
      <c:catAx>
        <c:axId val="459305272"/>
        <c:scaling>
          <c:orientation val="minMax"/>
        </c:scaling>
        <c:delete val="1"/>
        <c:axPos val="b"/>
        <c:numFmt formatCode="General" sourceLinked="1"/>
        <c:majorTickMark val="out"/>
        <c:minorTickMark val="none"/>
        <c:tickLblPos val="nextTo"/>
        <c:crossAx val="459293904"/>
        <c:crosses val="autoZero"/>
        <c:auto val="1"/>
        <c:lblAlgn val="ctr"/>
        <c:lblOffset val="100"/>
        <c:noMultiLvlLbl val="0"/>
      </c:catAx>
      <c:valAx>
        <c:axId val="459293904"/>
        <c:scaling>
          <c:orientation val="minMax"/>
        </c:scaling>
        <c:delete val="0"/>
        <c:axPos val="r"/>
        <c:numFmt formatCode="General" sourceLinked="1"/>
        <c:majorTickMark val="cross"/>
        <c:minorTickMark val="none"/>
        <c:tickLblPos val="nextTo"/>
        <c:spPr>
          <a:ln w="3071">
            <a:solidFill>
              <a:schemeClr val="tx1"/>
            </a:solidFill>
            <a:prstDash val="solid"/>
          </a:ln>
        </c:spPr>
        <c:txPr>
          <a:bodyPr rot="0" vert="horz"/>
          <a:lstStyle/>
          <a:p>
            <a:pPr>
              <a:defRPr sz="870" b="0" i="0" u="none" strike="noStrike" baseline="0">
                <a:solidFill>
                  <a:schemeClr val="tx1"/>
                </a:solidFill>
                <a:latin typeface="Arial"/>
                <a:ea typeface="Arial"/>
                <a:cs typeface="Arial"/>
              </a:defRPr>
            </a:pPr>
            <a:endParaRPr lang="cs-CZ"/>
          </a:p>
        </c:txPr>
        <c:crossAx val="459305272"/>
        <c:crosses val="max"/>
        <c:crossBetween val="midCat"/>
      </c:valAx>
      <c:spPr>
        <a:noFill/>
        <a:ln w="24565">
          <a:noFill/>
        </a:ln>
      </c:spPr>
    </c:plotArea>
    <c:plotVisOnly val="1"/>
    <c:dispBlanksAs val="gap"/>
    <c:showDLblsOverMax val="0"/>
  </c:chart>
  <c:spPr>
    <a:noFill/>
    <a:ln>
      <a:noFill/>
    </a:ln>
  </c:spPr>
  <c:txPr>
    <a:bodyPr/>
    <a:lstStyle/>
    <a:p>
      <a:pPr>
        <a:defRPr sz="1451" b="1" i="0" u="none" strike="noStrike" baseline="0">
          <a:solidFill>
            <a:schemeClr val="tx1"/>
          </a:solidFill>
          <a:latin typeface="Arial"/>
          <a:ea typeface="Arial"/>
          <a:cs typeface="Arial"/>
        </a:defRPr>
      </a:pPr>
      <a:endParaRPr lang="cs-CZ"/>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54827961376309"/>
          <c:y val="2.7582550860719875E-2"/>
          <c:w val="0.76046766625866991"/>
          <c:h val="0.8381341940532081"/>
        </c:manualLayout>
      </c:layout>
      <c:barChart>
        <c:barDir val="col"/>
        <c:grouping val="stacked"/>
        <c:varyColors val="0"/>
        <c:ser>
          <c:idx val="0"/>
          <c:order val="0"/>
          <c:tx>
            <c:strRef>
              <c:f>'20. Narození vitalita pohlaví'!$B$30</c:f>
              <c:strCache>
                <c:ptCount val="1"/>
                <c:pt idx="0">
                  <c:v>mužské</c:v>
                </c:pt>
              </c:strCache>
            </c:strRef>
          </c:tx>
          <c:invertIfNegative val="0"/>
          <c:cat>
            <c:strRef>
              <c:f>[5]živorodost_mrtvorozenost!$D$7:$V$7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'20. Narození vitalita pohlaví'!$C$30:$U$30</c:f>
              <c:numCache>
                <c:formatCode>General</c:formatCode>
                <c:ptCount val="19"/>
                <c:pt idx="0">
                  <c:v>2576</c:v>
                </c:pt>
                <c:pt idx="1">
                  <c:v>2549</c:v>
                </c:pt>
                <c:pt idx="2">
                  <c:v>2553</c:v>
                </c:pt>
                <c:pt idx="3">
                  <c:v>2617</c:v>
                </c:pt>
                <c:pt idx="4">
                  <c:v>2684</c:v>
                </c:pt>
                <c:pt idx="5">
                  <c:v>2817</c:v>
                </c:pt>
                <c:pt idx="6">
                  <c:v>2776</c:v>
                </c:pt>
                <c:pt idx="7">
                  <c:v>3146</c:v>
                </c:pt>
                <c:pt idx="8">
                  <c:v>3204</c:v>
                </c:pt>
                <c:pt idx="9">
                  <c:v>3158</c:v>
                </c:pt>
                <c:pt idx="10">
                  <c:v>3131</c:v>
                </c:pt>
                <c:pt idx="11">
                  <c:v>2833</c:v>
                </c:pt>
                <c:pt idx="12">
                  <c:v>2771</c:v>
                </c:pt>
                <c:pt idx="13">
                  <c:v>2762</c:v>
                </c:pt>
                <c:pt idx="14">
                  <c:v>2794</c:v>
                </c:pt>
                <c:pt idx="15">
                  <c:v>2882</c:v>
                </c:pt>
                <c:pt idx="16">
                  <c:v>2880</c:v>
                </c:pt>
                <c:pt idx="17">
                  <c:v>2933</c:v>
                </c:pt>
                <c:pt idx="18">
                  <c:v>2864</c:v>
                </c:pt>
              </c:numCache>
            </c:numRef>
          </c:val>
          <c:extLst>
            <c:ext xmlns:c16="http://schemas.microsoft.com/office/drawing/2014/chart" uri="{C3380CC4-5D6E-409C-BE32-E72D297353CC}">
              <c16:uniqueId val="{00000000-7816-407C-B074-10E97853BD66}"/>
            </c:ext>
          </c:extLst>
        </c:ser>
        <c:ser>
          <c:idx val="1"/>
          <c:order val="1"/>
          <c:tx>
            <c:strRef>
              <c:f>'20. Narození vitalita pohlaví'!$B$31</c:f>
              <c:strCache>
                <c:ptCount val="1"/>
                <c:pt idx="0">
                  <c:v>ženské</c:v>
                </c:pt>
              </c:strCache>
            </c:strRef>
          </c:tx>
          <c:spPr>
            <a:solidFill>
              <a:srgbClr val="C00000"/>
            </a:solidFill>
          </c:spPr>
          <c:invertIfNegative val="0"/>
          <c:cat>
            <c:strRef>
              <c:f>[5]živorodost_mrtvorozenost!$D$7:$V$7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'20. Narození vitalita pohlaví'!$C$31:$U$31</c:f>
              <c:numCache>
                <c:formatCode>General</c:formatCode>
                <c:ptCount val="19"/>
                <c:pt idx="0">
                  <c:v>2393</c:v>
                </c:pt>
                <c:pt idx="1">
                  <c:v>2405</c:v>
                </c:pt>
                <c:pt idx="2">
                  <c:v>2393</c:v>
                </c:pt>
                <c:pt idx="3">
                  <c:v>2476</c:v>
                </c:pt>
                <c:pt idx="4">
                  <c:v>2506</c:v>
                </c:pt>
                <c:pt idx="5">
                  <c:v>2588</c:v>
                </c:pt>
                <c:pt idx="6">
                  <c:v>2715</c:v>
                </c:pt>
                <c:pt idx="7">
                  <c:v>2976</c:v>
                </c:pt>
                <c:pt idx="8">
                  <c:v>3050</c:v>
                </c:pt>
                <c:pt idx="9">
                  <c:v>3103</c:v>
                </c:pt>
                <c:pt idx="10">
                  <c:v>2890</c:v>
                </c:pt>
                <c:pt idx="11">
                  <c:v>2604</c:v>
                </c:pt>
                <c:pt idx="12">
                  <c:v>2696</c:v>
                </c:pt>
                <c:pt idx="13">
                  <c:v>2689</c:v>
                </c:pt>
                <c:pt idx="14">
                  <c:v>2724</c:v>
                </c:pt>
                <c:pt idx="15">
                  <c:v>2700</c:v>
                </c:pt>
                <c:pt idx="16">
                  <c:v>2736</c:v>
                </c:pt>
                <c:pt idx="17">
                  <c:v>2769</c:v>
                </c:pt>
                <c:pt idx="18">
                  <c:v>2813</c:v>
                </c:pt>
              </c:numCache>
            </c:numRef>
          </c:val>
          <c:extLst>
            <c:ext xmlns:c16="http://schemas.microsoft.com/office/drawing/2014/chart" uri="{C3380CC4-5D6E-409C-BE32-E72D297353CC}">
              <c16:uniqueId val="{00000001-7816-407C-B074-10E97853BD66}"/>
            </c:ext>
          </c:extLst>
        </c:ser>
        <c:dLbls>
          <c:showLegendKey val="0"/>
          <c:showVal val="0"/>
          <c:showCatName val="0"/>
          <c:showSerName val="0"/>
          <c:showPercent val="0"/>
          <c:showBubbleSize val="0"/>
        </c:dLbls>
        <c:gapWidth val="150"/>
        <c:overlap val="100"/>
        <c:axId val="348403728"/>
        <c:axId val="348404120"/>
      </c:barChart>
      <c:lineChart>
        <c:grouping val="standard"/>
        <c:varyColors val="0"/>
        <c:ser>
          <c:idx val="2"/>
          <c:order val="2"/>
          <c:tx>
            <c:strRef>
              <c:f>'20. Narození vitalita pohlaví'!$B$32</c:f>
              <c:strCache>
                <c:ptCount val="1"/>
                <c:pt idx="0">
                  <c:v>živorodost</c:v>
                </c:pt>
              </c:strCache>
            </c:strRef>
          </c:tx>
          <c:spPr>
            <a:ln>
              <a:solidFill>
                <a:srgbClr val="98B954"/>
              </a:solidFill>
            </a:ln>
          </c:spPr>
          <c:marker>
            <c:symbol val="none"/>
          </c:marker>
          <c:cat>
            <c:numRef>
              <c:f>'[7]PER SC_BRNO'!$B$5:$B$22</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numCache>
            </c:numRef>
          </c:cat>
          <c:val>
            <c:numRef>
              <c:f>'20. Narození vitalita pohlaví'!$C$32:$U$32</c:f>
              <c:numCache>
                <c:formatCode>0.0_ ;\-0.0\ </c:formatCode>
                <c:ptCount val="19"/>
                <c:pt idx="0">
                  <c:v>9.0132904768210231</c:v>
                </c:pt>
                <c:pt idx="1">
                  <c:v>8.998176388959525</c:v>
                </c:pt>
                <c:pt idx="2">
                  <c:v>9.014066025391017</c:v>
                </c:pt>
                <c:pt idx="3">
                  <c:v>9.298546702694809</c:v>
                </c:pt>
                <c:pt idx="4">
                  <c:v>9.488203731295533</c:v>
                </c:pt>
                <c:pt idx="5">
                  <c:v>9.8658571978775171</c:v>
                </c:pt>
                <c:pt idx="6">
                  <c:v>9.9995993604335638</c:v>
                </c:pt>
                <c:pt idx="7">
                  <c:v>11.120334663583538</c:v>
                </c:pt>
                <c:pt idx="8">
                  <c:v>11.298740950980374</c:v>
                </c:pt>
                <c:pt idx="9">
                  <c:v>11.291029393465594</c:v>
                </c:pt>
                <c:pt idx="10">
                  <c:v>10.862427295163593</c:v>
                </c:pt>
                <c:pt idx="11">
                  <c:v>9.8131937550762558</c:v>
                </c:pt>
                <c:pt idx="12">
                  <c:v>9.8808942869019862</c:v>
                </c:pt>
                <c:pt idx="13">
                  <c:v>9.8740519479107984</c:v>
                </c:pt>
                <c:pt idx="14">
                  <c:v>10.001268736519673</c:v>
                </c:pt>
                <c:pt idx="15">
                  <c:v>10.125709724817241</c:v>
                </c:pt>
                <c:pt idx="16">
                  <c:v>10.189104407477089</c:v>
                </c:pt>
                <c:pt idx="17">
                  <c:v>10.35131288486116</c:v>
                </c:pt>
                <c:pt idx="18">
                  <c:v>10.308922656749376</c:v>
                </c:pt>
              </c:numCache>
            </c:numRef>
          </c:val>
          <c:smooth val="0"/>
          <c:extLst>
            <c:ext xmlns:c16="http://schemas.microsoft.com/office/drawing/2014/chart" uri="{C3380CC4-5D6E-409C-BE32-E72D297353CC}">
              <c16:uniqueId val="{00000002-7816-407C-B074-10E97853BD66}"/>
            </c:ext>
          </c:extLst>
        </c:ser>
        <c:dLbls>
          <c:showLegendKey val="0"/>
          <c:showVal val="0"/>
          <c:showCatName val="0"/>
          <c:showSerName val="0"/>
          <c:showPercent val="0"/>
          <c:showBubbleSize val="0"/>
        </c:dLbls>
        <c:marker val="1"/>
        <c:smooth val="0"/>
        <c:axId val="348405688"/>
        <c:axId val="348406864"/>
      </c:lineChart>
      <c:catAx>
        <c:axId val="348403728"/>
        <c:scaling>
          <c:orientation val="minMax"/>
        </c:scaling>
        <c:delete val="0"/>
        <c:axPos val="b"/>
        <c:numFmt formatCode="General" sourceLinked="1"/>
        <c:majorTickMark val="out"/>
        <c:minorTickMark val="none"/>
        <c:tickLblPos val="nextTo"/>
        <c:txPr>
          <a:bodyPr/>
          <a:lstStyle/>
          <a:p>
            <a:pPr>
              <a:defRPr sz="1200"/>
            </a:pPr>
            <a:endParaRPr lang="cs-CZ"/>
          </a:p>
        </c:txPr>
        <c:crossAx val="348404120"/>
        <c:crosses val="autoZero"/>
        <c:auto val="1"/>
        <c:lblAlgn val="ctr"/>
        <c:lblOffset val="100"/>
        <c:tickLblSkip val="2"/>
        <c:noMultiLvlLbl val="0"/>
      </c:catAx>
      <c:valAx>
        <c:axId val="348404120"/>
        <c:scaling>
          <c:orientation val="minMax"/>
          <c:max val="7000"/>
          <c:min val="0"/>
        </c:scaling>
        <c:delete val="0"/>
        <c:axPos val="l"/>
        <c:majorGridlines/>
        <c:numFmt formatCode="General" sourceLinked="1"/>
        <c:majorTickMark val="out"/>
        <c:minorTickMark val="none"/>
        <c:tickLblPos val="nextTo"/>
        <c:txPr>
          <a:bodyPr/>
          <a:lstStyle/>
          <a:p>
            <a:pPr>
              <a:defRPr sz="1200"/>
            </a:pPr>
            <a:endParaRPr lang="cs-CZ"/>
          </a:p>
        </c:txPr>
        <c:crossAx val="348403728"/>
        <c:crosses val="autoZero"/>
        <c:crossBetween val="between"/>
        <c:dispUnits>
          <c:builtInUnit val="thousands"/>
          <c:dispUnitsLbl>
            <c:layout>
              <c:manualLayout>
                <c:xMode val="edge"/>
                <c:yMode val="edge"/>
                <c:x val="9.0677274581803344E-4"/>
                <c:y val="0.2635958528951487"/>
              </c:manualLayout>
            </c:layout>
            <c:tx>
              <c:rich>
                <a:bodyPr/>
                <a:lstStyle/>
                <a:p>
                  <a:pPr>
                    <a:defRPr sz="1200"/>
                  </a:pPr>
                  <a:r>
                    <a:rPr lang="cs-CZ" sz="1200" dirty="0"/>
                    <a:t>Počet narozených (v tisících)</a:t>
                  </a:r>
                </a:p>
              </c:rich>
            </c:tx>
          </c:dispUnitsLbl>
        </c:dispUnits>
      </c:valAx>
      <c:valAx>
        <c:axId val="348406864"/>
        <c:scaling>
          <c:orientation val="minMax"/>
          <c:max val="12"/>
          <c:min val="8"/>
        </c:scaling>
        <c:delete val="0"/>
        <c:axPos val="r"/>
        <c:title>
          <c:tx>
            <c:rich>
              <a:bodyPr rot="-5400000" vert="horz"/>
              <a:lstStyle/>
              <a:p>
                <a:pPr>
                  <a:defRPr sz="1200"/>
                </a:pPr>
                <a:r>
                  <a:rPr lang="cs-CZ" sz="1200"/>
                  <a:t>Živorodost</a:t>
                </a:r>
                <a:r>
                  <a:rPr lang="cs-CZ" sz="1200" baseline="0"/>
                  <a:t> (v promilých)</a:t>
                </a:r>
                <a:endParaRPr lang="cs-CZ" sz="1200"/>
              </a:p>
            </c:rich>
          </c:tx>
          <c:overlay val="0"/>
        </c:title>
        <c:numFmt formatCode="General" sourceLinked="0"/>
        <c:majorTickMark val="out"/>
        <c:minorTickMark val="none"/>
        <c:tickLblPos val="nextTo"/>
        <c:txPr>
          <a:bodyPr/>
          <a:lstStyle/>
          <a:p>
            <a:pPr>
              <a:defRPr sz="1200"/>
            </a:pPr>
            <a:endParaRPr lang="cs-CZ"/>
          </a:p>
        </c:txPr>
        <c:crossAx val="348405688"/>
        <c:crosses val="max"/>
        <c:crossBetween val="between"/>
      </c:valAx>
      <c:catAx>
        <c:axId val="348405688"/>
        <c:scaling>
          <c:orientation val="minMax"/>
        </c:scaling>
        <c:delete val="1"/>
        <c:axPos val="b"/>
        <c:numFmt formatCode="General" sourceLinked="1"/>
        <c:majorTickMark val="out"/>
        <c:minorTickMark val="none"/>
        <c:tickLblPos val="nextTo"/>
        <c:crossAx val="348406864"/>
        <c:crosses val="autoZero"/>
        <c:auto val="1"/>
        <c:lblAlgn val="ctr"/>
        <c:lblOffset val="100"/>
        <c:noMultiLvlLbl val="0"/>
      </c:catAx>
    </c:plotArea>
    <c:legend>
      <c:legendPos val="r"/>
      <c:layout>
        <c:manualLayout>
          <c:xMode val="edge"/>
          <c:yMode val="edge"/>
          <c:x val="4.3200054399564801E-3"/>
          <c:y val="0.92109487480438179"/>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03025477707006"/>
          <c:y val="3.0914788920497337E-2"/>
          <c:w val="0.76046766625866991"/>
          <c:h val="0.8381341940532081"/>
        </c:manualLayout>
      </c:layout>
      <c:barChart>
        <c:barDir val="col"/>
        <c:grouping val="stacked"/>
        <c:varyColors val="0"/>
        <c:ser>
          <c:idx val="0"/>
          <c:order val="0"/>
          <c:tx>
            <c:strRef>
              <c:f>'20. Narození vitalita pohlaví'!$Z$30</c:f>
              <c:strCache>
                <c:ptCount val="1"/>
                <c:pt idx="0">
                  <c:v>mužské</c:v>
                </c:pt>
              </c:strCache>
            </c:strRef>
          </c:tx>
          <c:invertIfNegative val="0"/>
          <c:cat>
            <c:strRef>
              <c:f>[6]živorodost_mrtvorozenost!$D$7:$V$7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'20. Narození vitalita pohlaví'!$AA$30:$AS$30</c:f>
              <c:numCache>
                <c:formatCode>General</c:formatCode>
                <c:ptCount val="19"/>
                <c:pt idx="0">
                  <c:v>3</c:v>
                </c:pt>
                <c:pt idx="1">
                  <c:v>8</c:v>
                </c:pt>
                <c:pt idx="2">
                  <c:v>7</c:v>
                </c:pt>
                <c:pt idx="3">
                  <c:v>12</c:v>
                </c:pt>
                <c:pt idx="4">
                  <c:v>2</c:v>
                </c:pt>
                <c:pt idx="5">
                  <c:v>11</c:v>
                </c:pt>
                <c:pt idx="6">
                  <c:v>6</c:v>
                </c:pt>
                <c:pt idx="7">
                  <c:v>14</c:v>
                </c:pt>
                <c:pt idx="8">
                  <c:v>7</c:v>
                </c:pt>
                <c:pt idx="9">
                  <c:v>14</c:v>
                </c:pt>
                <c:pt idx="10">
                  <c:v>6</c:v>
                </c:pt>
                <c:pt idx="11">
                  <c:v>10</c:v>
                </c:pt>
                <c:pt idx="12">
                  <c:v>10</c:v>
                </c:pt>
                <c:pt idx="13">
                  <c:v>11</c:v>
                </c:pt>
                <c:pt idx="14">
                  <c:v>10</c:v>
                </c:pt>
                <c:pt idx="15">
                  <c:v>13</c:v>
                </c:pt>
                <c:pt idx="16">
                  <c:v>10</c:v>
                </c:pt>
                <c:pt idx="17">
                  <c:v>13</c:v>
                </c:pt>
                <c:pt idx="18">
                  <c:v>17</c:v>
                </c:pt>
              </c:numCache>
            </c:numRef>
          </c:val>
          <c:extLst>
            <c:ext xmlns:c16="http://schemas.microsoft.com/office/drawing/2014/chart" uri="{C3380CC4-5D6E-409C-BE32-E72D297353CC}">
              <c16:uniqueId val="{00000000-56D5-4B63-ACF8-2B096E19BB08}"/>
            </c:ext>
          </c:extLst>
        </c:ser>
        <c:ser>
          <c:idx val="1"/>
          <c:order val="1"/>
          <c:tx>
            <c:strRef>
              <c:f>'20. Narození vitalita pohlaví'!$Z$31</c:f>
              <c:strCache>
                <c:ptCount val="1"/>
                <c:pt idx="0">
                  <c:v>ženské</c:v>
                </c:pt>
              </c:strCache>
            </c:strRef>
          </c:tx>
          <c:spPr>
            <a:solidFill>
              <a:srgbClr val="C00000"/>
            </a:solidFill>
          </c:spPr>
          <c:invertIfNegative val="0"/>
          <c:cat>
            <c:strRef>
              <c:f>[6]živorodost_mrtvorozenost!$D$7:$V$7</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'20. Narození vitalita pohlaví'!$AA$31:$AS$31</c:f>
              <c:numCache>
                <c:formatCode>General</c:formatCode>
                <c:ptCount val="19"/>
                <c:pt idx="0">
                  <c:v>5</c:v>
                </c:pt>
                <c:pt idx="1">
                  <c:v>5</c:v>
                </c:pt>
                <c:pt idx="2">
                  <c:v>11</c:v>
                </c:pt>
                <c:pt idx="3">
                  <c:v>7</c:v>
                </c:pt>
                <c:pt idx="4">
                  <c:v>6</c:v>
                </c:pt>
                <c:pt idx="5">
                  <c:v>11</c:v>
                </c:pt>
                <c:pt idx="6">
                  <c:v>5</c:v>
                </c:pt>
                <c:pt idx="7">
                  <c:v>2</c:v>
                </c:pt>
                <c:pt idx="8">
                  <c:v>7</c:v>
                </c:pt>
                <c:pt idx="9">
                  <c:v>9</c:v>
                </c:pt>
                <c:pt idx="10">
                  <c:v>9</c:v>
                </c:pt>
                <c:pt idx="11">
                  <c:v>5</c:v>
                </c:pt>
                <c:pt idx="12">
                  <c:v>12</c:v>
                </c:pt>
                <c:pt idx="13">
                  <c:v>9</c:v>
                </c:pt>
                <c:pt idx="14">
                  <c:v>5</c:v>
                </c:pt>
                <c:pt idx="15">
                  <c:v>21</c:v>
                </c:pt>
                <c:pt idx="16">
                  <c:v>13</c:v>
                </c:pt>
                <c:pt idx="17">
                  <c:v>7</c:v>
                </c:pt>
                <c:pt idx="18">
                  <c:v>7</c:v>
                </c:pt>
              </c:numCache>
            </c:numRef>
          </c:val>
          <c:extLst>
            <c:ext xmlns:c16="http://schemas.microsoft.com/office/drawing/2014/chart" uri="{C3380CC4-5D6E-409C-BE32-E72D297353CC}">
              <c16:uniqueId val="{00000001-56D5-4B63-ACF8-2B096E19BB08}"/>
            </c:ext>
          </c:extLst>
        </c:ser>
        <c:dLbls>
          <c:showLegendKey val="0"/>
          <c:showVal val="0"/>
          <c:showCatName val="0"/>
          <c:showSerName val="0"/>
          <c:showPercent val="0"/>
          <c:showBubbleSize val="0"/>
        </c:dLbls>
        <c:gapWidth val="150"/>
        <c:overlap val="100"/>
        <c:axId val="316503088"/>
        <c:axId val="316505048"/>
      </c:barChart>
      <c:lineChart>
        <c:grouping val="standard"/>
        <c:varyColors val="0"/>
        <c:ser>
          <c:idx val="2"/>
          <c:order val="2"/>
          <c:tx>
            <c:strRef>
              <c:f>'20. Narození vitalita pohlaví'!$Z$32</c:f>
              <c:strCache>
                <c:ptCount val="1"/>
                <c:pt idx="0">
                  <c:v>mrtvorozenost</c:v>
                </c:pt>
              </c:strCache>
            </c:strRef>
          </c:tx>
          <c:spPr>
            <a:ln>
              <a:solidFill>
                <a:srgbClr val="98B954"/>
              </a:solidFill>
            </a:ln>
          </c:spPr>
          <c:marker>
            <c:symbol val="none"/>
          </c:marker>
          <c:cat>
            <c:numRef>
              <c:f>'[7]PER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'20. Narození vitalita pohlaví'!$AA$32:$AS$32</c:f>
              <c:numCache>
                <c:formatCode>#,##0.0_ ;\-#,##0.0\ </c:formatCode>
                <c:ptCount val="19"/>
                <c:pt idx="0">
                  <c:v>1.6073940124573036</c:v>
                </c:pt>
                <c:pt idx="1">
                  <c:v>2.6172740084558082</c:v>
                </c:pt>
                <c:pt idx="2">
                  <c:v>3.6261079774375506</c:v>
                </c:pt>
                <c:pt idx="3">
                  <c:v>3.7167449139280122</c:v>
                </c:pt>
                <c:pt idx="4">
                  <c:v>1.5390534821085033</c:v>
                </c:pt>
                <c:pt idx="5">
                  <c:v>4.0538050488299247</c:v>
                </c:pt>
                <c:pt idx="6">
                  <c:v>1.9992729916394036</c:v>
                </c:pt>
                <c:pt idx="7">
                  <c:v>2.606712284131639</c:v>
                </c:pt>
                <c:pt idx="8">
                  <c:v>2.2335673261008298</c:v>
                </c:pt>
                <c:pt idx="9">
                  <c:v>3.66008911521324</c:v>
                </c:pt>
                <c:pt idx="10">
                  <c:v>2.4850894632206759</c:v>
                </c:pt>
                <c:pt idx="11">
                  <c:v>2.7512839325018343</c:v>
                </c:pt>
                <c:pt idx="12">
                  <c:v>4.0080160320641278</c:v>
                </c:pt>
                <c:pt idx="13">
                  <c:v>3.6556388228842991</c:v>
                </c:pt>
                <c:pt idx="14">
                  <c:v>2.711006687149828</c:v>
                </c:pt>
                <c:pt idx="15">
                  <c:v>6.0541310541310533</c:v>
                </c:pt>
                <c:pt idx="16">
                  <c:v>4.0787373647809897</c:v>
                </c:pt>
                <c:pt idx="17">
                  <c:v>3.4952813701502969</c:v>
                </c:pt>
                <c:pt idx="18">
                  <c:v>4.2097877565339417</c:v>
                </c:pt>
              </c:numCache>
            </c:numRef>
          </c:val>
          <c:smooth val="0"/>
          <c:extLst>
            <c:ext xmlns:c16="http://schemas.microsoft.com/office/drawing/2014/chart" uri="{C3380CC4-5D6E-409C-BE32-E72D297353CC}">
              <c16:uniqueId val="{00000002-56D5-4B63-ACF8-2B096E19BB08}"/>
            </c:ext>
          </c:extLst>
        </c:ser>
        <c:dLbls>
          <c:showLegendKey val="0"/>
          <c:showVal val="0"/>
          <c:showCatName val="0"/>
          <c:showSerName val="0"/>
          <c:showPercent val="0"/>
          <c:showBubbleSize val="0"/>
        </c:dLbls>
        <c:marker val="1"/>
        <c:smooth val="0"/>
        <c:axId val="316507400"/>
        <c:axId val="316506616"/>
      </c:lineChart>
      <c:catAx>
        <c:axId val="316503088"/>
        <c:scaling>
          <c:orientation val="minMax"/>
        </c:scaling>
        <c:delete val="0"/>
        <c:axPos val="b"/>
        <c:numFmt formatCode="General" sourceLinked="1"/>
        <c:majorTickMark val="out"/>
        <c:minorTickMark val="none"/>
        <c:tickLblPos val="nextTo"/>
        <c:txPr>
          <a:bodyPr/>
          <a:lstStyle/>
          <a:p>
            <a:pPr>
              <a:defRPr sz="1200"/>
            </a:pPr>
            <a:endParaRPr lang="cs-CZ"/>
          </a:p>
        </c:txPr>
        <c:crossAx val="316505048"/>
        <c:crosses val="autoZero"/>
        <c:auto val="1"/>
        <c:lblAlgn val="ctr"/>
        <c:lblOffset val="100"/>
        <c:tickLblSkip val="2"/>
        <c:noMultiLvlLbl val="0"/>
      </c:catAx>
      <c:valAx>
        <c:axId val="316505048"/>
        <c:scaling>
          <c:orientation val="minMax"/>
          <c:max val="35"/>
        </c:scaling>
        <c:delete val="0"/>
        <c:axPos val="l"/>
        <c:majorGridlines/>
        <c:numFmt formatCode="General" sourceLinked="1"/>
        <c:majorTickMark val="out"/>
        <c:minorTickMark val="none"/>
        <c:tickLblPos val="nextTo"/>
        <c:txPr>
          <a:bodyPr/>
          <a:lstStyle/>
          <a:p>
            <a:pPr>
              <a:defRPr sz="1200"/>
            </a:pPr>
            <a:endParaRPr lang="cs-CZ"/>
          </a:p>
        </c:txPr>
        <c:crossAx val="316503088"/>
        <c:crosses val="autoZero"/>
        <c:crossBetween val="between"/>
      </c:valAx>
      <c:valAx>
        <c:axId val="316506616"/>
        <c:scaling>
          <c:orientation val="minMax"/>
          <c:max val="6.5"/>
          <c:min val="1.5"/>
        </c:scaling>
        <c:delete val="0"/>
        <c:axPos val="r"/>
        <c:title>
          <c:tx>
            <c:rich>
              <a:bodyPr rot="-5400000" vert="horz"/>
              <a:lstStyle/>
              <a:p>
                <a:pPr>
                  <a:defRPr sz="1200"/>
                </a:pPr>
                <a:r>
                  <a:rPr lang="cs-CZ" sz="1200"/>
                  <a:t>Mrtvorozenost</a:t>
                </a:r>
                <a:r>
                  <a:rPr lang="cs-CZ" sz="1200" baseline="0"/>
                  <a:t>  (v promilých)</a:t>
                </a:r>
                <a:endParaRPr lang="cs-CZ" sz="1200"/>
              </a:p>
            </c:rich>
          </c:tx>
          <c:layout>
            <c:manualLayout>
              <c:xMode val="edge"/>
              <c:yMode val="edge"/>
              <c:x val="0.93893825194621372"/>
              <c:y val="0.19568809761079003"/>
            </c:manualLayout>
          </c:layout>
          <c:overlay val="0"/>
        </c:title>
        <c:numFmt formatCode="General" sourceLinked="0"/>
        <c:majorTickMark val="out"/>
        <c:minorTickMark val="none"/>
        <c:tickLblPos val="nextTo"/>
        <c:txPr>
          <a:bodyPr/>
          <a:lstStyle/>
          <a:p>
            <a:pPr>
              <a:defRPr sz="1200"/>
            </a:pPr>
            <a:endParaRPr lang="cs-CZ"/>
          </a:p>
        </c:txPr>
        <c:crossAx val="316507400"/>
        <c:crosses val="max"/>
        <c:crossBetween val="between"/>
      </c:valAx>
      <c:catAx>
        <c:axId val="316507400"/>
        <c:scaling>
          <c:orientation val="minMax"/>
        </c:scaling>
        <c:delete val="1"/>
        <c:axPos val="b"/>
        <c:numFmt formatCode="General" sourceLinked="1"/>
        <c:majorTickMark val="out"/>
        <c:minorTickMark val="none"/>
        <c:tickLblPos val="nextTo"/>
        <c:crossAx val="316506616"/>
        <c:crosses val="autoZero"/>
        <c:auto val="1"/>
        <c:lblAlgn val="ctr"/>
        <c:lblOffset val="100"/>
        <c:noMultiLvlLbl val="0"/>
      </c:catAx>
    </c:plotArea>
    <c:legend>
      <c:legendPos val="r"/>
      <c:layout>
        <c:manualLayout>
          <c:xMode val="edge"/>
          <c:yMode val="edge"/>
          <c:x val="4.3200054399564801E-3"/>
          <c:y val="0.92109487480438179"/>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GESTACNI_STARI_BRNO!$J$61</c:f>
              <c:strCache>
                <c:ptCount val="1"/>
                <c:pt idx="0">
                  <c:v>2000</c:v>
                </c:pt>
              </c:strCache>
            </c:strRef>
          </c:tx>
          <c:spPr>
            <a:ln>
              <a:solidFill>
                <a:srgbClr val="0070C0"/>
              </a:solidFill>
            </a:ln>
          </c:spPr>
          <c:marker>
            <c:symbol val="none"/>
          </c:marker>
          <c:cat>
            <c:strRef>
              <c:f>GESTACNI_STARI_BRNO!$B$62:$B$84</c:f>
              <c:strCache>
                <c:ptCount val="23"/>
                <c:pt idx="0">
                  <c:v>neudáno</c:v>
                </c:pt>
                <c:pt idx="1">
                  <c:v>(23+0)–(23+6)</c:v>
                </c:pt>
                <c:pt idx="2">
                  <c:v>(24+0)–(24+6)</c:v>
                </c:pt>
                <c:pt idx="3">
                  <c:v>(25+0)–(25+6)</c:v>
                </c:pt>
                <c:pt idx="4">
                  <c:v>(26+0)–(26+6)</c:v>
                </c:pt>
                <c:pt idx="5">
                  <c:v>(27+0)–(27+6)</c:v>
                </c:pt>
                <c:pt idx="6">
                  <c:v>(28+0)–(28+6)</c:v>
                </c:pt>
                <c:pt idx="7">
                  <c:v>(29+0)–(29+6)</c:v>
                </c:pt>
                <c:pt idx="8">
                  <c:v>(30+0)–(30+6)</c:v>
                </c:pt>
                <c:pt idx="9">
                  <c:v>(31+0)–(31+6)</c:v>
                </c:pt>
                <c:pt idx="10">
                  <c:v>(32+0)–(32+6)</c:v>
                </c:pt>
                <c:pt idx="11">
                  <c:v>(33+0)–(33+6)</c:v>
                </c:pt>
                <c:pt idx="12">
                  <c:v>(34+0)–(34+6)</c:v>
                </c:pt>
                <c:pt idx="13">
                  <c:v>(35+0)–(35+6)</c:v>
                </c:pt>
                <c:pt idx="14">
                  <c:v>(36+0)–(36+6)</c:v>
                </c:pt>
                <c:pt idx="15">
                  <c:v>(37+0)–(37+6)</c:v>
                </c:pt>
                <c:pt idx="16">
                  <c:v>(38+0)–(38+6)</c:v>
                </c:pt>
                <c:pt idx="17">
                  <c:v>(39+0)–(39+6)</c:v>
                </c:pt>
                <c:pt idx="18">
                  <c:v>(40+0)–(40+6)</c:v>
                </c:pt>
                <c:pt idx="19">
                  <c:v>(41+0)–(41+6)</c:v>
                </c:pt>
                <c:pt idx="20">
                  <c:v>(42+0)–(42+6)</c:v>
                </c:pt>
                <c:pt idx="21">
                  <c:v>(43+0)–(43+6)</c:v>
                </c:pt>
                <c:pt idx="22">
                  <c:v>(44+0) +         </c:v>
                </c:pt>
              </c:strCache>
            </c:strRef>
          </c:cat>
          <c:val>
            <c:numRef>
              <c:f>GESTACNI_STARI_BRNO!$J$62:$J$84</c:f>
              <c:numCache>
                <c:formatCode>General</c:formatCode>
                <c:ptCount val="23"/>
                <c:pt idx="0">
                  <c:v>0</c:v>
                </c:pt>
                <c:pt idx="1">
                  <c:v>0</c:v>
                </c:pt>
                <c:pt idx="2">
                  <c:v>0</c:v>
                </c:pt>
                <c:pt idx="3">
                  <c:v>3.1897926634768738E-2</c:v>
                </c:pt>
                <c:pt idx="4">
                  <c:v>0.19138755980861244</c:v>
                </c:pt>
                <c:pt idx="5">
                  <c:v>3.1897926634768738E-2</c:v>
                </c:pt>
                <c:pt idx="6">
                  <c:v>6.3795853269537475E-2</c:v>
                </c:pt>
                <c:pt idx="7">
                  <c:v>0.2551834130781499</c:v>
                </c:pt>
                <c:pt idx="8">
                  <c:v>9.569377990430622E-2</c:v>
                </c:pt>
                <c:pt idx="9">
                  <c:v>0.31897926634768742</c:v>
                </c:pt>
                <c:pt idx="10">
                  <c:v>0.28708133971291866</c:v>
                </c:pt>
                <c:pt idx="11">
                  <c:v>0.38277511961722488</c:v>
                </c:pt>
                <c:pt idx="12">
                  <c:v>0.44657097288676234</c:v>
                </c:pt>
                <c:pt idx="13">
                  <c:v>0.89314194577352468</c:v>
                </c:pt>
                <c:pt idx="14">
                  <c:v>1.7224880382775118</c:v>
                </c:pt>
                <c:pt idx="15">
                  <c:v>2.1052631578947367</c:v>
                </c:pt>
                <c:pt idx="16">
                  <c:v>6.6028708133971294</c:v>
                </c:pt>
                <c:pt idx="17">
                  <c:v>13.939393939393941</c:v>
                </c:pt>
                <c:pt idx="18">
                  <c:v>31.706539074960126</c:v>
                </c:pt>
                <c:pt idx="19">
                  <c:v>27.687400318979265</c:v>
                </c:pt>
                <c:pt idx="20">
                  <c:v>11.929824561403509</c:v>
                </c:pt>
                <c:pt idx="21">
                  <c:v>1.3078149920255184</c:v>
                </c:pt>
                <c:pt idx="22">
                  <c:v>2.5601638504864313E-2</c:v>
                </c:pt>
              </c:numCache>
            </c:numRef>
          </c:val>
          <c:smooth val="0"/>
          <c:extLst>
            <c:ext xmlns:c16="http://schemas.microsoft.com/office/drawing/2014/chart" uri="{C3380CC4-5D6E-409C-BE32-E72D297353CC}">
              <c16:uniqueId val="{00000000-272C-4C54-A3A5-FBE2CA9CD5FB}"/>
            </c:ext>
          </c:extLst>
        </c:ser>
        <c:ser>
          <c:idx val="1"/>
          <c:order val="1"/>
          <c:tx>
            <c:strRef>
              <c:f>GESTACNI_STARI_BRNO!$K$61</c:f>
              <c:strCache>
                <c:ptCount val="1"/>
                <c:pt idx="0">
                  <c:v>2005</c:v>
                </c:pt>
              </c:strCache>
            </c:strRef>
          </c:tx>
          <c:spPr>
            <a:ln>
              <a:solidFill>
                <a:sysClr val="window" lastClr="FFFFFF">
                  <a:lumMod val="65000"/>
                </a:sysClr>
              </a:solidFill>
            </a:ln>
          </c:spPr>
          <c:marker>
            <c:symbol val="none"/>
          </c:marker>
          <c:cat>
            <c:strRef>
              <c:f>GESTACNI_STARI_BRNO!$B$62:$B$84</c:f>
              <c:strCache>
                <c:ptCount val="23"/>
                <c:pt idx="0">
                  <c:v>neudáno</c:v>
                </c:pt>
                <c:pt idx="1">
                  <c:v>(23+0)–(23+6)</c:v>
                </c:pt>
                <c:pt idx="2">
                  <c:v>(24+0)–(24+6)</c:v>
                </c:pt>
                <c:pt idx="3">
                  <c:v>(25+0)–(25+6)</c:v>
                </c:pt>
                <c:pt idx="4">
                  <c:v>(26+0)–(26+6)</c:v>
                </c:pt>
                <c:pt idx="5">
                  <c:v>(27+0)–(27+6)</c:v>
                </c:pt>
                <c:pt idx="6">
                  <c:v>(28+0)–(28+6)</c:v>
                </c:pt>
                <c:pt idx="7">
                  <c:v>(29+0)–(29+6)</c:v>
                </c:pt>
                <c:pt idx="8">
                  <c:v>(30+0)–(30+6)</c:v>
                </c:pt>
                <c:pt idx="9">
                  <c:v>(31+0)–(31+6)</c:v>
                </c:pt>
                <c:pt idx="10">
                  <c:v>(32+0)–(32+6)</c:v>
                </c:pt>
                <c:pt idx="11">
                  <c:v>(33+0)–(33+6)</c:v>
                </c:pt>
                <c:pt idx="12">
                  <c:v>(34+0)–(34+6)</c:v>
                </c:pt>
                <c:pt idx="13">
                  <c:v>(35+0)–(35+6)</c:v>
                </c:pt>
                <c:pt idx="14">
                  <c:v>(36+0)–(36+6)</c:v>
                </c:pt>
                <c:pt idx="15">
                  <c:v>(37+0)–(37+6)</c:v>
                </c:pt>
                <c:pt idx="16">
                  <c:v>(38+0)–(38+6)</c:v>
                </c:pt>
                <c:pt idx="17">
                  <c:v>(39+0)–(39+6)</c:v>
                </c:pt>
                <c:pt idx="18">
                  <c:v>(40+0)–(40+6)</c:v>
                </c:pt>
                <c:pt idx="19">
                  <c:v>(41+0)–(41+6)</c:v>
                </c:pt>
                <c:pt idx="20">
                  <c:v>(42+0)–(42+6)</c:v>
                </c:pt>
                <c:pt idx="21">
                  <c:v>(43+0)–(43+6)</c:v>
                </c:pt>
                <c:pt idx="22">
                  <c:v>(44+0) +         </c:v>
                </c:pt>
              </c:strCache>
            </c:strRef>
          </c:cat>
          <c:val>
            <c:numRef>
              <c:f>GESTACNI_STARI_BRNO!$K$62:$K$84</c:f>
              <c:numCache>
                <c:formatCode>General</c:formatCode>
                <c:ptCount val="23"/>
                <c:pt idx="0">
                  <c:v>0</c:v>
                </c:pt>
                <c:pt idx="1">
                  <c:v>0</c:v>
                </c:pt>
                <c:pt idx="2">
                  <c:v>0</c:v>
                </c:pt>
                <c:pt idx="3">
                  <c:v>0.10240655401945725</c:v>
                </c:pt>
                <c:pt idx="4">
                  <c:v>5.1203277009728626E-2</c:v>
                </c:pt>
                <c:pt idx="5">
                  <c:v>0.10240655401945725</c:v>
                </c:pt>
                <c:pt idx="6">
                  <c:v>0.15360983102918588</c:v>
                </c:pt>
                <c:pt idx="7">
                  <c:v>5.1203277009728626E-2</c:v>
                </c:pt>
                <c:pt idx="8">
                  <c:v>0.2816180235535074</c:v>
                </c:pt>
                <c:pt idx="9">
                  <c:v>0.2816180235535074</c:v>
                </c:pt>
                <c:pt idx="10">
                  <c:v>0.2048131080389145</c:v>
                </c:pt>
                <c:pt idx="11">
                  <c:v>0.66564260112647211</c:v>
                </c:pt>
                <c:pt idx="12">
                  <c:v>0.71684587813620071</c:v>
                </c:pt>
                <c:pt idx="13">
                  <c:v>1.3056835637480799</c:v>
                </c:pt>
                <c:pt idx="14">
                  <c:v>2.406554019457245</c:v>
                </c:pt>
                <c:pt idx="15">
                  <c:v>3.5074244751664105</c:v>
                </c:pt>
                <c:pt idx="16">
                  <c:v>8.5253456221198167</c:v>
                </c:pt>
                <c:pt idx="17">
                  <c:v>17.15309779825909</c:v>
                </c:pt>
                <c:pt idx="18">
                  <c:v>31.643625192012287</c:v>
                </c:pt>
                <c:pt idx="19">
                  <c:v>24.526369687660011</c:v>
                </c:pt>
                <c:pt idx="20">
                  <c:v>8.1669226830517161</c:v>
                </c:pt>
                <c:pt idx="21">
                  <c:v>0.12800819252432155</c:v>
                </c:pt>
                <c:pt idx="22">
                  <c:v>2.2168033695411215E-2</c:v>
                </c:pt>
              </c:numCache>
            </c:numRef>
          </c:val>
          <c:smooth val="0"/>
          <c:extLst>
            <c:ext xmlns:c16="http://schemas.microsoft.com/office/drawing/2014/chart" uri="{C3380CC4-5D6E-409C-BE32-E72D297353CC}">
              <c16:uniqueId val="{00000001-272C-4C54-A3A5-FBE2CA9CD5FB}"/>
            </c:ext>
          </c:extLst>
        </c:ser>
        <c:ser>
          <c:idx val="2"/>
          <c:order val="2"/>
          <c:tx>
            <c:strRef>
              <c:f>GESTACNI_STARI_BRNO!$L$61</c:f>
              <c:strCache>
                <c:ptCount val="1"/>
                <c:pt idx="0">
                  <c:v>2010</c:v>
                </c:pt>
              </c:strCache>
            </c:strRef>
          </c:tx>
          <c:spPr>
            <a:ln>
              <a:solidFill>
                <a:srgbClr val="70AD47">
                  <a:lumMod val="60000"/>
                  <a:lumOff val="40000"/>
                </a:srgbClr>
              </a:solidFill>
            </a:ln>
          </c:spPr>
          <c:marker>
            <c:symbol val="none"/>
          </c:marker>
          <c:cat>
            <c:strRef>
              <c:f>GESTACNI_STARI_BRNO!$B$62:$B$84</c:f>
              <c:strCache>
                <c:ptCount val="23"/>
                <c:pt idx="0">
                  <c:v>neudáno</c:v>
                </c:pt>
                <c:pt idx="1">
                  <c:v>(23+0)–(23+6)</c:v>
                </c:pt>
                <c:pt idx="2">
                  <c:v>(24+0)–(24+6)</c:v>
                </c:pt>
                <c:pt idx="3">
                  <c:v>(25+0)–(25+6)</c:v>
                </c:pt>
                <c:pt idx="4">
                  <c:v>(26+0)–(26+6)</c:v>
                </c:pt>
                <c:pt idx="5">
                  <c:v>(27+0)–(27+6)</c:v>
                </c:pt>
                <c:pt idx="6">
                  <c:v>(28+0)–(28+6)</c:v>
                </c:pt>
                <c:pt idx="7">
                  <c:v>(29+0)–(29+6)</c:v>
                </c:pt>
                <c:pt idx="8">
                  <c:v>(30+0)–(30+6)</c:v>
                </c:pt>
                <c:pt idx="9">
                  <c:v>(31+0)–(31+6)</c:v>
                </c:pt>
                <c:pt idx="10">
                  <c:v>(32+0)–(32+6)</c:v>
                </c:pt>
                <c:pt idx="11">
                  <c:v>(33+0)–(33+6)</c:v>
                </c:pt>
                <c:pt idx="12">
                  <c:v>(34+0)–(34+6)</c:v>
                </c:pt>
                <c:pt idx="13">
                  <c:v>(35+0)–(35+6)</c:v>
                </c:pt>
                <c:pt idx="14">
                  <c:v>(36+0)–(36+6)</c:v>
                </c:pt>
                <c:pt idx="15">
                  <c:v>(37+0)–(37+6)</c:v>
                </c:pt>
                <c:pt idx="16">
                  <c:v>(38+0)–(38+6)</c:v>
                </c:pt>
                <c:pt idx="17">
                  <c:v>(39+0)–(39+6)</c:v>
                </c:pt>
                <c:pt idx="18">
                  <c:v>(40+0)–(40+6)</c:v>
                </c:pt>
                <c:pt idx="19">
                  <c:v>(41+0)–(41+6)</c:v>
                </c:pt>
                <c:pt idx="20">
                  <c:v>(42+0)–(42+6)</c:v>
                </c:pt>
                <c:pt idx="21">
                  <c:v>(43+0)–(43+6)</c:v>
                </c:pt>
                <c:pt idx="22">
                  <c:v>(44+0) +         </c:v>
                </c:pt>
              </c:strCache>
            </c:strRef>
          </c:cat>
          <c:val>
            <c:numRef>
              <c:f>GESTACNI_STARI_BRNO!$L$62:$L$84</c:f>
              <c:numCache>
                <c:formatCode>General</c:formatCode>
                <c:ptCount val="23"/>
                <c:pt idx="0">
                  <c:v>0.66504101086233658</c:v>
                </c:pt>
                <c:pt idx="1">
                  <c:v>0</c:v>
                </c:pt>
                <c:pt idx="2">
                  <c:v>8.867213478164486E-2</c:v>
                </c:pt>
                <c:pt idx="3">
                  <c:v>8.867213478164486E-2</c:v>
                </c:pt>
                <c:pt idx="4">
                  <c:v>0.11084016847705608</c:v>
                </c:pt>
                <c:pt idx="5">
                  <c:v>0.13300820217246731</c:v>
                </c:pt>
                <c:pt idx="6">
                  <c:v>6.6504101086233655E-2</c:v>
                </c:pt>
                <c:pt idx="7">
                  <c:v>0.15517623586787851</c:v>
                </c:pt>
                <c:pt idx="8">
                  <c:v>0.22168033695411216</c:v>
                </c:pt>
                <c:pt idx="9">
                  <c:v>0.19951230325870095</c:v>
                </c:pt>
                <c:pt idx="10">
                  <c:v>0.46552870760363552</c:v>
                </c:pt>
                <c:pt idx="11">
                  <c:v>0.46552870760363552</c:v>
                </c:pt>
                <c:pt idx="12">
                  <c:v>0.79804921303480381</c:v>
                </c:pt>
                <c:pt idx="13">
                  <c:v>1.1749057858567944</c:v>
                </c:pt>
                <c:pt idx="14">
                  <c:v>2.4828197738860562</c:v>
                </c:pt>
                <c:pt idx="15">
                  <c:v>4.7439592108180006</c:v>
                </c:pt>
                <c:pt idx="16">
                  <c:v>10.92884061183773</c:v>
                </c:pt>
                <c:pt idx="17">
                  <c:v>19.796054090002215</c:v>
                </c:pt>
                <c:pt idx="18">
                  <c:v>31.744624251828863</c:v>
                </c:pt>
                <c:pt idx="19">
                  <c:v>21.680336954112171</c:v>
                </c:pt>
                <c:pt idx="20">
                  <c:v>3.9459099977831964</c:v>
                </c:pt>
                <c:pt idx="21">
                  <c:v>2.2168033695411215E-2</c:v>
                </c:pt>
                <c:pt idx="22">
                  <c:v>2.2701475595913734E-2</c:v>
                </c:pt>
              </c:numCache>
            </c:numRef>
          </c:val>
          <c:smooth val="0"/>
          <c:extLst>
            <c:ext xmlns:c16="http://schemas.microsoft.com/office/drawing/2014/chart" uri="{C3380CC4-5D6E-409C-BE32-E72D297353CC}">
              <c16:uniqueId val="{00000002-272C-4C54-A3A5-FBE2CA9CD5FB}"/>
            </c:ext>
          </c:extLst>
        </c:ser>
        <c:ser>
          <c:idx val="3"/>
          <c:order val="3"/>
          <c:tx>
            <c:strRef>
              <c:f>GESTACNI_STARI_BRNO!$M$61</c:f>
              <c:strCache>
                <c:ptCount val="1"/>
                <c:pt idx="0">
                  <c:v>2015</c:v>
                </c:pt>
              </c:strCache>
            </c:strRef>
          </c:tx>
          <c:spPr>
            <a:ln>
              <a:solidFill>
                <a:srgbClr val="FFC000"/>
              </a:solidFill>
            </a:ln>
          </c:spPr>
          <c:marker>
            <c:symbol val="none"/>
          </c:marker>
          <c:cat>
            <c:strRef>
              <c:f>GESTACNI_STARI_BRNO!$B$62:$B$84</c:f>
              <c:strCache>
                <c:ptCount val="23"/>
                <c:pt idx="0">
                  <c:v>neudáno</c:v>
                </c:pt>
                <c:pt idx="1">
                  <c:v>(23+0)–(23+6)</c:v>
                </c:pt>
                <c:pt idx="2">
                  <c:v>(24+0)–(24+6)</c:v>
                </c:pt>
                <c:pt idx="3">
                  <c:v>(25+0)–(25+6)</c:v>
                </c:pt>
                <c:pt idx="4">
                  <c:v>(26+0)–(26+6)</c:v>
                </c:pt>
                <c:pt idx="5">
                  <c:v>(27+0)–(27+6)</c:v>
                </c:pt>
                <c:pt idx="6">
                  <c:v>(28+0)–(28+6)</c:v>
                </c:pt>
                <c:pt idx="7">
                  <c:v>(29+0)–(29+6)</c:v>
                </c:pt>
                <c:pt idx="8">
                  <c:v>(30+0)–(30+6)</c:v>
                </c:pt>
                <c:pt idx="9">
                  <c:v>(31+0)–(31+6)</c:v>
                </c:pt>
                <c:pt idx="10">
                  <c:v>(32+0)–(32+6)</c:v>
                </c:pt>
                <c:pt idx="11">
                  <c:v>(33+0)–(33+6)</c:v>
                </c:pt>
                <c:pt idx="12">
                  <c:v>(34+0)–(34+6)</c:v>
                </c:pt>
                <c:pt idx="13">
                  <c:v>(35+0)–(35+6)</c:v>
                </c:pt>
                <c:pt idx="14">
                  <c:v>(36+0)–(36+6)</c:v>
                </c:pt>
                <c:pt idx="15">
                  <c:v>(37+0)–(37+6)</c:v>
                </c:pt>
                <c:pt idx="16">
                  <c:v>(38+0)–(38+6)</c:v>
                </c:pt>
                <c:pt idx="17">
                  <c:v>(39+0)–(39+6)</c:v>
                </c:pt>
                <c:pt idx="18">
                  <c:v>(40+0)–(40+6)</c:v>
                </c:pt>
                <c:pt idx="19">
                  <c:v>(41+0)–(41+6)</c:v>
                </c:pt>
                <c:pt idx="20">
                  <c:v>(42+0)–(42+6)</c:v>
                </c:pt>
                <c:pt idx="21">
                  <c:v>(43+0)–(43+6)</c:v>
                </c:pt>
                <c:pt idx="22">
                  <c:v>(44+0) +         </c:v>
                </c:pt>
              </c:strCache>
            </c:strRef>
          </c:cat>
          <c:val>
            <c:numRef>
              <c:f>GESTACNI_STARI_BRNO!$M$62:$M$84</c:f>
              <c:numCache>
                <c:formatCode>General</c:formatCode>
                <c:ptCount val="23"/>
                <c:pt idx="0">
                  <c:v>1.5664018161180477</c:v>
                </c:pt>
                <c:pt idx="1">
                  <c:v>0</c:v>
                </c:pt>
                <c:pt idx="2">
                  <c:v>2.2701475595913734E-2</c:v>
                </c:pt>
                <c:pt idx="3">
                  <c:v>6.8104426787741201E-2</c:v>
                </c:pt>
                <c:pt idx="4">
                  <c:v>2.2701475595913734E-2</c:v>
                </c:pt>
                <c:pt idx="5">
                  <c:v>9.0805902383654935E-2</c:v>
                </c:pt>
                <c:pt idx="6">
                  <c:v>4.5402951191827468E-2</c:v>
                </c:pt>
                <c:pt idx="7">
                  <c:v>0.20431328036322363</c:v>
                </c:pt>
                <c:pt idx="8">
                  <c:v>0.36322360953461974</c:v>
                </c:pt>
                <c:pt idx="9">
                  <c:v>0.1362088535754824</c:v>
                </c:pt>
                <c:pt idx="10">
                  <c:v>0.22701475595913734</c:v>
                </c:pt>
                <c:pt idx="11">
                  <c:v>0.54483541430192961</c:v>
                </c:pt>
                <c:pt idx="12">
                  <c:v>0.52213393870601588</c:v>
                </c:pt>
                <c:pt idx="13">
                  <c:v>1.4074914869466515</c:v>
                </c:pt>
                <c:pt idx="14">
                  <c:v>1.9977298524404088</c:v>
                </c:pt>
                <c:pt idx="15">
                  <c:v>4.5175936435868334</c:v>
                </c:pt>
                <c:pt idx="16">
                  <c:v>10.783200908059024</c:v>
                </c:pt>
                <c:pt idx="17">
                  <c:v>21.589103291713961</c:v>
                </c:pt>
                <c:pt idx="18">
                  <c:v>31.350737797956867</c:v>
                </c:pt>
                <c:pt idx="19">
                  <c:v>18.955732122587968</c:v>
                </c:pt>
                <c:pt idx="20">
                  <c:v>5.5164585698070372</c:v>
                </c:pt>
                <c:pt idx="21">
                  <c:v>4.5402951191827468E-2</c:v>
                </c:pt>
                <c:pt idx="22">
                  <c:v>2.1579628830384119E-2</c:v>
                </c:pt>
              </c:numCache>
            </c:numRef>
          </c:val>
          <c:smooth val="0"/>
          <c:extLst>
            <c:ext xmlns:c16="http://schemas.microsoft.com/office/drawing/2014/chart" uri="{C3380CC4-5D6E-409C-BE32-E72D297353CC}">
              <c16:uniqueId val="{00000003-272C-4C54-A3A5-FBE2CA9CD5FB}"/>
            </c:ext>
          </c:extLst>
        </c:ser>
        <c:ser>
          <c:idx val="4"/>
          <c:order val="4"/>
          <c:tx>
            <c:strRef>
              <c:f>GESTACNI_STARI_BRNO!$N$61</c:f>
              <c:strCache>
                <c:ptCount val="1"/>
                <c:pt idx="0">
                  <c:v>2018</c:v>
                </c:pt>
              </c:strCache>
            </c:strRef>
          </c:tx>
          <c:spPr>
            <a:ln>
              <a:solidFill>
                <a:srgbClr val="D71440"/>
              </a:solidFill>
            </a:ln>
          </c:spPr>
          <c:marker>
            <c:symbol val="none"/>
          </c:marker>
          <c:cat>
            <c:strRef>
              <c:f>GESTACNI_STARI_BRNO!$B$62:$B$84</c:f>
              <c:strCache>
                <c:ptCount val="23"/>
                <c:pt idx="0">
                  <c:v>neudáno</c:v>
                </c:pt>
                <c:pt idx="1">
                  <c:v>(23+0)–(23+6)</c:v>
                </c:pt>
                <c:pt idx="2">
                  <c:v>(24+0)–(24+6)</c:v>
                </c:pt>
                <c:pt idx="3">
                  <c:v>(25+0)–(25+6)</c:v>
                </c:pt>
                <c:pt idx="4">
                  <c:v>(26+0)–(26+6)</c:v>
                </c:pt>
                <c:pt idx="5">
                  <c:v>(27+0)–(27+6)</c:v>
                </c:pt>
                <c:pt idx="6">
                  <c:v>(28+0)–(28+6)</c:v>
                </c:pt>
                <c:pt idx="7">
                  <c:v>(29+0)–(29+6)</c:v>
                </c:pt>
                <c:pt idx="8">
                  <c:v>(30+0)–(30+6)</c:v>
                </c:pt>
                <c:pt idx="9">
                  <c:v>(31+0)–(31+6)</c:v>
                </c:pt>
                <c:pt idx="10">
                  <c:v>(32+0)–(32+6)</c:v>
                </c:pt>
                <c:pt idx="11">
                  <c:v>(33+0)–(33+6)</c:v>
                </c:pt>
                <c:pt idx="12">
                  <c:v>(34+0)–(34+6)</c:v>
                </c:pt>
                <c:pt idx="13">
                  <c:v>(35+0)–(35+6)</c:v>
                </c:pt>
                <c:pt idx="14">
                  <c:v>(36+0)–(36+6)</c:v>
                </c:pt>
                <c:pt idx="15">
                  <c:v>(37+0)–(37+6)</c:v>
                </c:pt>
                <c:pt idx="16">
                  <c:v>(38+0)–(38+6)</c:v>
                </c:pt>
                <c:pt idx="17">
                  <c:v>(39+0)–(39+6)</c:v>
                </c:pt>
                <c:pt idx="18">
                  <c:v>(40+0)–(40+6)</c:v>
                </c:pt>
                <c:pt idx="19">
                  <c:v>(41+0)–(41+6)</c:v>
                </c:pt>
                <c:pt idx="20">
                  <c:v>(42+0)–(42+6)</c:v>
                </c:pt>
                <c:pt idx="21">
                  <c:v>(43+0)–(43+6)</c:v>
                </c:pt>
                <c:pt idx="22">
                  <c:v>(44+0) +         </c:v>
                </c:pt>
              </c:strCache>
            </c:strRef>
          </c:cat>
          <c:val>
            <c:numRef>
              <c:f>GESTACNI_STARI_BRNO!$N$62:$N$84</c:f>
              <c:numCache>
                <c:formatCode>General</c:formatCode>
                <c:ptCount val="23"/>
                <c:pt idx="0">
                  <c:v>2.1747299999999998</c:v>
                </c:pt>
                <c:pt idx="1">
                  <c:v>6.1190000000000003E-3</c:v>
                </c:pt>
                <c:pt idx="2">
                  <c:v>3.0592999999999999E-2</c:v>
                </c:pt>
                <c:pt idx="3">
                  <c:v>5.8563999999999998E-2</c:v>
                </c:pt>
                <c:pt idx="4">
                  <c:v>7.8668000000000002E-2</c:v>
                </c:pt>
                <c:pt idx="5">
                  <c:v>9.0905E-2</c:v>
                </c:pt>
                <c:pt idx="6">
                  <c:v>9.8771999999999999E-2</c:v>
                </c:pt>
                <c:pt idx="7">
                  <c:v>0.111009</c:v>
                </c:pt>
                <c:pt idx="8">
                  <c:v>0.15121699999999999</c:v>
                </c:pt>
                <c:pt idx="9">
                  <c:v>0.20191400000000001</c:v>
                </c:pt>
                <c:pt idx="10">
                  <c:v>0.28844900000000001</c:v>
                </c:pt>
                <c:pt idx="11">
                  <c:v>0.41082099999999999</c:v>
                </c:pt>
                <c:pt idx="12">
                  <c:v>0.54805300000000001</c:v>
                </c:pt>
                <c:pt idx="13">
                  <c:v>0.94051799999999997</c:v>
                </c:pt>
                <c:pt idx="14">
                  <c:v>1.4553560000000001</c:v>
                </c:pt>
                <c:pt idx="15">
                  <c:v>2.6720860000000002</c:v>
                </c:pt>
                <c:pt idx="16">
                  <c:v>5.6151390000000001</c:v>
                </c:pt>
                <c:pt idx="17">
                  <c:v>13.321099999999999</c:v>
                </c:pt>
                <c:pt idx="18">
                  <c:v>24.532139999999998</c:v>
                </c:pt>
                <c:pt idx="19">
                  <c:v>28.631620000000002</c:v>
                </c:pt>
                <c:pt idx="20">
                  <c:v>15.911020000000001</c:v>
                </c:pt>
                <c:pt idx="21">
                  <c:v>2.4649269999999999</c:v>
                </c:pt>
                <c:pt idx="22">
                  <c:v>0.15471399999999999</c:v>
                </c:pt>
              </c:numCache>
            </c:numRef>
          </c:val>
          <c:smooth val="0"/>
          <c:extLst>
            <c:ext xmlns:c16="http://schemas.microsoft.com/office/drawing/2014/chart" uri="{C3380CC4-5D6E-409C-BE32-E72D297353CC}">
              <c16:uniqueId val="{00000004-272C-4C54-A3A5-FBE2CA9CD5FB}"/>
            </c:ext>
          </c:extLst>
        </c:ser>
        <c:dLbls>
          <c:showLegendKey val="0"/>
          <c:showVal val="0"/>
          <c:showCatName val="0"/>
          <c:showSerName val="0"/>
          <c:showPercent val="0"/>
          <c:showBubbleSize val="0"/>
        </c:dLbls>
        <c:smooth val="0"/>
        <c:axId val="345959400"/>
        <c:axId val="345955872"/>
      </c:lineChart>
      <c:catAx>
        <c:axId val="345959400"/>
        <c:scaling>
          <c:orientation val="minMax"/>
        </c:scaling>
        <c:delete val="0"/>
        <c:axPos val="b"/>
        <c:numFmt formatCode="General" sourceLinked="1"/>
        <c:majorTickMark val="out"/>
        <c:minorTickMark val="none"/>
        <c:tickLblPos val="nextTo"/>
        <c:txPr>
          <a:bodyPr/>
          <a:lstStyle/>
          <a:p>
            <a:pPr>
              <a:defRPr sz="800"/>
            </a:pPr>
            <a:endParaRPr lang="cs-CZ"/>
          </a:p>
        </c:txPr>
        <c:crossAx val="345955872"/>
        <c:crosses val="autoZero"/>
        <c:auto val="1"/>
        <c:lblAlgn val="ctr"/>
        <c:lblOffset val="100"/>
        <c:tickLblSkip val="1"/>
        <c:noMultiLvlLbl val="0"/>
      </c:catAx>
      <c:valAx>
        <c:axId val="345955872"/>
        <c:scaling>
          <c:orientation val="minMax"/>
          <c:max val="35"/>
          <c:min val="0"/>
        </c:scaling>
        <c:delete val="0"/>
        <c:axPos val="l"/>
        <c:majorGridlines/>
        <c:title>
          <c:tx>
            <c:rich>
              <a:bodyPr rot="-5400000" vert="horz"/>
              <a:lstStyle/>
              <a:p>
                <a:pPr>
                  <a:defRPr sz="800"/>
                </a:pPr>
                <a:r>
                  <a:rPr lang="cs-CZ" sz="1000" dirty="0"/>
                  <a:t>Podíl</a:t>
                </a:r>
                <a:r>
                  <a:rPr lang="cs-CZ" sz="1000" baseline="0" dirty="0"/>
                  <a:t> živě narozených (%)</a:t>
                </a:r>
                <a:endParaRPr lang="cs-CZ" sz="1000" dirty="0"/>
              </a:p>
            </c:rich>
          </c:tx>
          <c:layout>
            <c:manualLayout>
              <c:xMode val="edge"/>
              <c:yMode val="edge"/>
              <c:x val="1.3358778625954198E-2"/>
              <c:y val="2.5944084428071914E-2"/>
            </c:manualLayout>
          </c:layout>
          <c:overlay val="0"/>
        </c:title>
        <c:numFmt formatCode="General" sourceLinked="1"/>
        <c:majorTickMark val="out"/>
        <c:minorTickMark val="none"/>
        <c:tickLblPos val="nextTo"/>
        <c:crossAx val="345959400"/>
        <c:crosses val="autoZero"/>
        <c:crossBetween val="between"/>
      </c:valAx>
    </c:plotArea>
    <c:legend>
      <c:legendPos val="r"/>
      <c:overlay val="0"/>
    </c:legend>
    <c:plotVisOnly val="1"/>
    <c:dispBlanksAs val="gap"/>
    <c:showDLblsOverMax val="0"/>
  </c:chart>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391757827034971E-2"/>
          <c:y val="5.5880064851660347E-2"/>
          <c:w val="0.76779653092431854"/>
          <c:h val="0.68744265934608573"/>
        </c:manualLayout>
      </c:layout>
      <c:lineChart>
        <c:grouping val="standard"/>
        <c:varyColors val="0"/>
        <c:ser>
          <c:idx val="0"/>
          <c:order val="0"/>
          <c:tx>
            <c:strRef>
              <c:f>'23. Živě narození_gestační'!$G$79</c:f>
              <c:strCache>
                <c:ptCount val="1"/>
                <c:pt idx="0">
                  <c:v>2000</c:v>
                </c:pt>
              </c:strCache>
            </c:strRef>
          </c:tx>
          <c:marker>
            <c:symbol val="none"/>
          </c:marker>
          <c:cat>
            <c:strRef>
              <c:f>'23. Živě narození_gestační'!$F$80:$F$103</c:f>
              <c:strCache>
                <c:ptCount val="24"/>
                <c:pt idx="0">
                  <c:v>neudáno</c:v>
                </c:pt>
                <c:pt idx="1">
                  <c:v>(22+0)–(22+6)</c:v>
                </c:pt>
                <c:pt idx="2">
                  <c:v>(23+0)–(23+6)</c:v>
                </c:pt>
                <c:pt idx="3">
                  <c:v>(24+0)–(24+6)</c:v>
                </c:pt>
                <c:pt idx="4">
                  <c:v>(25+0)–(25+6)</c:v>
                </c:pt>
                <c:pt idx="5">
                  <c:v>(26+0)–(26+6)</c:v>
                </c:pt>
                <c:pt idx="6">
                  <c:v>(27+0)–(27+6)</c:v>
                </c:pt>
                <c:pt idx="7">
                  <c:v>(28+0)–(28+6)</c:v>
                </c:pt>
                <c:pt idx="8">
                  <c:v>(29+0)–(29+6)</c:v>
                </c:pt>
                <c:pt idx="9">
                  <c:v>(30+0)–(30+6)</c:v>
                </c:pt>
                <c:pt idx="10">
                  <c:v>(31+0)–(31+6)</c:v>
                </c:pt>
                <c:pt idx="11">
                  <c:v>(32+0)–(32+6)</c:v>
                </c:pt>
                <c:pt idx="12">
                  <c:v>(33+0)–(33+6)</c:v>
                </c:pt>
                <c:pt idx="13">
                  <c:v>(34+0)–(34+6)</c:v>
                </c:pt>
                <c:pt idx="14">
                  <c:v>(35+0)–(35+6)</c:v>
                </c:pt>
                <c:pt idx="15">
                  <c:v>(36+0)–(36+6)</c:v>
                </c:pt>
                <c:pt idx="16">
                  <c:v>(37+0)–(37+6)</c:v>
                </c:pt>
                <c:pt idx="17">
                  <c:v>(38+0)–(38+6)</c:v>
                </c:pt>
                <c:pt idx="18">
                  <c:v>(39+0)–(39+6)</c:v>
                </c:pt>
                <c:pt idx="19">
                  <c:v>(40+0)–(40+6)</c:v>
                </c:pt>
                <c:pt idx="20">
                  <c:v>(41+0)–(41+6)</c:v>
                </c:pt>
                <c:pt idx="21">
                  <c:v>(42+0)–(42+6)</c:v>
                </c:pt>
                <c:pt idx="22">
                  <c:v>(43+0)–(43+6)</c:v>
                </c:pt>
                <c:pt idx="23">
                  <c:v>(44+0) +         </c:v>
                </c:pt>
              </c:strCache>
            </c:strRef>
          </c:cat>
          <c:val>
            <c:numRef>
              <c:f>'23. Živě narození_gestační'!$G$80:$G$103</c:f>
              <c:numCache>
                <c:formatCode>General</c:formatCode>
                <c:ptCount val="24"/>
                <c:pt idx="0">
                  <c:v>0</c:v>
                </c:pt>
                <c:pt idx="1">
                  <c:v>0</c:v>
                </c:pt>
                <c:pt idx="2">
                  <c:v>0</c:v>
                </c:pt>
                <c:pt idx="3">
                  <c:v>0</c:v>
                </c:pt>
                <c:pt idx="4">
                  <c:v>4.0249547192594083E-2</c:v>
                </c:pt>
                <c:pt idx="5">
                  <c:v>0.1006238679814852</c:v>
                </c:pt>
                <c:pt idx="6">
                  <c:v>0</c:v>
                </c:pt>
                <c:pt idx="7">
                  <c:v>6.0374320788891128E-2</c:v>
                </c:pt>
                <c:pt idx="8">
                  <c:v>0.14087341517407928</c:v>
                </c:pt>
                <c:pt idx="9">
                  <c:v>0.18112296236667338</c:v>
                </c:pt>
                <c:pt idx="10">
                  <c:v>0.22137250955926746</c:v>
                </c:pt>
                <c:pt idx="11">
                  <c:v>0.20124773596297041</c:v>
                </c:pt>
                <c:pt idx="12">
                  <c:v>0.26162205675186151</c:v>
                </c:pt>
                <c:pt idx="13">
                  <c:v>0.46286979271483192</c:v>
                </c:pt>
                <c:pt idx="14">
                  <c:v>1.3483598309519018</c:v>
                </c:pt>
                <c:pt idx="15">
                  <c:v>2.0728516804185952</c:v>
                </c:pt>
                <c:pt idx="16">
                  <c:v>3.2400885490038238</c:v>
                </c:pt>
                <c:pt idx="17">
                  <c:v>8.7140269671966184</c:v>
                </c:pt>
                <c:pt idx="18">
                  <c:v>17.669551217548801</c:v>
                </c:pt>
                <c:pt idx="19">
                  <c:v>31.978265244515995</c:v>
                </c:pt>
                <c:pt idx="20">
                  <c:v>25.337089957737973</c:v>
                </c:pt>
                <c:pt idx="21">
                  <c:v>7.5266653250150934</c:v>
                </c:pt>
                <c:pt idx="22">
                  <c:v>0.42262024552223787</c:v>
                </c:pt>
                <c:pt idx="23">
                  <c:v>2.0124773596297042E-2</c:v>
                </c:pt>
              </c:numCache>
            </c:numRef>
          </c:val>
          <c:smooth val="0"/>
          <c:extLst>
            <c:ext xmlns:c16="http://schemas.microsoft.com/office/drawing/2014/chart" uri="{C3380CC4-5D6E-409C-BE32-E72D297353CC}">
              <c16:uniqueId val="{00000000-DC70-4922-8711-0EAC6D0BDBF5}"/>
            </c:ext>
          </c:extLst>
        </c:ser>
        <c:ser>
          <c:idx val="1"/>
          <c:order val="1"/>
          <c:tx>
            <c:strRef>
              <c:f>'23. Živě narození_gestační'!$H$79</c:f>
              <c:strCache>
                <c:ptCount val="1"/>
                <c:pt idx="0">
                  <c:v>2005</c:v>
                </c:pt>
              </c:strCache>
            </c:strRef>
          </c:tx>
          <c:spPr>
            <a:ln>
              <a:solidFill>
                <a:srgbClr val="A5A5A5"/>
              </a:solidFill>
            </a:ln>
          </c:spPr>
          <c:marker>
            <c:symbol val="none"/>
          </c:marker>
          <c:cat>
            <c:strRef>
              <c:f>'23. Živě narození_gestační'!$F$80:$F$103</c:f>
              <c:strCache>
                <c:ptCount val="24"/>
                <c:pt idx="0">
                  <c:v>neudáno</c:v>
                </c:pt>
                <c:pt idx="1">
                  <c:v>(22+0)–(22+6)</c:v>
                </c:pt>
                <c:pt idx="2">
                  <c:v>(23+0)–(23+6)</c:v>
                </c:pt>
                <c:pt idx="3">
                  <c:v>(24+0)–(24+6)</c:v>
                </c:pt>
                <c:pt idx="4">
                  <c:v>(25+0)–(25+6)</c:v>
                </c:pt>
                <c:pt idx="5">
                  <c:v>(26+0)–(26+6)</c:v>
                </c:pt>
                <c:pt idx="6">
                  <c:v>(27+0)–(27+6)</c:v>
                </c:pt>
                <c:pt idx="7">
                  <c:v>(28+0)–(28+6)</c:v>
                </c:pt>
                <c:pt idx="8">
                  <c:v>(29+0)–(29+6)</c:v>
                </c:pt>
                <c:pt idx="9">
                  <c:v>(30+0)–(30+6)</c:v>
                </c:pt>
                <c:pt idx="10">
                  <c:v>(31+0)–(31+6)</c:v>
                </c:pt>
                <c:pt idx="11">
                  <c:v>(32+0)–(32+6)</c:v>
                </c:pt>
                <c:pt idx="12">
                  <c:v>(33+0)–(33+6)</c:v>
                </c:pt>
                <c:pt idx="13">
                  <c:v>(34+0)–(34+6)</c:v>
                </c:pt>
                <c:pt idx="14">
                  <c:v>(35+0)–(35+6)</c:v>
                </c:pt>
                <c:pt idx="15">
                  <c:v>(36+0)–(36+6)</c:v>
                </c:pt>
                <c:pt idx="16">
                  <c:v>(37+0)–(37+6)</c:v>
                </c:pt>
                <c:pt idx="17">
                  <c:v>(38+0)–(38+6)</c:v>
                </c:pt>
                <c:pt idx="18">
                  <c:v>(39+0)–(39+6)</c:v>
                </c:pt>
                <c:pt idx="19">
                  <c:v>(40+0)–(40+6)</c:v>
                </c:pt>
                <c:pt idx="20">
                  <c:v>(41+0)–(41+6)</c:v>
                </c:pt>
                <c:pt idx="21">
                  <c:v>(42+0)–(42+6)</c:v>
                </c:pt>
                <c:pt idx="22">
                  <c:v>(43+0)–(43+6)</c:v>
                </c:pt>
                <c:pt idx="23">
                  <c:v>(44+0) +         </c:v>
                </c:pt>
              </c:strCache>
            </c:strRef>
          </c:cat>
          <c:val>
            <c:numRef>
              <c:f>'23. Živě narození_gestační'!$H$80:$H$103</c:f>
              <c:numCache>
                <c:formatCode>General</c:formatCode>
                <c:ptCount val="24"/>
                <c:pt idx="0">
                  <c:v>0</c:v>
                </c:pt>
                <c:pt idx="1">
                  <c:v>0</c:v>
                </c:pt>
                <c:pt idx="2">
                  <c:v>0</c:v>
                </c:pt>
                <c:pt idx="3">
                  <c:v>0</c:v>
                </c:pt>
                <c:pt idx="4">
                  <c:v>9.2506938020351537E-2</c:v>
                </c:pt>
                <c:pt idx="5">
                  <c:v>7.4005550416281221E-2</c:v>
                </c:pt>
                <c:pt idx="6">
                  <c:v>0.12950971322849214</c:v>
                </c:pt>
                <c:pt idx="7">
                  <c:v>5.5504162812210919E-2</c:v>
                </c:pt>
                <c:pt idx="8">
                  <c:v>1.8501387604070305E-2</c:v>
                </c:pt>
                <c:pt idx="9">
                  <c:v>0.16651248843663274</c:v>
                </c:pt>
                <c:pt idx="10">
                  <c:v>0.16651248843663274</c:v>
                </c:pt>
                <c:pt idx="11">
                  <c:v>0.55504162812210911</c:v>
                </c:pt>
                <c:pt idx="12">
                  <c:v>0.42553191489361702</c:v>
                </c:pt>
                <c:pt idx="13">
                  <c:v>0.53654024051803884</c:v>
                </c:pt>
                <c:pt idx="14">
                  <c:v>1.0730804810360777</c:v>
                </c:pt>
                <c:pt idx="15">
                  <c:v>2.3311748381128585</c:v>
                </c:pt>
                <c:pt idx="16">
                  <c:v>4.4403330249768729</c:v>
                </c:pt>
                <c:pt idx="17">
                  <c:v>9.5097132284921368</c:v>
                </c:pt>
                <c:pt idx="18">
                  <c:v>19.315448658649398</c:v>
                </c:pt>
                <c:pt idx="19">
                  <c:v>31.248843663274744</c:v>
                </c:pt>
                <c:pt idx="20">
                  <c:v>24.21831637372803</c:v>
                </c:pt>
                <c:pt idx="21">
                  <c:v>5.3283996299722478</c:v>
                </c:pt>
                <c:pt idx="22">
                  <c:v>0.25901942645698428</c:v>
                </c:pt>
                <c:pt idx="23">
                  <c:v>5.5504162812210919E-2</c:v>
                </c:pt>
              </c:numCache>
            </c:numRef>
          </c:val>
          <c:smooth val="0"/>
          <c:extLst>
            <c:ext xmlns:c16="http://schemas.microsoft.com/office/drawing/2014/chart" uri="{C3380CC4-5D6E-409C-BE32-E72D297353CC}">
              <c16:uniqueId val="{00000001-DC70-4922-8711-0EAC6D0BDBF5}"/>
            </c:ext>
          </c:extLst>
        </c:ser>
        <c:ser>
          <c:idx val="2"/>
          <c:order val="2"/>
          <c:tx>
            <c:strRef>
              <c:f>'23. Živě narození_gestační'!$I$79</c:f>
              <c:strCache>
                <c:ptCount val="1"/>
                <c:pt idx="0">
                  <c:v>2010</c:v>
                </c:pt>
              </c:strCache>
            </c:strRef>
          </c:tx>
          <c:marker>
            <c:symbol val="none"/>
          </c:marker>
          <c:cat>
            <c:strRef>
              <c:f>'23. Živě narození_gestační'!$F$80:$F$103</c:f>
              <c:strCache>
                <c:ptCount val="24"/>
                <c:pt idx="0">
                  <c:v>neudáno</c:v>
                </c:pt>
                <c:pt idx="1">
                  <c:v>(22+0)–(22+6)</c:v>
                </c:pt>
                <c:pt idx="2">
                  <c:v>(23+0)–(23+6)</c:v>
                </c:pt>
                <c:pt idx="3">
                  <c:v>(24+0)–(24+6)</c:v>
                </c:pt>
                <c:pt idx="4">
                  <c:v>(25+0)–(25+6)</c:v>
                </c:pt>
                <c:pt idx="5">
                  <c:v>(26+0)–(26+6)</c:v>
                </c:pt>
                <c:pt idx="6">
                  <c:v>(27+0)–(27+6)</c:v>
                </c:pt>
                <c:pt idx="7">
                  <c:v>(28+0)–(28+6)</c:v>
                </c:pt>
                <c:pt idx="8">
                  <c:v>(29+0)–(29+6)</c:v>
                </c:pt>
                <c:pt idx="9">
                  <c:v>(30+0)–(30+6)</c:v>
                </c:pt>
                <c:pt idx="10">
                  <c:v>(31+0)–(31+6)</c:v>
                </c:pt>
                <c:pt idx="11">
                  <c:v>(32+0)–(32+6)</c:v>
                </c:pt>
                <c:pt idx="12">
                  <c:v>(33+0)–(33+6)</c:v>
                </c:pt>
                <c:pt idx="13">
                  <c:v>(34+0)–(34+6)</c:v>
                </c:pt>
                <c:pt idx="14">
                  <c:v>(35+0)–(35+6)</c:v>
                </c:pt>
                <c:pt idx="15">
                  <c:v>(36+0)–(36+6)</c:v>
                </c:pt>
                <c:pt idx="16">
                  <c:v>(37+0)–(37+6)</c:v>
                </c:pt>
                <c:pt idx="17">
                  <c:v>(38+0)–(38+6)</c:v>
                </c:pt>
                <c:pt idx="18">
                  <c:v>(39+0)–(39+6)</c:v>
                </c:pt>
                <c:pt idx="19">
                  <c:v>(40+0)–(40+6)</c:v>
                </c:pt>
                <c:pt idx="20">
                  <c:v>(41+0)–(41+6)</c:v>
                </c:pt>
                <c:pt idx="21">
                  <c:v>(42+0)–(42+6)</c:v>
                </c:pt>
                <c:pt idx="22">
                  <c:v>(43+0)–(43+6)</c:v>
                </c:pt>
                <c:pt idx="23">
                  <c:v>(44+0) +         </c:v>
                </c:pt>
              </c:strCache>
            </c:strRef>
          </c:cat>
          <c:val>
            <c:numRef>
              <c:f>'23. Živě narození_gestační'!$I$80:$I$103</c:f>
              <c:numCache>
                <c:formatCode>General</c:formatCode>
                <c:ptCount val="24"/>
                <c:pt idx="0">
                  <c:v>0.63112439794054143</c:v>
                </c:pt>
                <c:pt idx="1">
                  <c:v>0</c:v>
                </c:pt>
                <c:pt idx="2">
                  <c:v>0</c:v>
                </c:pt>
                <c:pt idx="3">
                  <c:v>3.3217073575817969E-2</c:v>
                </c:pt>
                <c:pt idx="4">
                  <c:v>1.6608536787908985E-2</c:v>
                </c:pt>
                <c:pt idx="5">
                  <c:v>4.9825610363726951E-2</c:v>
                </c:pt>
                <c:pt idx="6">
                  <c:v>3.3217073575817969E-2</c:v>
                </c:pt>
                <c:pt idx="7">
                  <c:v>0.1162597575153629</c:v>
                </c:pt>
                <c:pt idx="8">
                  <c:v>0.13286829430327188</c:v>
                </c:pt>
                <c:pt idx="9">
                  <c:v>0.31556219897027071</c:v>
                </c:pt>
                <c:pt idx="10">
                  <c:v>0.28234512539445278</c:v>
                </c:pt>
                <c:pt idx="11">
                  <c:v>0.36538780933399767</c:v>
                </c:pt>
                <c:pt idx="12">
                  <c:v>0.24912805181863479</c:v>
                </c:pt>
                <c:pt idx="13">
                  <c:v>0.93007806012290317</c:v>
                </c:pt>
                <c:pt idx="14">
                  <c:v>1.179206111941538</c:v>
                </c:pt>
                <c:pt idx="15">
                  <c:v>3.4379671150971598</c:v>
                </c:pt>
                <c:pt idx="16">
                  <c:v>5.8960305597076896</c:v>
                </c:pt>
                <c:pt idx="17">
                  <c:v>13.635608702873277</c:v>
                </c:pt>
                <c:pt idx="18">
                  <c:v>24.431157615014119</c:v>
                </c:pt>
                <c:pt idx="19">
                  <c:v>31.207440624480981</c:v>
                </c:pt>
                <c:pt idx="20">
                  <c:v>15.495764823119082</c:v>
                </c:pt>
                <c:pt idx="21">
                  <c:v>1.4947683109118086</c:v>
                </c:pt>
                <c:pt idx="22">
                  <c:v>6.6434147151635939E-2</c:v>
                </c:pt>
                <c:pt idx="23">
                  <c:v>0</c:v>
                </c:pt>
              </c:numCache>
            </c:numRef>
          </c:val>
          <c:smooth val="0"/>
          <c:extLst>
            <c:ext xmlns:c16="http://schemas.microsoft.com/office/drawing/2014/chart" uri="{C3380CC4-5D6E-409C-BE32-E72D297353CC}">
              <c16:uniqueId val="{00000002-DC70-4922-8711-0EAC6D0BDBF5}"/>
            </c:ext>
          </c:extLst>
        </c:ser>
        <c:ser>
          <c:idx val="3"/>
          <c:order val="3"/>
          <c:tx>
            <c:strRef>
              <c:f>'23. Živě narození_gestační'!$J$79</c:f>
              <c:strCache>
                <c:ptCount val="1"/>
                <c:pt idx="0">
                  <c:v>2015</c:v>
                </c:pt>
              </c:strCache>
            </c:strRef>
          </c:tx>
          <c:spPr>
            <a:ln>
              <a:solidFill>
                <a:srgbClr val="FFC000"/>
              </a:solidFill>
            </a:ln>
          </c:spPr>
          <c:marker>
            <c:symbol val="none"/>
          </c:marker>
          <c:cat>
            <c:strRef>
              <c:f>'23. Živě narození_gestační'!$F$80:$F$103</c:f>
              <c:strCache>
                <c:ptCount val="24"/>
                <c:pt idx="0">
                  <c:v>neudáno</c:v>
                </c:pt>
                <c:pt idx="1">
                  <c:v>(22+0)–(22+6)</c:v>
                </c:pt>
                <c:pt idx="2">
                  <c:v>(23+0)–(23+6)</c:v>
                </c:pt>
                <c:pt idx="3">
                  <c:v>(24+0)–(24+6)</c:v>
                </c:pt>
                <c:pt idx="4">
                  <c:v>(25+0)–(25+6)</c:v>
                </c:pt>
                <c:pt idx="5">
                  <c:v>(26+0)–(26+6)</c:v>
                </c:pt>
                <c:pt idx="6">
                  <c:v>(27+0)–(27+6)</c:v>
                </c:pt>
                <c:pt idx="7">
                  <c:v>(28+0)–(28+6)</c:v>
                </c:pt>
                <c:pt idx="8">
                  <c:v>(29+0)–(29+6)</c:v>
                </c:pt>
                <c:pt idx="9">
                  <c:v>(30+0)–(30+6)</c:v>
                </c:pt>
                <c:pt idx="10">
                  <c:v>(31+0)–(31+6)</c:v>
                </c:pt>
                <c:pt idx="11">
                  <c:v>(32+0)–(32+6)</c:v>
                </c:pt>
                <c:pt idx="12">
                  <c:v>(33+0)–(33+6)</c:v>
                </c:pt>
                <c:pt idx="13">
                  <c:v>(34+0)–(34+6)</c:v>
                </c:pt>
                <c:pt idx="14">
                  <c:v>(35+0)–(35+6)</c:v>
                </c:pt>
                <c:pt idx="15">
                  <c:v>(36+0)–(36+6)</c:v>
                </c:pt>
                <c:pt idx="16">
                  <c:v>(37+0)–(37+6)</c:v>
                </c:pt>
                <c:pt idx="17">
                  <c:v>(38+0)–(38+6)</c:v>
                </c:pt>
                <c:pt idx="18">
                  <c:v>(39+0)–(39+6)</c:v>
                </c:pt>
                <c:pt idx="19">
                  <c:v>(40+0)–(40+6)</c:v>
                </c:pt>
                <c:pt idx="20">
                  <c:v>(41+0)–(41+6)</c:v>
                </c:pt>
                <c:pt idx="21">
                  <c:v>(42+0)–(42+6)</c:v>
                </c:pt>
                <c:pt idx="22">
                  <c:v>(43+0)–(43+6)</c:v>
                </c:pt>
                <c:pt idx="23">
                  <c:v>(44+0) +         </c:v>
                </c:pt>
              </c:strCache>
            </c:strRef>
          </c:cat>
          <c:val>
            <c:numRef>
              <c:f>'23. Živě narození_gestační'!$J$80:$J$103</c:f>
              <c:numCache>
                <c:formatCode>General</c:formatCode>
                <c:ptCount val="24"/>
                <c:pt idx="0">
                  <c:v>2.1139376567538517</c:v>
                </c:pt>
                <c:pt idx="1">
                  <c:v>0</c:v>
                </c:pt>
                <c:pt idx="2">
                  <c:v>0</c:v>
                </c:pt>
                <c:pt idx="3">
                  <c:v>0</c:v>
                </c:pt>
                <c:pt idx="4">
                  <c:v>0</c:v>
                </c:pt>
                <c:pt idx="5">
                  <c:v>0.1254030813328556</c:v>
                </c:pt>
                <c:pt idx="6">
                  <c:v>3.5829451809387312E-2</c:v>
                </c:pt>
                <c:pt idx="7">
                  <c:v>5.3744177714080979E-2</c:v>
                </c:pt>
                <c:pt idx="8">
                  <c:v>8.9573629523468284E-2</c:v>
                </c:pt>
                <c:pt idx="9">
                  <c:v>0.30455034037979217</c:v>
                </c:pt>
                <c:pt idx="10">
                  <c:v>0.42995342171264783</c:v>
                </c:pt>
                <c:pt idx="11">
                  <c:v>0.39412396990326043</c:v>
                </c:pt>
                <c:pt idx="12">
                  <c:v>0.53744177714080976</c:v>
                </c:pt>
                <c:pt idx="13">
                  <c:v>0.91365102113937657</c:v>
                </c:pt>
                <c:pt idx="14">
                  <c:v>1.3077749910426371</c:v>
                </c:pt>
                <c:pt idx="15">
                  <c:v>3.0096739519885349</c:v>
                </c:pt>
                <c:pt idx="16">
                  <c:v>5.4639914009315653</c:v>
                </c:pt>
                <c:pt idx="17">
                  <c:v>12.809029021855967</c:v>
                </c:pt>
                <c:pt idx="18">
                  <c:v>24.668577570763166</c:v>
                </c:pt>
                <c:pt idx="19">
                  <c:v>30.508778215693301</c:v>
                </c:pt>
                <c:pt idx="20">
                  <c:v>15.155858115370835</c:v>
                </c:pt>
                <c:pt idx="21">
                  <c:v>2.042278753135077</c:v>
                </c:pt>
                <c:pt idx="22">
                  <c:v>3.5829451809387312E-2</c:v>
                </c:pt>
                <c:pt idx="23">
                  <c:v>0</c:v>
                </c:pt>
              </c:numCache>
            </c:numRef>
          </c:val>
          <c:smooth val="0"/>
          <c:extLst>
            <c:ext xmlns:c16="http://schemas.microsoft.com/office/drawing/2014/chart" uri="{C3380CC4-5D6E-409C-BE32-E72D297353CC}">
              <c16:uniqueId val="{00000003-DC70-4922-8711-0EAC6D0BDBF5}"/>
            </c:ext>
          </c:extLst>
        </c:ser>
        <c:ser>
          <c:idx val="4"/>
          <c:order val="4"/>
          <c:tx>
            <c:strRef>
              <c:f>'23. Živě narození_gestační'!$K$79</c:f>
              <c:strCache>
                <c:ptCount val="1"/>
                <c:pt idx="0">
                  <c:v>2018</c:v>
                </c:pt>
              </c:strCache>
            </c:strRef>
          </c:tx>
          <c:spPr>
            <a:ln>
              <a:solidFill>
                <a:srgbClr val="C00000"/>
              </a:solidFill>
            </a:ln>
          </c:spPr>
          <c:marker>
            <c:symbol val="none"/>
          </c:marker>
          <c:cat>
            <c:strRef>
              <c:f>'23. Živě narození_gestační'!$F$80:$F$103</c:f>
              <c:strCache>
                <c:ptCount val="24"/>
                <c:pt idx="0">
                  <c:v>neudáno</c:v>
                </c:pt>
                <c:pt idx="1">
                  <c:v>(22+0)–(22+6)</c:v>
                </c:pt>
                <c:pt idx="2">
                  <c:v>(23+0)–(23+6)</c:v>
                </c:pt>
                <c:pt idx="3">
                  <c:v>(24+0)–(24+6)</c:v>
                </c:pt>
                <c:pt idx="4">
                  <c:v>(25+0)–(25+6)</c:v>
                </c:pt>
                <c:pt idx="5">
                  <c:v>(26+0)–(26+6)</c:v>
                </c:pt>
                <c:pt idx="6">
                  <c:v>(27+0)–(27+6)</c:v>
                </c:pt>
                <c:pt idx="7">
                  <c:v>(28+0)–(28+6)</c:v>
                </c:pt>
                <c:pt idx="8">
                  <c:v>(29+0)–(29+6)</c:v>
                </c:pt>
                <c:pt idx="9">
                  <c:v>(30+0)–(30+6)</c:v>
                </c:pt>
                <c:pt idx="10">
                  <c:v>(31+0)–(31+6)</c:v>
                </c:pt>
                <c:pt idx="11">
                  <c:v>(32+0)–(32+6)</c:v>
                </c:pt>
                <c:pt idx="12">
                  <c:v>(33+0)–(33+6)</c:v>
                </c:pt>
                <c:pt idx="13">
                  <c:v>(34+0)–(34+6)</c:v>
                </c:pt>
                <c:pt idx="14">
                  <c:v>(35+0)–(35+6)</c:v>
                </c:pt>
                <c:pt idx="15">
                  <c:v>(36+0)–(36+6)</c:v>
                </c:pt>
                <c:pt idx="16">
                  <c:v>(37+0)–(37+6)</c:v>
                </c:pt>
                <c:pt idx="17">
                  <c:v>(38+0)–(38+6)</c:v>
                </c:pt>
                <c:pt idx="18">
                  <c:v>(39+0)–(39+6)</c:v>
                </c:pt>
                <c:pt idx="19">
                  <c:v>(40+0)–(40+6)</c:v>
                </c:pt>
                <c:pt idx="20">
                  <c:v>(41+0)–(41+6)</c:v>
                </c:pt>
                <c:pt idx="21">
                  <c:v>(42+0)–(42+6)</c:v>
                </c:pt>
                <c:pt idx="22">
                  <c:v>(43+0)–(43+6)</c:v>
                </c:pt>
                <c:pt idx="23">
                  <c:v>(44+0) +         </c:v>
                </c:pt>
              </c:strCache>
            </c:strRef>
          </c:cat>
          <c:val>
            <c:numRef>
              <c:f>'23. Živě narození_gestační'!$K$80:$K$103</c:f>
              <c:numCache>
                <c:formatCode>General</c:formatCode>
                <c:ptCount val="24"/>
                <c:pt idx="0">
                  <c:v>1.3035053725559274</c:v>
                </c:pt>
                <c:pt idx="1">
                  <c:v>0</c:v>
                </c:pt>
                <c:pt idx="2">
                  <c:v>0</c:v>
                </c:pt>
                <c:pt idx="3">
                  <c:v>5.2844812400915979E-2</c:v>
                </c:pt>
                <c:pt idx="4">
                  <c:v>1.7614937466971993E-2</c:v>
                </c:pt>
                <c:pt idx="5">
                  <c:v>0.14091949973577594</c:v>
                </c:pt>
                <c:pt idx="6">
                  <c:v>8.8074687334859958E-2</c:v>
                </c:pt>
                <c:pt idx="7">
                  <c:v>0.14091949973577594</c:v>
                </c:pt>
                <c:pt idx="8">
                  <c:v>0.14091949973577594</c:v>
                </c:pt>
                <c:pt idx="9">
                  <c:v>0.1937643121366919</c:v>
                </c:pt>
                <c:pt idx="10">
                  <c:v>0.15853443720274793</c:v>
                </c:pt>
                <c:pt idx="11">
                  <c:v>0.35229874933943983</c:v>
                </c:pt>
                <c:pt idx="12">
                  <c:v>0.3875286242733838</c:v>
                </c:pt>
                <c:pt idx="13">
                  <c:v>0.81028712348071164</c:v>
                </c:pt>
                <c:pt idx="14">
                  <c:v>1.3211203100228994</c:v>
                </c:pt>
                <c:pt idx="15">
                  <c:v>2.7303153073806588</c:v>
                </c:pt>
                <c:pt idx="16">
                  <c:v>5.5310903646292058</c:v>
                </c:pt>
                <c:pt idx="17">
                  <c:v>12.418530914215255</c:v>
                </c:pt>
                <c:pt idx="18">
                  <c:v>24.009159767482828</c:v>
                </c:pt>
                <c:pt idx="19">
                  <c:v>32.376255064294526</c:v>
                </c:pt>
                <c:pt idx="20">
                  <c:v>15.959133345076626</c:v>
                </c:pt>
                <c:pt idx="21">
                  <c:v>1.8495684340320593</c:v>
                </c:pt>
                <c:pt idx="22">
                  <c:v>1.7614937466971993E-2</c:v>
                </c:pt>
                <c:pt idx="23">
                  <c:v>0</c:v>
                </c:pt>
              </c:numCache>
            </c:numRef>
          </c:val>
          <c:smooth val="0"/>
          <c:extLst>
            <c:ext xmlns:c16="http://schemas.microsoft.com/office/drawing/2014/chart" uri="{C3380CC4-5D6E-409C-BE32-E72D297353CC}">
              <c16:uniqueId val="{00000004-DC70-4922-8711-0EAC6D0BDBF5}"/>
            </c:ext>
          </c:extLst>
        </c:ser>
        <c:dLbls>
          <c:showLegendKey val="0"/>
          <c:showVal val="0"/>
          <c:showCatName val="0"/>
          <c:showSerName val="0"/>
          <c:showPercent val="0"/>
          <c:showBubbleSize val="0"/>
        </c:dLbls>
        <c:smooth val="0"/>
        <c:axId val="352342344"/>
        <c:axId val="352339600"/>
      </c:lineChart>
      <c:catAx>
        <c:axId val="352342344"/>
        <c:scaling>
          <c:orientation val="minMax"/>
        </c:scaling>
        <c:delete val="0"/>
        <c:axPos val="b"/>
        <c:numFmt formatCode="General" sourceLinked="1"/>
        <c:majorTickMark val="out"/>
        <c:minorTickMark val="none"/>
        <c:tickLblPos val="nextTo"/>
        <c:txPr>
          <a:bodyPr/>
          <a:lstStyle/>
          <a:p>
            <a:pPr>
              <a:defRPr sz="800"/>
            </a:pPr>
            <a:endParaRPr lang="cs-CZ"/>
          </a:p>
        </c:txPr>
        <c:crossAx val="352339600"/>
        <c:crosses val="autoZero"/>
        <c:auto val="1"/>
        <c:lblAlgn val="ctr"/>
        <c:lblOffset val="100"/>
        <c:tickLblSkip val="1"/>
        <c:noMultiLvlLbl val="0"/>
      </c:catAx>
      <c:valAx>
        <c:axId val="352339600"/>
        <c:scaling>
          <c:orientation val="minMax"/>
          <c:max val="35"/>
          <c:min val="0"/>
        </c:scaling>
        <c:delete val="0"/>
        <c:axPos val="l"/>
        <c:majorGridlines/>
        <c:title>
          <c:tx>
            <c:rich>
              <a:bodyPr rot="-5400000" vert="horz"/>
              <a:lstStyle/>
              <a:p>
                <a:pPr>
                  <a:defRPr sz="800"/>
                </a:pPr>
                <a:r>
                  <a:rPr lang="cs-CZ" sz="1000" dirty="0"/>
                  <a:t>Podíl</a:t>
                </a:r>
                <a:r>
                  <a:rPr lang="cs-CZ" sz="1000" baseline="0" dirty="0"/>
                  <a:t> živě narozených (%)</a:t>
                </a:r>
                <a:endParaRPr lang="cs-CZ" sz="1000" dirty="0"/>
              </a:p>
            </c:rich>
          </c:tx>
          <c:layout>
            <c:manualLayout>
              <c:xMode val="edge"/>
              <c:yMode val="edge"/>
              <c:x val="7.6676135604026039E-3"/>
              <c:y val="0.15177167016011195"/>
            </c:manualLayout>
          </c:layout>
          <c:overlay val="0"/>
        </c:title>
        <c:numFmt formatCode="General" sourceLinked="1"/>
        <c:majorTickMark val="out"/>
        <c:minorTickMark val="none"/>
        <c:tickLblPos val="nextTo"/>
        <c:crossAx val="352342344"/>
        <c:crosses val="autoZero"/>
        <c:crossBetween val="between"/>
      </c:valAx>
    </c:plotArea>
    <c:legend>
      <c:legendPos val="r"/>
      <c:layout>
        <c:manualLayout>
          <c:xMode val="edge"/>
          <c:yMode val="edge"/>
          <c:x val="0.88564439487156732"/>
          <c:y val="0.15167298974318125"/>
          <c:w val="9.5384867714956759E-2"/>
          <c:h val="0.45506533713629432"/>
        </c:manualLayout>
      </c:layout>
      <c:overlay val="0"/>
    </c:legend>
    <c:plotVisOnly val="1"/>
    <c:dispBlanksAs val="gap"/>
    <c:showDLblsOverMax val="0"/>
  </c:chart>
  <c:externalData r:id="rId2">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790196078431349E-2"/>
          <c:y val="8.7615555555555558E-2"/>
          <c:w val="0.89396888995206281"/>
          <c:h val="0.55410218021802515"/>
        </c:manualLayout>
      </c:layout>
      <c:barChart>
        <c:barDir val="col"/>
        <c:grouping val="clustered"/>
        <c:varyColors val="0"/>
        <c:ser>
          <c:idx val="0"/>
          <c:order val="0"/>
          <c:tx>
            <c:strRef>
              <c:f>POROD_KDE_2018!$A$71</c:f>
              <c:strCache>
                <c:ptCount val="1"/>
                <c:pt idx="0">
                  <c:v>Perinatologické centrum intenzivní péče</c:v>
                </c:pt>
              </c:strCache>
            </c:strRef>
          </c:tx>
          <c:spPr>
            <a:solidFill>
              <a:srgbClr val="037BC1"/>
            </a:solidFill>
            <a:ln>
              <a:solidFill>
                <a:srgbClr val="037BC1"/>
              </a:solidFill>
            </a:ln>
          </c:spPr>
          <c:invertIfNegative val="0"/>
          <c:cat>
            <c:strRef>
              <c:f>POROD_KDE_2018!$B$70:$L$70</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POROD_KDE_2018!$B$71:$L$71</c:f>
              <c:numCache>
                <c:formatCode>_(* #\ ##0_);_(* \(#\ ##0\);_(* "-"_);_(@_)</c:formatCode>
                <c:ptCount val="11"/>
                <c:pt idx="0">
                  <c:v>75</c:v>
                </c:pt>
                <c:pt idx="1">
                  <c:v>96.875</c:v>
                </c:pt>
                <c:pt idx="2">
                  <c:v>84.905660377358487</c:v>
                </c:pt>
                <c:pt idx="3">
                  <c:v>91.353383458646618</c:v>
                </c:pt>
                <c:pt idx="4">
                  <c:v>86.457073760580414</c:v>
                </c:pt>
                <c:pt idx="5">
                  <c:v>67.068645640074209</c:v>
                </c:pt>
                <c:pt idx="6">
                  <c:v>44.494047619047613</c:v>
                </c:pt>
                <c:pt idx="7">
                  <c:v>33.947640372028935</c:v>
                </c:pt>
                <c:pt idx="8">
                  <c:v>31.683043109880245</c:v>
                </c:pt>
                <c:pt idx="9">
                  <c:v>38.56152512998267</c:v>
                </c:pt>
                <c:pt idx="10">
                  <c:v>33.903032986495461</c:v>
                </c:pt>
              </c:numCache>
            </c:numRef>
          </c:val>
          <c:extLst>
            <c:ext xmlns:c16="http://schemas.microsoft.com/office/drawing/2014/chart" uri="{C3380CC4-5D6E-409C-BE32-E72D297353CC}">
              <c16:uniqueId val="{00000000-DF98-4CC6-8DFC-88E31B20D64D}"/>
            </c:ext>
          </c:extLst>
        </c:ser>
        <c:ser>
          <c:idx val="1"/>
          <c:order val="1"/>
          <c:tx>
            <c:strRef>
              <c:f>POROD_KDE_2018!$A$72</c:f>
              <c:strCache>
                <c:ptCount val="1"/>
                <c:pt idx="0">
                  <c:v>Perinatologické centrum intermediární péče</c:v>
                </c:pt>
              </c:strCache>
            </c:strRef>
          </c:tx>
          <c:spPr>
            <a:solidFill>
              <a:srgbClr val="DA2128"/>
            </a:solidFill>
            <a:ln>
              <a:solidFill>
                <a:srgbClr val="DA2128"/>
              </a:solidFill>
            </a:ln>
          </c:spPr>
          <c:invertIfNegative val="0"/>
          <c:cat>
            <c:strRef>
              <c:f>POROD_KDE_2018!$B$70:$L$70</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POROD_KDE_2018!$B$72:$L$72</c:f>
              <c:numCache>
                <c:formatCode>_(* #\ ##0_);_(* \(#\ ##0\);_(* "-"_);_(@_)</c:formatCode>
                <c:ptCount val="11"/>
                <c:pt idx="0">
                  <c:v>0</c:v>
                </c:pt>
                <c:pt idx="1">
                  <c:v>0</c:v>
                </c:pt>
                <c:pt idx="2">
                  <c:v>5.6603773584905666</c:v>
                </c:pt>
                <c:pt idx="3">
                  <c:v>4.1353383458646613</c:v>
                </c:pt>
                <c:pt idx="4">
                  <c:v>6.7714631197097948</c:v>
                </c:pt>
                <c:pt idx="5">
                  <c:v>24.582560296846012</c:v>
                </c:pt>
                <c:pt idx="6">
                  <c:v>26.074735449735449</c:v>
                </c:pt>
                <c:pt idx="7">
                  <c:v>21.021357216672406</c:v>
                </c:pt>
                <c:pt idx="8">
                  <c:v>21.329843064354996</c:v>
                </c:pt>
                <c:pt idx="9">
                  <c:v>24.263431542461007</c:v>
                </c:pt>
                <c:pt idx="10">
                  <c:v>21.448749169802966</c:v>
                </c:pt>
              </c:numCache>
            </c:numRef>
          </c:val>
          <c:extLst>
            <c:ext xmlns:c16="http://schemas.microsoft.com/office/drawing/2014/chart" uri="{C3380CC4-5D6E-409C-BE32-E72D297353CC}">
              <c16:uniqueId val="{00000001-DF98-4CC6-8DFC-88E31B20D64D}"/>
            </c:ext>
          </c:extLst>
        </c:ser>
        <c:ser>
          <c:idx val="2"/>
          <c:order val="2"/>
          <c:tx>
            <c:strRef>
              <c:f>POROD_KDE_2018!$A$73</c:f>
              <c:strCache>
                <c:ptCount val="1"/>
                <c:pt idx="0">
                  <c:v>Jiné zdravotnické zařízení</c:v>
                </c:pt>
              </c:strCache>
            </c:strRef>
          </c:tx>
          <c:spPr>
            <a:solidFill>
              <a:srgbClr val="8CC841"/>
            </a:solidFill>
          </c:spPr>
          <c:invertIfNegative val="0"/>
          <c:cat>
            <c:strRef>
              <c:f>POROD_KDE_2018!$B$70:$L$70</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POROD_KDE_2018!$B$73:$L$73</c:f>
              <c:numCache>
                <c:formatCode>_(* #\ ##0_);_(* \(#\ ##0\);_(* "-"_);_(@_)</c:formatCode>
                <c:ptCount val="11"/>
                <c:pt idx="0">
                  <c:v>25</c:v>
                </c:pt>
                <c:pt idx="1">
                  <c:v>3.125</c:v>
                </c:pt>
                <c:pt idx="2">
                  <c:v>7.5471698113207548</c:v>
                </c:pt>
                <c:pt idx="3">
                  <c:v>3.3834586466165413</c:v>
                </c:pt>
                <c:pt idx="4">
                  <c:v>6.4087061668681988</c:v>
                </c:pt>
                <c:pt idx="5">
                  <c:v>7.8849721706864564</c:v>
                </c:pt>
                <c:pt idx="6">
                  <c:v>29.133597883597883</c:v>
                </c:pt>
                <c:pt idx="7">
                  <c:v>44.617636927316568</c:v>
                </c:pt>
                <c:pt idx="8">
                  <c:v>46.701316438408135</c:v>
                </c:pt>
                <c:pt idx="9">
                  <c:v>36.958405545927207</c:v>
                </c:pt>
                <c:pt idx="10">
                  <c:v>44.332078813371709</c:v>
                </c:pt>
              </c:numCache>
            </c:numRef>
          </c:val>
          <c:extLst>
            <c:ext xmlns:c16="http://schemas.microsoft.com/office/drawing/2014/chart" uri="{C3380CC4-5D6E-409C-BE32-E72D297353CC}">
              <c16:uniqueId val="{00000002-DF98-4CC6-8DFC-88E31B20D64D}"/>
            </c:ext>
          </c:extLst>
        </c:ser>
        <c:ser>
          <c:idx val="3"/>
          <c:order val="3"/>
          <c:tx>
            <c:strRef>
              <c:f>POROD_KDE_2018!$A$74</c:f>
              <c:strCache>
                <c:ptCount val="1"/>
                <c:pt idx="0">
                  <c:v>Mimo zdravotnické zařízení</c:v>
                </c:pt>
              </c:strCache>
            </c:strRef>
          </c:tx>
          <c:spPr>
            <a:solidFill>
              <a:srgbClr val="FFC000"/>
            </a:solidFill>
          </c:spPr>
          <c:invertIfNegative val="0"/>
          <c:cat>
            <c:strRef>
              <c:f>POROD_KDE_2018!$B$70:$L$70</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POROD_KDE_2018!$B$74:$L$74</c:f>
              <c:numCache>
                <c:formatCode>_(* #\ ##0_);_(* \(#\ ##0\);_(* "-"_);_(@_)</c:formatCode>
                <c:ptCount val="11"/>
                <c:pt idx="0">
                  <c:v>0</c:v>
                </c:pt>
                <c:pt idx="1">
                  <c:v>0</c:v>
                </c:pt>
                <c:pt idx="2">
                  <c:v>1.8867924528301887</c:v>
                </c:pt>
                <c:pt idx="3">
                  <c:v>1.1278195488721803</c:v>
                </c:pt>
                <c:pt idx="4">
                  <c:v>0.36275695284159615</c:v>
                </c:pt>
                <c:pt idx="5">
                  <c:v>0.463821892393321</c:v>
                </c:pt>
                <c:pt idx="6">
                  <c:v>0.29761904761904762</c:v>
                </c:pt>
                <c:pt idx="7">
                  <c:v>0.37030657940062006</c:v>
                </c:pt>
                <c:pt idx="8">
                  <c:v>0.22130328666995461</c:v>
                </c:pt>
                <c:pt idx="9">
                  <c:v>0.17331022530329288</c:v>
                </c:pt>
                <c:pt idx="10">
                  <c:v>0.26123533318574271</c:v>
                </c:pt>
              </c:numCache>
            </c:numRef>
          </c:val>
          <c:extLst>
            <c:ext xmlns:c16="http://schemas.microsoft.com/office/drawing/2014/chart" uri="{C3380CC4-5D6E-409C-BE32-E72D297353CC}">
              <c16:uniqueId val="{00000003-DF98-4CC6-8DFC-88E31B20D64D}"/>
            </c:ext>
          </c:extLst>
        </c:ser>
        <c:ser>
          <c:idx val="4"/>
          <c:order val="4"/>
          <c:tx>
            <c:strRef>
              <c:f>POROD_KDE_2018!$A$75</c:f>
              <c:strCache>
                <c:ptCount val="1"/>
                <c:pt idx="0">
                  <c:v>Plánovaně doma</c:v>
                </c:pt>
              </c:strCache>
            </c:strRef>
          </c:tx>
          <c:spPr>
            <a:solidFill>
              <a:srgbClr val="7030A0"/>
            </a:solidFill>
          </c:spPr>
          <c:invertIfNegative val="0"/>
          <c:cat>
            <c:strRef>
              <c:f>POROD_KDE_2018!$B$70:$L$70</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POROD_KDE_2018!$B$75:$L$75</c:f>
              <c:numCache>
                <c:formatCode>_(* #\ ##0_);_(* \(#\ ##0\);_(* "-"_);_(@_)</c:formatCode>
                <c:ptCount val="11"/>
                <c:pt idx="0">
                  <c:v>0</c:v>
                </c:pt>
                <c:pt idx="1">
                  <c:v>0</c:v>
                </c:pt>
                <c:pt idx="2">
                  <c:v>0</c:v>
                </c:pt>
                <c:pt idx="3">
                  <c:v>0</c:v>
                </c:pt>
                <c:pt idx="4">
                  <c:v>0</c:v>
                </c:pt>
                <c:pt idx="5">
                  <c:v>0</c:v>
                </c:pt>
                <c:pt idx="6">
                  <c:v>0</c:v>
                </c:pt>
                <c:pt idx="7">
                  <c:v>4.3058904581467446E-2</c:v>
                </c:pt>
                <c:pt idx="8">
                  <c:v>6.4494100686672481E-2</c:v>
                </c:pt>
                <c:pt idx="9">
                  <c:v>4.3327556325823219E-2</c:v>
                </c:pt>
                <c:pt idx="10">
                  <c:v>5.4903697144122209E-2</c:v>
                </c:pt>
              </c:numCache>
            </c:numRef>
          </c:val>
          <c:extLst>
            <c:ext xmlns:c16="http://schemas.microsoft.com/office/drawing/2014/chart" uri="{C3380CC4-5D6E-409C-BE32-E72D297353CC}">
              <c16:uniqueId val="{00000004-DF98-4CC6-8DFC-88E31B20D64D}"/>
            </c:ext>
          </c:extLst>
        </c:ser>
        <c:dLbls>
          <c:showLegendKey val="0"/>
          <c:showVal val="0"/>
          <c:showCatName val="0"/>
          <c:showSerName val="0"/>
          <c:showPercent val="0"/>
          <c:showBubbleSize val="0"/>
        </c:dLbls>
        <c:gapWidth val="150"/>
        <c:axId val="345958224"/>
        <c:axId val="345952736"/>
      </c:barChart>
      <c:catAx>
        <c:axId val="345958224"/>
        <c:scaling>
          <c:orientation val="minMax"/>
        </c:scaling>
        <c:delete val="0"/>
        <c:axPos val="b"/>
        <c:numFmt formatCode="General" sourceLinked="0"/>
        <c:majorTickMark val="out"/>
        <c:minorTickMark val="none"/>
        <c:tickLblPos val="nextTo"/>
        <c:txPr>
          <a:bodyPr/>
          <a:lstStyle/>
          <a:p>
            <a:pPr>
              <a:defRPr sz="1050">
                <a:latin typeface="+mn-lt"/>
                <a:cs typeface="Arial" panose="020B0604020202020204" pitchFamily="34" charset="0"/>
              </a:defRPr>
            </a:pPr>
            <a:endParaRPr lang="cs-CZ"/>
          </a:p>
        </c:txPr>
        <c:crossAx val="345952736"/>
        <c:crosses val="autoZero"/>
        <c:auto val="1"/>
        <c:lblAlgn val="ctr"/>
        <c:lblOffset val="100"/>
        <c:noMultiLvlLbl val="0"/>
      </c:catAx>
      <c:valAx>
        <c:axId val="345952736"/>
        <c:scaling>
          <c:orientation val="minMax"/>
          <c:max val="100"/>
          <c:min val="0"/>
        </c:scaling>
        <c:delete val="0"/>
        <c:axPos val="l"/>
        <c:majorGridlines/>
        <c:title>
          <c:tx>
            <c:rich>
              <a:bodyPr/>
              <a:lstStyle/>
              <a:p>
                <a:pPr>
                  <a:defRPr/>
                </a:pPr>
                <a:r>
                  <a:rPr lang="cs-CZ" dirty="0"/>
                  <a:t>Podíl živě narozených (%)</a:t>
                </a:r>
              </a:p>
            </c:rich>
          </c:tx>
          <c:overlay val="0"/>
        </c:title>
        <c:numFmt formatCode="0" sourceLinked="0"/>
        <c:majorTickMark val="out"/>
        <c:minorTickMark val="none"/>
        <c:tickLblPos val="nextTo"/>
        <c:txPr>
          <a:bodyPr/>
          <a:lstStyle/>
          <a:p>
            <a:pPr>
              <a:defRPr sz="1100">
                <a:latin typeface="+mn-lt"/>
                <a:cs typeface="Arial" panose="020B0604020202020204" pitchFamily="34" charset="0"/>
              </a:defRPr>
            </a:pPr>
            <a:endParaRPr lang="cs-CZ"/>
          </a:p>
        </c:txPr>
        <c:crossAx val="345958224"/>
        <c:crosses val="autoZero"/>
        <c:crossBetween val="between"/>
      </c:valAx>
    </c:plotArea>
    <c:legend>
      <c:legendPos val="r"/>
      <c:layout>
        <c:manualLayout>
          <c:xMode val="edge"/>
          <c:yMode val="edge"/>
          <c:x val="3.0353169459959615E-2"/>
          <c:y val="0.80716821169501152"/>
          <c:w val="0.93165841198234611"/>
          <c:h val="0.16646127427722471"/>
        </c:manualLayout>
      </c:layout>
      <c:overlay val="0"/>
      <c:txPr>
        <a:bodyPr/>
        <a:lstStyle/>
        <a:p>
          <a:pPr>
            <a:defRPr sz="1000">
              <a:latin typeface="+mn-lt"/>
              <a:cs typeface="Arial" panose="020B0604020202020204" pitchFamily="34" charset="0"/>
            </a:defRPr>
          </a:pPr>
          <a:endParaRPr lang="cs-CZ"/>
        </a:p>
      </c:txPr>
    </c:legend>
    <c:plotVisOnly val="1"/>
    <c:dispBlanksAs val="gap"/>
    <c:showDLblsOverMax val="0"/>
  </c:chart>
  <c:externalData r:id="rId2">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97286611964528"/>
          <c:y val="5.3480345303657854E-2"/>
          <c:w val="0.86046142896624789"/>
          <c:h val="0.65631541968398943"/>
        </c:manualLayout>
      </c:layout>
      <c:barChart>
        <c:barDir val="col"/>
        <c:grouping val="percentStacked"/>
        <c:varyColors val="0"/>
        <c:ser>
          <c:idx val="0"/>
          <c:order val="0"/>
          <c:tx>
            <c:strRef>
              <c:f>kde_37!$B$17</c:f>
              <c:strCache>
                <c:ptCount val="1"/>
                <c:pt idx="0">
                  <c:v>v perinatologickém centru</c:v>
                </c:pt>
              </c:strCache>
            </c:strRef>
          </c:tx>
          <c:spPr>
            <a:solidFill>
              <a:srgbClr val="037BC1"/>
            </a:solidFill>
          </c:spPr>
          <c:invertIfNegative val="0"/>
          <c:cat>
            <c:numRef>
              <c:f>kde_37!$C$16:$U$16</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kde_37!$C$17:$U$17</c:f>
              <c:numCache>
                <c:formatCode>General</c:formatCode>
                <c:ptCount val="19"/>
                <c:pt idx="0">
                  <c:v>3647</c:v>
                </c:pt>
                <c:pt idx="1">
                  <c:v>3700</c:v>
                </c:pt>
                <c:pt idx="2">
                  <c:v>3922</c:v>
                </c:pt>
                <c:pt idx="3">
                  <c:v>4358</c:v>
                </c:pt>
                <c:pt idx="4">
                  <c:v>5571</c:v>
                </c:pt>
                <c:pt idx="5">
                  <c:v>6358</c:v>
                </c:pt>
                <c:pt idx="6">
                  <c:v>7100</c:v>
                </c:pt>
                <c:pt idx="7">
                  <c:v>7594</c:v>
                </c:pt>
                <c:pt idx="8">
                  <c:v>7968</c:v>
                </c:pt>
                <c:pt idx="9">
                  <c:v>7950</c:v>
                </c:pt>
                <c:pt idx="10">
                  <c:v>7769</c:v>
                </c:pt>
                <c:pt idx="11">
                  <c:v>7190</c:v>
                </c:pt>
                <c:pt idx="12">
                  <c:v>7217</c:v>
                </c:pt>
                <c:pt idx="13">
                  <c:v>6971</c:v>
                </c:pt>
                <c:pt idx="14">
                  <c:v>6957</c:v>
                </c:pt>
                <c:pt idx="15">
                  <c:v>7035</c:v>
                </c:pt>
                <c:pt idx="16">
                  <c:v>7122</c:v>
                </c:pt>
                <c:pt idx="17">
                  <c:v>7036</c:v>
                </c:pt>
                <c:pt idx="18">
                  <c:v>6939</c:v>
                </c:pt>
              </c:numCache>
            </c:numRef>
          </c:val>
          <c:extLst>
            <c:ext xmlns:c16="http://schemas.microsoft.com/office/drawing/2014/chart" uri="{C3380CC4-5D6E-409C-BE32-E72D297353CC}">
              <c16:uniqueId val="{00000000-CC1C-4FEA-B533-2F87643C13A6}"/>
            </c:ext>
          </c:extLst>
        </c:ser>
        <c:ser>
          <c:idx val="1"/>
          <c:order val="1"/>
          <c:tx>
            <c:strRef>
              <c:f>kde_37!$B$18</c:f>
              <c:strCache>
                <c:ptCount val="1"/>
                <c:pt idx="0">
                  <c:v>v intermediárním centru</c:v>
                </c:pt>
              </c:strCache>
            </c:strRef>
          </c:tx>
          <c:spPr>
            <a:solidFill>
              <a:srgbClr val="C00000"/>
            </a:solidFill>
          </c:spPr>
          <c:invertIfNegative val="0"/>
          <c:cat>
            <c:numRef>
              <c:f>kde_37!$C$16:$U$16</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kde_37!$C$18:$U$18</c:f>
              <c:numCache>
                <c:formatCode>General</c:formatCode>
                <c:ptCount val="19"/>
                <c:pt idx="0">
                  <c:v>1864</c:v>
                </c:pt>
                <c:pt idx="1">
                  <c:v>1680</c:v>
                </c:pt>
                <c:pt idx="2">
                  <c:v>1763</c:v>
                </c:pt>
                <c:pt idx="3">
                  <c:v>1968</c:v>
                </c:pt>
                <c:pt idx="4">
                  <c:v>2146</c:v>
                </c:pt>
                <c:pt idx="5">
                  <c:v>2272</c:v>
                </c:pt>
                <c:pt idx="6">
                  <c:v>2579</c:v>
                </c:pt>
                <c:pt idx="7">
                  <c:v>2990</c:v>
                </c:pt>
                <c:pt idx="8">
                  <c:v>3237</c:v>
                </c:pt>
                <c:pt idx="9">
                  <c:v>3404</c:v>
                </c:pt>
                <c:pt idx="10">
                  <c:v>3413</c:v>
                </c:pt>
                <c:pt idx="11">
                  <c:v>3137</c:v>
                </c:pt>
                <c:pt idx="12">
                  <c:v>3244</c:v>
                </c:pt>
                <c:pt idx="13">
                  <c:v>3107</c:v>
                </c:pt>
                <c:pt idx="14">
                  <c:v>3455</c:v>
                </c:pt>
                <c:pt idx="15">
                  <c:v>3390</c:v>
                </c:pt>
                <c:pt idx="16">
                  <c:v>3481</c:v>
                </c:pt>
                <c:pt idx="17">
                  <c:v>3645</c:v>
                </c:pt>
                <c:pt idx="18">
                  <c:v>3385</c:v>
                </c:pt>
              </c:numCache>
            </c:numRef>
          </c:val>
          <c:extLst>
            <c:ext xmlns:c16="http://schemas.microsoft.com/office/drawing/2014/chart" uri="{C3380CC4-5D6E-409C-BE32-E72D297353CC}">
              <c16:uniqueId val="{00000001-CC1C-4FEA-B533-2F87643C13A6}"/>
            </c:ext>
          </c:extLst>
        </c:ser>
        <c:ser>
          <c:idx val="2"/>
          <c:order val="2"/>
          <c:tx>
            <c:strRef>
              <c:f>kde_37!$B$19</c:f>
              <c:strCache>
                <c:ptCount val="1"/>
                <c:pt idx="0">
                  <c:v>v jiném zařízení</c:v>
                </c:pt>
              </c:strCache>
            </c:strRef>
          </c:tx>
          <c:spPr>
            <a:solidFill>
              <a:srgbClr val="8CC841"/>
            </a:solidFill>
          </c:spPr>
          <c:invertIfNegative val="0"/>
          <c:cat>
            <c:numRef>
              <c:f>kde_37!$C$16:$U$16</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kde_37!$C$19:$U$19</c:f>
              <c:numCache>
                <c:formatCode>General</c:formatCode>
                <c:ptCount val="19"/>
                <c:pt idx="0">
                  <c:v>2949</c:v>
                </c:pt>
                <c:pt idx="1">
                  <c:v>3114</c:v>
                </c:pt>
                <c:pt idx="2">
                  <c:v>3207</c:v>
                </c:pt>
                <c:pt idx="3">
                  <c:v>3162</c:v>
                </c:pt>
                <c:pt idx="4">
                  <c:v>4146</c:v>
                </c:pt>
                <c:pt idx="5">
                  <c:v>5018</c:v>
                </c:pt>
                <c:pt idx="6">
                  <c:v>5499</c:v>
                </c:pt>
                <c:pt idx="7">
                  <c:v>6218</c:v>
                </c:pt>
                <c:pt idx="8">
                  <c:v>6483</c:v>
                </c:pt>
                <c:pt idx="9">
                  <c:v>6174</c:v>
                </c:pt>
                <c:pt idx="10">
                  <c:v>6256</c:v>
                </c:pt>
                <c:pt idx="11">
                  <c:v>5873</c:v>
                </c:pt>
                <c:pt idx="12">
                  <c:v>6100</c:v>
                </c:pt>
                <c:pt idx="13">
                  <c:v>5615</c:v>
                </c:pt>
                <c:pt idx="14">
                  <c:v>4854</c:v>
                </c:pt>
                <c:pt idx="15">
                  <c:v>4620</c:v>
                </c:pt>
                <c:pt idx="16">
                  <c:v>4779</c:v>
                </c:pt>
                <c:pt idx="17">
                  <c:v>4810</c:v>
                </c:pt>
                <c:pt idx="18">
                  <c:v>4752</c:v>
                </c:pt>
              </c:numCache>
            </c:numRef>
          </c:val>
          <c:extLst>
            <c:ext xmlns:c16="http://schemas.microsoft.com/office/drawing/2014/chart" uri="{C3380CC4-5D6E-409C-BE32-E72D297353CC}">
              <c16:uniqueId val="{00000002-CC1C-4FEA-B533-2F87643C13A6}"/>
            </c:ext>
          </c:extLst>
        </c:ser>
        <c:ser>
          <c:idx val="3"/>
          <c:order val="3"/>
          <c:tx>
            <c:strRef>
              <c:f>kde_37!$B$20</c:f>
              <c:strCache>
                <c:ptCount val="1"/>
                <c:pt idx="0">
                  <c:v>mimo zdravotnické zařízení</c:v>
                </c:pt>
              </c:strCache>
            </c:strRef>
          </c:tx>
          <c:spPr>
            <a:solidFill>
              <a:srgbClr val="FFC000"/>
            </a:solidFill>
          </c:spPr>
          <c:invertIfNegative val="0"/>
          <c:cat>
            <c:numRef>
              <c:f>kde_37!$C$16:$U$16</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kde_37!$C$20:$U$20</c:f>
              <c:numCache>
                <c:formatCode>General</c:formatCode>
                <c:ptCount val="19"/>
                <c:pt idx="0">
                  <c:v>40</c:v>
                </c:pt>
                <c:pt idx="1">
                  <c:v>37</c:v>
                </c:pt>
                <c:pt idx="2">
                  <c:v>42</c:v>
                </c:pt>
                <c:pt idx="3">
                  <c:v>30</c:v>
                </c:pt>
                <c:pt idx="4">
                  <c:v>41</c:v>
                </c:pt>
                <c:pt idx="5">
                  <c:v>51</c:v>
                </c:pt>
                <c:pt idx="6">
                  <c:v>52</c:v>
                </c:pt>
                <c:pt idx="7">
                  <c:v>58</c:v>
                </c:pt>
                <c:pt idx="8">
                  <c:v>72</c:v>
                </c:pt>
                <c:pt idx="9">
                  <c:v>59</c:v>
                </c:pt>
                <c:pt idx="10">
                  <c:v>64</c:v>
                </c:pt>
                <c:pt idx="11">
                  <c:v>62</c:v>
                </c:pt>
                <c:pt idx="12">
                  <c:v>47</c:v>
                </c:pt>
                <c:pt idx="13">
                  <c:v>54</c:v>
                </c:pt>
                <c:pt idx="14">
                  <c:v>44</c:v>
                </c:pt>
                <c:pt idx="15">
                  <c:v>52</c:v>
                </c:pt>
                <c:pt idx="16">
                  <c:v>68</c:v>
                </c:pt>
                <c:pt idx="17">
                  <c:v>54</c:v>
                </c:pt>
                <c:pt idx="18">
                  <c:v>64</c:v>
                </c:pt>
              </c:numCache>
            </c:numRef>
          </c:val>
          <c:extLst>
            <c:ext xmlns:c16="http://schemas.microsoft.com/office/drawing/2014/chart" uri="{C3380CC4-5D6E-409C-BE32-E72D297353CC}">
              <c16:uniqueId val="{00000003-CC1C-4FEA-B533-2F87643C13A6}"/>
            </c:ext>
          </c:extLst>
        </c:ser>
        <c:ser>
          <c:idx val="4"/>
          <c:order val="4"/>
          <c:tx>
            <c:strRef>
              <c:f>kde_37!$B$21</c:f>
              <c:strCache>
                <c:ptCount val="1"/>
                <c:pt idx="0">
                  <c:v>porod doma</c:v>
                </c:pt>
              </c:strCache>
            </c:strRef>
          </c:tx>
          <c:spPr>
            <a:solidFill>
              <a:srgbClr val="7030A0"/>
            </a:solidFill>
          </c:spPr>
          <c:invertIfNegative val="0"/>
          <c:cat>
            <c:numRef>
              <c:f>kde_37!$C$16:$U$16</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kde_37!$C$21:$U$21</c:f>
              <c:numCache>
                <c:formatCode>General</c:formatCode>
                <c:ptCount val="19"/>
                <c:pt idx="0">
                  <c:v>0</c:v>
                </c:pt>
                <c:pt idx="1">
                  <c:v>0</c:v>
                </c:pt>
                <c:pt idx="2">
                  <c:v>0</c:v>
                </c:pt>
                <c:pt idx="3">
                  <c:v>0</c:v>
                </c:pt>
                <c:pt idx="4">
                  <c:v>0</c:v>
                </c:pt>
                <c:pt idx="5">
                  <c:v>0</c:v>
                </c:pt>
                <c:pt idx="6">
                  <c:v>0</c:v>
                </c:pt>
                <c:pt idx="7">
                  <c:v>0</c:v>
                </c:pt>
                <c:pt idx="8">
                  <c:v>0</c:v>
                </c:pt>
                <c:pt idx="9">
                  <c:v>0</c:v>
                </c:pt>
                <c:pt idx="10">
                  <c:v>0</c:v>
                </c:pt>
                <c:pt idx="11">
                  <c:v>0</c:v>
                </c:pt>
                <c:pt idx="12">
                  <c:v>1</c:v>
                </c:pt>
                <c:pt idx="13">
                  <c:v>3</c:v>
                </c:pt>
                <c:pt idx="14">
                  <c:v>4</c:v>
                </c:pt>
                <c:pt idx="15">
                  <c:v>2</c:v>
                </c:pt>
                <c:pt idx="16">
                  <c:v>13</c:v>
                </c:pt>
                <c:pt idx="17">
                  <c:v>10</c:v>
                </c:pt>
                <c:pt idx="18">
                  <c:v>2</c:v>
                </c:pt>
              </c:numCache>
            </c:numRef>
          </c:val>
          <c:extLst>
            <c:ext xmlns:c16="http://schemas.microsoft.com/office/drawing/2014/chart" uri="{C3380CC4-5D6E-409C-BE32-E72D297353CC}">
              <c16:uniqueId val="{00000004-CC1C-4FEA-B533-2F87643C13A6}"/>
            </c:ext>
          </c:extLst>
        </c:ser>
        <c:dLbls>
          <c:showLegendKey val="0"/>
          <c:showVal val="0"/>
          <c:showCatName val="0"/>
          <c:showSerName val="0"/>
          <c:showPercent val="0"/>
          <c:showBubbleSize val="0"/>
        </c:dLbls>
        <c:gapWidth val="150"/>
        <c:overlap val="100"/>
        <c:axId val="345953128"/>
        <c:axId val="345953520"/>
      </c:barChart>
      <c:catAx>
        <c:axId val="345953128"/>
        <c:scaling>
          <c:orientation val="minMax"/>
        </c:scaling>
        <c:delete val="0"/>
        <c:axPos val="b"/>
        <c:numFmt formatCode="General" sourceLinked="1"/>
        <c:majorTickMark val="out"/>
        <c:minorTickMark val="none"/>
        <c:tickLblPos val="nextTo"/>
        <c:txPr>
          <a:bodyPr/>
          <a:lstStyle/>
          <a:p>
            <a:pPr>
              <a:defRPr sz="1200"/>
            </a:pPr>
            <a:endParaRPr lang="cs-CZ"/>
          </a:p>
        </c:txPr>
        <c:crossAx val="345953520"/>
        <c:crosses val="autoZero"/>
        <c:auto val="1"/>
        <c:lblAlgn val="ctr"/>
        <c:lblOffset val="100"/>
        <c:tickLblSkip val="2"/>
        <c:noMultiLvlLbl val="0"/>
      </c:catAx>
      <c:valAx>
        <c:axId val="345953520"/>
        <c:scaling>
          <c:orientation val="minMax"/>
        </c:scaling>
        <c:delete val="0"/>
        <c:axPos val="l"/>
        <c:majorGridlines/>
        <c:title>
          <c:tx>
            <c:rich>
              <a:bodyPr rot="-5400000" vert="horz"/>
              <a:lstStyle/>
              <a:p>
                <a:pPr>
                  <a:defRPr sz="900"/>
                </a:pPr>
                <a:r>
                  <a:rPr lang="cs-CZ" sz="900" dirty="0"/>
                  <a:t>Podíl živě</a:t>
                </a:r>
                <a:r>
                  <a:rPr lang="cs-CZ" sz="900" baseline="0" dirty="0"/>
                  <a:t> narozených</a:t>
                </a:r>
                <a:endParaRPr lang="cs-CZ" sz="900" dirty="0"/>
              </a:p>
            </c:rich>
          </c:tx>
          <c:overlay val="0"/>
        </c:title>
        <c:numFmt formatCode="0&quot; &quot;%" sourceLinked="0"/>
        <c:majorTickMark val="out"/>
        <c:minorTickMark val="none"/>
        <c:tickLblPos val="nextTo"/>
        <c:txPr>
          <a:bodyPr/>
          <a:lstStyle/>
          <a:p>
            <a:pPr>
              <a:defRPr sz="800"/>
            </a:pPr>
            <a:endParaRPr lang="cs-CZ"/>
          </a:p>
        </c:txPr>
        <c:crossAx val="345953128"/>
        <c:crosses val="autoZero"/>
        <c:crossBetween val="between"/>
      </c:valAx>
    </c:plotArea>
    <c:legend>
      <c:legendPos val="b"/>
      <c:layout>
        <c:manualLayout>
          <c:xMode val="edge"/>
          <c:yMode val="edge"/>
          <c:x val="0"/>
          <c:y val="0.8203131362326247"/>
          <c:w val="0.99154830584699327"/>
          <c:h val="0.14641114899120952"/>
        </c:manualLayout>
      </c:layout>
      <c:overlay val="0"/>
      <c:txPr>
        <a:bodyPr/>
        <a:lstStyle/>
        <a:p>
          <a:pPr>
            <a:defRPr sz="900"/>
          </a:pPr>
          <a:endParaRPr lang="cs-CZ"/>
        </a:p>
      </c:txPr>
    </c:legend>
    <c:plotVisOnly val="1"/>
    <c:dispBlanksAs val="gap"/>
    <c:showDLblsOverMax val="0"/>
  </c:chart>
  <c:externalData r:id="rId2">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790196078431349E-2"/>
          <c:y val="8.7615555555555558E-2"/>
          <c:w val="0.89396888995206281"/>
          <c:h val="0.55410218021802515"/>
        </c:manualLayout>
      </c:layout>
      <c:barChart>
        <c:barDir val="col"/>
        <c:grouping val="clustered"/>
        <c:varyColors val="0"/>
        <c:ser>
          <c:idx val="0"/>
          <c:order val="0"/>
          <c:tx>
            <c:strRef>
              <c:f>grafy!$L$105</c:f>
              <c:strCache>
                <c:ptCount val="1"/>
                <c:pt idx="0">
                  <c:v>Perinatologické centrum intenzivní péče</c:v>
                </c:pt>
              </c:strCache>
            </c:strRef>
          </c:tx>
          <c:spPr>
            <a:solidFill>
              <a:srgbClr val="037BC1"/>
            </a:solidFill>
          </c:spPr>
          <c:invertIfNegative val="0"/>
          <c:cat>
            <c:strRef>
              <c:f>grafy!$M$104:$W$104</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grafy!$M$105:$W$105</c:f>
              <c:numCache>
                <c:formatCode>0.0</c:formatCode>
                <c:ptCount val="11"/>
                <c:pt idx="0">
                  <c:v>0</c:v>
                </c:pt>
                <c:pt idx="1">
                  <c:v>100</c:v>
                </c:pt>
                <c:pt idx="2">
                  <c:v>100</c:v>
                </c:pt>
                <c:pt idx="3">
                  <c:v>100</c:v>
                </c:pt>
                <c:pt idx="4">
                  <c:v>86.486486486486484</c:v>
                </c:pt>
                <c:pt idx="5">
                  <c:v>83.333333333333343</c:v>
                </c:pt>
                <c:pt idx="6">
                  <c:v>54.6875</c:v>
                </c:pt>
                <c:pt idx="7">
                  <c:v>35.375323554788615</c:v>
                </c:pt>
                <c:pt idx="8">
                  <c:v>33.002796847190439</c:v>
                </c:pt>
                <c:pt idx="9">
                  <c:v>27.777777777777779</c:v>
                </c:pt>
                <c:pt idx="10">
                  <c:v>35.823858509294347</c:v>
                </c:pt>
              </c:numCache>
            </c:numRef>
          </c:val>
          <c:extLst>
            <c:ext xmlns:c16="http://schemas.microsoft.com/office/drawing/2014/chart" uri="{C3380CC4-5D6E-409C-BE32-E72D297353CC}">
              <c16:uniqueId val="{00000000-3ECC-479E-A4CD-E90A1A6746B8}"/>
            </c:ext>
          </c:extLst>
        </c:ser>
        <c:ser>
          <c:idx val="1"/>
          <c:order val="1"/>
          <c:tx>
            <c:strRef>
              <c:f>grafy!$L$106</c:f>
              <c:strCache>
                <c:ptCount val="1"/>
                <c:pt idx="0">
                  <c:v>Perinatologické centru intermediárné péče</c:v>
                </c:pt>
              </c:strCache>
            </c:strRef>
          </c:tx>
          <c:spPr>
            <a:solidFill>
              <a:srgbClr val="C00000"/>
            </a:solidFill>
          </c:spPr>
          <c:invertIfNegative val="0"/>
          <c:cat>
            <c:strRef>
              <c:f>grafy!$M$104:$W$104</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grafy!$M$106:$W$106</c:f>
              <c:numCache>
                <c:formatCode>0.0</c:formatCode>
                <c:ptCount val="11"/>
                <c:pt idx="0">
                  <c:v>0</c:v>
                </c:pt>
                <c:pt idx="1">
                  <c:v>0</c:v>
                </c:pt>
                <c:pt idx="2">
                  <c:v>0</c:v>
                </c:pt>
                <c:pt idx="3">
                  <c:v>0</c:v>
                </c:pt>
                <c:pt idx="4">
                  <c:v>2.7027027027027026</c:v>
                </c:pt>
                <c:pt idx="5">
                  <c:v>3.7037037037037033</c:v>
                </c:pt>
                <c:pt idx="6">
                  <c:v>4.375</c:v>
                </c:pt>
                <c:pt idx="7">
                  <c:v>4.3140638481449525</c:v>
                </c:pt>
                <c:pt idx="8">
                  <c:v>3.7121789982201885</c:v>
                </c:pt>
                <c:pt idx="9">
                  <c:v>22.222222222222221</c:v>
                </c:pt>
                <c:pt idx="10">
                  <c:v>3.9162606027792819</c:v>
                </c:pt>
              </c:numCache>
            </c:numRef>
          </c:val>
          <c:extLst>
            <c:ext xmlns:c16="http://schemas.microsoft.com/office/drawing/2014/chart" uri="{C3380CC4-5D6E-409C-BE32-E72D297353CC}">
              <c16:uniqueId val="{00000001-3ECC-479E-A4CD-E90A1A6746B8}"/>
            </c:ext>
          </c:extLst>
        </c:ser>
        <c:ser>
          <c:idx val="2"/>
          <c:order val="2"/>
          <c:tx>
            <c:strRef>
              <c:f>grafy!$L$107</c:f>
              <c:strCache>
                <c:ptCount val="1"/>
                <c:pt idx="0">
                  <c:v>Jiné zdravotnické zařízení</c:v>
                </c:pt>
              </c:strCache>
            </c:strRef>
          </c:tx>
          <c:spPr>
            <a:solidFill>
              <a:srgbClr val="8CC841"/>
            </a:solidFill>
          </c:spPr>
          <c:invertIfNegative val="0"/>
          <c:cat>
            <c:strRef>
              <c:f>grafy!$M$104:$W$104</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grafy!$M$107:$W$107</c:f>
              <c:numCache>
                <c:formatCode>0.0</c:formatCode>
                <c:ptCount val="11"/>
                <c:pt idx="0">
                  <c:v>0</c:v>
                </c:pt>
                <c:pt idx="1">
                  <c:v>0</c:v>
                </c:pt>
                <c:pt idx="2">
                  <c:v>0</c:v>
                </c:pt>
                <c:pt idx="3">
                  <c:v>0</c:v>
                </c:pt>
                <c:pt idx="4">
                  <c:v>10.810810810810811</c:v>
                </c:pt>
                <c:pt idx="5">
                  <c:v>12.962962962962962</c:v>
                </c:pt>
                <c:pt idx="6">
                  <c:v>40.9375</c:v>
                </c:pt>
                <c:pt idx="7">
                  <c:v>59.965487489214844</c:v>
                </c:pt>
                <c:pt idx="8">
                  <c:v>63.0561912026443</c:v>
                </c:pt>
                <c:pt idx="9">
                  <c:v>50</c:v>
                </c:pt>
                <c:pt idx="10">
                  <c:v>60.02526619743729</c:v>
                </c:pt>
              </c:numCache>
            </c:numRef>
          </c:val>
          <c:extLst>
            <c:ext xmlns:c16="http://schemas.microsoft.com/office/drawing/2014/chart" uri="{C3380CC4-5D6E-409C-BE32-E72D297353CC}">
              <c16:uniqueId val="{00000002-3ECC-479E-A4CD-E90A1A6746B8}"/>
            </c:ext>
          </c:extLst>
        </c:ser>
        <c:ser>
          <c:idx val="3"/>
          <c:order val="3"/>
          <c:tx>
            <c:strRef>
              <c:f>grafy!$L$108</c:f>
              <c:strCache>
                <c:ptCount val="1"/>
                <c:pt idx="0">
                  <c:v>Mimo zdravotnické zařízení</c:v>
                </c:pt>
              </c:strCache>
            </c:strRef>
          </c:tx>
          <c:spPr>
            <a:solidFill>
              <a:srgbClr val="FFC000"/>
            </a:solidFill>
          </c:spPr>
          <c:invertIfNegative val="0"/>
          <c:cat>
            <c:strRef>
              <c:f>grafy!$M$104:$W$104</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grafy!$M$108:$W$108</c:f>
              <c:numCache>
                <c:formatCode>0.0</c:formatCode>
                <c:ptCount val="11"/>
                <c:pt idx="0">
                  <c:v>0</c:v>
                </c:pt>
                <c:pt idx="1">
                  <c:v>0</c:v>
                </c:pt>
                <c:pt idx="2">
                  <c:v>0</c:v>
                </c:pt>
                <c:pt idx="3">
                  <c:v>0</c:v>
                </c:pt>
                <c:pt idx="4">
                  <c:v>0</c:v>
                </c:pt>
                <c:pt idx="5">
                  <c:v>0</c:v>
                </c:pt>
                <c:pt idx="6">
                  <c:v>0</c:v>
                </c:pt>
                <c:pt idx="7">
                  <c:v>0</c:v>
                </c:pt>
                <c:pt idx="8">
                  <c:v>5.0851767098906681E-2</c:v>
                </c:pt>
                <c:pt idx="9">
                  <c:v>0</c:v>
                </c:pt>
                <c:pt idx="10">
                  <c:v>3.6094567767550982E-2</c:v>
                </c:pt>
              </c:numCache>
            </c:numRef>
          </c:val>
          <c:extLst>
            <c:ext xmlns:c16="http://schemas.microsoft.com/office/drawing/2014/chart" uri="{C3380CC4-5D6E-409C-BE32-E72D297353CC}">
              <c16:uniqueId val="{00000003-3ECC-479E-A4CD-E90A1A6746B8}"/>
            </c:ext>
          </c:extLst>
        </c:ser>
        <c:ser>
          <c:idx val="4"/>
          <c:order val="4"/>
          <c:tx>
            <c:strRef>
              <c:f>grafy!$L$109</c:f>
              <c:strCache>
                <c:ptCount val="1"/>
                <c:pt idx="0">
                  <c:v>Plánovaně doma</c:v>
                </c:pt>
              </c:strCache>
            </c:strRef>
          </c:tx>
          <c:spPr>
            <a:solidFill>
              <a:srgbClr val="7030A0"/>
            </a:solidFill>
          </c:spPr>
          <c:invertIfNegative val="0"/>
          <c:cat>
            <c:strRef>
              <c:f>grafy!$M$104:$W$104</c:f>
              <c:strCache>
                <c:ptCount val="11"/>
                <c:pt idx="0">
                  <c:v>&lt;=22 GT</c:v>
                </c:pt>
                <c:pt idx="1">
                  <c:v>23 GT</c:v>
                </c:pt>
                <c:pt idx="2">
                  <c:v>24 GT</c:v>
                </c:pt>
                <c:pt idx="3">
                  <c:v>25+0 - 27+6 GT</c:v>
                </c:pt>
                <c:pt idx="4">
                  <c:v>28+0 - 31+6 GT</c:v>
                </c:pt>
                <c:pt idx="5">
                  <c:v>32+0 - 33+6 GT</c:v>
                </c:pt>
                <c:pt idx="6">
                  <c:v>34+0 - 36+6 GT</c:v>
                </c:pt>
                <c:pt idx="7">
                  <c:v>37+0 - 38+6 GT</c:v>
                </c:pt>
                <c:pt idx="8">
                  <c:v>39+0 - 41+6 GT</c:v>
                </c:pt>
                <c:pt idx="9">
                  <c:v> &gt;=42+0 GT</c:v>
                </c:pt>
                <c:pt idx="10">
                  <c:v>Celkem</c:v>
                </c:pt>
              </c:strCache>
            </c:strRef>
          </c:cat>
          <c:val>
            <c:numRef>
              <c:f>grafy!$M$109:$W$109</c:f>
              <c:numCache>
                <c:formatCode>0.0</c:formatCode>
                <c:ptCount val="11"/>
                <c:pt idx="0">
                  <c:v>0</c:v>
                </c:pt>
                <c:pt idx="1">
                  <c:v>0</c:v>
                </c:pt>
                <c:pt idx="2">
                  <c:v>0</c:v>
                </c:pt>
                <c:pt idx="3">
                  <c:v>0</c:v>
                </c:pt>
                <c:pt idx="4">
                  <c:v>0</c:v>
                </c:pt>
                <c:pt idx="5">
                  <c:v>0</c:v>
                </c:pt>
                <c:pt idx="6">
                  <c:v>0</c:v>
                </c:pt>
                <c:pt idx="7">
                  <c:v>0.34512510785159622</c:v>
                </c:pt>
                <c:pt idx="8">
                  <c:v>0.17798118484617342</c:v>
                </c:pt>
                <c:pt idx="9">
                  <c:v>0</c:v>
                </c:pt>
                <c:pt idx="10">
                  <c:v>0.19852012272153041</c:v>
                </c:pt>
              </c:numCache>
            </c:numRef>
          </c:val>
          <c:extLst>
            <c:ext xmlns:c16="http://schemas.microsoft.com/office/drawing/2014/chart" uri="{C3380CC4-5D6E-409C-BE32-E72D297353CC}">
              <c16:uniqueId val="{00000004-3ECC-479E-A4CD-E90A1A6746B8}"/>
            </c:ext>
          </c:extLst>
        </c:ser>
        <c:dLbls>
          <c:showLegendKey val="0"/>
          <c:showVal val="0"/>
          <c:showCatName val="0"/>
          <c:showSerName val="0"/>
          <c:showPercent val="0"/>
          <c:showBubbleSize val="0"/>
        </c:dLbls>
        <c:gapWidth val="150"/>
        <c:axId val="487428688"/>
        <c:axId val="487433000"/>
      </c:barChart>
      <c:catAx>
        <c:axId val="487428688"/>
        <c:scaling>
          <c:orientation val="minMax"/>
        </c:scaling>
        <c:delete val="0"/>
        <c:axPos val="b"/>
        <c:numFmt formatCode="General" sourceLinked="0"/>
        <c:majorTickMark val="out"/>
        <c:minorTickMark val="none"/>
        <c:tickLblPos val="nextTo"/>
        <c:txPr>
          <a:bodyPr/>
          <a:lstStyle/>
          <a:p>
            <a:pPr>
              <a:defRPr sz="1050">
                <a:latin typeface="+mn-lt"/>
                <a:cs typeface="Arial" panose="020B0604020202020204" pitchFamily="34" charset="0"/>
              </a:defRPr>
            </a:pPr>
            <a:endParaRPr lang="cs-CZ"/>
          </a:p>
        </c:txPr>
        <c:crossAx val="487433000"/>
        <c:crosses val="autoZero"/>
        <c:auto val="1"/>
        <c:lblAlgn val="ctr"/>
        <c:lblOffset val="100"/>
        <c:noMultiLvlLbl val="0"/>
      </c:catAx>
      <c:valAx>
        <c:axId val="487433000"/>
        <c:scaling>
          <c:orientation val="minMax"/>
          <c:max val="100"/>
          <c:min val="0"/>
        </c:scaling>
        <c:delete val="0"/>
        <c:axPos val="l"/>
        <c:majorGridlines/>
        <c:title>
          <c:tx>
            <c:rich>
              <a:bodyPr/>
              <a:lstStyle/>
              <a:p>
                <a:pPr>
                  <a:defRPr/>
                </a:pPr>
                <a:r>
                  <a:rPr lang="cs-CZ" dirty="0"/>
                  <a:t>Podíl živě narozených (%)</a:t>
                </a:r>
              </a:p>
            </c:rich>
          </c:tx>
          <c:overlay val="0"/>
        </c:title>
        <c:numFmt formatCode="0" sourceLinked="0"/>
        <c:majorTickMark val="out"/>
        <c:minorTickMark val="none"/>
        <c:tickLblPos val="nextTo"/>
        <c:txPr>
          <a:bodyPr/>
          <a:lstStyle/>
          <a:p>
            <a:pPr>
              <a:defRPr sz="1100">
                <a:latin typeface="+mn-lt"/>
                <a:cs typeface="Arial" panose="020B0604020202020204" pitchFamily="34" charset="0"/>
              </a:defRPr>
            </a:pPr>
            <a:endParaRPr lang="cs-CZ"/>
          </a:p>
        </c:txPr>
        <c:crossAx val="487428688"/>
        <c:crosses val="autoZero"/>
        <c:crossBetween val="between"/>
      </c:valAx>
    </c:plotArea>
    <c:legend>
      <c:legendPos val="r"/>
      <c:layout>
        <c:manualLayout>
          <c:xMode val="edge"/>
          <c:yMode val="edge"/>
          <c:x val="9.2068303128154949E-3"/>
          <c:y val="0.76165546442634779"/>
          <c:w val="0.97362636417271597"/>
          <c:h val="0.14401844653851256"/>
        </c:manualLayout>
      </c:layout>
      <c:overlay val="0"/>
      <c:txPr>
        <a:bodyPr/>
        <a:lstStyle/>
        <a:p>
          <a:pPr>
            <a:defRPr sz="1000">
              <a:latin typeface="+mn-lt"/>
              <a:cs typeface="Arial" panose="020B0604020202020204" pitchFamily="34" charset="0"/>
            </a:defRPr>
          </a:pPr>
          <a:endParaRPr lang="cs-CZ"/>
        </a:p>
      </c:txPr>
    </c:legend>
    <c:plotVisOnly val="1"/>
    <c:dispBlanksAs val="gap"/>
    <c:showDLblsOverMax val="0"/>
  </c:chart>
  <c:externalData r:id="rId2">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38791246805713E-2"/>
          <c:y val="0.13124212509846853"/>
          <c:w val="0.87304594943441982"/>
          <c:h val="0.75916437917252055"/>
        </c:manualLayout>
      </c:layout>
      <c:lineChart>
        <c:grouping val="standard"/>
        <c:varyColors val="0"/>
        <c:ser>
          <c:idx val="0"/>
          <c:order val="0"/>
          <c:tx>
            <c:strRef>
              <c:f>'graf 1,2'!$O$3</c:f>
              <c:strCache>
                <c:ptCount val="1"/>
                <c:pt idx="0">
                  <c:v>Chlapci</c:v>
                </c:pt>
              </c:strCache>
            </c:strRef>
          </c:tx>
          <c:spPr>
            <a:ln w="25400">
              <a:solidFill>
                <a:schemeClr val="accent1"/>
              </a:solidFill>
              <a:prstDash val="solid"/>
            </a:ln>
          </c:spPr>
          <c:marker>
            <c:symbol val="square"/>
            <c:size val="6"/>
            <c:spPr>
              <a:solidFill>
                <a:srgbClr val="0070C0"/>
              </a:solidFill>
              <a:ln>
                <a:solidFill>
                  <a:srgbClr val="0070C0"/>
                </a:solidFill>
                <a:prstDash val="solid"/>
              </a:ln>
            </c:spPr>
          </c:marker>
          <c:cat>
            <c:numRef>
              <c:f>'graf 1,2'!$J$4:$J$41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'graf 1,2'!$O$4:$O$41</c:f>
              <c:numCache>
                <c:formatCode>0.00</c:formatCode>
                <c:ptCount val="38"/>
                <c:pt idx="0">
                  <c:v>187.51023183770101</c:v>
                </c:pt>
                <c:pt idx="1">
                  <c:v>183.35741193308399</c:v>
                </c:pt>
                <c:pt idx="2">
                  <c:v>191.79101392964907</c:v>
                </c:pt>
                <c:pt idx="3">
                  <c:v>180.00820147343711</c:v>
                </c:pt>
                <c:pt idx="4">
                  <c:v>204.11939703642548</c:v>
                </c:pt>
                <c:pt idx="5">
                  <c:v>200.10909821710544</c:v>
                </c:pt>
                <c:pt idx="6">
                  <c:v>185.00415821648988</c:v>
                </c:pt>
                <c:pt idx="7">
                  <c:v>228.51199762276207</c:v>
                </c:pt>
                <c:pt idx="8">
                  <c:v>212.29544449358693</c:v>
                </c:pt>
                <c:pt idx="9">
                  <c:v>213.34267310298617</c:v>
                </c:pt>
                <c:pt idx="10">
                  <c:v>200.08959235478574</c:v>
                </c:pt>
                <c:pt idx="11">
                  <c:v>219.2245363423564</c:v>
                </c:pt>
                <c:pt idx="12">
                  <c:v>207.01424219709412</c:v>
                </c:pt>
                <c:pt idx="13">
                  <c:v>219.10971584963374</c:v>
                </c:pt>
                <c:pt idx="14">
                  <c:v>223.2</c:v>
                </c:pt>
                <c:pt idx="15">
                  <c:v>264.55</c:v>
                </c:pt>
                <c:pt idx="16">
                  <c:v>267.47000000000003</c:v>
                </c:pt>
                <c:pt idx="17">
                  <c:v>325.10000000000002</c:v>
                </c:pt>
                <c:pt idx="18">
                  <c:v>308.07</c:v>
                </c:pt>
                <c:pt idx="19">
                  <c:v>353.27</c:v>
                </c:pt>
                <c:pt idx="20">
                  <c:v>470</c:v>
                </c:pt>
                <c:pt idx="21">
                  <c:v>465.51</c:v>
                </c:pt>
                <c:pt idx="22">
                  <c:v>452.3</c:v>
                </c:pt>
                <c:pt idx="23" formatCode="General">
                  <c:v>458.33</c:v>
                </c:pt>
                <c:pt idx="24">
                  <c:v>444.07</c:v>
                </c:pt>
                <c:pt idx="25" formatCode="General">
                  <c:v>431.43</c:v>
                </c:pt>
                <c:pt idx="26" formatCode="General">
                  <c:v>418.41</c:v>
                </c:pt>
                <c:pt idx="27" formatCode="General">
                  <c:v>467.21</c:v>
                </c:pt>
                <c:pt idx="28" formatCode="General">
                  <c:v>449.08</c:v>
                </c:pt>
                <c:pt idx="29" formatCode="General">
                  <c:v>454.71</c:v>
                </c:pt>
                <c:pt idx="30" formatCode="General">
                  <c:v>503.82</c:v>
                </c:pt>
                <c:pt idx="31" formatCode="General">
                  <c:v>525.73</c:v>
                </c:pt>
                <c:pt idx="32" formatCode="General">
                  <c:v>553.69000000000005</c:v>
                </c:pt>
                <c:pt idx="33" formatCode="General">
                  <c:v>514.24</c:v>
                </c:pt>
                <c:pt idx="34">
                  <c:v>491.4</c:v>
                </c:pt>
                <c:pt idx="35" formatCode="General">
                  <c:v>462.9</c:v>
                </c:pt>
                <c:pt idx="36" formatCode="General">
                  <c:v>426.7</c:v>
                </c:pt>
                <c:pt idx="37" formatCode="General">
                  <c:v>438.4</c:v>
                </c:pt>
              </c:numCache>
            </c:numRef>
          </c:val>
          <c:smooth val="0"/>
          <c:extLst>
            <c:ext xmlns:c16="http://schemas.microsoft.com/office/drawing/2014/chart" uri="{C3380CC4-5D6E-409C-BE32-E72D297353CC}">
              <c16:uniqueId val="{00000000-DC9A-4730-8AE1-5A3047175090}"/>
            </c:ext>
          </c:extLst>
        </c:ser>
        <c:ser>
          <c:idx val="1"/>
          <c:order val="1"/>
          <c:tx>
            <c:strRef>
              <c:f>'graf 1,2'!$P$3</c:f>
              <c:strCache>
                <c:ptCount val="1"/>
                <c:pt idx="0">
                  <c:v>Dívky</c:v>
                </c:pt>
              </c:strCache>
            </c:strRef>
          </c:tx>
          <c:spPr>
            <a:ln w="25400">
              <a:solidFill>
                <a:srgbClr val="FF0000"/>
              </a:solidFill>
              <a:prstDash val="solid"/>
            </a:ln>
          </c:spPr>
          <c:marker>
            <c:symbol val="circle"/>
            <c:size val="6"/>
            <c:spPr>
              <a:solidFill>
                <a:srgbClr val="FF0000"/>
              </a:solidFill>
              <a:ln>
                <a:solidFill>
                  <a:srgbClr val="FF0000"/>
                </a:solidFill>
                <a:prstDash val="solid"/>
              </a:ln>
            </c:spPr>
          </c:marker>
          <c:cat>
            <c:numRef>
              <c:f>'graf 1,2'!$J$4:$J$41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'graf 1,2'!$P$4:$P$41</c:f>
              <c:numCache>
                <c:formatCode>0.00</c:formatCode>
                <c:ptCount val="38"/>
                <c:pt idx="0">
                  <c:v>123.26594257447037</c:v>
                </c:pt>
                <c:pt idx="1">
                  <c:v>130.15985790408527</c:v>
                </c:pt>
                <c:pt idx="2">
                  <c:v>132.5930103095765</c:v>
                </c:pt>
                <c:pt idx="3">
                  <c:v>132.35999520326178</c:v>
                </c:pt>
                <c:pt idx="4">
                  <c:v>137.95585412667947</c:v>
                </c:pt>
                <c:pt idx="5">
                  <c:v>142.25524396321296</c:v>
                </c:pt>
                <c:pt idx="6">
                  <c:v>131.4469969298178</c:v>
                </c:pt>
                <c:pt idx="7">
                  <c:v>157.03596579476863</c:v>
                </c:pt>
                <c:pt idx="8">
                  <c:v>161.01917115227414</c:v>
                </c:pt>
                <c:pt idx="9">
                  <c:v>163.03220763475682</c:v>
                </c:pt>
                <c:pt idx="10">
                  <c:v>142.78076548102024</c:v>
                </c:pt>
                <c:pt idx="11">
                  <c:v>139.37171105086907</c:v>
                </c:pt>
                <c:pt idx="12">
                  <c:v>142.70218968205543</c:v>
                </c:pt>
                <c:pt idx="13">
                  <c:v>143.43914445764727</c:v>
                </c:pt>
                <c:pt idx="14">
                  <c:v>174.46</c:v>
                </c:pt>
                <c:pt idx="15">
                  <c:v>197.68</c:v>
                </c:pt>
                <c:pt idx="16">
                  <c:v>198.59</c:v>
                </c:pt>
                <c:pt idx="17">
                  <c:v>235.67</c:v>
                </c:pt>
                <c:pt idx="18">
                  <c:v>229.33</c:v>
                </c:pt>
                <c:pt idx="19">
                  <c:v>261.45</c:v>
                </c:pt>
                <c:pt idx="20">
                  <c:v>354.65</c:v>
                </c:pt>
                <c:pt idx="21">
                  <c:v>338.33</c:v>
                </c:pt>
                <c:pt idx="22">
                  <c:v>350.76</c:v>
                </c:pt>
                <c:pt idx="23" formatCode="General">
                  <c:v>358.04</c:v>
                </c:pt>
                <c:pt idx="24" formatCode="General">
                  <c:v>315.60000000000002</c:v>
                </c:pt>
                <c:pt idx="25" formatCode="General">
                  <c:v>309.5</c:v>
                </c:pt>
                <c:pt idx="26" formatCode="General">
                  <c:v>291.69</c:v>
                </c:pt>
                <c:pt idx="27" formatCode="General">
                  <c:v>338.69</c:v>
                </c:pt>
                <c:pt idx="28" formatCode="General">
                  <c:v>327.93</c:v>
                </c:pt>
                <c:pt idx="29" formatCode="General">
                  <c:v>329.08</c:v>
                </c:pt>
                <c:pt idx="30" formatCode="General">
                  <c:v>357.96</c:v>
                </c:pt>
                <c:pt idx="31" formatCode="General">
                  <c:v>351.9</c:v>
                </c:pt>
                <c:pt idx="32" formatCode="General">
                  <c:v>393.29</c:v>
                </c:pt>
                <c:pt idx="33" formatCode="General">
                  <c:v>348.9</c:v>
                </c:pt>
                <c:pt idx="34">
                  <c:v>339.2</c:v>
                </c:pt>
                <c:pt idx="35" formatCode="General">
                  <c:v>324.39999999999998</c:v>
                </c:pt>
                <c:pt idx="36" formatCode="General">
                  <c:v>276.10000000000002</c:v>
                </c:pt>
                <c:pt idx="37" formatCode="General">
                  <c:v>293.39999999999998</c:v>
                </c:pt>
              </c:numCache>
            </c:numRef>
          </c:val>
          <c:smooth val="0"/>
          <c:extLst>
            <c:ext xmlns:c16="http://schemas.microsoft.com/office/drawing/2014/chart" uri="{C3380CC4-5D6E-409C-BE32-E72D297353CC}">
              <c16:uniqueId val="{00000001-DC9A-4730-8AE1-5A3047175090}"/>
            </c:ext>
          </c:extLst>
        </c:ser>
        <c:ser>
          <c:idx val="2"/>
          <c:order val="2"/>
          <c:tx>
            <c:strRef>
              <c:f>'graf 1,2'!$Q$3</c:f>
              <c:strCache>
                <c:ptCount val="1"/>
                <c:pt idx="0">
                  <c:v>Celkem</c:v>
                </c:pt>
              </c:strCache>
            </c:strRef>
          </c:tx>
          <c:spPr>
            <a:ln w="25400">
              <a:solidFill>
                <a:srgbClr val="FFC000"/>
              </a:solidFill>
              <a:prstDash val="solid"/>
            </a:ln>
          </c:spPr>
          <c:marker>
            <c:symbol val="triangle"/>
            <c:size val="6"/>
            <c:spPr>
              <a:solidFill>
                <a:srgbClr val="FFC000"/>
              </a:solidFill>
              <a:ln>
                <a:solidFill>
                  <a:srgbClr val="FFC000"/>
                </a:solidFill>
                <a:prstDash val="solid"/>
              </a:ln>
            </c:spPr>
          </c:marker>
          <c:cat>
            <c:numRef>
              <c:f>'graf 1,2'!$J$4:$J$41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'graf 1,2'!$Q$4:$Q$41</c:f>
              <c:numCache>
                <c:formatCode>0.00</c:formatCode>
                <c:ptCount val="38"/>
                <c:pt idx="0">
                  <c:v>156.95606660554873</c:v>
                </c:pt>
                <c:pt idx="1">
                  <c:v>157.99166424348164</c:v>
                </c:pt>
                <c:pt idx="2">
                  <c:v>163.47062890685632</c:v>
                </c:pt>
                <c:pt idx="3">
                  <c:v>157.09701595709845</c:v>
                </c:pt>
                <c:pt idx="4">
                  <c:v>172.33699184320255</c:v>
                </c:pt>
                <c:pt idx="5">
                  <c:v>172.43028826693947</c:v>
                </c:pt>
                <c:pt idx="6">
                  <c:v>159.42289810732174</c:v>
                </c:pt>
                <c:pt idx="7">
                  <c:v>194.16289212578579</c:v>
                </c:pt>
                <c:pt idx="8">
                  <c:v>187.91410071833991</c:v>
                </c:pt>
                <c:pt idx="9">
                  <c:v>189.16139487051638</c:v>
                </c:pt>
                <c:pt idx="10">
                  <c:v>172.40586991820103</c:v>
                </c:pt>
                <c:pt idx="11">
                  <c:v>181.20815745937506</c:v>
                </c:pt>
                <c:pt idx="12">
                  <c:v>176.32800624460785</c:v>
                </c:pt>
                <c:pt idx="13">
                  <c:v>183.1852922949804</c:v>
                </c:pt>
                <c:pt idx="14">
                  <c:v>199.57</c:v>
                </c:pt>
                <c:pt idx="15">
                  <c:v>232.58</c:v>
                </c:pt>
                <c:pt idx="16">
                  <c:v>234.28</c:v>
                </c:pt>
                <c:pt idx="17">
                  <c:v>281.83</c:v>
                </c:pt>
                <c:pt idx="18">
                  <c:v>269.95</c:v>
                </c:pt>
                <c:pt idx="19">
                  <c:v>308.48</c:v>
                </c:pt>
                <c:pt idx="20">
                  <c:v>414.48</c:v>
                </c:pt>
                <c:pt idx="21">
                  <c:v>403.68</c:v>
                </c:pt>
                <c:pt idx="22">
                  <c:v>402.97</c:v>
                </c:pt>
                <c:pt idx="23" formatCode="General">
                  <c:v>409.56</c:v>
                </c:pt>
                <c:pt idx="24">
                  <c:v>381.72</c:v>
                </c:pt>
                <c:pt idx="25" formatCode="General">
                  <c:v>372.07</c:v>
                </c:pt>
                <c:pt idx="26" formatCode="General">
                  <c:v>357.08</c:v>
                </c:pt>
                <c:pt idx="27" formatCode="General">
                  <c:v>404.25</c:v>
                </c:pt>
                <c:pt idx="28" formatCode="General">
                  <c:v>390.06</c:v>
                </c:pt>
                <c:pt idx="29" formatCode="General">
                  <c:v>393.16</c:v>
                </c:pt>
                <c:pt idx="30" formatCode="General">
                  <c:v>432.94</c:v>
                </c:pt>
                <c:pt idx="31" formatCode="General">
                  <c:v>441.14</c:v>
                </c:pt>
                <c:pt idx="32" formatCode="General">
                  <c:v>475.34</c:v>
                </c:pt>
                <c:pt idx="33" formatCode="General">
                  <c:v>433.63</c:v>
                </c:pt>
                <c:pt idx="34" formatCode="General">
                  <c:v>417.44</c:v>
                </c:pt>
                <c:pt idx="35" formatCode="General">
                  <c:v>395.4</c:v>
                </c:pt>
                <c:pt idx="36" formatCode="General">
                  <c:v>353.4</c:v>
                </c:pt>
                <c:pt idx="37" formatCode="General">
                  <c:v>367.9</c:v>
                </c:pt>
              </c:numCache>
            </c:numRef>
          </c:val>
          <c:smooth val="0"/>
          <c:extLst>
            <c:ext xmlns:c16="http://schemas.microsoft.com/office/drawing/2014/chart" uri="{C3380CC4-5D6E-409C-BE32-E72D297353CC}">
              <c16:uniqueId val="{00000002-DC9A-4730-8AE1-5A3047175090}"/>
            </c:ext>
          </c:extLst>
        </c:ser>
        <c:dLbls>
          <c:showLegendKey val="0"/>
          <c:showVal val="0"/>
          <c:showCatName val="0"/>
          <c:showSerName val="0"/>
          <c:showPercent val="0"/>
          <c:showBubbleSize val="0"/>
        </c:dLbls>
        <c:marker val="1"/>
        <c:smooth val="0"/>
        <c:axId val="345960544"/>
        <c:axId val="345966816"/>
      </c:lineChart>
      <c:catAx>
        <c:axId val="345960544"/>
        <c:scaling>
          <c:orientation val="minMax"/>
        </c:scaling>
        <c:delete val="0"/>
        <c:axPos val="b"/>
        <c:numFmt formatCode="General" sourceLinked="1"/>
        <c:majorTickMark val="out"/>
        <c:minorTickMark val="none"/>
        <c:tickLblPos val="nextTo"/>
        <c:spPr>
          <a:ln w="12700">
            <a:solidFill>
              <a:srgbClr val="000000"/>
            </a:solidFill>
            <a:prstDash val="solid"/>
          </a:ln>
        </c:spPr>
        <c:txPr>
          <a:bodyPr rot="0" vert="horz"/>
          <a:lstStyle/>
          <a:p>
            <a:pPr>
              <a:defRPr sz="1200" b="0" i="0" u="none" strike="noStrike" baseline="0">
                <a:solidFill>
                  <a:srgbClr val="000000"/>
                </a:solidFill>
                <a:latin typeface="+mn-lt"/>
                <a:ea typeface="Arial Narrow"/>
                <a:cs typeface="Arial Narrow"/>
              </a:defRPr>
            </a:pPr>
            <a:endParaRPr lang="cs-CZ"/>
          </a:p>
        </c:txPr>
        <c:crossAx val="345966816"/>
        <c:crosses val="autoZero"/>
        <c:auto val="1"/>
        <c:lblAlgn val="ctr"/>
        <c:lblOffset val="100"/>
        <c:tickLblSkip val="4"/>
        <c:tickMarkSkip val="1"/>
        <c:noMultiLvlLbl val="0"/>
      </c:catAx>
      <c:valAx>
        <c:axId val="345966816"/>
        <c:scaling>
          <c:orientation val="minMax"/>
          <c:min val="100"/>
        </c:scaling>
        <c:delete val="0"/>
        <c:axPos val="l"/>
        <c:majorGridlines>
          <c:spPr>
            <a:ln w="12700" cmpd="sng">
              <a:solidFill>
                <a:schemeClr val="tx1"/>
              </a:solidFill>
              <a:prstDash val="solid"/>
            </a:ln>
          </c:spPr>
        </c:majorGridlines>
        <c:title>
          <c:tx>
            <c:rich>
              <a:bodyPr rot="-5400000" vert="horz"/>
              <a:lstStyle/>
              <a:p>
                <a:pPr>
                  <a:defRPr b="1"/>
                </a:pPr>
                <a:r>
                  <a:rPr lang="cs-CZ" sz="1200" b="1" dirty="0">
                    <a:latin typeface="+mn-lt"/>
                  </a:rPr>
                  <a:t>Živě narození na 10 000 živě narozených</a:t>
                </a:r>
              </a:p>
            </c:rich>
          </c:tx>
          <c:overlay val="0"/>
        </c:title>
        <c:numFmt formatCode="0" sourceLinked="0"/>
        <c:majorTickMark val="out"/>
        <c:minorTickMark val="none"/>
        <c:tickLblPos val="nextTo"/>
        <c:spPr>
          <a:ln w="12700">
            <a:solidFill>
              <a:srgbClr val="000000"/>
            </a:solidFill>
            <a:prstDash val="solid"/>
          </a:ln>
        </c:spPr>
        <c:txPr>
          <a:bodyPr rot="0" vert="horz"/>
          <a:lstStyle/>
          <a:p>
            <a:pPr>
              <a:defRPr sz="1200" b="0" i="0" u="none" strike="noStrike" baseline="0">
                <a:solidFill>
                  <a:srgbClr val="000000"/>
                </a:solidFill>
                <a:latin typeface="+mn-lt"/>
                <a:ea typeface="Arial Narrow"/>
                <a:cs typeface="Arial Narrow"/>
              </a:defRPr>
            </a:pPr>
            <a:endParaRPr lang="cs-CZ"/>
          </a:p>
        </c:txPr>
        <c:crossAx val="345960544"/>
        <c:crosses val="autoZero"/>
        <c:crossBetween val="midCat"/>
      </c:valAx>
      <c:spPr>
        <a:noFill/>
        <a:ln w="12700">
          <a:solidFill>
            <a:srgbClr val="000000"/>
          </a:solidFill>
          <a:prstDash val="solid"/>
        </a:ln>
      </c:spPr>
    </c:plotArea>
    <c:legend>
      <c:legendPos val="r"/>
      <c:layout>
        <c:manualLayout>
          <c:xMode val="edge"/>
          <c:yMode val="edge"/>
          <c:x val="0.10820237125531722"/>
          <c:y val="0.2228372443543567"/>
          <c:w val="0.15532286212914484"/>
          <c:h val="0.22273781902552203"/>
        </c:manualLayout>
      </c:layout>
      <c:overlay val="0"/>
      <c:spPr>
        <a:solidFill>
          <a:srgbClr val="FFFFFF"/>
        </a:solidFill>
        <a:ln w="12700">
          <a:noFill/>
          <a:prstDash val="solid"/>
        </a:ln>
      </c:spPr>
      <c:txPr>
        <a:bodyPr/>
        <a:lstStyle/>
        <a:p>
          <a:pPr>
            <a:defRPr sz="1200" b="0" i="0" u="none" strike="noStrike" baseline="0">
              <a:ln>
                <a:noFill/>
              </a:ln>
              <a:solidFill>
                <a:srgbClr val="000000"/>
              </a:solidFill>
              <a:latin typeface="+mn-lt"/>
              <a:ea typeface="Arial Narrow"/>
              <a:cs typeface="Arial Narrow"/>
            </a:defRPr>
          </a:pPr>
          <a:endParaRPr lang="cs-CZ"/>
        </a:p>
      </c:txPr>
    </c:legend>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CE"/>
          <a:ea typeface="Arial CE"/>
          <a:cs typeface="Arial CE"/>
        </a:defRPr>
      </a:pPr>
      <a:endParaRPr lang="cs-CZ"/>
    </a:p>
  </c:txPr>
  <c:externalData r:id="rId1">
    <c:autoUpdate val="0"/>
  </c:externalData>
  <c:userShapes r:id="rId2"/>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73008096914896"/>
          <c:y val="8.5342479171685665E-2"/>
          <c:w val="0.78534991958612432"/>
          <c:h val="0.62754248393698153"/>
        </c:manualLayout>
      </c:layout>
      <c:lineChart>
        <c:grouping val="standard"/>
        <c:varyColors val="0"/>
        <c:ser>
          <c:idx val="0"/>
          <c:order val="0"/>
          <c:tx>
            <c:strRef>
              <c:f>List3!$A$3</c:f>
              <c:strCache>
                <c:ptCount val="1"/>
                <c:pt idx="0">
                  <c:v>ČR</c:v>
                </c:pt>
              </c:strCache>
            </c:strRef>
          </c:tx>
          <c:marker>
            <c:symbol val="none"/>
          </c:marker>
          <c:cat>
            <c:numRef>
              <c:f>List3!$B$2:$S$2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List3!$B$3:$S$3</c:f>
              <c:numCache>
                <c:formatCode>General</c:formatCode>
                <c:ptCount val="18"/>
                <c:pt idx="0">
                  <c:v>41.3</c:v>
                </c:pt>
                <c:pt idx="1">
                  <c:v>40.299999999999997</c:v>
                </c:pt>
                <c:pt idx="2">
                  <c:v>40.200000000000003</c:v>
                </c:pt>
                <c:pt idx="3">
                  <c:v>41</c:v>
                </c:pt>
                <c:pt idx="4">
                  <c:v>38.1</c:v>
                </c:pt>
                <c:pt idx="5">
                  <c:v>37.200000000000003</c:v>
                </c:pt>
                <c:pt idx="6">
                  <c:v>35.700000000000003</c:v>
                </c:pt>
                <c:pt idx="7">
                  <c:v>40.4</c:v>
                </c:pt>
                <c:pt idx="8">
                  <c:v>40</c:v>
                </c:pt>
                <c:pt idx="9">
                  <c:v>40.1</c:v>
                </c:pt>
                <c:pt idx="10">
                  <c:v>43.6</c:v>
                </c:pt>
                <c:pt idx="11">
                  <c:v>44.4</c:v>
                </c:pt>
                <c:pt idx="12">
                  <c:v>47.7</c:v>
                </c:pt>
                <c:pt idx="13">
                  <c:v>43.4</c:v>
                </c:pt>
                <c:pt idx="14">
                  <c:v>41.7</c:v>
                </c:pt>
                <c:pt idx="15">
                  <c:v>39.5</c:v>
                </c:pt>
                <c:pt idx="16">
                  <c:v>35.340000000000003</c:v>
                </c:pt>
                <c:pt idx="17">
                  <c:v>36.79</c:v>
                </c:pt>
              </c:numCache>
            </c:numRef>
          </c:val>
          <c:smooth val="0"/>
          <c:extLst>
            <c:ext xmlns:c16="http://schemas.microsoft.com/office/drawing/2014/chart" uri="{C3380CC4-5D6E-409C-BE32-E72D297353CC}">
              <c16:uniqueId val="{00000000-81DE-4984-BF6E-3F328194FC35}"/>
            </c:ext>
          </c:extLst>
        </c:ser>
        <c:ser>
          <c:idx val="1"/>
          <c:order val="1"/>
          <c:tx>
            <c:strRef>
              <c:f>List3!$A$4</c:f>
              <c:strCache>
                <c:ptCount val="1"/>
                <c:pt idx="0">
                  <c:v>Královéhradecký kraj</c:v>
                </c:pt>
              </c:strCache>
            </c:strRef>
          </c:tx>
          <c:marker>
            <c:symbol val="none"/>
          </c:marker>
          <c:cat>
            <c:numRef>
              <c:f>List3!$B$2:$S$2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List3!$B$4:$S$4</c:f>
              <c:numCache>
                <c:formatCode>0.00</c:formatCode>
                <c:ptCount val="18"/>
                <c:pt idx="0">
                  <c:v>63.79553230026162</c:v>
                </c:pt>
                <c:pt idx="1">
                  <c:v>49.454985870004037</c:v>
                </c:pt>
                <c:pt idx="2">
                  <c:v>41.649818034775578</c:v>
                </c:pt>
                <c:pt idx="3">
                  <c:v>42.214804633811113</c:v>
                </c:pt>
                <c:pt idx="4">
                  <c:v>39.113680154142578</c:v>
                </c:pt>
                <c:pt idx="5">
                  <c:v>35.152636447733578</c:v>
                </c:pt>
                <c:pt idx="6">
                  <c:v>37.69805135676561</c:v>
                </c:pt>
                <c:pt idx="7">
                  <c:v>44.429924861156479</c:v>
                </c:pt>
                <c:pt idx="8">
                  <c:v>37.416053725615605</c:v>
                </c:pt>
                <c:pt idx="9">
                  <c:v>46.797636160357776</c:v>
                </c:pt>
                <c:pt idx="10">
                  <c:v>48.496927420694242</c:v>
                </c:pt>
                <c:pt idx="11">
                  <c:v>50.395438661026304</c:v>
                </c:pt>
                <c:pt idx="12">
                  <c:v>60.910920065849645</c:v>
                </c:pt>
                <c:pt idx="13">
                  <c:v>42.927903137039081</c:v>
                </c:pt>
                <c:pt idx="14">
                  <c:v>45.668720550924249</c:v>
                </c:pt>
                <c:pt idx="15">
                  <c:v>41.741311357936226</c:v>
                </c:pt>
                <c:pt idx="16" formatCode="#,##0.00_ ;\-#,##0.00\ ">
                  <c:v>37.571225071225072</c:v>
                </c:pt>
                <c:pt idx="17">
                  <c:v>38.232199228340932</c:v>
                </c:pt>
              </c:numCache>
            </c:numRef>
          </c:val>
          <c:smooth val="0"/>
          <c:extLst>
            <c:ext xmlns:c16="http://schemas.microsoft.com/office/drawing/2014/chart" uri="{C3380CC4-5D6E-409C-BE32-E72D297353CC}">
              <c16:uniqueId val="{00000001-81DE-4984-BF6E-3F328194FC35}"/>
            </c:ext>
          </c:extLst>
        </c:ser>
        <c:dLbls>
          <c:showLegendKey val="0"/>
          <c:showVal val="0"/>
          <c:showCatName val="0"/>
          <c:showSerName val="0"/>
          <c:showPercent val="0"/>
          <c:showBubbleSize val="0"/>
        </c:dLbls>
        <c:smooth val="0"/>
        <c:axId val="357325528"/>
        <c:axId val="357323568"/>
      </c:lineChart>
      <c:catAx>
        <c:axId val="3573255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357323568"/>
        <c:crosses val="autoZero"/>
        <c:auto val="1"/>
        <c:lblAlgn val="ctr"/>
        <c:lblOffset val="100"/>
        <c:noMultiLvlLbl val="0"/>
      </c:catAx>
      <c:valAx>
        <c:axId val="357323568"/>
        <c:scaling>
          <c:orientation val="minMax"/>
          <c:max val="70"/>
          <c:min val="15"/>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cs-CZ" sz="800" b="1" dirty="0"/>
                  <a:t>Počet</a:t>
                </a:r>
                <a:r>
                  <a:rPr lang="cs-CZ" sz="800" b="1" baseline="0" dirty="0"/>
                  <a:t> živě narozených s vrozenou vadou na 1 000 živě narozených</a:t>
                </a:r>
                <a:endParaRPr lang="cs-CZ" sz="800" b="1" dirty="0"/>
              </a:p>
            </c:rich>
          </c:tx>
          <c:layout>
            <c:manualLayout>
              <c:xMode val="edge"/>
              <c:yMode val="edge"/>
              <c:x val="1.8572325133125657E-2"/>
              <c:y val="7.8587010332750035E-2"/>
            </c:manualLayout>
          </c:layout>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357325528"/>
        <c:crosses val="autoZero"/>
        <c:crossBetween val="between"/>
        <c:majorUnit val="10"/>
      </c:valAx>
      <c:spPr>
        <a:noFill/>
        <a:ln>
          <a:noFill/>
        </a:ln>
        <a:effectLst/>
      </c:spPr>
    </c:plotArea>
    <c:legend>
      <c:legendPos val="b"/>
      <c:layout>
        <c:manualLayout>
          <c:xMode val="edge"/>
          <c:yMode val="edge"/>
          <c:x val="0.35907083651139432"/>
          <c:y val="0.52859773224861073"/>
          <c:w val="0.62730883428651518"/>
          <c:h val="0.15199507056609068"/>
        </c:manualLayout>
      </c:layout>
      <c:overlay val="0"/>
    </c:legend>
    <c:plotVisOnly val="1"/>
    <c:dispBlanksAs val="gap"/>
    <c:showDLblsOverMax val="0"/>
  </c:chart>
  <c:spPr>
    <a:noFill/>
    <a:ln>
      <a:solidFill>
        <a:srgbClr val="FFFFFF"/>
      </a:solidFill>
    </a:ln>
    <a:effectLst/>
  </c:spPr>
  <c:txPr>
    <a:bodyPr/>
    <a:lstStyle/>
    <a:p>
      <a:pPr>
        <a:defRPr/>
      </a:pPr>
      <a:endParaRPr lang="cs-CZ"/>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401600106879"/>
          <c:y val="2.7212872058594358E-2"/>
          <c:w val="0.8008353767093559"/>
          <c:h val="0.564655827869599"/>
        </c:manualLayout>
      </c:layout>
      <c:barChart>
        <c:barDir val="col"/>
        <c:grouping val="percentStacked"/>
        <c:varyColors val="0"/>
        <c:ser>
          <c:idx val="0"/>
          <c:order val="0"/>
          <c:tx>
            <c:strRef>
              <c:f>'vrozené vady_druh'!$T$25</c:f>
              <c:strCache>
                <c:ptCount val="1"/>
                <c:pt idx="0">
                  <c:v>Nervové soustavy</c:v>
                </c:pt>
              </c:strCache>
            </c:strRef>
          </c:tx>
          <c:spPr>
            <a:solidFill>
              <a:schemeClr val="accent1"/>
            </a:solidFill>
            <a:ln>
              <a:noFill/>
            </a:ln>
            <a:effectLst/>
          </c:spPr>
          <c:invertIfNegative val="0"/>
          <c:cat>
            <c:strRef>
              <c:f>'vrozené vady_druh'!$U$24:$V$24</c:f>
              <c:strCache>
                <c:ptCount val="2"/>
                <c:pt idx="0">
                  <c:v>chlapci</c:v>
                </c:pt>
                <c:pt idx="1">
                  <c:v>dívky</c:v>
                </c:pt>
              </c:strCache>
            </c:strRef>
          </c:cat>
          <c:val>
            <c:numRef>
              <c:f>'vrozené vady_druh'!$U$25:$V$25</c:f>
              <c:numCache>
                <c:formatCode>General</c:formatCode>
                <c:ptCount val="2"/>
                <c:pt idx="0">
                  <c:v>44</c:v>
                </c:pt>
                <c:pt idx="1">
                  <c:v>40</c:v>
                </c:pt>
              </c:numCache>
            </c:numRef>
          </c:val>
          <c:extLst>
            <c:ext xmlns:c16="http://schemas.microsoft.com/office/drawing/2014/chart" uri="{C3380CC4-5D6E-409C-BE32-E72D297353CC}">
              <c16:uniqueId val="{00000000-8089-47E2-A27F-10EB0B7FEC8B}"/>
            </c:ext>
          </c:extLst>
        </c:ser>
        <c:ser>
          <c:idx val="1"/>
          <c:order val="1"/>
          <c:tx>
            <c:strRef>
              <c:f>'vrozené vady_druh'!$T$26</c:f>
              <c:strCache>
                <c:ptCount val="1"/>
                <c:pt idx="0">
                  <c:v>Oka, ucha, obličeje a krku</c:v>
                </c:pt>
              </c:strCache>
            </c:strRef>
          </c:tx>
          <c:spPr>
            <a:solidFill>
              <a:schemeClr val="accent3"/>
            </a:solidFill>
            <a:ln>
              <a:noFill/>
            </a:ln>
            <a:effectLst/>
          </c:spPr>
          <c:invertIfNegative val="0"/>
          <c:cat>
            <c:strRef>
              <c:f>'vrozené vady_druh'!$U$24:$V$24</c:f>
              <c:strCache>
                <c:ptCount val="2"/>
                <c:pt idx="0">
                  <c:v>chlapci</c:v>
                </c:pt>
                <c:pt idx="1">
                  <c:v>dívky</c:v>
                </c:pt>
              </c:strCache>
            </c:strRef>
          </c:cat>
          <c:val>
            <c:numRef>
              <c:f>'vrozené vady_druh'!$U$26:$V$26</c:f>
              <c:numCache>
                <c:formatCode>General</c:formatCode>
                <c:ptCount val="2"/>
                <c:pt idx="0">
                  <c:v>96</c:v>
                </c:pt>
                <c:pt idx="1">
                  <c:v>90</c:v>
                </c:pt>
              </c:numCache>
            </c:numRef>
          </c:val>
          <c:extLst>
            <c:ext xmlns:c16="http://schemas.microsoft.com/office/drawing/2014/chart" uri="{C3380CC4-5D6E-409C-BE32-E72D297353CC}">
              <c16:uniqueId val="{00000001-8089-47E2-A27F-10EB0B7FEC8B}"/>
            </c:ext>
          </c:extLst>
        </c:ser>
        <c:ser>
          <c:idx val="2"/>
          <c:order val="2"/>
          <c:tx>
            <c:strRef>
              <c:f>'vrozené vady_druh'!$T$27</c:f>
              <c:strCache>
                <c:ptCount val="1"/>
                <c:pt idx="0">
                  <c:v>Oběhové soustavy</c:v>
                </c:pt>
              </c:strCache>
            </c:strRef>
          </c:tx>
          <c:spPr>
            <a:solidFill>
              <a:schemeClr val="accent5"/>
            </a:solidFill>
            <a:ln>
              <a:noFill/>
            </a:ln>
            <a:effectLst/>
          </c:spPr>
          <c:invertIfNegative val="0"/>
          <c:cat>
            <c:strRef>
              <c:f>'vrozené vady_druh'!$U$24:$V$24</c:f>
              <c:strCache>
                <c:ptCount val="2"/>
                <c:pt idx="0">
                  <c:v>chlapci</c:v>
                </c:pt>
                <c:pt idx="1">
                  <c:v>dívky</c:v>
                </c:pt>
              </c:strCache>
            </c:strRef>
          </c:cat>
          <c:val>
            <c:numRef>
              <c:f>'vrozené vady_druh'!$U$27:$V$27</c:f>
              <c:numCache>
                <c:formatCode>General</c:formatCode>
                <c:ptCount val="2"/>
                <c:pt idx="0">
                  <c:v>631</c:v>
                </c:pt>
                <c:pt idx="1">
                  <c:v>674</c:v>
                </c:pt>
              </c:numCache>
            </c:numRef>
          </c:val>
          <c:extLst>
            <c:ext xmlns:c16="http://schemas.microsoft.com/office/drawing/2014/chart" uri="{C3380CC4-5D6E-409C-BE32-E72D297353CC}">
              <c16:uniqueId val="{00000002-8089-47E2-A27F-10EB0B7FEC8B}"/>
            </c:ext>
          </c:extLst>
        </c:ser>
        <c:ser>
          <c:idx val="3"/>
          <c:order val="3"/>
          <c:tx>
            <c:strRef>
              <c:f>'vrozené vady_druh'!$T$28</c:f>
              <c:strCache>
                <c:ptCount val="1"/>
                <c:pt idx="0">
                  <c:v>Dýchací soustavy</c:v>
                </c:pt>
              </c:strCache>
            </c:strRef>
          </c:tx>
          <c:spPr>
            <a:solidFill>
              <a:schemeClr val="accent1">
                <a:lumMod val="60000"/>
              </a:schemeClr>
            </a:solidFill>
            <a:ln>
              <a:noFill/>
            </a:ln>
            <a:effectLst/>
          </c:spPr>
          <c:invertIfNegative val="0"/>
          <c:cat>
            <c:strRef>
              <c:f>'vrozené vady_druh'!$U$24:$V$24</c:f>
              <c:strCache>
                <c:ptCount val="2"/>
                <c:pt idx="0">
                  <c:v>chlapci</c:v>
                </c:pt>
                <c:pt idx="1">
                  <c:v>dívky</c:v>
                </c:pt>
              </c:strCache>
            </c:strRef>
          </c:cat>
          <c:val>
            <c:numRef>
              <c:f>'vrozené vady_druh'!$U$28:$V$28</c:f>
              <c:numCache>
                <c:formatCode>General</c:formatCode>
                <c:ptCount val="2"/>
                <c:pt idx="0">
                  <c:v>23</c:v>
                </c:pt>
                <c:pt idx="1">
                  <c:v>20</c:v>
                </c:pt>
              </c:numCache>
            </c:numRef>
          </c:val>
          <c:extLst>
            <c:ext xmlns:c16="http://schemas.microsoft.com/office/drawing/2014/chart" uri="{C3380CC4-5D6E-409C-BE32-E72D297353CC}">
              <c16:uniqueId val="{00000003-8089-47E2-A27F-10EB0B7FEC8B}"/>
            </c:ext>
          </c:extLst>
        </c:ser>
        <c:ser>
          <c:idx val="4"/>
          <c:order val="4"/>
          <c:tx>
            <c:strRef>
              <c:f>'vrozené vady_druh'!$T$29</c:f>
              <c:strCache>
                <c:ptCount val="1"/>
                <c:pt idx="0">
                  <c:v>Rozštěp rtu a rozštěp patra</c:v>
                </c:pt>
              </c:strCache>
            </c:strRef>
          </c:tx>
          <c:spPr>
            <a:solidFill>
              <a:schemeClr val="accent3">
                <a:lumMod val="60000"/>
              </a:schemeClr>
            </a:solidFill>
            <a:ln>
              <a:noFill/>
            </a:ln>
            <a:effectLst/>
          </c:spPr>
          <c:invertIfNegative val="0"/>
          <c:cat>
            <c:strRef>
              <c:f>'vrozené vady_druh'!$U$24:$V$24</c:f>
              <c:strCache>
                <c:ptCount val="2"/>
                <c:pt idx="0">
                  <c:v>chlapci</c:v>
                </c:pt>
                <c:pt idx="1">
                  <c:v>dívky</c:v>
                </c:pt>
              </c:strCache>
            </c:strRef>
          </c:cat>
          <c:val>
            <c:numRef>
              <c:f>'vrozené vady_druh'!$U$29:$V$29</c:f>
              <c:numCache>
                <c:formatCode>General</c:formatCode>
                <c:ptCount val="2"/>
                <c:pt idx="0">
                  <c:v>100</c:v>
                </c:pt>
                <c:pt idx="1">
                  <c:v>62</c:v>
                </c:pt>
              </c:numCache>
            </c:numRef>
          </c:val>
          <c:extLst>
            <c:ext xmlns:c16="http://schemas.microsoft.com/office/drawing/2014/chart" uri="{C3380CC4-5D6E-409C-BE32-E72D297353CC}">
              <c16:uniqueId val="{00000004-8089-47E2-A27F-10EB0B7FEC8B}"/>
            </c:ext>
          </c:extLst>
        </c:ser>
        <c:ser>
          <c:idx val="5"/>
          <c:order val="5"/>
          <c:tx>
            <c:strRef>
              <c:f>'vrozené vady_druh'!$T$30</c:f>
              <c:strCache>
                <c:ptCount val="1"/>
                <c:pt idx="0">
                  <c:v>Jiné VV trávicí soustavy</c:v>
                </c:pt>
              </c:strCache>
            </c:strRef>
          </c:tx>
          <c:spPr>
            <a:solidFill>
              <a:schemeClr val="accent5">
                <a:lumMod val="60000"/>
              </a:schemeClr>
            </a:solidFill>
            <a:ln>
              <a:noFill/>
            </a:ln>
            <a:effectLst/>
          </c:spPr>
          <c:invertIfNegative val="0"/>
          <c:cat>
            <c:strRef>
              <c:f>'vrozené vady_druh'!$U$24:$V$24</c:f>
              <c:strCache>
                <c:ptCount val="2"/>
                <c:pt idx="0">
                  <c:v>chlapci</c:v>
                </c:pt>
                <c:pt idx="1">
                  <c:v>dívky</c:v>
                </c:pt>
              </c:strCache>
            </c:strRef>
          </c:cat>
          <c:val>
            <c:numRef>
              <c:f>'vrozené vady_druh'!$U$30:$V$30</c:f>
              <c:numCache>
                <c:formatCode>General</c:formatCode>
                <c:ptCount val="2"/>
                <c:pt idx="0">
                  <c:v>130</c:v>
                </c:pt>
                <c:pt idx="1">
                  <c:v>95</c:v>
                </c:pt>
              </c:numCache>
            </c:numRef>
          </c:val>
          <c:extLst>
            <c:ext xmlns:c16="http://schemas.microsoft.com/office/drawing/2014/chart" uri="{C3380CC4-5D6E-409C-BE32-E72D297353CC}">
              <c16:uniqueId val="{00000005-8089-47E2-A27F-10EB0B7FEC8B}"/>
            </c:ext>
          </c:extLst>
        </c:ser>
        <c:ser>
          <c:idx val="6"/>
          <c:order val="6"/>
          <c:tx>
            <c:strRef>
              <c:f>'vrozené vady_druh'!$T$31</c:f>
              <c:strCache>
                <c:ptCount val="1"/>
                <c:pt idx="0">
                  <c:v>Pohlavních orgánů</c:v>
                </c:pt>
              </c:strCache>
            </c:strRef>
          </c:tx>
          <c:spPr>
            <a:solidFill>
              <a:schemeClr val="accent1">
                <a:lumMod val="80000"/>
                <a:lumOff val="20000"/>
              </a:schemeClr>
            </a:solidFill>
            <a:ln>
              <a:noFill/>
            </a:ln>
            <a:effectLst/>
          </c:spPr>
          <c:invertIfNegative val="0"/>
          <c:cat>
            <c:strRef>
              <c:f>'vrozené vady_druh'!$U$24:$V$24</c:f>
              <c:strCache>
                <c:ptCount val="2"/>
                <c:pt idx="0">
                  <c:v>chlapci</c:v>
                </c:pt>
                <c:pt idx="1">
                  <c:v>dívky</c:v>
                </c:pt>
              </c:strCache>
            </c:strRef>
          </c:cat>
          <c:val>
            <c:numRef>
              <c:f>'vrozené vady_druh'!$U$31:$V$31</c:f>
              <c:numCache>
                <c:formatCode>General</c:formatCode>
                <c:ptCount val="2"/>
                <c:pt idx="0">
                  <c:v>807</c:v>
                </c:pt>
                <c:pt idx="1">
                  <c:v>24</c:v>
                </c:pt>
              </c:numCache>
            </c:numRef>
          </c:val>
          <c:extLst>
            <c:ext xmlns:c16="http://schemas.microsoft.com/office/drawing/2014/chart" uri="{C3380CC4-5D6E-409C-BE32-E72D297353CC}">
              <c16:uniqueId val="{00000006-8089-47E2-A27F-10EB0B7FEC8B}"/>
            </c:ext>
          </c:extLst>
        </c:ser>
        <c:ser>
          <c:idx val="7"/>
          <c:order val="7"/>
          <c:tx>
            <c:strRef>
              <c:f>'vrozené vady_druh'!$T$32</c:f>
              <c:strCache>
                <c:ptCount val="1"/>
                <c:pt idx="0">
                  <c:v>Močové soustavy</c:v>
                </c:pt>
              </c:strCache>
            </c:strRef>
          </c:tx>
          <c:spPr>
            <a:solidFill>
              <a:schemeClr val="accent3">
                <a:lumMod val="80000"/>
                <a:lumOff val="20000"/>
              </a:schemeClr>
            </a:solidFill>
            <a:ln>
              <a:noFill/>
            </a:ln>
            <a:effectLst/>
          </c:spPr>
          <c:invertIfNegative val="0"/>
          <c:cat>
            <c:strRef>
              <c:f>'vrozené vady_druh'!$U$24:$V$24</c:f>
              <c:strCache>
                <c:ptCount val="2"/>
                <c:pt idx="0">
                  <c:v>chlapci</c:v>
                </c:pt>
                <c:pt idx="1">
                  <c:v>dívky</c:v>
                </c:pt>
              </c:strCache>
            </c:strRef>
          </c:cat>
          <c:val>
            <c:numRef>
              <c:f>'vrozené vady_druh'!$U$32:$V$32</c:f>
              <c:numCache>
                <c:formatCode>General</c:formatCode>
                <c:ptCount val="2"/>
                <c:pt idx="0">
                  <c:v>318</c:v>
                </c:pt>
                <c:pt idx="1">
                  <c:v>184</c:v>
                </c:pt>
              </c:numCache>
            </c:numRef>
          </c:val>
          <c:extLst>
            <c:ext xmlns:c16="http://schemas.microsoft.com/office/drawing/2014/chart" uri="{C3380CC4-5D6E-409C-BE32-E72D297353CC}">
              <c16:uniqueId val="{00000007-8089-47E2-A27F-10EB0B7FEC8B}"/>
            </c:ext>
          </c:extLst>
        </c:ser>
        <c:ser>
          <c:idx val="8"/>
          <c:order val="8"/>
          <c:tx>
            <c:strRef>
              <c:f>'vrozené vady_druh'!$T$33</c:f>
              <c:strCache>
                <c:ptCount val="1"/>
                <c:pt idx="0">
                  <c:v>VV a deformace svalové a kosterní soust.</c:v>
                </c:pt>
              </c:strCache>
            </c:strRef>
          </c:tx>
          <c:spPr>
            <a:solidFill>
              <a:schemeClr val="accent5">
                <a:lumMod val="80000"/>
                <a:lumOff val="20000"/>
              </a:schemeClr>
            </a:solidFill>
            <a:ln>
              <a:noFill/>
            </a:ln>
            <a:effectLst/>
          </c:spPr>
          <c:invertIfNegative val="0"/>
          <c:cat>
            <c:strRef>
              <c:f>'vrozené vady_druh'!$U$24:$V$24</c:f>
              <c:strCache>
                <c:ptCount val="2"/>
                <c:pt idx="0">
                  <c:v>chlapci</c:v>
                </c:pt>
                <c:pt idx="1">
                  <c:v>dívky</c:v>
                </c:pt>
              </c:strCache>
            </c:strRef>
          </c:cat>
          <c:val>
            <c:numRef>
              <c:f>'vrozené vady_druh'!$U$33:$V$33</c:f>
              <c:numCache>
                <c:formatCode>General</c:formatCode>
                <c:ptCount val="2"/>
                <c:pt idx="0">
                  <c:v>449</c:v>
                </c:pt>
                <c:pt idx="1">
                  <c:v>397</c:v>
                </c:pt>
              </c:numCache>
            </c:numRef>
          </c:val>
          <c:extLst>
            <c:ext xmlns:c16="http://schemas.microsoft.com/office/drawing/2014/chart" uri="{C3380CC4-5D6E-409C-BE32-E72D297353CC}">
              <c16:uniqueId val="{00000008-8089-47E2-A27F-10EB0B7FEC8B}"/>
            </c:ext>
          </c:extLst>
        </c:ser>
        <c:ser>
          <c:idx val="9"/>
          <c:order val="9"/>
          <c:tx>
            <c:strRef>
              <c:f>'vrozené vady_druh'!$T$34</c:f>
              <c:strCache>
                <c:ptCount val="1"/>
                <c:pt idx="0">
                  <c:v>Jiné</c:v>
                </c:pt>
              </c:strCache>
            </c:strRef>
          </c:tx>
          <c:spPr>
            <a:solidFill>
              <a:schemeClr val="accent1">
                <a:lumMod val="80000"/>
              </a:schemeClr>
            </a:solidFill>
            <a:ln>
              <a:noFill/>
            </a:ln>
            <a:effectLst/>
          </c:spPr>
          <c:invertIfNegative val="0"/>
          <c:cat>
            <c:strRef>
              <c:f>'vrozené vady_druh'!$U$24:$V$24</c:f>
              <c:strCache>
                <c:ptCount val="2"/>
                <c:pt idx="0">
                  <c:v>chlapci</c:v>
                </c:pt>
                <c:pt idx="1">
                  <c:v>dívky</c:v>
                </c:pt>
              </c:strCache>
            </c:strRef>
          </c:cat>
          <c:val>
            <c:numRef>
              <c:f>'vrozené vady_druh'!$U$34:$V$34</c:f>
              <c:numCache>
                <c:formatCode>General</c:formatCode>
                <c:ptCount val="2"/>
                <c:pt idx="0">
                  <c:v>130</c:v>
                </c:pt>
                <c:pt idx="1">
                  <c:v>126</c:v>
                </c:pt>
              </c:numCache>
            </c:numRef>
          </c:val>
          <c:extLst>
            <c:ext xmlns:c16="http://schemas.microsoft.com/office/drawing/2014/chart" uri="{C3380CC4-5D6E-409C-BE32-E72D297353CC}">
              <c16:uniqueId val="{00000009-8089-47E2-A27F-10EB0B7FEC8B}"/>
            </c:ext>
          </c:extLst>
        </c:ser>
        <c:ser>
          <c:idx val="10"/>
          <c:order val="10"/>
          <c:tx>
            <c:strRef>
              <c:f>'vrozené vady_druh'!$T$35</c:f>
              <c:strCache>
                <c:ptCount val="1"/>
                <c:pt idx="0">
                  <c:v>Abnormality chromozomů nezařazené jinde</c:v>
                </c:pt>
              </c:strCache>
            </c:strRef>
          </c:tx>
          <c:spPr>
            <a:solidFill>
              <a:schemeClr val="accent3">
                <a:lumMod val="80000"/>
              </a:schemeClr>
            </a:solidFill>
            <a:ln>
              <a:noFill/>
            </a:ln>
            <a:effectLst/>
          </c:spPr>
          <c:invertIfNegative val="0"/>
          <c:cat>
            <c:strRef>
              <c:f>'vrozené vady_druh'!$U$24:$V$24</c:f>
              <c:strCache>
                <c:ptCount val="2"/>
                <c:pt idx="0">
                  <c:v>chlapci</c:v>
                </c:pt>
                <c:pt idx="1">
                  <c:v>dívky</c:v>
                </c:pt>
              </c:strCache>
            </c:strRef>
          </c:cat>
          <c:val>
            <c:numRef>
              <c:f>'vrozené vady_druh'!$U$35:$V$35</c:f>
              <c:numCache>
                <c:formatCode>General</c:formatCode>
                <c:ptCount val="2"/>
                <c:pt idx="0">
                  <c:v>40</c:v>
                </c:pt>
                <c:pt idx="1">
                  <c:v>44</c:v>
                </c:pt>
              </c:numCache>
            </c:numRef>
          </c:val>
          <c:extLst>
            <c:ext xmlns:c16="http://schemas.microsoft.com/office/drawing/2014/chart" uri="{C3380CC4-5D6E-409C-BE32-E72D297353CC}">
              <c16:uniqueId val="{0000000A-8089-47E2-A27F-10EB0B7FEC8B}"/>
            </c:ext>
          </c:extLst>
        </c:ser>
        <c:dLbls>
          <c:showLegendKey val="0"/>
          <c:showVal val="0"/>
          <c:showCatName val="0"/>
          <c:showSerName val="0"/>
          <c:showPercent val="0"/>
          <c:showBubbleSize val="0"/>
        </c:dLbls>
        <c:gapWidth val="150"/>
        <c:overlap val="100"/>
        <c:axId val="357326312"/>
        <c:axId val="357320824"/>
      </c:barChart>
      <c:catAx>
        <c:axId val="357326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357320824"/>
        <c:crosses val="autoZero"/>
        <c:auto val="1"/>
        <c:lblAlgn val="ctr"/>
        <c:lblOffset val="100"/>
        <c:noMultiLvlLbl val="0"/>
      </c:catAx>
      <c:valAx>
        <c:axId val="357320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357326312"/>
        <c:crosses val="autoZero"/>
        <c:crossBetween val="between"/>
      </c:valAx>
      <c:spPr>
        <a:noFill/>
        <a:ln>
          <a:noFill/>
        </a:ln>
        <a:effectLst/>
      </c:spPr>
    </c:plotArea>
    <c:legend>
      <c:legendPos val="b"/>
      <c:layout>
        <c:manualLayout>
          <c:xMode val="edge"/>
          <c:yMode val="edge"/>
          <c:x val="0.1048276804278495"/>
          <c:y val="0.65862343184706107"/>
          <c:w val="0.89517231957215049"/>
          <c:h val="0.3246214505788328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cs-CZ" dirty="0">
                <a:solidFill>
                  <a:schemeClr val="tx1"/>
                </a:solidFill>
              </a:rPr>
              <a:t>Podíl</a:t>
            </a:r>
            <a:r>
              <a:rPr lang="cs-CZ" baseline="0" dirty="0">
                <a:solidFill>
                  <a:schemeClr val="tx1"/>
                </a:solidFill>
              </a:rPr>
              <a:t> věkových skupin (predikce do roku 2050)</a:t>
            </a:r>
            <a:endParaRPr lang="cs-CZ"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cs-CZ"/>
        </a:p>
      </c:txPr>
    </c:title>
    <c:autoTitleDeleted val="0"/>
    <c:plotArea>
      <c:layout/>
      <c:barChart>
        <c:barDir val="bar"/>
        <c:grouping val="percentStacked"/>
        <c:varyColors val="0"/>
        <c:ser>
          <c:idx val="0"/>
          <c:order val="0"/>
          <c:tx>
            <c:strRef>
              <c:f>List1!$B$1</c:f>
              <c:strCache>
                <c:ptCount val="1"/>
                <c:pt idx="0">
                  <c:v>0–14 let</c:v>
                </c:pt>
              </c:strCache>
            </c:strRef>
          </c:tx>
          <c:spPr>
            <a:solidFill>
              <a:schemeClr val="accent1"/>
            </a:solidFill>
            <a:ln>
              <a:solidFill>
                <a:schemeClr val="tx1"/>
              </a:solidFill>
            </a:ln>
            <a:effectLst/>
          </c:spPr>
          <c:invertIfNegative val="0"/>
          <c:dLbls>
            <c:numFmt formatCode="0&quot; %&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List1!$A$2:$A$12</c:f>
              <c:numCache>
                <c:formatCode>General</c:formatCode>
                <c:ptCount val="11"/>
                <c:pt idx="0">
                  <c:v>2018</c:v>
                </c:pt>
                <c:pt idx="1">
                  <c:v>2020</c:v>
                </c:pt>
                <c:pt idx="2">
                  <c:v>2030</c:v>
                </c:pt>
                <c:pt idx="3">
                  <c:v>2040</c:v>
                </c:pt>
                <c:pt idx="4">
                  <c:v>2050</c:v>
                </c:pt>
                <c:pt idx="6">
                  <c:v>2018</c:v>
                </c:pt>
                <c:pt idx="7">
                  <c:v>2020</c:v>
                </c:pt>
                <c:pt idx="8">
                  <c:v>2030</c:v>
                </c:pt>
                <c:pt idx="9">
                  <c:v>2040</c:v>
                </c:pt>
                <c:pt idx="10">
                  <c:v>2050</c:v>
                </c:pt>
              </c:numCache>
            </c:numRef>
          </c:cat>
          <c:val>
            <c:numRef>
              <c:f>List1!$B$2:$B$12</c:f>
              <c:numCache>
                <c:formatCode>General</c:formatCode>
                <c:ptCount val="11"/>
                <c:pt idx="0">
                  <c:v>15.5</c:v>
                </c:pt>
                <c:pt idx="1">
                  <c:v>15.1</c:v>
                </c:pt>
                <c:pt idx="2">
                  <c:v>13.1</c:v>
                </c:pt>
                <c:pt idx="3">
                  <c:v>12.5</c:v>
                </c:pt>
                <c:pt idx="4">
                  <c:v>13</c:v>
                </c:pt>
                <c:pt idx="6">
                  <c:v>15.8</c:v>
                </c:pt>
                <c:pt idx="7">
                  <c:v>15.3</c:v>
                </c:pt>
                <c:pt idx="8">
                  <c:v>13.3</c:v>
                </c:pt>
                <c:pt idx="9">
                  <c:v>12.5</c:v>
                </c:pt>
                <c:pt idx="10">
                  <c:v>13.2</c:v>
                </c:pt>
              </c:numCache>
            </c:numRef>
          </c:val>
          <c:extLst>
            <c:ext xmlns:c16="http://schemas.microsoft.com/office/drawing/2014/chart" uri="{C3380CC4-5D6E-409C-BE32-E72D297353CC}">
              <c16:uniqueId val="{00000000-F41F-4193-9F9E-3E3DC2C5F63D}"/>
            </c:ext>
          </c:extLst>
        </c:ser>
        <c:ser>
          <c:idx val="1"/>
          <c:order val="1"/>
          <c:tx>
            <c:strRef>
              <c:f>List1!$C$1</c:f>
              <c:strCache>
                <c:ptCount val="1"/>
                <c:pt idx="0">
                  <c:v>15–64 let</c:v>
                </c:pt>
              </c:strCache>
            </c:strRef>
          </c:tx>
          <c:spPr>
            <a:solidFill>
              <a:schemeClr val="accent2"/>
            </a:solidFill>
            <a:ln>
              <a:solidFill>
                <a:schemeClr val="tx1"/>
              </a:solidFill>
            </a:ln>
            <a:effectLst/>
          </c:spPr>
          <c:invertIfNegative val="0"/>
          <c:dLbls>
            <c:numFmt formatCode="0&quot; %&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List1!$A$2:$A$12</c:f>
              <c:numCache>
                <c:formatCode>General</c:formatCode>
                <c:ptCount val="11"/>
                <c:pt idx="0">
                  <c:v>2018</c:v>
                </c:pt>
                <c:pt idx="1">
                  <c:v>2020</c:v>
                </c:pt>
                <c:pt idx="2">
                  <c:v>2030</c:v>
                </c:pt>
                <c:pt idx="3">
                  <c:v>2040</c:v>
                </c:pt>
                <c:pt idx="4">
                  <c:v>2050</c:v>
                </c:pt>
                <c:pt idx="6">
                  <c:v>2018</c:v>
                </c:pt>
                <c:pt idx="7">
                  <c:v>2020</c:v>
                </c:pt>
                <c:pt idx="8">
                  <c:v>2030</c:v>
                </c:pt>
                <c:pt idx="9">
                  <c:v>2040</c:v>
                </c:pt>
                <c:pt idx="10">
                  <c:v>2050</c:v>
                </c:pt>
              </c:numCache>
            </c:numRef>
          </c:cat>
          <c:val>
            <c:numRef>
              <c:f>List1!$C$2:$C$12</c:f>
              <c:numCache>
                <c:formatCode>General</c:formatCode>
                <c:ptCount val="11"/>
                <c:pt idx="0">
                  <c:v>63.6</c:v>
                </c:pt>
                <c:pt idx="1">
                  <c:v>63</c:v>
                </c:pt>
                <c:pt idx="2">
                  <c:v>61.6</c:v>
                </c:pt>
                <c:pt idx="3">
                  <c:v>58.5</c:v>
                </c:pt>
                <c:pt idx="4">
                  <c:v>54.8</c:v>
                </c:pt>
                <c:pt idx="6">
                  <c:v>64.8</c:v>
                </c:pt>
                <c:pt idx="7">
                  <c:v>64.2</c:v>
                </c:pt>
                <c:pt idx="8">
                  <c:v>62.9</c:v>
                </c:pt>
                <c:pt idx="9">
                  <c:v>60.4</c:v>
                </c:pt>
                <c:pt idx="10">
                  <c:v>55.8</c:v>
                </c:pt>
              </c:numCache>
            </c:numRef>
          </c:val>
          <c:extLst>
            <c:ext xmlns:c16="http://schemas.microsoft.com/office/drawing/2014/chart" uri="{C3380CC4-5D6E-409C-BE32-E72D297353CC}">
              <c16:uniqueId val="{00000001-F41F-4193-9F9E-3E3DC2C5F63D}"/>
            </c:ext>
          </c:extLst>
        </c:ser>
        <c:ser>
          <c:idx val="2"/>
          <c:order val="2"/>
          <c:tx>
            <c:strRef>
              <c:f>List1!$D$1</c:f>
              <c:strCache>
                <c:ptCount val="1"/>
                <c:pt idx="0">
                  <c:v>65+ let</c:v>
                </c:pt>
              </c:strCache>
            </c:strRef>
          </c:tx>
          <c:spPr>
            <a:solidFill>
              <a:schemeClr val="accent3"/>
            </a:solidFill>
            <a:ln>
              <a:solidFill>
                <a:schemeClr val="tx1"/>
              </a:solidFill>
            </a:ln>
            <a:effectLst/>
          </c:spPr>
          <c:invertIfNegative val="0"/>
          <c:dLbls>
            <c:numFmt formatCode="0&quot; %&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List1!$A$2:$A$12</c:f>
              <c:numCache>
                <c:formatCode>General</c:formatCode>
                <c:ptCount val="11"/>
                <c:pt idx="0">
                  <c:v>2018</c:v>
                </c:pt>
                <c:pt idx="1">
                  <c:v>2020</c:v>
                </c:pt>
                <c:pt idx="2">
                  <c:v>2030</c:v>
                </c:pt>
                <c:pt idx="3">
                  <c:v>2040</c:v>
                </c:pt>
                <c:pt idx="4">
                  <c:v>2050</c:v>
                </c:pt>
                <c:pt idx="6">
                  <c:v>2018</c:v>
                </c:pt>
                <c:pt idx="7">
                  <c:v>2020</c:v>
                </c:pt>
                <c:pt idx="8">
                  <c:v>2030</c:v>
                </c:pt>
                <c:pt idx="9">
                  <c:v>2040</c:v>
                </c:pt>
                <c:pt idx="10">
                  <c:v>2050</c:v>
                </c:pt>
              </c:numCache>
            </c:numRef>
          </c:cat>
          <c:val>
            <c:numRef>
              <c:f>List1!$D$2:$D$12</c:f>
              <c:numCache>
                <c:formatCode>General</c:formatCode>
                <c:ptCount val="11"/>
                <c:pt idx="0">
                  <c:v>21</c:v>
                </c:pt>
                <c:pt idx="1">
                  <c:v>22</c:v>
                </c:pt>
                <c:pt idx="2">
                  <c:v>25.3</c:v>
                </c:pt>
                <c:pt idx="3">
                  <c:v>29</c:v>
                </c:pt>
                <c:pt idx="4">
                  <c:v>32.299999999999997</c:v>
                </c:pt>
                <c:pt idx="6">
                  <c:v>19.399999999999999</c:v>
                </c:pt>
                <c:pt idx="7">
                  <c:v>20.5</c:v>
                </c:pt>
                <c:pt idx="8">
                  <c:v>23.8</c:v>
                </c:pt>
                <c:pt idx="9">
                  <c:v>27.1</c:v>
                </c:pt>
                <c:pt idx="10">
                  <c:v>31</c:v>
                </c:pt>
              </c:numCache>
            </c:numRef>
          </c:val>
          <c:extLst>
            <c:ext xmlns:c16="http://schemas.microsoft.com/office/drawing/2014/chart" uri="{C3380CC4-5D6E-409C-BE32-E72D297353CC}">
              <c16:uniqueId val="{00000002-F41F-4193-9F9E-3E3DC2C5F63D}"/>
            </c:ext>
          </c:extLst>
        </c:ser>
        <c:dLbls>
          <c:showLegendKey val="0"/>
          <c:showVal val="1"/>
          <c:showCatName val="0"/>
          <c:showSerName val="0"/>
          <c:showPercent val="0"/>
          <c:showBubbleSize val="0"/>
        </c:dLbls>
        <c:gapWidth val="95"/>
        <c:overlap val="100"/>
        <c:axId val="448652272"/>
        <c:axId val="448653056"/>
      </c:barChart>
      <c:catAx>
        <c:axId val="448652272"/>
        <c:scaling>
          <c:orientation val="minMax"/>
        </c:scaling>
        <c:delete val="0"/>
        <c:axPos val="l"/>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48653056"/>
        <c:crosses val="autoZero"/>
        <c:auto val="1"/>
        <c:lblAlgn val="ctr"/>
        <c:lblOffset val="100"/>
        <c:noMultiLvlLbl val="0"/>
      </c:catAx>
      <c:valAx>
        <c:axId val="448653056"/>
        <c:scaling>
          <c:orientation val="minMax"/>
        </c:scaling>
        <c:delete val="1"/>
        <c:axPos val="b"/>
        <c:numFmt formatCode="0%" sourceLinked="1"/>
        <c:majorTickMark val="none"/>
        <c:minorTickMark val="none"/>
        <c:tickLblPos val="nextTo"/>
        <c:crossAx val="448652272"/>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Entry>
      <c:legendEntry>
        <c:idx val="2"/>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401600106879"/>
          <c:y val="2.7212872058594358E-2"/>
          <c:w val="0.81529436711319714"/>
          <c:h val="0.55869147456537549"/>
        </c:manualLayout>
      </c:layout>
      <c:barChart>
        <c:barDir val="col"/>
        <c:grouping val="percentStacked"/>
        <c:varyColors val="0"/>
        <c:ser>
          <c:idx val="0"/>
          <c:order val="0"/>
          <c:tx>
            <c:strRef>
              <c:f>VV_DRUH_18!$L$44</c:f>
              <c:strCache>
                <c:ptCount val="1"/>
                <c:pt idx="0">
                  <c:v>Nervové soustavy</c:v>
                </c:pt>
              </c:strCache>
            </c:strRef>
          </c:tx>
          <c:spPr>
            <a:solidFill>
              <a:schemeClr val="accent1"/>
            </a:solidFill>
            <a:ln>
              <a:noFill/>
            </a:ln>
            <a:effectLst/>
          </c:spPr>
          <c:invertIfNegative val="0"/>
          <c:cat>
            <c:strRef>
              <c:f>VV_DRUH_18!$M$43:$N$43</c:f>
              <c:strCache>
                <c:ptCount val="2"/>
                <c:pt idx="0">
                  <c:v>chlapci</c:v>
                </c:pt>
                <c:pt idx="1">
                  <c:v>dívky</c:v>
                </c:pt>
              </c:strCache>
            </c:strRef>
          </c:cat>
          <c:val>
            <c:numRef>
              <c:f>VV_DRUH_18!$M$44:$N$44</c:f>
              <c:numCache>
                <c:formatCode>General</c:formatCode>
                <c:ptCount val="2"/>
                <c:pt idx="0">
                  <c:v>8</c:v>
                </c:pt>
                <c:pt idx="1">
                  <c:v>1</c:v>
                </c:pt>
              </c:numCache>
            </c:numRef>
          </c:val>
          <c:extLst>
            <c:ext xmlns:c16="http://schemas.microsoft.com/office/drawing/2014/chart" uri="{C3380CC4-5D6E-409C-BE32-E72D297353CC}">
              <c16:uniqueId val="{00000000-5469-4D88-B0B7-5F2397804050}"/>
            </c:ext>
          </c:extLst>
        </c:ser>
        <c:ser>
          <c:idx val="1"/>
          <c:order val="1"/>
          <c:tx>
            <c:strRef>
              <c:f>VV_DRUH_18!$L$45</c:f>
              <c:strCache>
                <c:ptCount val="1"/>
                <c:pt idx="0">
                  <c:v>Oka, ucha, obličeje a krku</c:v>
                </c:pt>
              </c:strCache>
            </c:strRef>
          </c:tx>
          <c:spPr>
            <a:solidFill>
              <a:schemeClr val="accent3"/>
            </a:solidFill>
            <a:ln>
              <a:noFill/>
            </a:ln>
            <a:effectLst/>
          </c:spPr>
          <c:invertIfNegative val="0"/>
          <c:cat>
            <c:strRef>
              <c:f>VV_DRUH_18!$M$43:$N$43</c:f>
              <c:strCache>
                <c:ptCount val="2"/>
                <c:pt idx="0">
                  <c:v>chlapci</c:v>
                </c:pt>
                <c:pt idx="1">
                  <c:v>dívky</c:v>
                </c:pt>
              </c:strCache>
            </c:strRef>
          </c:cat>
          <c:val>
            <c:numRef>
              <c:f>VV_DRUH_18!$M$45:$N$45</c:f>
              <c:numCache>
                <c:formatCode>General</c:formatCode>
                <c:ptCount val="2"/>
                <c:pt idx="0">
                  <c:v>4</c:v>
                </c:pt>
                <c:pt idx="1">
                  <c:v>4</c:v>
                </c:pt>
              </c:numCache>
            </c:numRef>
          </c:val>
          <c:extLst>
            <c:ext xmlns:c16="http://schemas.microsoft.com/office/drawing/2014/chart" uri="{C3380CC4-5D6E-409C-BE32-E72D297353CC}">
              <c16:uniqueId val="{00000001-5469-4D88-B0B7-5F2397804050}"/>
            </c:ext>
          </c:extLst>
        </c:ser>
        <c:ser>
          <c:idx val="2"/>
          <c:order val="2"/>
          <c:tx>
            <c:strRef>
              <c:f>VV_DRUH_18!$L$46</c:f>
              <c:strCache>
                <c:ptCount val="1"/>
                <c:pt idx="0">
                  <c:v>Oběhové soustavy</c:v>
                </c:pt>
              </c:strCache>
            </c:strRef>
          </c:tx>
          <c:spPr>
            <a:solidFill>
              <a:schemeClr val="accent5"/>
            </a:solidFill>
            <a:ln>
              <a:noFill/>
            </a:ln>
            <a:effectLst/>
          </c:spPr>
          <c:invertIfNegative val="0"/>
          <c:cat>
            <c:strRef>
              <c:f>VV_DRUH_18!$M$43:$N$43</c:f>
              <c:strCache>
                <c:ptCount val="2"/>
                <c:pt idx="0">
                  <c:v>chlapci</c:v>
                </c:pt>
                <c:pt idx="1">
                  <c:v>dívky</c:v>
                </c:pt>
              </c:strCache>
            </c:strRef>
          </c:cat>
          <c:val>
            <c:numRef>
              <c:f>VV_DRUH_18!$M$46:$N$46</c:f>
              <c:numCache>
                <c:formatCode>General</c:formatCode>
                <c:ptCount val="2"/>
                <c:pt idx="0">
                  <c:v>33</c:v>
                </c:pt>
                <c:pt idx="1">
                  <c:v>34</c:v>
                </c:pt>
              </c:numCache>
            </c:numRef>
          </c:val>
          <c:extLst>
            <c:ext xmlns:c16="http://schemas.microsoft.com/office/drawing/2014/chart" uri="{C3380CC4-5D6E-409C-BE32-E72D297353CC}">
              <c16:uniqueId val="{00000002-5469-4D88-B0B7-5F2397804050}"/>
            </c:ext>
          </c:extLst>
        </c:ser>
        <c:ser>
          <c:idx val="3"/>
          <c:order val="3"/>
          <c:tx>
            <c:strRef>
              <c:f>VV_DRUH_18!$L$47</c:f>
              <c:strCache>
                <c:ptCount val="1"/>
                <c:pt idx="0">
                  <c:v>Dýchací soustavy</c:v>
                </c:pt>
              </c:strCache>
            </c:strRef>
          </c:tx>
          <c:spPr>
            <a:solidFill>
              <a:schemeClr val="accent1">
                <a:lumMod val="60000"/>
              </a:schemeClr>
            </a:solidFill>
            <a:ln>
              <a:noFill/>
            </a:ln>
            <a:effectLst/>
          </c:spPr>
          <c:invertIfNegative val="0"/>
          <c:cat>
            <c:strRef>
              <c:f>VV_DRUH_18!$M$43:$N$43</c:f>
              <c:strCache>
                <c:ptCount val="2"/>
                <c:pt idx="0">
                  <c:v>chlapci</c:v>
                </c:pt>
                <c:pt idx="1">
                  <c:v>dívky</c:v>
                </c:pt>
              </c:strCache>
            </c:strRef>
          </c:cat>
          <c:val>
            <c:numRef>
              <c:f>VV_DRUH_18!$M$47:$N$47</c:f>
              <c:numCache>
                <c:formatCode>General</c:formatCode>
                <c:ptCount val="2"/>
                <c:pt idx="0">
                  <c:v>2</c:v>
                </c:pt>
                <c:pt idx="1">
                  <c:v>1</c:v>
                </c:pt>
              </c:numCache>
            </c:numRef>
          </c:val>
          <c:extLst>
            <c:ext xmlns:c16="http://schemas.microsoft.com/office/drawing/2014/chart" uri="{C3380CC4-5D6E-409C-BE32-E72D297353CC}">
              <c16:uniqueId val="{00000003-5469-4D88-B0B7-5F2397804050}"/>
            </c:ext>
          </c:extLst>
        </c:ser>
        <c:ser>
          <c:idx val="4"/>
          <c:order val="4"/>
          <c:tx>
            <c:strRef>
              <c:f>VV_DRUH_18!$L$48</c:f>
              <c:strCache>
                <c:ptCount val="1"/>
                <c:pt idx="0">
                  <c:v>Rozštěp rtu a rozštěp patra</c:v>
                </c:pt>
              </c:strCache>
            </c:strRef>
          </c:tx>
          <c:spPr>
            <a:solidFill>
              <a:schemeClr val="accent3">
                <a:lumMod val="60000"/>
              </a:schemeClr>
            </a:solidFill>
            <a:ln>
              <a:noFill/>
            </a:ln>
            <a:effectLst/>
          </c:spPr>
          <c:invertIfNegative val="0"/>
          <c:cat>
            <c:strRef>
              <c:f>VV_DRUH_18!$M$43:$N$43</c:f>
              <c:strCache>
                <c:ptCount val="2"/>
                <c:pt idx="0">
                  <c:v>chlapci</c:v>
                </c:pt>
                <c:pt idx="1">
                  <c:v>dívky</c:v>
                </c:pt>
              </c:strCache>
            </c:strRef>
          </c:cat>
          <c:val>
            <c:numRef>
              <c:f>VV_DRUH_18!$M$48:$N$48</c:f>
              <c:numCache>
                <c:formatCode>General</c:formatCode>
                <c:ptCount val="2"/>
                <c:pt idx="0">
                  <c:v>7</c:v>
                </c:pt>
                <c:pt idx="1">
                  <c:v>4</c:v>
                </c:pt>
              </c:numCache>
            </c:numRef>
          </c:val>
          <c:extLst>
            <c:ext xmlns:c16="http://schemas.microsoft.com/office/drawing/2014/chart" uri="{C3380CC4-5D6E-409C-BE32-E72D297353CC}">
              <c16:uniqueId val="{00000004-5469-4D88-B0B7-5F2397804050}"/>
            </c:ext>
          </c:extLst>
        </c:ser>
        <c:ser>
          <c:idx val="5"/>
          <c:order val="5"/>
          <c:tx>
            <c:strRef>
              <c:f>VV_DRUH_18!$L$49</c:f>
              <c:strCache>
                <c:ptCount val="1"/>
                <c:pt idx="0">
                  <c:v>Jiné VV trávicí soustavy</c:v>
                </c:pt>
              </c:strCache>
            </c:strRef>
          </c:tx>
          <c:spPr>
            <a:solidFill>
              <a:schemeClr val="accent5">
                <a:lumMod val="60000"/>
              </a:schemeClr>
            </a:solidFill>
            <a:ln>
              <a:noFill/>
            </a:ln>
            <a:effectLst/>
          </c:spPr>
          <c:invertIfNegative val="0"/>
          <c:cat>
            <c:strRef>
              <c:f>VV_DRUH_18!$M$43:$N$43</c:f>
              <c:strCache>
                <c:ptCount val="2"/>
                <c:pt idx="0">
                  <c:v>chlapci</c:v>
                </c:pt>
                <c:pt idx="1">
                  <c:v>dívky</c:v>
                </c:pt>
              </c:strCache>
            </c:strRef>
          </c:cat>
          <c:val>
            <c:numRef>
              <c:f>VV_DRUH_18!$M$49:$N$49</c:f>
              <c:numCache>
                <c:formatCode>General</c:formatCode>
                <c:ptCount val="2"/>
                <c:pt idx="0">
                  <c:v>8</c:v>
                </c:pt>
                <c:pt idx="1">
                  <c:v>5</c:v>
                </c:pt>
              </c:numCache>
            </c:numRef>
          </c:val>
          <c:extLst>
            <c:ext xmlns:c16="http://schemas.microsoft.com/office/drawing/2014/chart" uri="{C3380CC4-5D6E-409C-BE32-E72D297353CC}">
              <c16:uniqueId val="{00000005-5469-4D88-B0B7-5F2397804050}"/>
            </c:ext>
          </c:extLst>
        </c:ser>
        <c:ser>
          <c:idx val="6"/>
          <c:order val="6"/>
          <c:tx>
            <c:strRef>
              <c:f>VV_DRUH_18!$L$50</c:f>
              <c:strCache>
                <c:ptCount val="1"/>
                <c:pt idx="0">
                  <c:v>Pohlavních orgánů</c:v>
                </c:pt>
              </c:strCache>
            </c:strRef>
          </c:tx>
          <c:spPr>
            <a:solidFill>
              <a:schemeClr val="accent1">
                <a:lumMod val="80000"/>
                <a:lumOff val="20000"/>
              </a:schemeClr>
            </a:solidFill>
            <a:ln>
              <a:noFill/>
            </a:ln>
            <a:effectLst/>
          </c:spPr>
          <c:invertIfNegative val="0"/>
          <c:cat>
            <c:strRef>
              <c:f>VV_DRUH_18!$M$43:$N$43</c:f>
              <c:strCache>
                <c:ptCount val="2"/>
                <c:pt idx="0">
                  <c:v>chlapci</c:v>
                </c:pt>
                <c:pt idx="1">
                  <c:v>dívky</c:v>
                </c:pt>
              </c:strCache>
            </c:strRef>
          </c:cat>
          <c:val>
            <c:numRef>
              <c:f>VV_DRUH_18!$M$50:$N$50</c:f>
              <c:numCache>
                <c:formatCode>General</c:formatCode>
                <c:ptCount val="2"/>
                <c:pt idx="0">
                  <c:v>36</c:v>
                </c:pt>
                <c:pt idx="1">
                  <c:v>4</c:v>
                </c:pt>
              </c:numCache>
            </c:numRef>
          </c:val>
          <c:extLst>
            <c:ext xmlns:c16="http://schemas.microsoft.com/office/drawing/2014/chart" uri="{C3380CC4-5D6E-409C-BE32-E72D297353CC}">
              <c16:uniqueId val="{00000006-5469-4D88-B0B7-5F2397804050}"/>
            </c:ext>
          </c:extLst>
        </c:ser>
        <c:ser>
          <c:idx val="7"/>
          <c:order val="7"/>
          <c:tx>
            <c:strRef>
              <c:f>VV_DRUH_18!$L$51</c:f>
              <c:strCache>
                <c:ptCount val="1"/>
                <c:pt idx="0">
                  <c:v>Močové soustavy</c:v>
                </c:pt>
              </c:strCache>
            </c:strRef>
          </c:tx>
          <c:spPr>
            <a:solidFill>
              <a:schemeClr val="accent3">
                <a:lumMod val="80000"/>
                <a:lumOff val="20000"/>
              </a:schemeClr>
            </a:solidFill>
            <a:ln>
              <a:noFill/>
            </a:ln>
            <a:effectLst/>
          </c:spPr>
          <c:invertIfNegative val="0"/>
          <c:cat>
            <c:strRef>
              <c:f>VV_DRUH_18!$M$43:$N$43</c:f>
              <c:strCache>
                <c:ptCount val="2"/>
                <c:pt idx="0">
                  <c:v>chlapci</c:v>
                </c:pt>
                <c:pt idx="1">
                  <c:v>dívky</c:v>
                </c:pt>
              </c:strCache>
            </c:strRef>
          </c:cat>
          <c:val>
            <c:numRef>
              <c:f>VV_DRUH_18!$M$51:$N$51</c:f>
              <c:numCache>
                <c:formatCode>General</c:formatCode>
                <c:ptCount val="2"/>
                <c:pt idx="0">
                  <c:v>21</c:v>
                </c:pt>
                <c:pt idx="1">
                  <c:v>6</c:v>
                </c:pt>
              </c:numCache>
            </c:numRef>
          </c:val>
          <c:extLst>
            <c:ext xmlns:c16="http://schemas.microsoft.com/office/drawing/2014/chart" uri="{C3380CC4-5D6E-409C-BE32-E72D297353CC}">
              <c16:uniqueId val="{00000007-5469-4D88-B0B7-5F2397804050}"/>
            </c:ext>
          </c:extLst>
        </c:ser>
        <c:ser>
          <c:idx val="8"/>
          <c:order val="8"/>
          <c:tx>
            <c:strRef>
              <c:f>VV_DRUH_18!$L$52</c:f>
              <c:strCache>
                <c:ptCount val="1"/>
                <c:pt idx="0">
                  <c:v>VV a deformace svalové a kosterní soust.</c:v>
                </c:pt>
              </c:strCache>
            </c:strRef>
          </c:tx>
          <c:spPr>
            <a:solidFill>
              <a:schemeClr val="accent5">
                <a:lumMod val="80000"/>
                <a:lumOff val="20000"/>
              </a:schemeClr>
            </a:solidFill>
            <a:ln>
              <a:noFill/>
            </a:ln>
            <a:effectLst/>
          </c:spPr>
          <c:invertIfNegative val="0"/>
          <c:cat>
            <c:strRef>
              <c:f>VV_DRUH_18!$M$43:$N$43</c:f>
              <c:strCache>
                <c:ptCount val="2"/>
                <c:pt idx="0">
                  <c:v>chlapci</c:v>
                </c:pt>
                <c:pt idx="1">
                  <c:v>dívky</c:v>
                </c:pt>
              </c:strCache>
            </c:strRef>
          </c:cat>
          <c:val>
            <c:numRef>
              <c:f>VV_DRUH_18!$M$52:$N$52</c:f>
              <c:numCache>
                <c:formatCode>General</c:formatCode>
                <c:ptCount val="2"/>
                <c:pt idx="0">
                  <c:v>30</c:v>
                </c:pt>
                <c:pt idx="1">
                  <c:v>30</c:v>
                </c:pt>
              </c:numCache>
            </c:numRef>
          </c:val>
          <c:extLst>
            <c:ext xmlns:c16="http://schemas.microsoft.com/office/drawing/2014/chart" uri="{C3380CC4-5D6E-409C-BE32-E72D297353CC}">
              <c16:uniqueId val="{00000008-5469-4D88-B0B7-5F2397804050}"/>
            </c:ext>
          </c:extLst>
        </c:ser>
        <c:ser>
          <c:idx val="9"/>
          <c:order val="9"/>
          <c:tx>
            <c:strRef>
              <c:f>VV_DRUH_18!$L$53</c:f>
              <c:strCache>
                <c:ptCount val="1"/>
                <c:pt idx="0">
                  <c:v>Jiné</c:v>
                </c:pt>
              </c:strCache>
            </c:strRef>
          </c:tx>
          <c:spPr>
            <a:solidFill>
              <a:schemeClr val="accent1">
                <a:lumMod val="80000"/>
              </a:schemeClr>
            </a:solidFill>
            <a:ln>
              <a:noFill/>
            </a:ln>
            <a:effectLst/>
          </c:spPr>
          <c:invertIfNegative val="0"/>
          <c:cat>
            <c:strRef>
              <c:f>VV_DRUH_18!$M$43:$N$43</c:f>
              <c:strCache>
                <c:ptCount val="2"/>
                <c:pt idx="0">
                  <c:v>chlapci</c:v>
                </c:pt>
                <c:pt idx="1">
                  <c:v>dívky</c:v>
                </c:pt>
              </c:strCache>
            </c:strRef>
          </c:cat>
          <c:val>
            <c:numRef>
              <c:f>VV_DRUH_18!$M$53:$N$53</c:f>
              <c:numCache>
                <c:formatCode>General</c:formatCode>
                <c:ptCount val="2"/>
                <c:pt idx="0">
                  <c:v>0</c:v>
                </c:pt>
                <c:pt idx="1">
                  <c:v>3</c:v>
                </c:pt>
              </c:numCache>
            </c:numRef>
          </c:val>
          <c:extLst>
            <c:ext xmlns:c16="http://schemas.microsoft.com/office/drawing/2014/chart" uri="{C3380CC4-5D6E-409C-BE32-E72D297353CC}">
              <c16:uniqueId val="{00000009-5469-4D88-B0B7-5F2397804050}"/>
            </c:ext>
          </c:extLst>
        </c:ser>
        <c:ser>
          <c:idx val="10"/>
          <c:order val="10"/>
          <c:tx>
            <c:strRef>
              <c:f>VV_DRUH_18!$L$54</c:f>
              <c:strCache>
                <c:ptCount val="1"/>
                <c:pt idx="0">
                  <c:v>Abnormality chromozomů nezařazené jinde</c:v>
                </c:pt>
              </c:strCache>
            </c:strRef>
          </c:tx>
          <c:spPr>
            <a:solidFill>
              <a:schemeClr val="accent3">
                <a:lumMod val="80000"/>
              </a:schemeClr>
            </a:solidFill>
            <a:ln>
              <a:noFill/>
            </a:ln>
            <a:effectLst/>
          </c:spPr>
          <c:invertIfNegative val="0"/>
          <c:cat>
            <c:strRef>
              <c:f>VV_DRUH_18!$M$43:$N$43</c:f>
              <c:strCache>
                <c:ptCount val="2"/>
                <c:pt idx="0">
                  <c:v>chlapci</c:v>
                </c:pt>
                <c:pt idx="1">
                  <c:v>dívky</c:v>
                </c:pt>
              </c:strCache>
            </c:strRef>
          </c:cat>
          <c:val>
            <c:numRef>
              <c:f>VV_DRUH_18!$M$54:$N$54</c:f>
              <c:numCache>
                <c:formatCode>General</c:formatCode>
                <c:ptCount val="2"/>
                <c:pt idx="0">
                  <c:v>2</c:v>
                </c:pt>
                <c:pt idx="1">
                  <c:v>1</c:v>
                </c:pt>
              </c:numCache>
            </c:numRef>
          </c:val>
          <c:extLst>
            <c:ext xmlns:c16="http://schemas.microsoft.com/office/drawing/2014/chart" uri="{C3380CC4-5D6E-409C-BE32-E72D297353CC}">
              <c16:uniqueId val="{0000000A-5469-4D88-B0B7-5F2397804050}"/>
            </c:ext>
          </c:extLst>
        </c:ser>
        <c:dLbls>
          <c:showLegendKey val="0"/>
          <c:showVal val="0"/>
          <c:showCatName val="0"/>
          <c:showSerName val="0"/>
          <c:showPercent val="0"/>
          <c:showBubbleSize val="0"/>
        </c:dLbls>
        <c:gapWidth val="150"/>
        <c:overlap val="100"/>
        <c:axId val="545334392"/>
        <c:axId val="545331256"/>
      </c:barChart>
      <c:catAx>
        <c:axId val="545334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545331256"/>
        <c:crosses val="autoZero"/>
        <c:auto val="1"/>
        <c:lblAlgn val="ctr"/>
        <c:lblOffset val="100"/>
        <c:noMultiLvlLbl val="0"/>
      </c:catAx>
      <c:valAx>
        <c:axId val="545331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545334392"/>
        <c:crosses val="autoZero"/>
        <c:crossBetween val="between"/>
      </c:valAx>
      <c:spPr>
        <a:noFill/>
        <a:ln>
          <a:noFill/>
        </a:ln>
        <a:effectLst/>
      </c:spPr>
    </c:plotArea>
    <c:legend>
      <c:legendPos val="b"/>
      <c:layout>
        <c:manualLayout>
          <c:xMode val="edge"/>
          <c:yMode val="edge"/>
          <c:x val="9.3983437624968511E-2"/>
          <c:y val="0.65208725728157779"/>
          <c:w val="0.76959428016001663"/>
          <c:h val="0.3196613479319673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4">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634965899515902E-2"/>
          <c:y val="2.7582550860719875E-2"/>
          <c:w val="0.88838940242706876"/>
          <c:h val="0.76519114973041558"/>
        </c:manualLayout>
      </c:layout>
      <c:barChart>
        <c:barDir val="col"/>
        <c:grouping val="stacked"/>
        <c:varyColors val="0"/>
        <c:ser>
          <c:idx val="0"/>
          <c:order val="0"/>
          <c:tx>
            <c:strRef>
              <c:f>VV_VYBRANE_VYVOJ!$B$25</c:f>
              <c:strCache>
                <c:ptCount val="1"/>
                <c:pt idx="0">
                  <c:v>Narození s VV</c:v>
                </c:pt>
              </c:strCache>
            </c:strRef>
          </c:tx>
          <c:spPr>
            <a:solidFill>
              <a:srgbClr val="037BC1"/>
            </a:solidFill>
          </c:spPr>
          <c:invertIfNegative val="0"/>
          <c:cat>
            <c:numRef>
              <c:f>'PER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VV_VYBRANE_VYVOJ!$C$25:$T$25</c:f>
              <c:numCache>
                <c:formatCode>General</c:formatCode>
                <c:ptCount val="18"/>
                <c:pt idx="0">
                  <c:v>22</c:v>
                </c:pt>
                <c:pt idx="1">
                  <c:v>7</c:v>
                </c:pt>
                <c:pt idx="2">
                  <c:v>20</c:v>
                </c:pt>
                <c:pt idx="3">
                  <c:v>20</c:v>
                </c:pt>
                <c:pt idx="4">
                  <c:v>16</c:v>
                </c:pt>
                <c:pt idx="5">
                  <c:v>19</c:v>
                </c:pt>
                <c:pt idx="6">
                  <c:v>18</c:v>
                </c:pt>
                <c:pt idx="7">
                  <c:v>17</c:v>
                </c:pt>
                <c:pt idx="8">
                  <c:v>12</c:v>
                </c:pt>
                <c:pt idx="9">
                  <c:v>18</c:v>
                </c:pt>
                <c:pt idx="10">
                  <c:v>13</c:v>
                </c:pt>
                <c:pt idx="11">
                  <c:v>13</c:v>
                </c:pt>
                <c:pt idx="12">
                  <c:v>10</c:v>
                </c:pt>
                <c:pt idx="13">
                  <c:v>27</c:v>
                </c:pt>
                <c:pt idx="14">
                  <c:v>13</c:v>
                </c:pt>
                <c:pt idx="15">
                  <c:v>16</c:v>
                </c:pt>
                <c:pt idx="16">
                  <c:v>18</c:v>
                </c:pt>
                <c:pt idx="17">
                  <c:v>11</c:v>
                </c:pt>
              </c:numCache>
            </c:numRef>
          </c:val>
          <c:extLst>
            <c:ext xmlns:c16="http://schemas.microsoft.com/office/drawing/2014/chart" uri="{C3380CC4-5D6E-409C-BE32-E72D297353CC}">
              <c16:uniqueId val="{00000000-8814-45FA-A9D4-4DCA4C3D2C6B}"/>
            </c:ext>
          </c:extLst>
        </c:ser>
        <c:ser>
          <c:idx val="1"/>
          <c:order val="1"/>
          <c:tx>
            <c:strRef>
              <c:f>VV_VYBRANE_VYVOJ!$B$26</c:f>
              <c:strCache>
                <c:ptCount val="1"/>
                <c:pt idx="0">
                  <c:v>Pozitivní prenatální diagnostika, těhotenství ukončeno</c:v>
                </c:pt>
              </c:strCache>
            </c:strRef>
          </c:tx>
          <c:spPr>
            <a:solidFill>
              <a:srgbClr val="DA2128"/>
            </a:solidFill>
          </c:spPr>
          <c:invertIfNegative val="0"/>
          <c:cat>
            <c:numRef>
              <c:f>'PER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VV_VYBRANE_VYVOJ!$C$26:$T$26</c:f>
              <c:numCache>
                <c:formatCode>General</c:formatCode>
                <c:ptCount val="18"/>
                <c:pt idx="0">
                  <c:v>39</c:v>
                </c:pt>
                <c:pt idx="1">
                  <c:v>43</c:v>
                </c:pt>
                <c:pt idx="2">
                  <c:v>41</c:v>
                </c:pt>
                <c:pt idx="3">
                  <c:v>36</c:v>
                </c:pt>
                <c:pt idx="4">
                  <c:v>37</c:v>
                </c:pt>
                <c:pt idx="5">
                  <c:v>34</c:v>
                </c:pt>
                <c:pt idx="6">
                  <c:v>47</c:v>
                </c:pt>
                <c:pt idx="7">
                  <c:v>54</c:v>
                </c:pt>
                <c:pt idx="8">
                  <c:v>42</c:v>
                </c:pt>
                <c:pt idx="9">
                  <c:v>27</c:v>
                </c:pt>
                <c:pt idx="10">
                  <c:v>27</c:v>
                </c:pt>
                <c:pt idx="11">
                  <c:v>40</c:v>
                </c:pt>
                <c:pt idx="12">
                  <c:v>41</c:v>
                </c:pt>
                <c:pt idx="13">
                  <c:v>40</c:v>
                </c:pt>
                <c:pt idx="14">
                  <c:v>29</c:v>
                </c:pt>
                <c:pt idx="15">
                  <c:v>15</c:v>
                </c:pt>
                <c:pt idx="16">
                  <c:v>34</c:v>
                </c:pt>
                <c:pt idx="17">
                  <c:v>35</c:v>
                </c:pt>
              </c:numCache>
            </c:numRef>
          </c:val>
          <c:extLst>
            <c:ext xmlns:c16="http://schemas.microsoft.com/office/drawing/2014/chart" uri="{C3380CC4-5D6E-409C-BE32-E72D297353CC}">
              <c16:uniqueId val="{00000001-8814-45FA-A9D4-4DCA4C3D2C6B}"/>
            </c:ext>
          </c:extLst>
        </c:ser>
        <c:dLbls>
          <c:showLegendKey val="0"/>
          <c:showVal val="0"/>
          <c:showCatName val="0"/>
          <c:showSerName val="0"/>
          <c:showPercent val="0"/>
          <c:showBubbleSize val="0"/>
        </c:dLbls>
        <c:gapWidth val="150"/>
        <c:overlap val="100"/>
        <c:axId val="345963288"/>
        <c:axId val="345966424"/>
      </c:barChart>
      <c:catAx>
        <c:axId val="345963288"/>
        <c:scaling>
          <c:orientation val="minMax"/>
        </c:scaling>
        <c:delete val="0"/>
        <c:axPos val="b"/>
        <c:numFmt formatCode="General" sourceLinked="1"/>
        <c:majorTickMark val="out"/>
        <c:minorTickMark val="none"/>
        <c:tickLblPos val="nextTo"/>
        <c:txPr>
          <a:bodyPr/>
          <a:lstStyle/>
          <a:p>
            <a:pPr>
              <a:defRPr sz="1200"/>
            </a:pPr>
            <a:endParaRPr lang="cs-CZ"/>
          </a:p>
        </c:txPr>
        <c:crossAx val="345966424"/>
        <c:crosses val="autoZero"/>
        <c:auto val="1"/>
        <c:lblAlgn val="ctr"/>
        <c:lblOffset val="100"/>
        <c:tickLblSkip val="3"/>
        <c:noMultiLvlLbl val="0"/>
      </c:catAx>
      <c:valAx>
        <c:axId val="345966424"/>
        <c:scaling>
          <c:orientation val="minMax"/>
          <c:max val="80"/>
        </c:scaling>
        <c:delete val="0"/>
        <c:axPos val="l"/>
        <c:majorGridlines/>
        <c:title>
          <c:tx>
            <c:rich>
              <a:bodyPr/>
              <a:lstStyle/>
              <a:p>
                <a:pPr>
                  <a:defRPr/>
                </a:pPr>
                <a:r>
                  <a:rPr lang="cs-CZ" dirty="0"/>
                  <a:t>Počet</a:t>
                </a:r>
                <a:r>
                  <a:rPr lang="cs-CZ" baseline="0" dirty="0"/>
                  <a:t> diagnóz</a:t>
                </a:r>
                <a:endParaRPr lang="cs-CZ" dirty="0"/>
              </a:p>
            </c:rich>
          </c:tx>
          <c:layout>
            <c:manualLayout>
              <c:xMode val="edge"/>
              <c:yMode val="edge"/>
              <c:x val="6.8973318183953216E-3"/>
              <c:y val="0.25248031945331767"/>
            </c:manualLayout>
          </c:layout>
          <c:overlay val="0"/>
        </c:title>
        <c:numFmt formatCode="#,##0" sourceLinked="0"/>
        <c:majorTickMark val="out"/>
        <c:minorTickMark val="none"/>
        <c:tickLblPos val="nextTo"/>
        <c:txPr>
          <a:bodyPr/>
          <a:lstStyle/>
          <a:p>
            <a:pPr>
              <a:defRPr sz="1200"/>
            </a:pPr>
            <a:endParaRPr lang="cs-CZ"/>
          </a:p>
        </c:txPr>
        <c:crossAx val="345963288"/>
        <c:crosses val="autoZero"/>
        <c:crossBetween val="between"/>
      </c:valAx>
    </c:plotArea>
    <c:legend>
      <c:legendPos val="r"/>
      <c:layout>
        <c:manualLayout>
          <c:xMode val="edge"/>
          <c:yMode val="edge"/>
          <c:x val="4.3200054399564801E-3"/>
          <c:y val="0.92109487480438179"/>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6025311843720226E-2"/>
          <c:y val="3.7320159938957778E-2"/>
          <c:w val="0.87988656368963303"/>
          <c:h val="0.80247009167966799"/>
        </c:manualLayout>
      </c:layout>
      <c:barChart>
        <c:barDir val="col"/>
        <c:grouping val="stacked"/>
        <c:varyColors val="0"/>
        <c:ser>
          <c:idx val="0"/>
          <c:order val="0"/>
          <c:tx>
            <c:strRef>
              <c:f>VV_VYBRANE_VYVOJ!$B$31</c:f>
              <c:strCache>
                <c:ptCount val="1"/>
                <c:pt idx="0">
                  <c:v>Narození s VV</c:v>
                </c:pt>
              </c:strCache>
            </c:strRef>
          </c:tx>
          <c:spPr>
            <a:solidFill>
              <a:srgbClr val="037BC1"/>
            </a:solidFill>
          </c:spPr>
          <c:invertIfNegative val="0"/>
          <c:cat>
            <c:numRef>
              <c:f>'PER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VV_VYBRANE_VYVOJ!$C$31:$T$31</c:f>
              <c:numCache>
                <c:formatCode>General</c:formatCode>
                <c:ptCount val="18"/>
                <c:pt idx="0">
                  <c:v>71</c:v>
                </c:pt>
                <c:pt idx="1">
                  <c:v>58</c:v>
                </c:pt>
                <c:pt idx="2">
                  <c:v>61</c:v>
                </c:pt>
                <c:pt idx="3">
                  <c:v>75</c:v>
                </c:pt>
                <c:pt idx="4">
                  <c:v>62</c:v>
                </c:pt>
                <c:pt idx="5">
                  <c:v>64</c:v>
                </c:pt>
                <c:pt idx="6">
                  <c:v>46</c:v>
                </c:pt>
                <c:pt idx="7">
                  <c:v>68</c:v>
                </c:pt>
                <c:pt idx="8">
                  <c:v>47</c:v>
                </c:pt>
                <c:pt idx="9">
                  <c:v>52</c:v>
                </c:pt>
                <c:pt idx="10">
                  <c:v>55</c:v>
                </c:pt>
                <c:pt idx="11">
                  <c:v>64</c:v>
                </c:pt>
                <c:pt idx="12">
                  <c:v>58</c:v>
                </c:pt>
                <c:pt idx="13">
                  <c:v>51</c:v>
                </c:pt>
                <c:pt idx="14">
                  <c:v>53</c:v>
                </c:pt>
                <c:pt idx="15">
                  <c:v>49</c:v>
                </c:pt>
                <c:pt idx="16">
                  <c:v>47</c:v>
                </c:pt>
                <c:pt idx="17">
                  <c:v>41</c:v>
                </c:pt>
              </c:numCache>
            </c:numRef>
          </c:val>
          <c:extLst>
            <c:ext xmlns:c16="http://schemas.microsoft.com/office/drawing/2014/chart" uri="{C3380CC4-5D6E-409C-BE32-E72D297353CC}">
              <c16:uniqueId val="{00000000-24CE-48A2-8D31-8C2E0EB698D3}"/>
            </c:ext>
          </c:extLst>
        </c:ser>
        <c:ser>
          <c:idx val="1"/>
          <c:order val="1"/>
          <c:tx>
            <c:strRef>
              <c:f>VV_VYBRANE_VYVOJ!$B$32</c:f>
              <c:strCache>
                <c:ptCount val="1"/>
                <c:pt idx="0">
                  <c:v>Pozitivní prenatální diagnostika, těhotenství ukončeno</c:v>
                </c:pt>
              </c:strCache>
            </c:strRef>
          </c:tx>
          <c:spPr>
            <a:solidFill>
              <a:srgbClr val="DA2128"/>
            </a:solidFill>
          </c:spPr>
          <c:invertIfNegative val="0"/>
          <c:cat>
            <c:numRef>
              <c:f>'PER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VV_VYBRANE_VYVOJ!$C$32:$T$32</c:f>
              <c:numCache>
                <c:formatCode>General</c:formatCode>
                <c:ptCount val="18"/>
                <c:pt idx="0">
                  <c:v>69</c:v>
                </c:pt>
                <c:pt idx="1">
                  <c:v>81</c:v>
                </c:pt>
                <c:pt idx="2">
                  <c:v>80</c:v>
                </c:pt>
                <c:pt idx="3">
                  <c:v>84</c:v>
                </c:pt>
                <c:pt idx="4">
                  <c:v>91</c:v>
                </c:pt>
                <c:pt idx="5">
                  <c:v>113</c:v>
                </c:pt>
                <c:pt idx="6">
                  <c:v>120</c:v>
                </c:pt>
                <c:pt idx="7">
                  <c:v>132</c:v>
                </c:pt>
                <c:pt idx="8">
                  <c:v>164</c:v>
                </c:pt>
                <c:pt idx="9">
                  <c:v>70</c:v>
                </c:pt>
                <c:pt idx="10">
                  <c:v>106</c:v>
                </c:pt>
                <c:pt idx="11">
                  <c:v>119</c:v>
                </c:pt>
                <c:pt idx="12">
                  <c:v>132</c:v>
                </c:pt>
                <c:pt idx="13">
                  <c:v>133</c:v>
                </c:pt>
                <c:pt idx="14">
                  <c:v>117</c:v>
                </c:pt>
                <c:pt idx="15">
                  <c:v>67</c:v>
                </c:pt>
                <c:pt idx="16">
                  <c:v>173</c:v>
                </c:pt>
                <c:pt idx="17">
                  <c:v>202</c:v>
                </c:pt>
              </c:numCache>
            </c:numRef>
          </c:val>
          <c:extLst>
            <c:ext xmlns:c16="http://schemas.microsoft.com/office/drawing/2014/chart" uri="{C3380CC4-5D6E-409C-BE32-E72D297353CC}">
              <c16:uniqueId val="{00000001-24CE-48A2-8D31-8C2E0EB698D3}"/>
            </c:ext>
          </c:extLst>
        </c:ser>
        <c:dLbls>
          <c:showLegendKey val="0"/>
          <c:showVal val="0"/>
          <c:showCatName val="0"/>
          <c:showSerName val="0"/>
          <c:showPercent val="0"/>
          <c:showBubbleSize val="0"/>
        </c:dLbls>
        <c:gapWidth val="150"/>
        <c:overlap val="100"/>
        <c:axId val="351701792"/>
        <c:axId val="351702576"/>
      </c:barChart>
      <c:catAx>
        <c:axId val="351701792"/>
        <c:scaling>
          <c:orientation val="minMax"/>
        </c:scaling>
        <c:delete val="0"/>
        <c:axPos val="b"/>
        <c:numFmt formatCode="General" sourceLinked="1"/>
        <c:majorTickMark val="out"/>
        <c:minorTickMark val="none"/>
        <c:tickLblPos val="nextTo"/>
        <c:txPr>
          <a:bodyPr/>
          <a:lstStyle/>
          <a:p>
            <a:pPr>
              <a:defRPr sz="1200"/>
            </a:pPr>
            <a:endParaRPr lang="cs-CZ"/>
          </a:p>
        </c:txPr>
        <c:crossAx val="351702576"/>
        <c:crosses val="autoZero"/>
        <c:auto val="1"/>
        <c:lblAlgn val="ctr"/>
        <c:lblOffset val="100"/>
        <c:tickLblSkip val="3"/>
        <c:noMultiLvlLbl val="0"/>
      </c:catAx>
      <c:valAx>
        <c:axId val="351702576"/>
        <c:scaling>
          <c:orientation val="minMax"/>
          <c:max val="230"/>
          <c:min val="0"/>
        </c:scaling>
        <c:delete val="0"/>
        <c:axPos val="l"/>
        <c:majorGridlines/>
        <c:title>
          <c:tx>
            <c:rich>
              <a:bodyPr/>
              <a:lstStyle/>
              <a:p>
                <a:pPr>
                  <a:defRPr/>
                </a:pPr>
                <a:r>
                  <a:rPr lang="cs-CZ" dirty="0"/>
                  <a:t>Počet diagnóz</a:t>
                </a:r>
              </a:p>
            </c:rich>
          </c:tx>
          <c:layout>
            <c:manualLayout>
              <c:xMode val="edge"/>
              <c:yMode val="edge"/>
              <c:x val="7.4066242205250441E-3"/>
              <c:y val="0.25806905842297173"/>
            </c:manualLayout>
          </c:layout>
          <c:overlay val="0"/>
        </c:title>
        <c:numFmt formatCode="#,##0" sourceLinked="0"/>
        <c:majorTickMark val="out"/>
        <c:minorTickMark val="none"/>
        <c:tickLblPos val="nextTo"/>
        <c:txPr>
          <a:bodyPr/>
          <a:lstStyle/>
          <a:p>
            <a:pPr>
              <a:defRPr sz="1200"/>
            </a:pPr>
            <a:endParaRPr lang="cs-CZ"/>
          </a:p>
        </c:txPr>
        <c:crossAx val="351701792"/>
        <c:crosses val="autoZero"/>
        <c:crossBetween val="between"/>
      </c:valAx>
    </c:plotArea>
    <c:legend>
      <c:legendPos val="r"/>
      <c:layout>
        <c:manualLayout>
          <c:xMode val="edge"/>
          <c:yMode val="edge"/>
          <c:x val="4.3562466547869057E-2"/>
          <c:y val="0.92546478699210211"/>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634965899515902E-2"/>
          <c:y val="2.7582550860719875E-2"/>
          <c:w val="0.88838940242706876"/>
          <c:h val="0.76519114973041558"/>
        </c:manualLayout>
      </c:layout>
      <c:barChart>
        <c:barDir val="col"/>
        <c:grouping val="stacked"/>
        <c:varyColors val="0"/>
        <c:ser>
          <c:idx val="0"/>
          <c:order val="0"/>
          <c:tx>
            <c:strRef>
              <c:f>VV_VYBRANE_VYVOJ!$B$25</c:f>
              <c:strCache>
                <c:ptCount val="1"/>
                <c:pt idx="0">
                  <c:v>Narození s VV</c:v>
                </c:pt>
              </c:strCache>
            </c:strRef>
          </c:tx>
          <c:spPr>
            <a:solidFill>
              <a:srgbClr val="037BC1"/>
            </a:solidFill>
          </c:spPr>
          <c:invertIfNegative val="0"/>
          <c:cat>
            <c:numRef>
              <c:f>'PER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VV_VYBRANE_VYVOJ!$C$25:$T$25</c:f>
              <c:numCache>
                <c:formatCode>General</c:formatCode>
                <c:ptCount val="18"/>
                <c:pt idx="0">
                  <c:v>1</c:v>
                </c:pt>
                <c:pt idx="1">
                  <c:v>0</c:v>
                </c:pt>
                <c:pt idx="2">
                  <c:v>0</c:v>
                </c:pt>
                <c:pt idx="3">
                  <c:v>2</c:v>
                </c:pt>
                <c:pt idx="4">
                  <c:v>1</c:v>
                </c:pt>
                <c:pt idx="5">
                  <c:v>1</c:v>
                </c:pt>
                <c:pt idx="6">
                  <c:v>1</c:v>
                </c:pt>
                <c:pt idx="7">
                  <c:v>0</c:v>
                </c:pt>
                <c:pt idx="8">
                  <c:v>0</c:v>
                </c:pt>
                <c:pt idx="9">
                  <c:v>0</c:v>
                </c:pt>
                <c:pt idx="10">
                  <c:v>2</c:v>
                </c:pt>
                <c:pt idx="11">
                  <c:v>0</c:v>
                </c:pt>
                <c:pt idx="12">
                  <c:v>2</c:v>
                </c:pt>
                <c:pt idx="13">
                  <c:v>2</c:v>
                </c:pt>
                <c:pt idx="14">
                  <c:v>0</c:v>
                </c:pt>
                <c:pt idx="15">
                  <c:v>1</c:v>
                </c:pt>
                <c:pt idx="16">
                  <c:v>2</c:v>
                </c:pt>
                <c:pt idx="17">
                  <c:v>0</c:v>
                </c:pt>
              </c:numCache>
            </c:numRef>
          </c:val>
          <c:extLst>
            <c:ext xmlns:c16="http://schemas.microsoft.com/office/drawing/2014/chart" uri="{C3380CC4-5D6E-409C-BE32-E72D297353CC}">
              <c16:uniqueId val="{00000000-6389-40CC-BFDE-07910CC93767}"/>
            </c:ext>
          </c:extLst>
        </c:ser>
        <c:ser>
          <c:idx val="1"/>
          <c:order val="1"/>
          <c:tx>
            <c:strRef>
              <c:f>VV_VYBRANE_VYVOJ!$B$26</c:f>
              <c:strCache>
                <c:ptCount val="1"/>
                <c:pt idx="0">
                  <c:v>Pozitivní prenatální diagnostika, těhotenství ukončeno</c:v>
                </c:pt>
              </c:strCache>
            </c:strRef>
          </c:tx>
          <c:spPr>
            <a:solidFill>
              <a:srgbClr val="DA2128"/>
            </a:solidFill>
          </c:spPr>
          <c:invertIfNegative val="0"/>
          <c:cat>
            <c:numRef>
              <c:f>'PER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VV_VYBRANE_VYVOJ!$C$26:$T$26</c:f>
              <c:numCache>
                <c:formatCode>General</c:formatCode>
                <c:ptCount val="18"/>
                <c:pt idx="0">
                  <c:v>4</c:v>
                </c:pt>
                <c:pt idx="1">
                  <c:v>2</c:v>
                </c:pt>
                <c:pt idx="2">
                  <c:v>4</c:v>
                </c:pt>
                <c:pt idx="3">
                  <c:v>5</c:v>
                </c:pt>
                <c:pt idx="4">
                  <c:v>0</c:v>
                </c:pt>
                <c:pt idx="5">
                  <c:v>0</c:v>
                </c:pt>
                <c:pt idx="6">
                  <c:v>6</c:v>
                </c:pt>
                <c:pt idx="7">
                  <c:v>5</c:v>
                </c:pt>
                <c:pt idx="8">
                  <c:v>2</c:v>
                </c:pt>
                <c:pt idx="9">
                  <c:v>2</c:v>
                </c:pt>
                <c:pt idx="10">
                  <c:v>4</c:v>
                </c:pt>
                <c:pt idx="11">
                  <c:v>2</c:v>
                </c:pt>
                <c:pt idx="12">
                  <c:v>5</c:v>
                </c:pt>
                <c:pt idx="13">
                  <c:v>4</c:v>
                </c:pt>
                <c:pt idx="14">
                  <c:v>8</c:v>
                </c:pt>
                <c:pt idx="15">
                  <c:v>2</c:v>
                </c:pt>
                <c:pt idx="16">
                  <c:v>5</c:v>
                </c:pt>
                <c:pt idx="17">
                  <c:v>2</c:v>
                </c:pt>
              </c:numCache>
            </c:numRef>
          </c:val>
          <c:extLst>
            <c:ext xmlns:c16="http://schemas.microsoft.com/office/drawing/2014/chart" uri="{C3380CC4-5D6E-409C-BE32-E72D297353CC}">
              <c16:uniqueId val="{00000001-6389-40CC-BFDE-07910CC93767}"/>
            </c:ext>
          </c:extLst>
        </c:ser>
        <c:dLbls>
          <c:showLegendKey val="0"/>
          <c:showVal val="0"/>
          <c:showCatName val="0"/>
          <c:showSerName val="0"/>
          <c:showPercent val="0"/>
          <c:showBubbleSize val="0"/>
        </c:dLbls>
        <c:gapWidth val="150"/>
        <c:overlap val="100"/>
        <c:axId val="359661648"/>
        <c:axId val="359671056"/>
      </c:barChart>
      <c:catAx>
        <c:axId val="359661648"/>
        <c:scaling>
          <c:orientation val="minMax"/>
        </c:scaling>
        <c:delete val="0"/>
        <c:axPos val="b"/>
        <c:numFmt formatCode="General" sourceLinked="1"/>
        <c:majorTickMark val="out"/>
        <c:minorTickMark val="none"/>
        <c:tickLblPos val="nextTo"/>
        <c:txPr>
          <a:bodyPr/>
          <a:lstStyle/>
          <a:p>
            <a:pPr>
              <a:defRPr sz="1200"/>
            </a:pPr>
            <a:endParaRPr lang="cs-CZ"/>
          </a:p>
        </c:txPr>
        <c:crossAx val="359671056"/>
        <c:crosses val="autoZero"/>
        <c:auto val="1"/>
        <c:lblAlgn val="ctr"/>
        <c:lblOffset val="100"/>
        <c:tickLblSkip val="3"/>
        <c:noMultiLvlLbl val="0"/>
      </c:catAx>
      <c:valAx>
        <c:axId val="359671056"/>
        <c:scaling>
          <c:orientation val="minMax"/>
          <c:max val="8"/>
        </c:scaling>
        <c:delete val="0"/>
        <c:axPos val="l"/>
        <c:majorGridlines/>
        <c:title>
          <c:tx>
            <c:rich>
              <a:bodyPr/>
              <a:lstStyle/>
              <a:p>
                <a:pPr>
                  <a:defRPr/>
                </a:pPr>
                <a:r>
                  <a:rPr lang="cs-CZ" dirty="0"/>
                  <a:t>Počet</a:t>
                </a:r>
                <a:r>
                  <a:rPr lang="cs-CZ" baseline="0" dirty="0"/>
                  <a:t> diagnóz</a:t>
                </a:r>
                <a:endParaRPr lang="cs-CZ" dirty="0"/>
              </a:p>
            </c:rich>
          </c:tx>
          <c:layout>
            <c:manualLayout>
              <c:xMode val="edge"/>
              <c:yMode val="edge"/>
              <c:x val="6.8973318183953216E-3"/>
              <c:y val="0.25248031945331767"/>
            </c:manualLayout>
          </c:layout>
          <c:overlay val="0"/>
        </c:title>
        <c:numFmt formatCode="#,##0" sourceLinked="0"/>
        <c:majorTickMark val="out"/>
        <c:minorTickMark val="none"/>
        <c:tickLblPos val="nextTo"/>
        <c:txPr>
          <a:bodyPr/>
          <a:lstStyle/>
          <a:p>
            <a:pPr>
              <a:defRPr sz="1200"/>
            </a:pPr>
            <a:endParaRPr lang="cs-CZ"/>
          </a:p>
        </c:txPr>
        <c:crossAx val="359661648"/>
        <c:crosses val="autoZero"/>
        <c:crossBetween val="between"/>
      </c:valAx>
    </c:plotArea>
    <c:legend>
      <c:legendPos val="r"/>
      <c:layout>
        <c:manualLayout>
          <c:xMode val="edge"/>
          <c:yMode val="edge"/>
          <c:x val="4.3200054399564801E-3"/>
          <c:y val="0.92109487480438179"/>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634965899515902E-2"/>
          <c:y val="2.7582550860719875E-2"/>
          <c:w val="0.88838940242706876"/>
          <c:h val="0.76519114973041558"/>
        </c:manualLayout>
      </c:layout>
      <c:barChart>
        <c:barDir val="col"/>
        <c:grouping val="stacked"/>
        <c:varyColors val="0"/>
        <c:ser>
          <c:idx val="0"/>
          <c:order val="0"/>
          <c:tx>
            <c:strRef>
              <c:f>'28. Vrozené vady vybrané'!$A$63</c:f>
              <c:strCache>
                <c:ptCount val="1"/>
                <c:pt idx="0">
                  <c:v>Narození s VV</c:v>
                </c:pt>
              </c:strCache>
            </c:strRef>
          </c:tx>
          <c:spPr>
            <a:solidFill>
              <a:srgbClr val="037BC1"/>
            </a:solidFill>
          </c:spPr>
          <c:invertIfNegative val="0"/>
          <c:cat>
            <c:numRef>
              <c:f>'[9]PER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'28. Vrozené vady vybrané'!$B$63:$S$63</c:f>
              <c:numCache>
                <c:formatCode>General</c:formatCode>
                <c:ptCount val="18"/>
                <c:pt idx="0">
                  <c:v>4</c:v>
                </c:pt>
                <c:pt idx="1">
                  <c:v>2</c:v>
                </c:pt>
                <c:pt idx="2">
                  <c:v>4</c:v>
                </c:pt>
                <c:pt idx="3">
                  <c:v>5</c:v>
                </c:pt>
                <c:pt idx="4">
                  <c:v>0</c:v>
                </c:pt>
                <c:pt idx="5">
                  <c:v>0</c:v>
                </c:pt>
                <c:pt idx="6">
                  <c:v>6</c:v>
                </c:pt>
                <c:pt idx="7">
                  <c:v>5</c:v>
                </c:pt>
                <c:pt idx="8">
                  <c:v>2</c:v>
                </c:pt>
                <c:pt idx="9">
                  <c:v>2</c:v>
                </c:pt>
                <c:pt idx="10">
                  <c:v>4</c:v>
                </c:pt>
                <c:pt idx="11">
                  <c:v>2</c:v>
                </c:pt>
                <c:pt idx="12">
                  <c:v>5</c:v>
                </c:pt>
                <c:pt idx="13">
                  <c:v>4</c:v>
                </c:pt>
                <c:pt idx="14">
                  <c:v>8</c:v>
                </c:pt>
                <c:pt idx="15">
                  <c:v>2</c:v>
                </c:pt>
                <c:pt idx="16">
                  <c:v>5</c:v>
                </c:pt>
                <c:pt idx="17">
                  <c:v>2</c:v>
                </c:pt>
              </c:numCache>
            </c:numRef>
          </c:val>
          <c:extLst>
            <c:ext xmlns:c16="http://schemas.microsoft.com/office/drawing/2014/chart" uri="{C3380CC4-5D6E-409C-BE32-E72D297353CC}">
              <c16:uniqueId val="{00000000-76F8-4081-9F58-AA9DA28AE8CD}"/>
            </c:ext>
          </c:extLst>
        </c:ser>
        <c:ser>
          <c:idx val="1"/>
          <c:order val="1"/>
          <c:tx>
            <c:strRef>
              <c:f>'28. Vrozené vady vybrané'!$A$64</c:f>
              <c:strCache>
                <c:ptCount val="1"/>
                <c:pt idx="0">
                  <c:v>Pozitivní prenatální diagnostika, těhotenství ukončeno</c:v>
                </c:pt>
              </c:strCache>
            </c:strRef>
          </c:tx>
          <c:spPr>
            <a:solidFill>
              <a:srgbClr val="C00000"/>
            </a:solidFill>
          </c:spPr>
          <c:invertIfNegative val="0"/>
          <c:cat>
            <c:numRef>
              <c:f>'[9]PER SC_BRNO'!$B$5:$B$22</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'28. Vrozené vady vybrané'!$B$64:$S$64</c:f>
              <c:numCache>
                <c:formatCode>General</c:formatCode>
                <c:ptCount val="18"/>
                <c:pt idx="0">
                  <c:v>2</c:v>
                </c:pt>
                <c:pt idx="1">
                  <c:v>3</c:v>
                </c:pt>
                <c:pt idx="2">
                  <c:v>7</c:v>
                </c:pt>
                <c:pt idx="3">
                  <c:v>1</c:v>
                </c:pt>
                <c:pt idx="4">
                  <c:v>3</c:v>
                </c:pt>
                <c:pt idx="5">
                  <c:v>7</c:v>
                </c:pt>
                <c:pt idx="6">
                  <c:v>8</c:v>
                </c:pt>
                <c:pt idx="7">
                  <c:v>4</c:v>
                </c:pt>
                <c:pt idx="8">
                  <c:v>14</c:v>
                </c:pt>
                <c:pt idx="9">
                  <c:v>7</c:v>
                </c:pt>
                <c:pt idx="10">
                  <c:v>7</c:v>
                </c:pt>
                <c:pt idx="11">
                  <c:v>7</c:v>
                </c:pt>
                <c:pt idx="12">
                  <c:v>13</c:v>
                </c:pt>
                <c:pt idx="13">
                  <c:v>9</c:v>
                </c:pt>
                <c:pt idx="14">
                  <c:v>18</c:v>
                </c:pt>
                <c:pt idx="15">
                  <c:v>0</c:v>
                </c:pt>
                <c:pt idx="16">
                  <c:v>6</c:v>
                </c:pt>
                <c:pt idx="17">
                  <c:v>9</c:v>
                </c:pt>
              </c:numCache>
            </c:numRef>
          </c:val>
          <c:extLst>
            <c:ext xmlns:c16="http://schemas.microsoft.com/office/drawing/2014/chart" uri="{C3380CC4-5D6E-409C-BE32-E72D297353CC}">
              <c16:uniqueId val="{00000001-76F8-4081-9F58-AA9DA28AE8CD}"/>
            </c:ext>
          </c:extLst>
        </c:ser>
        <c:dLbls>
          <c:showLegendKey val="0"/>
          <c:showVal val="0"/>
          <c:showCatName val="0"/>
          <c:showSerName val="0"/>
          <c:showPercent val="0"/>
          <c:showBubbleSize val="0"/>
        </c:dLbls>
        <c:gapWidth val="150"/>
        <c:overlap val="100"/>
        <c:axId val="359661648"/>
        <c:axId val="359671056"/>
      </c:barChart>
      <c:catAx>
        <c:axId val="359661648"/>
        <c:scaling>
          <c:orientation val="minMax"/>
        </c:scaling>
        <c:delete val="0"/>
        <c:axPos val="b"/>
        <c:numFmt formatCode="General" sourceLinked="1"/>
        <c:majorTickMark val="out"/>
        <c:minorTickMark val="none"/>
        <c:tickLblPos val="nextTo"/>
        <c:txPr>
          <a:bodyPr/>
          <a:lstStyle/>
          <a:p>
            <a:pPr>
              <a:defRPr sz="1200"/>
            </a:pPr>
            <a:endParaRPr lang="cs-CZ"/>
          </a:p>
        </c:txPr>
        <c:crossAx val="359671056"/>
        <c:crosses val="autoZero"/>
        <c:auto val="1"/>
        <c:lblAlgn val="ctr"/>
        <c:lblOffset val="100"/>
        <c:tickLblSkip val="3"/>
        <c:noMultiLvlLbl val="0"/>
      </c:catAx>
      <c:valAx>
        <c:axId val="359671056"/>
        <c:scaling>
          <c:orientation val="minMax"/>
          <c:max val="28"/>
          <c:min val="0"/>
        </c:scaling>
        <c:delete val="0"/>
        <c:axPos val="l"/>
        <c:majorGridlines/>
        <c:title>
          <c:tx>
            <c:rich>
              <a:bodyPr/>
              <a:lstStyle/>
              <a:p>
                <a:pPr>
                  <a:defRPr/>
                </a:pPr>
                <a:r>
                  <a:rPr lang="cs-CZ" dirty="0"/>
                  <a:t>Počet</a:t>
                </a:r>
                <a:r>
                  <a:rPr lang="cs-CZ" baseline="0" dirty="0"/>
                  <a:t> diagnóz</a:t>
                </a:r>
                <a:endParaRPr lang="cs-CZ" dirty="0"/>
              </a:p>
            </c:rich>
          </c:tx>
          <c:layout>
            <c:manualLayout>
              <c:xMode val="edge"/>
              <c:yMode val="edge"/>
              <c:x val="6.8973318183953216E-3"/>
              <c:y val="0.25248031945331767"/>
            </c:manualLayout>
          </c:layout>
          <c:overlay val="0"/>
        </c:title>
        <c:numFmt formatCode="#,##0" sourceLinked="0"/>
        <c:majorTickMark val="out"/>
        <c:minorTickMark val="none"/>
        <c:tickLblPos val="nextTo"/>
        <c:txPr>
          <a:bodyPr/>
          <a:lstStyle/>
          <a:p>
            <a:pPr>
              <a:defRPr sz="1200"/>
            </a:pPr>
            <a:endParaRPr lang="cs-CZ"/>
          </a:p>
        </c:txPr>
        <c:crossAx val="359661648"/>
        <c:crosses val="autoZero"/>
        <c:crossBetween val="between"/>
      </c:valAx>
    </c:plotArea>
    <c:legend>
      <c:legendPos val="r"/>
      <c:layout>
        <c:manualLayout>
          <c:xMode val="edge"/>
          <c:yMode val="edge"/>
          <c:x val="4.3200054399564801E-3"/>
          <c:y val="0.92109487480438179"/>
          <c:w val="0.9546593227254182"/>
          <c:h val="7.4535406885758992E-2"/>
        </c:manualLayout>
      </c:layout>
      <c:overlay val="0"/>
      <c:txPr>
        <a:bodyPr/>
        <a:lstStyle/>
        <a:p>
          <a:pPr>
            <a:defRPr sz="1200"/>
          </a:pPr>
          <a:endParaRPr lang="cs-CZ"/>
        </a:p>
      </c:txPr>
    </c:legend>
    <c:plotVisOnly val="1"/>
    <c:dispBlanksAs val="gap"/>
    <c:showDLblsOverMax val="0"/>
  </c:chart>
  <c:spPr>
    <a:noFill/>
  </c:spPr>
  <c:externalData r:id="rId2">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'cyk2'!$S$3</c:f>
              <c:strCache>
                <c:ptCount val="1"/>
                <c:pt idx="0">
                  <c:v>ivf</c:v>
                </c:pt>
              </c:strCache>
            </c:strRef>
          </c:tx>
          <c:spPr>
            <a:gradFill flip="none" rotWithShape="1">
              <a:gsLst>
                <a:gs pos="0">
                  <a:srgbClr val="990033"/>
                </a:gs>
                <a:gs pos="50000">
                  <a:srgbClr val="FF70A0"/>
                </a:gs>
                <a:gs pos="100000">
                  <a:srgbClr val="FFBFBF"/>
                </a:gs>
              </a:gsLst>
              <a:lin ang="0" scaled="0"/>
              <a:tileRect/>
            </a:gradFill>
            <a:ln>
              <a:solidFill>
                <a:srgbClr val="C0000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'cyk2'!$S$4:$S$14</c:f>
              <c:numCache>
                <c:formatCode>General</c:formatCode>
                <c:ptCount val="11"/>
                <c:pt idx="0">
                  <c:v>12192</c:v>
                </c:pt>
                <c:pt idx="1">
                  <c:v>14150</c:v>
                </c:pt>
                <c:pt idx="2">
                  <c:v>12843</c:v>
                </c:pt>
                <c:pt idx="3">
                  <c:v>12733</c:v>
                </c:pt>
                <c:pt idx="4">
                  <c:v>12326</c:v>
                </c:pt>
                <c:pt idx="5">
                  <c:v>12296</c:v>
                </c:pt>
                <c:pt idx="6">
                  <c:v>12980</c:v>
                </c:pt>
                <c:pt idx="7">
                  <c:v>13280</c:v>
                </c:pt>
                <c:pt idx="8">
                  <c:v>13205</c:v>
                </c:pt>
                <c:pt idx="9">
                  <c:v>15006</c:v>
                </c:pt>
                <c:pt idx="10">
                  <c:v>15428</c:v>
                </c:pt>
              </c:numCache>
            </c:numRef>
          </c:val>
          <c:extLst>
            <c:ext xmlns:c16="http://schemas.microsoft.com/office/drawing/2014/chart" uri="{C3380CC4-5D6E-409C-BE32-E72D297353CC}">
              <c16:uniqueId val="{00000000-7667-4826-AB07-37E052F929CD}"/>
            </c:ext>
          </c:extLst>
        </c:ser>
        <c:ser>
          <c:idx val="2"/>
          <c:order val="1"/>
          <c:tx>
            <c:strRef>
              <c:f>'cyk2'!$U$3</c:f>
              <c:strCache>
                <c:ptCount val="1"/>
                <c:pt idx="0">
                  <c:v>pgd</c:v>
                </c:pt>
              </c:strCache>
            </c:strRef>
          </c:tx>
          <c:spPr>
            <a:gradFill>
              <a:gsLst>
                <a:gs pos="0">
                  <a:srgbClr val="D99694"/>
                </a:gs>
                <a:gs pos="50000">
                  <a:srgbClr val="E6B9B8"/>
                </a:gs>
                <a:gs pos="100000">
                  <a:srgbClr val="F2DCDB"/>
                </a:gs>
              </a:gsLst>
              <a:lin ang="0" scaled="0"/>
            </a:gradFill>
            <a:ln>
              <a:solidFill>
                <a:srgbClr val="C0000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'cyk2'!$U$4:$U$14</c:f>
              <c:numCache>
                <c:formatCode>General</c:formatCode>
                <c:ptCount val="11"/>
                <c:pt idx="0">
                  <c:v>530</c:v>
                </c:pt>
                <c:pt idx="1">
                  <c:v>590</c:v>
                </c:pt>
                <c:pt idx="2">
                  <c:v>478</c:v>
                </c:pt>
                <c:pt idx="3">
                  <c:v>503</c:v>
                </c:pt>
                <c:pt idx="4">
                  <c:v>608</c:v>
                </c:pt>
                <c:pt idx="5">
                  <c:v>754</c:v>
                </c:pt>
                <c:pt idx="6">
                  <c:v>1131</c:v>
                </c:pt>
                <c:pt idx="7">
                  <c:v>1552</c:v>
                </c:pt>
                <c:pt idx="8">
                  <c:v>1561</c:v>
                </c:pt>
                <c:pt idx="9">
                  <c:v>0</c:v>
                </c:pt>
                <c:pt idx="10">
                  <c:v>0</c:v>
                </c:pt>
              </c:numCache>
            </c:numRef>
          </c:val>
          <c:extLst>
            <c:ext xmlns:c16="http://schemas.microsoft.com/office/drawing/2014/chart" uri="{C3380CC4-5D6E-409C-BE32-E72D297353CC}">
              <c16:uniqueId val="{00000001-7667-4826-AB07-37E052F929CD}"/>
            </c:ext>
          </c:extLst>
        </c:ser>
        <c:ser>
          <c:idx val="1"/>
          <c:order val="2"/>
          <c:tx>
            <c:strRef>
              <c:f>'cyk2'!$T$3</c:f>
              <c:strCache>
                <c:ptCount val="1"/>
                <c:pt idx="0">
                  <c:v>ket</c:v>
                </c:pt>
              </c:strCache>
            </c:strRef>
          </c:tx>
          <c:spPr>
            <a:gradFill>
              <a:gsLst>
                <a:gs pos="0">
                  <a:srgbClr val="FF9900">
                    <a:alpha val="98824"/>
                  </a:srgbClr>
                </a:gs>
                <a:gs pos="50000">
                  <a:srgbClr val="FFDF7F"/>
                </a:gs>
                <a:gs pos="100000">
                  <a:srgbClr val="FFFCF2"/>
                </a:gs>
              </a:gsLst>
              <a:lin ang="0" scaled="0"/>
            </a:gradFill>
            <a:ln>
              <a:solidFill>
                <a:srgbClr val="C0000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'cyk2'!$T$4:$T$14</c:f>
              <c:numCache>
                <c:formatCode>General</c:formatCode>
                <c:ptCount val="11"/>
                <c:pt idx="0">
                  <c:v>4218</c:v>
                </c:pt>
                <c:pt idx="1">
                  <c:v>4793</c:v>
                </c:pt>
                <c:pt idx="2">
                  <c:v>4896</c:v>
                </c:pt>
                <c:pt idx="3">
                  <c:v>5025</c:v>
                </c:pt>
                <c:pt idx="4">
                  <c:v>4520</c:v>
                </c:pt>
                <c:pt idx="5">
                  <c:v>6224</c:v>
                </c:pt>
                <c:pt idx="6">
                  <c:v>7715</c:v>
                </c:pt>
                <c:pt idx="7">
                  <c:v>9507</c:v>
                </c:pt>
                <c:pt idx="8">
                  <c:v>11240</c:v>
                </c:pt>
                <c:pt idx="9">
                  <c:v>12260</c:v>
                </c:pt>
                <c:pt idx="10">
                  <c:v>13714</c:v>
                </c:pt>
              </c:numCache>
            </c:numRef>
          </c:val>
          <c:extLst>
            <c:ext xmlns:c16="http://schemas.microsoft.com/office/drawing/2014/chart" uri="{C3380CC4-5D6E-409C-BE32-E72D297353CC}">
              <c16:uniqueId val="{00000002-7667-4826-AB07-37E052F929CD}"/>
            </c:ext>
          </c:extLst>
        </c:ser>
        <c:ser>
          <c:idx val="3"/>
          <c:order val="3"/>
          <c:tx>
            <c:strRef>
              <c:f>'cyk2'!$V$3</c:f>
              <c:strCache>
                <c:ptCount val="1"/>
                <c:pt idx="0">
                  <c:v>ed</c:v>
                </c:pt>
              </c:strCache>
            </c:strRef>
          </c:tx>
          <c:spPr>
            <a:gradFill>
              <a:gsLst>
                <a:gs pos="0">
                  <a:srgbClr val="FF7C80"/>
                </a:gs>
                <a:gs pos="50000">
                  <a:srgbClr val="FFBEBF"/>
                </a:gs>
                <a:gs pos="100000">
                  <a:srgbClr val="FFE5E6"/>
                </a:gs>
              </a:gsLst>
              <a:lin ang="0" scaled="0"/>
            </a:gradFill>
            <a:ln>
              <a:solidFill>
                <a:srgbClr val="C0000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'cyk2'!$V$4:$V$14</c:f>
              <c:numCache>
                <c:formatCode>General</c:formatCode>
                <c:ptCount val="11"/>
                <c:pt idx="0">
                  <c:v>675</c:v>
                </c:pt>
                <c:pt idx="1">
                  <c:v>1555</c:v>
                </c:pt>
                <c:pt idx="2">
                  <c:v>1900</c:v>
                </c:pt>
                <c:pt idx="3">
                  <c:v>2361</c:v>
                </c:pt>
                <c:pt idx="4">
                  <c:v>3110</c:v>
                </c:pt>
                <c:pt idx="5">
                  <c:v>3696</c:v>
                </c:pt>
                <c:pt idx="6">
                  <c:v>4319</c:v>
                </c:pt>
                <c:pt idx="7">
                  <c:v>4924</c:v>
                </c:pt>
                <c:pt idx="8">
                  <c:v>5018</c:v>
                </c:pt>
                <c:pt idx="9">
                  <c:v>5374</c:v>
                </c:pt>
                <c:pt idx="10">
                  <c:v>5003</c:v>
                </c:pt>
              </c:numCache>
            </c:numRef>
          </c:val>
          <c:extLst>
            <c:ext xmlns:c16="http://schemas.microsoft.com/office/drawing/2014/chart" uri="{C3380CC4-5D6E-409C-BE32-E72D297353CC}">
              <c16:uniqueId val="{00000003-7667-4826-AB07-37E052F929CD}"/>
            </c:ext>
          </c:extLst>
        </c:ser>
        <c:ser>
          <c:idx val="4"/>
          <c:order val="4"/>
          <c:tx>
            <c:strRef>
              <c:f>'cyk2'!$W$3</c:f>
              <c:strCache>
                <c:ptCount val="1"/>
                <c:pt idx="0">
                  <c:v>OoR</c:v>
                </c:pt>
              </c:strCache>
            </c:strRef>
          </c:tx>
          <c:spPr>
            <a:gradFill>
              <a:gsLst>
                <a:gs pos="50000">
                  <a:srgbClr val="99C2FF"/>
                </a:gs>
                <a:gs pos="0">
                  <a:srgbClr val="0066FF"/>
                </a:gs>
                <a:gs pos="100000">
                  <a:srgbClr val="CCE0FF"/>
                </a:gs>
              </a:gsLst>
              <a:lin ang="0" scaled="0"/>
            </a:gradFill>
            <a:ln>
              <a:solidFill>
                <a:srgbClr val="0070C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'cyk2'!$W$4:$W$14</c:f>
              <c:numCache>
                <c:formatCode>General</c:formatCode>
                <c:ptCount val="11"/>
                <c:pt idx="0">
                  <c:v>0</c:v>
                </c:pt>
                <c:pt idx="1">
                  <c:v>153</c:v>
                </c:pt>
                <c:pt idx="2">
                  <c:v>2246</c:v>
                </c:pt>
                <c:pt idx="3">
                  <c:v>2829</c:v>
                </c:pt>
                <c:pt idx="4">
                  <c:v>3735</c:v>
                </c:pt>
                <c:pt idx="5">
                  <c:v>4297</c:v>
                </c:pt>
                <c:pt idx="6">
                  <c:v>5199</c:v>
                </c:pt>
                <c:pt idx="7">
                  <c:v>5643</c:v>
                </c:pt>
                <c:pt idx="8">
                  <c:v>5769</c:v>
                </c:pt>
                <c:pt idx="9">
                  <c:v>6557</c:v>
                </c:pt>
                <c:pt idx="10">
                  <c:v>6057</c:v>
                </c:pt>
              </c:numCache>
            </c:numRef>
          </c:val>
          <c:extLst>
            <c:ext xmlns:c16="http://schemas.microsoft.com/office/drawing/2014/chart" uri="{C3380CC4-5D6E-409C-BE32-E72D297353CC}">
              <c16:uniqueId val="{00000004-7667-4826-AB07-37E052F929CD}"/>
            </c:ext>
          </c:extLst>
        </c:ser>
        <c:ser>
          <c:idx val="5"/>
          <c:order val="5"/>
          <c:tx>
            <c:strRef>
              <c:f>'cyk2'!$X$3</c:f>
              <c:strCache>
                <c:ptCount val="1"/>
                <c:pt idx="0">
                  <c:v>EmR</c:v>
                </c:pt>
              </c:strCache>
            </c:strRef>
          </c:tx>
          <c:spPr>
            <a:gradFill>
              <a:gsLst>
                <a:gs pos="50000">
                  <a:srgbClr val="CCE5FF"/>
                </a:gs>
                <a:gs pos="0">
                  <a:srgbClr val="99CCFF"/>
                </a:gs>
                <a:gs pos="100000">
                  <a:srgbClr val="EBF5FF"/>
                </a:gs>
              </a:gsLst>
              <a:lin ang="0" scaled="0"/>
            </a:gradFill>
            <a:ln>
              <a:solidFill>
                <a:srgbClr val="0070C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'cyk2'!$X$4:$X$14</c:f>
              <c:numCache>
                <c:formatCode>General</c:formatCode>
                <c:ptCount val="11"/>
                <c:pt idx="0">
                  <c:v>0</c:v>
                </c:pt>
                <c:pt idx="1">
                  <c:v>10</c:v>
                </c:pt>
                <c:pt idx="2">
                  <c:v>94</c:v>
                </c:pt>
                <c:pt idx="3">
                  <c:v>126</c:v>
                </c:pt>
                <c:pt idx="4">
                  <c:v>90</c:v>
                </c:pt>
                <c:pt idx="5">
                  <c:v>169</c:v>
                </c:pt>
                <c:pt idx="6">
                  <c:v>317</c:v>
                </c:pt>
                <c:pt idx="7">
                  <c:v>275</c:v>
                </c:pt>
                <c:pt idx="8">
                  <c:v>480</c:v>
                </c:pt>
                <c:pt idx="9">
                  <c:v>476</c:v>
                </c:pt>
                <c:pt idx="10">
                  <c:v>475</c:v>
                </c:pt>
              </c:numCache>
            </c:numRef>
          </c:val>
          <c:extLst>
            <c:ext xmlns:c16="http://schemas.microsoft.com/office/drawing/2014/chart" uri="{C3380CC4-5D6E-409C-BE32-E72D297353CC}">
              <c16:uniqueId val="{00000005-7667-4826-AB07-37E052F929CD}"/>
            </c:ext>
          </c:extLst>
        </c:ser>
        <c:ser>
          <c:idx val="6"/>
          <c:order val="6"/>
          <c:tx>
            <c:strRef>
              <c:f>'cyk2'!$Y$3</c:f>
              <c:strCache>
                <c:ptCount val="1"/>
                <c:pt idx="0">
                  <c:v>freez</c:v>
                </c:pt>
              </c:strCache>
            </c:strRef>
          </c:tx>
          <c:spPr>
            <a:gradFill>
              <a:gsLst>
                <a:gs pos="50000">
                  <a:srgbClr val="00B800"/>
                </a:gs>
                <a:gs pos="0">
                  <a:srgbClr val="006600"/>
                </a:gs>
                <a:gs pos="100000">
                  <a:srgbClr val="00E000"/>
                </a:gs>
              </a:gsLst>
              <a:lin ang="0" scaled="0"/>
            </a:gradFill>
            <a:ln>
              <a:solidFill>
                <a:srgbClr val="0070C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'cyk2'!$Y$4:$Y$14</c:f>
              <c:numCache>
                <c:formatCode>General</c:formatCode>
                <c:ptCount val="11"/>
                <c:pt idx="0">
                  <c:v>0</c:v>
                </c:pt>
                <c:pt idx="1">
                  <c:v>26</c:v>
                </c:pt>
                <c:pt idx="2">
                  <c:v>231</c:v>
                </c:pt>
                <c:pt idx="3">
                  <c:v>194</c:v>
                </c:pt>
                <c:pt idx="4">
                  <c:v>152</c:v>
                </c:pt>
                <c:pt idx="5">
                  <c:v>426</c:v>
                </c:pt>
                <c:pt idx="6">
                  <c:v>548</c:v>
                </c:pt>
                <c:pt idx="7">
                  <c:v>663</c:v>
                </c:pt>
                <c:pt idx="8">
                  <c:v>789</c:v>
                </c:pt>
                <c:pt idx="9">
                  <c:v>1280</c:v>
                </c:pt>
                <c:pt idx="10">
                  <c:v>2081</c:v>
                </c:pt>
              </c:numCache>
            </c:numRef>
          </c:val>
          <c:extLst>
            <c:ext xmlns:c16="http://schemas.microsoft.com/office/drawing/2014/chart" uri="{C3380CC4-5D6E-409C-BE32-E72D297353CC}">
              <c16:uniqueId val="{00000006-7667-4826-AB07-37E052F929CD}"/>
            </c:ext>
          </c:extLst>
        </c:ser>
        <c:ser>
          <c:idx val="7"/>
          <c:order val="7"/>
          <c:tx>
            <c:strRef>
              <c:f>'cyk2'!$Z$3</c:f>
              <c:strCache>
                <c:ptCount val="1"/>
                <c:pt idx="0">
                  <c:v>jina</c:v>
                </c:pt>
              </c:strCache>
            </c:strRef>
          </c:tx>
          <c:spPr>
            <a:gradFill>
              <a:gsLst>
                <a:gs pos="50000">
                  <a:srgbClr val="C2FF0A"/>
                </a:gs>
                <a:gs pos="0">
                  <a:srgbClr val="99CC00"/>
                </a:gs>
                <a:gs pos="100000">
                  <a:srgbClr val="D1FF47"/>
                </a:gs>
              </a:gsLst>
              <a:lin ang="0" scaled="0"/>
            </a:gradFill>
            <a:ln>
              <a:solidFill>
                <a:srgbClr val="0070C0"/>
              </a:solidFill>
            </a:ln>
          </c:spPr>
          <c:invertIfNegative val="0"/>
          <c:cat>
            <c:strRef>
              <c:f>'cyk2'!$R$4:$R$14</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'cyk2'!$Z$4:$Z$14</c:f>
              <c:numCache>
                <c:formatCode>General</c:formatCode>
                <c:ptCount val="11"/>
                <c:pt idx="0">
                  <c:v>67</c:v>
                </c:pt>
                <c:pt idx="1">
                  <c:v>39</c:v>
                </c:pt>
                <c:pt idx="2">
                  <c:v>19</c:v>
                </c:pt>
                <c:pt idx="3">
                  <c:v>27</c:v>
                </c:pt>
                <c:pt idx="4">
                  <c:v>9</c:v>
                </c:pt>
                <c:pt idx="5">
                  <c:v>17</c:v>
                </c:pt>
                <c:pt idx="6">
                  <c:v>36</c:v>
                </c:pt>
                <c:pt idx="7">
                  <c:v>31</c:v>
                </c:pt>
                <c:pt idx="8">
                  <c:v>19</c:v>
                </c:pt>
                <c:pt idx="9">
                  <c:v>64</c:v>
                </c:pt>
                <c:pt idx="10">
                  <c:v>15</c:v>
                </c:pt>
              </c:numCache>
            </c:numRef>
          </c:val>
          <c:extLst>
            <c:ext xmlns:c16="http://schemas.microsoft.com/office/drawing/2014/chart" uri="{C3380CC4-5D6E-409C-BE32-E72D297353CC}">
              <c16:uniqueId val="{00000007-7667-4826-AB07-37E052F929CD}"/>
            </c:ext>
          </c:extLst>
        </c:ser>
        <c:dLbls>
          <c:showLegendKey val="0"/>
          <c:showVal val="0"/>
          <c:showCatName val="0"/>
          <c:showSerName val="0"/>
          <c:showPercent val="0"/>
          <c:showBubbleSize val="0"/>
        </c:dLbls>
        <c:gapWidth val="95"/>
        <c:overlap val="100"/>
        <c:axId val="351699440"/>
        <c:axId val="351699832"/>
      </c:barChart>
      <c:catAx>
        <c:axId val="351699440"/>
        <c:scaling>
          <c:orientation val="minMax"/>
        </c:scaling>
        <c:delete val="0"/>
        <c:axPos val="b"/>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cs-CZ"/>
          </a:p>
        </c:txPr>
        <c:crossAx val="351699832"/>
        <c:crosses val="autoZero"/>
        <c:auto val="1"/>
        <c:lblAlgn val="ctr"/>
        <c:lblOffset val="100"/>
        <c:noMultiLvlLbl val="0"/>
      </c:catAx>
      <c:valAx>
        <c:axId val="351699832"/>
        <c:scaling>
          <c:orientation val="minMax"/>
        </c:scaling>
        <c:delete val="0"/>
        <c:axPos val="l"/>
        <c:majorGridlines/>
        <c:numFmt formatCode="#,##0" sourceLinked="0"/>
        <c:majorTickMark val="none"/>
        <c:minorTickMark val="none"/>
        <c:tickLblPos val="nextTo"/>
        <c:txPr>
          <a:bodyPr rot="0" vert="horz"/>
          <a:lstStyle/>
          <a:p>
            <a:pPr>
              <a:defRPr sz="1000" b="0" i="0" u="none" strike="noStrike" baseline="0">
                <a:solidFill>
                  <a:srgbClr val="000000"/>
                </a:solidFill>
                <a:latin typeface="Arial" panose="020B0604020202020204" pitchFamily="34" charset="0"/>
                <a:ea typeface="Calibri"/>
                <a:cs typeface="Arial" panose="020B0604020202020204" pitchFamily="34" charset="0"/>
              </a:defRPr>
            </a:pPr>
            <a:endParaRPr lang="cs-CZ"/>
          </a:p>
        </c:txPr>
        <c:crossAx val="351699440"/>
        <c:crosses val="autoZero"/>
        <c:crossBetween val="between"/>
      </c:valAx>
      <c:dTable>
        <c:showHorzBorder val="1"/>
        <c:showVertBorder val="1"/>
        <c:showOutline val="1"/>
        <c:showKeys val="1"/>
        <c:txPr>
          <a:bodyPr/>
          <a:lstStyle/>
          <a:p>
            <a:pPr rtl="0">
              <a:defRPr sz="1000" b="0" i="0" u="none" strike="noStrike" baseline="0">
                <a:solidFill>
                  <a:srgbClr val="000000"/>
                </a:solidFill>
                <a:latin typeface="Arial" panose="020B0604020202020204" pitchFamily="34" charset="0"/>
                <a:ea typeface="Calibri"/>
                <a:cs typeface="Arial" panose="020B0604020202020204" pitchFamily="34" charset="0"/>
              </a:defRPr>
            </a:pPr>
            <a:endParaRPr lang="cs-CZ"/>
          </a:p>
        </c:txPr>
      </c:dTable>
      <c:spPr>
        <a:ln>
          <a:solidFill>
            <a:srgbClr val="808080"/>
          </a:solidFill>
        </a:ln>
      </c:spPr>
    </c:plotArea>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cs-CZ"/>
    </a:p>
  </c:txPr>
  <c:externalData r:id="rId1">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'cyk2'!$B$98</c:f>
              <c:strCache>
                <c:ptCount val="1"/>
                <c:pt idx="0">
                  <c:v>ivf</c:v>
                </c:pt>
              </c:strCache>
            </c:strRef>
          </c:tx>
          <c:spPr>
            <a:ln>
              <a:solidFill>
                <a:srgbClr val="FF0000"/>
              </a:solidFill>
            </a:ln>
          </c:spPr>
          <c:marker>
            <c:symbol val="square"/>
            <c:size val="7"/>
            <c:spPr>
              <a:solidFill>
                <a:srgbClr val="FF0000"/>
              </a:solidFill>
              <a:ln>
                <a:solidFill>
                  <a:srgbClr val="FF0000"/>
                </a:solidFill>
              </a:ln>
            </c:spPr>
          </c:marker>
          <c:cat>
            <c:numRef>
              <c:f>'cyk2'!$A$99:$A$108</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'cyk2'!$B$99:$B$109</c:f>
              <c:numCache>
                <c:formatCode>0.0</c:formatCode>
                <c:ptCount val="11"/>
                <c:pt idx="0">
                  <c:v>33.420320006018102</c:v>
                </c:pt>
                <c:pt idx="1">
                  <c:v>34.036876220047262</c:v>
                </c:pt>
                <c:pt idx="2">
                  <c:v>33.541164398116209</c:v>
                </c:pt>
                <c:pt idx="3">
                  <c:v>33.887738549333449</c:v>
                </c:pt>
                <c:pt idx="4">
                  <c:v>34.00969820226085</c:v>
                </c:pt>
                <c:pt idx="5">
                  <c:v>34.439796451392787</c:v>
                </c:pt>
                <c:pt idx="6">
                  <c:v>34.768909152078308</c:v>
                </c:pt>
                <c:pt idx="7">
                  <c:v>35.101700848568768</c:v>
                </c:pt>
                <c:pt idx="8">
                  <c:v>35.299999999999997</c:v>
                </c:pt>
                <c:pt idx="9">
                  <c:v>35.611297985939117</c:v>
                </c:pt>
                <c:pt idx="10">
                  <c:v>35.799999999999997</c:v>
                </c:pt>
              </c:numCache>
            </c:numRef>
          </c:val>
          <c:smooth val="0"/>
          <c:extLst>
            <c:ext xmlns:c16="http://schemas.microsoft.com/office/drawing/2014/chart" uri="{C3380CC4-5D6E-409C-BE32-E72D297353CC}">
              <c16:uniqueId val="{00000000-B957-4669-A062-E09ACD94913C}"/>
            </c:ext>
          </c:extLst>
        </c:ser>
        <c:ser>
          <c:idx val="2"/>
          <c:order val="1"/>
          <c:tx>
            <c:strRef>
              <c:f>'cyk2'!$C$98</c:f>
              <c:strCache>
                <c:ptCount val="1"/>
                <c:pt idx="0">
                  <c:v>ket</c:v>
                </c:pt>
              </c:strCache>
            </c:strRef>
          </c:tx>
          <c:spPr>
            <a:ln>
              <a:solidFill>
                <a:srgbClr val="002060"/>
              </a:solidFill>
            </a:ln>
          </c:spPr>
          <c:marker>
            <c:symbol val="diamond"/>
            <c:size val="7"/>
            <c:spPr>
              <a:solidFill>
                <a:srgbClr val="002060"/>
              </a:solidFill>
              <a:ln>
                <a:solidFill>
                  <a:srgbClr val="002060"/>
                </a:solidFill>
              </a:ln>
            </c:spPr>
          </c:marker>
          <c:cat>
            <c:numRef>
              <c:f>'cyk2'!$A$99:$A$108</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'cyk2'!$C$99:$C$109</c:f>
              <c:numCache>
                <c:formatCode>0.0</c:formatCode>
                <c:ptCount val="11"/>
                <c:pt idx="0">
                  <c:v>33.831814671563492</c:v>
                </c:pt>
                <c:pt idx="1">
                  <c:v>34.446097705621682</c:v>
                </c:pt>
                <c:pt idx="2">
                  <c:v>35.246130010346135</c:v>
                </c:pt>
                <c:pt idx="3">
                  <c:v>35.288609382927824</c:v>
                </c:pt>
                <c:pt idx="4">
                  <c:v>35.930270211335426</c:v>
                </c:pt>
                <c:pt idx="5">
                  <c:v>36.440137666738927</c:v>
                </c:pt>
                <c:pt idx="6">
                  <c:v>36.709348926484815</c:v>
                </c:pt>
                <c:pt idx="7">
                  <c:v>36.920153434261188</c:v>
                </c:pt>
                <c:pt idx="8">
                  <c:v>37.200000000000003</c:v>
                </c:pt>
                <c:pt idx="9">
                  <c:v>37.081837620436907</c:v>
                </c:pt>
                <c:pt idx="10">
                  <c:v>37.200000000000003</c:v>
                </c:pt>
              </c:numCache>
            </c:numRef>
          </c:val>
          <c:smooth val="0"/>
          <c:extLst>
            <c:ext xmlns:c16="http://schemas.microsoft.com/office/drawing/2014/chart" uri="{C3380CC4-5D6E-409C-BE32-E72D297353CC}">
              <c16:uniqueId val="{00000001-B957-4669-A062-E09ACD94913C}"/>
            </c:ext>
          </c:extLst>
        </c:ser>
        <c:ser>
          <c:idx val="1"/>
          <c:order val="2"/>
          <c:tx>
            <c:strRef>
              <c:f>'cyk2'!$D$98</c:f>
              <c:strCache>
                <c:ptCount val="1"/>
                <c:pt idx="0">
                  <c:v>ed</c:v>
                </c:pt>
              </c:strCache>
            </c:strRef>
          </c:tx>
          <c:spPr>
            <a:ln>
              <a:solidFill>
                <a:srgbClr val="FF6600"/>
              </a:solidFill>
            </a:ln>
          </c:spPr>
          <c:marker>
            <c:symbol val="triangle"/>
            <c:size val="7"/>
            <c:spPr>
              <a:solidFill>
                <a:srgbClr val="FF6600"/>
              </a:solidFill>
              <a:ln>
                <a:solidFill>
                  <a:srgbClr val="FF6600"/>
                </a:solidFill>
              </a:ln>
            </c:spPr>
          </c:marker>
          <c:cat>
            <c:numRef>
              <c:f>'cyk2'!$A$99:$A$108</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'cyk2'!$D$99:$D$109</c:f>
              <c:numCache>
                <c:formatCode>0.0</c:formatCode>
                <c:ptCount val="11"/>
                <c:pt idx="0">
                  <c:v>28.951607980327999</c:v>
                </c:pt>
                <c:pt idx="1">
                  <c:v>28.751709946277401</c:v>
                </c:pt>
                <c:pt idx="2">
                  <c:v>28.018859469001054</c:v>
                </c:pt>
                <c:pt idx="3">
                  <c:v>27.430044636476662</c:v>
                </c:pt>
                <c:pt idx="4">
                  <c:v>27.017367745740859</c:v>
                </c:pt>
                <c:pt idx="5">
                  <c:v>26.749011825500528</c:v>
                </c:pt>
                <c:pt idx="6">
                  <c:v>26.653296268703638</c:v>
                </c:pt>
                <c:pt idx="7">
                  <c:v>26.695345709263965</c:v>
                </c:pt>
                <c:pt idx="8">
                  <c:v>27</c:v>
                </c:pt>
                <c:pt idx="9">
                  <c:v>27.042144001068454</c:v>
                </c:pt>
                <c:pt idx="10">
                  <c:v>27.042144001068454</c:v>
                </c:pt>
              </c:numCache>
            </c:numRef>
          </c:val>
          <c:smooth val="0"/>
          <c:extLst>
            <c:ext xmlns:c16="http://schemas.microsoft.com/office/drawing/2014/chart" uri="{C3380CC4-5D6E-409C-BE32-E72D297353CC}">
              <c16:uniqueId val="{00000002-B957-4669-A062-E09ACD94913C}"/>
            </c:ext>
          </c:extLst>
        </c:ser>
        <c:ser>
          <c:idx val="3"/>
          <c:order val="3"/>
          <c:tx>
            <c:strRef>
              <c:f>'cyk2'!$E$98</c:f>
              <c:strCache>
                <c:ptCount val="1"/>
                <c:pt idx="0">
                  <c:v>OoR</c:v>
                </c:pt>
              </c:strCache>
            </c:strRef>
          </c:tx>
          <c:cat>
            <c:numRef>
              <c:f>'cyk2'!$A$99:$A$108</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'cyk2'!$E$99:$E$109</c:f>
              <c:numCache>
                <c:formatCode>0.0</c:formatCode>
                <c:ptCount val="11"/>
                <c:pt idx="1">
                  <c:v>39.950307113491093</c:v>
                </c:pt>
                <c:pt idx="2">
                  <c:v>40.733269823971909</c:v>
                </c:pt>
                <c:pt idx="3">
                  <c:v>41.186691374100576</c:v>
                </c:pt>
                <c:pt idx="4">
                  <c:v>41.299166274956278</c:v>
                </c:pt>
                <c:pt idx="5">
                  <c:v>41.219386621390512</c:v>
                </c:pt>
                <c:pt idx="6">
                  <c:v>41.016841152651381</c:v>
                </c:pt>
                <c:pt idx="7">
                  <c:v>41.186580067519643</c:v>
                </c:pt>
                <c:pt idx="8">
                  <c:v>41.195877467770494</c:v>
                </c:pt>
                <c:pt idx="9">
                  <c:v>41.293755376560497</c:v>
                </c:pt>
                <c:pt idx="10">
                  <c:v>41.3</c:v>
                </c:pt>
              </c:numCache>
            </c:numRef>
          </c:val>
          <c:smooth val="0"/>
          <c:extLst>
            <c:ext xmlns:c16="http://schemas.microsoft.com/office/drawing/2014/chart" uri="{C3380CC4-5D6E-409C-BE32-E72D297353CC}">
              <c16:uniqueId val="{00000003-B957-4669-A062-E09ACD94913C}"/>
            </c:ext>
          </c:extLst>
        </c:ser>
        <c:dLbls>
          <c:showLegendKey val="0"/>
          <c:showVal val="0"/>
          <c:showCatName val="0"/>
          <c:showSerName val="0"/>
          <c:showPercent val="0"/>
          <c:showBubbleSize val="0"/>
        </c:dLbls>
        <c:marker val="1"/>
        <c:smooth val="0"/>
        <c:axId val="351706496"/>
        <c:axId val="351705712"/>
      </c:lineChart>
      <c:catAx>
        <c:axId val="351706496"/>
        <c:scaling>
          <c:orientation val="minMax"/>
        </c:scaling>
        <c:delete val="0"/>
        <c:axPos val="b"/>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cs-CZ"/>
          </a:p>
        </c:txPr>
        <c:crossAx val="351705712"/>
        <c:crosses val="autoZero"/>
        <c:auto val="1"/>
        <c:lblAlgn val="ctr"/>
        <c:lblOffset val="100"/>
        <c:noMultiLvlLbl val="0"/>
      </c:catAx>
      <c:valAx>
        <c:axId val="351705712"/>
        <c:scaling>
          <c:orientation val="minMax"/>
          <c:min val="25"/>
        </c:scaling>
        <c:delete val="0"/>
        <c:axPos val="l"/>
        <c:majorGridlines/>
        <c:numFmt formatCode="General" sourceLinked="0"/>
        <c:majorTickMark val="none"/>
        <c:minorTickMark val="none"/>
        <c:tickLblPos val="nextTo"/>
        <c:txPr>
          <a:bodyPr rot="0" vert="horz"/>
          <a:lstStyle/>
          <a:p>
            <a:pPr>
              <a:defRPr sz="1000" b="0" i="0" u="none" strike="noStrike" baseline="0">
                <a:solidFill>
                  <a:srgbClr val="000000"/>
                </a:solidFill>
                <a:latin typeface="Arial" panose="020B0604020202020204" pitchFamily="34" charset="0"/>
                <a:ea typeface="Calibri"/>
                <a:cs typeface="Arial" panose="020B0604020202020204" pitchFamily="34" charset="0"/>
              </a:defRPr>
            </a:pPr>
            <a:endParaRPr lang="cs-CZ"/>
          </a:p>
        </c:txPr>
        <c:crossAx val="351706496"/>
        <c:crosses val="autoZero"/>
        <c:crossBetween val="between"/>
      </c:valAx>
      <c:dTable>
        <c:showHorzBorder val="1"/>
        <c:showVertBorder val="1"/>
        <c:showOutline val="1"/>
        <c:showKeys val="1"/>
        <c:txPr>
          <a:bodyPr/>
          <a:lstStyle/>
          <a:p>
            <a:pPr rtl="0">
              <a:defRPr sz="1000" b="0" i="0" u="none" strike="noStrike" baseline="0">
                <a:solidFill>
                  <a:srgbClr val="000000"/>
                </a:solidFill>
                <a:latin typeface="Arial" panose="020B0604020202020204" pitchFamily="34" charset="0"/>
                <a:ea typeface="Calibri"/>
                <a:cs typeface="Arial" panose="020B0604020202020204" pitchFamily="34" charset="0"/>
              </a:defRPr>
            </a:pPr>
            <a:endParaRPr lang="cs-CZ"/>
          </a:p>
        </c:txPr>
      </c:dTable>
      <c:spPr>
        <a:noFill/>
        <a:ln w="25400">
          <a:noFill/>
        </a:ln>
      </c:spPr>
    </c:plotArea>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cs-CZ"/>
    </a:p>
  </c:txPr>
  <c:externalData r:id="rId1">
    <c:autoUpdate val="0"/>
  </c:externalData>
  <c:userShapes r:id="rId2"/>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4771241830066E-2"/>
          <c:y val="5.1986160820806475E-2"/>
          <c:w val="0.87457336150501808"/>
          <c:h val="0.80874636125029831"/>
        </c:manualLayout>
      </c:layout>
      <c:lineChart>
        <c:grouping val="standard"/>
        <c:varyColors val="0"/>
        <c:ser>
          <c:idx val="0"/>
          <c:order val="0"/>
          <c:tx>
            <c:strRef>
              <c:f>'IR2014'!$C$4</c:f>
              <c:strCache>
                <c:ptCount val="1"/>
                <c:pt idx="0">
                  <c:v>IR 2014</c:v>
                </c:pt>
              </c:strCache>
            </c:strRef>
          </c:tx>
          <c:cat>
            <c:numRef>
              <c:f>'IR2014'!$B$5:$B$27</c:f>
              <c:numCache>
                <c:formatCode>0</c:formatCode>
                <c:ptCount val="23"/>
                <c:pt idx="0" formatCode="General">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numCache>
            </c:numRef>
          </c:cat>
          <c:val>
            <c:numRef>
              <c:f>'IR2014'!$C$5:$C$27</c:f>
              <c:numCache>
                <c:formatCode>0.00</c:formatCode>
                <c:ptCount val="23"/>
                <c:pt idx="1">
                  <c:v>25.438596491228068</c:v>
                </c:pt>
                <c:pt idx="2">
                  <c:v>33.155080213903744</c:v>
                </c:pt>
                <c:pt idx="3">
                  <c:v>35.611510791366904</c:v>
                </c:pt>
                <c:pt idx="4">
                  <c:v>31.062670299727522</c:v>
                </c:pt>
                <c:pt idx="5">
                  <c:v>31.364562118126273</c:v>
                </c:pt>
                <c:pt idx="6">
                  <c:v>29.430894308943088</c:v>
                </c:pt>
                <c:pt idx="7">
                  <c:v>31.727379553466509</c:v>
                </c:pt>
                <c:pt idx="8">
                  <c:v>31.50537634408602</c:v>
                </c:pt>
                <c:pt idx="9">
                  <c:v>29.875518672199171</c:v>
                </c:pt>
                <c:pt idx="10">
                  <c:v>28.171641791044777</c:v>
                </c:pt>
                <c:pt idx="11">
                  <c:v>25.381679389312978</c:v>
                </c:pt>
                <c:pt idx="12">
                  <c:v>25.410544511668107</c:v>
                </c:pt>
                <c:pt idx="13">
                  <c:v>23.226950354609929</c:v>
                </c:pt>
                <c:pt idx="14">
                  <c:v>20.560747663551403</c:v>
                </c:pt>
                <c:pt idx="15">
                  <c:v>21.545064377682404</c:v>
                </c:pt>
                <c:pt idx="16">
                  <c:v>15.26032315978456</c:v>
                </c:pt>
                <c:pt idx="17">
                  <c:v>14.261744966442953</c:v>
                </c:pt>
                <c:pt idx="18">
                  <c:v>9.6837944664031621</c:v>
                </c:pt>
                <c:pt idx="19">
                  <c:v>6.25</c:v>
                </c:pt>
                <c:pt idx="20">
                  <c:v>6.5891472868217056</c:v>
                </c:pt>
                <c:pt idx="21">
                  <c:v>4.7297297297297298</c:v>
                </c:pt>
                <c:pt idx="22">
                  <c:v>3.6144578313253013</c:v>
                </c:pt>
              </c:numCache>
            </c:numRef>
          </c:val>
          <c:smooth val="0"/>
          <c:extLst>
            <c:ext xmlns:c16="http://schemas.microsoft.com/office/drawing/2014/chart" uri="{C3380CC4-5D6E-409C-BE32-E72D297353CC}">
              <c16:uniqueId val="{00000000-0399-43C0-996B-3A27293AAB42}"/>
            </c:ext>
          </c:extLst>
        </c:ser>
        <c:ser>
          <c:idx val="2"/>
          <c:order val="1"/>
          <c:tx>
            <c:strRef>
              <c:f>'IR2014'!$D$4</c:f>
              <c:strCache>
                <c:ptCount val="1"/>
                <c:pt idx="0">
                  <c:v>IR 2015</c:v>
                </c:pt>
              </c:strCache>
            </c:strRef>
          </c:tx>
          <c:cat>
            <c:numRef>
              <c:f>'IR2014'!$B$5:$B$27</c:f>
              <c:numCache>
                <c:formatCode>0</c:formatCode>
                <c:ptCount val="23"/>
                <c:pt idx="0" formatCode="General">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numCache>
            </c:numRef>
          </c:cat>
          <c:val>
            <c:numRef>
              <c:f>'IR2014'!$D$5:$D$27</c:f>
              <c:numCache>
                <c:formatCode>0.00</c:formatCode>
                <c:ptCount val="23"/>
                <c:pt idx="0">
                  <c:v>28.571428571428573</c:v>
                </c:pt>
                <c:pt idx="1">
                  <c:v>35.483870967741936</c:v>
                </c:pt>
                <c:pt idx="2">
                  <c:v>34.682080924855491</c:v>
                </c:pt>
                <c:pt idx="3">
                  <c:v>37.692307692307693</c:v>
                </c:pt>
                <c:pt idx="4">
                  <c:v>35.331230283911673</c:v>
                </c:pt>
                <c:pt idx="5">
                  <c:v>33.171912832929785</c:v>
                </c:pt>
                <c:pt idx="6">
                  <c:v>30.944055944055943</c:v>
                </c:pt>
                <c:pt idx="7">
                  <c:v>30.440967283072546</c:v>
                </c:pt>
                <c:pt idx="8">
                  <c:v>31.457800511508953</c:v>
                </c:pt>
                <c:pt idx="9">
                  <c:v>33.847980997624703</c:v>
                </c:pt>
                <c:pt idx="10">
                  <c:v>26.210526315789473</c:v>
                </c:pt>
                <c:pt idx="11">
                  <c:v>26.224783861671469</c:v>
                </c:pt>
                <c:pt idx="12">
                  <c:v>25.023084025854107</c:v>
                </c:pt>
                <c:pt idx="13">
                  <c:v>25.714285714285715</c:v>
                </c:pt>
                <c:pt idx="14">
                  <c:v>22.276264591439688</c:v>
                </c:pt>
                <c:pt idx="15">
                  <c:v>20.263591433278417</c:v>
                </c:pt>
                <c:pt idx="16">
                  <c:v>15.863277826468011</c:v>
                </c:pt>
                <c:pt idx="17">
                  <c:v>12.542372881355933</c:v>
                </c:pt>
                <c:pt idx="18">
                  <c:v>11.39240506329114</c:v>
                </c:pt>
                <c:pt idx="19">
                  <c:v>7.5916230366492146</c:v>
                </c:pt>
                <c:pt idx="20">
                  <c:v>4.946996466431095</c:v>
                </c:pt>
                <c:pt idx="21">
                  <c:v>2.5157232704402515</c:v>
                </c:pt>
                <c:pt idx="22">
                  <c:v>1.9801980198019802</c:v>
                </c:pt>
              </c:numCache>
            </c:numRef>
          </c:val>
          <c:smooth val="0"/>
          <c:extLst>
            <c:ext xmlns:c16="http://schemas.microsoft.com/office/drawing/2014/chart" uri="{C3380CC4-5D6E-409C-BE32-E72D297353CC}">
              <c16:uniqueId val="{00000001-0399-43C0-996B-3A27293AAB42}"/>
            </c:ext>
          </c:extLst>
        </c:ser>
        <c:ser>
          <c:idx val="1"/>
          <c:order val="2"/>
          <c:tx>
            <c:v>IR 2016</c:v>
          </c:tx>
          <c:cat>
            <c:numRef>
              <c:f>'IR2014'!$B$5:$B$27</c:f>
              <c:numCache>
                <c:formatCode>0</c:formatCode>
                <c:ptCount val="23"/>
                <c:pt idx="0" formatCode="General">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numCache>
            </c:numRef>
          </c:cat>
          <c:val>
            <c:numRef>
              <c:f>'IR2014'!$Q$5:$Q$27</c:f>
              <c:numCache>
                <c:formatCode>General</c:formatCode>
                <c:ptCount val="23"/>
                <c:pt idx="2" formatCode="0.00">
                  <c:v>41.025641025641029</c:v>
                </c:pt>
                <c:pt idx="3" formatCode="0.00">
                  <c:v>39.090909090909093</c:v>
                </c:pt>
                <c:pt idx="4" formatCode="0.00">
                  <c:v>40.666666666666664</c:v>
                </c:pt>
                <c:pt idx="5" formatCode="0.00">
                  <c:v>35.185185185185183</c:v>
                </c:pt>
                <c:pt idx="6" formatCode="0.00">
                  <c:v>32.061068702290079</c:v>
                </c:pt>
                <c:pt idx="7" formatCode="0.00">
                  <c:v>32.679738562091501</c:v>
                </c:pt>
                <c:pt idx="8" formatCode="0.00">
                  <c:v>31.234256926952142</c:v>
                </c:pt>
                <c:pt idx="9" formatCode="0.00">
                  <c:v>31.315789473684209</c:v>
                </c:pt>
                <c:pt idx="10" formatCode="0.00">
                  <c:v>36.768149882903984</c:v>
                </c:pt>
                <c:pt idx="11" formatCode="0.00">
                  <c:v>26.705653021442494</c:v>
                </c:pt>
                <c:pt idx="12" formatCode="0.00">
                  <c:v>28.274428274428274</c:v>
                </c:pt>
                <c:pt idx="13" formatCode="0.00">
                  <c:v>26.946107784431138</c:v>
                </c:pt>
                <c:pt idx="14" formatCode="0.00">
                  <c:v>25.096525096525095</c:v>
                </c:pt>
                <c:pt idx="15" formatCode="0.00">
                  <c:v>22.721268163804492</c:v>
                </c:pt>
                <c:pt idx="16" formatCode="0.00">
                  <c:v>20.625</c:v>
                </c:pt>
                <c:pt idx="17" formatCode="0.00">
                  <c:v>17.241379310344829</c:v>
                </c:pt>
                <c:pt idx="18" formatCode="0.00">
                  <c:v>10.330578512396695</c:v>
                </c:pt>
                <c:pt idx="19" formatCode="0.00">
                  <c:v>11.682242990654206</c:v>
                </c:pt>
                <c:pt idx="20" formatCode="0.00">
                  <c:v>9.4488188976377945</c:v>
                </c:pt>
                <c:pt idx="21" formatCode="0.00">
                  <c:v>11.842105263157896</c:v>
                </c:pt>
              </c:numCache>
            </c:numRef>
          </c:val>
          <c:smooth val="0"/>
          <c:extLst>
            <c:ext xmlns:c16="http://schemas.microsoft.com/office/drawing/2014/chart" uri="{C3380CC4-5D6E-409C-BE32-E72D297353CC}">
              <c16:uniqueId val="{00000002-0399-43C0-996B-3A27293AAB42}"/>
            </c:ext>
          </c:extLst>
        </c:ser>
        <c:ser>
          <c:idx val="3"/>
          <c:order val="3"/>
          <c:tx>
            <c:strRef>
              <c:f>'IR2014'!$V$4</c:f>
              <c:strCache>
                <c:ptCount val="1"/>
                <c:pt idx="0">
                  <c:v>IR 2017</c:v>
                </c:pt>
              </c:strCache>
            </c:strRef>
          </c:tx>
          <c:marker>
            <c:symbol val="circle"/>
            <c:size val="7"/>
          </c:marker>
          <c:val>
            <c:numRef>
              <c:f>'IR2014'!$V$5:$V$27</c:f>
              <c:numCache>
                <c:formatCode>0.00</c:formatCode>
                <c:ptCount val="23"/>
                <c:pt idx="1">
                  <c:v>43.298969072164951</c:v>
                </c:pt>
                <c:pt idx="2">
                  <c:v>40.714285714285715</c:v>
                </c:pt>
                <c:pt idx="3">
                  <c:v>36.868686868686872</c:v>
                </c:pt>
                <c:pt idx="4">
                  <c:v>37.942122186495176</c:v>
                </c:pt>
                <c:pt idx="5">
                  <c:v>35.456475583864119</c:v>
                </c:pt>
                <c:pt idx="6">
                  <c:v>40.144665461121157</c:v>
                </c:pt>
                <c:pt idx="7">
                  <c:v>39.200000000000003</c:v>
                </c:pt>
                <c:pt idx="8">
                  <c:v>35.973154362416111</c:v>
                </c:pt>
                <c:pt idx="9">
                  <c:v>33.417402269861284</c:v>
                </c:pt>
                <c:pt idx="10">
                  <c:v>32.77634961439589</c:v>
                </c:pt>
                <c:pt idx="11">
                  <c:v>31.876332622601279</c:v>
                </c:pt>
                <c:pt idx="12">
                  <c:v>29.78515625</c:v>
                </c:pt>
                <c:pt idx="13">
                  <c:v>26.232948583420775</c:v>
                </c:pt>
                <c:pt idx="14">
                  <c:v>25.728155339805824</c:v>
                </c:pt>
                <c:pt idx="15">
                  <c:v>23.341677096370464</c:v>
                </c:pt>
                <c:pt idx="16">
                  <c:v>17.741935483870968</c:v>
                </c:pt>
                <c:pt idx="17">
                  <c:v>14.507042253521126</c:v>
                </c:pt>
                <c:pt idx="18">
                  <c:v>12.788906009244993</c:v>
                </c:pt>
                <c:pt idx="19">
                  <c:v>9.3333333333333339</c:v>
                </c:pt>
                <c:pt idx="20">
                  <c:v>7.0621468926553677</c:v>
                </c:pt>
                <c:pt idx="21">
                  <c:v>5.3140096618357484</c:v>
                </c:pt>
                <c:pt idx="22">
                  <c:v>2.1276595744680851</c:v>
                </c:pt>
              </c:numCache>
            </c:numRef>
          </c:val>
          <c:smooth val="0"/>
          <c:extLst>
            <c:ext xmlns:c16="http://schemas.microsoft.com/office/drawing/2014/chart" uri="{C3380CC4-5D6E-409C-BE32-E72D297353CC}">
              <c16:uniqueId val="{00000003-0399-43C0-996B-3A27293AAB42}"/>
            </c:ext>
          </c:extLst>
        </c:ser>
        <c:dLbls>
          <c:showLegendKey val="0"/>
          <c:showVal val="0"/>
          <c:showCatName val="0"/>
          <c:showSerName val="0"/>
          <c:showPercent val="0"/>
          <c:showBubbleSize val="0"/>
        </c:dLbls>
        <c:marker val="1"/>
        <c:smooth val="0"/>
        <c:axId val="351703360"/>
        <c:axId val="351704928"/>
      </c:lineChart>
      <c:catAx>
        <c:axId val="351703360"/>
        <c:scaling>
          <c:orientation val="minMax"/>
        </c:scaling>
        <c:delete val="0"/>
        <c:axPos val="b"/>
        <c:majorGridlines>
          <c:spPr>
            <a:ln w="3175">
              <a:solidFill>
                <a:srgbClr val="808080"/>
              </a:solidFill>
              <a:prstDash val="solid"/>
            </a:ln>
          </c:spPr>
        </c:majorGridlines>
        <c:title>
          <c:tx>
            <c:rich>
              <a:bodyPr/>
              <a:lstStyle/>
              <a:p>
                <a:pPr>
                  <a:defRPr sz="1000" b="0" i="0" u="none" strike="noStrike" baseline="0">
                    <a:solidFill>
                      <a:srgbClr val="000000"/>
                    </a:solidFill>
                    <a:latin typeface="Arial"/>
                    <a:ea typeface="Arial"/>
                    <a:cs typeface="Arial"/>
                  </a:defRPr>
                </a:pPr>
                <a:r>
                  <a:rPr lang="cs-CZ" b="0"/>
                  <a:t>Věk ženy při zahájení cyklu</a:t>
                </a:r>
              </a:p>
            </c:rich>
          </c:tx>
          <c:layout>
            <c:manualLayout>
              <c:xMode val="edge"/>
              <c:yMode val="edge"/>
              <c:x val="0.35612679738562092"/>
              <c:y val="0.93150876688359152"/>
            </c:manualLayout>
          </c:layout>
          <c:overlay val="0"/>
          <c:spPr>
            <a:noFill/>
            <a:ln w="25400">
              <a:noFill/>
            </a:ln>
          </c:spPr>
        </c:title>
        <c:numFmt formatCode="General" sourceLinked="1"/>
        <c:majorTickMark val="cross"/>
        <c:minorTickMark val="none"/>
        <c:tickLblPos val="nextTo"/>
        <c:spPr>
          <a:ln w="6350">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351704928"/>
        <c:crosses val="autoZero"/>
        <c:auto val="1"/>
        <c:lblAlgn val="ctr"/>
        <c:lblOffset val="100"/>
        <c:tickLblSkip val="1"/>
        <c:tickMarkSkip val="1"/>
        <c:noMultiLvlLbl val="0"/>
      </c:catAx>
      <c:valAx>
        <c:axId val="351704928"/>
        <c:scaling>
          <c:orientation val="minMax"/>
        </c:scaling>
        <c:delete val="0"/>
        <c:axPos val="l"/>
        <c:majorGridlines>
          <c:spPr>
            <a:ln w="6350">
              <a:solidFill>
                <a:srgbClr val="808080"/>
              </a:solidFill>
              <a:prstDash val="solid"/>
            </a:ln>
          </c:spPr>
        </c:majorGridlines>
        <c:title>
          <c:tx>
            <c:rich>
              <a:bodyPr/>
              <a:lstStyle/>
              <a:p>
                <a:pPr>
                  <a:defRPr sz="1000" b="0" i="0" u="none" strike="noStrike" baseline="0">
                    <a:solidFill>
                      <a:srgbClr val="000000"/>
                    </a:solidFill>
                    <a:latin typeface="Arial"/>
                    <a:ea typeface="Arial"/>
                    <a:cs typeface="Arial"/>
                  </a:defRPr>
                </a:pPr>
                <a:r>
                  <a:rPr lang="cs-CZ" b="0"/>
                  <a:t>IR (%)</a:t>
                </a:r>
              </a:p>
            </c:rich>
          </c:tx>
          <c:layout>
            <c:manualLayout>
              <c:xMode val="edge"/>
              <c:yMode val="edge"/>
              <c:x val="7.7032679738562107E-3"/>
              <c:y val="0.45890506837330258"/>
            </c:manualLayout>
          </c:layout>
          <c:overlay val="0"/>
          <c:spPr>
            <a:noFill/>
            <a:ln w="25400">
              <a:noFill/>
            </a:ln>
          </c:spPr>
        </c:title>
        <c:numFmt formatCode="0" sourceLinked="0"/>
        <c:majorTickMark val="cross"/>
        <c:minorTickMark val="none"/>
        <c:tickLblPos val="nextTo"/>
        <c:spPr>
          <a:ln w="6350">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cs-CZ"/>
          </a:p>
        </c:txPr>
        <c:crossAx val="351703360"/>
        <c:crosses val="autoZero"/>
        <c:crossBetween val="midCat"/>
      </c:valAx>
      <c:spPr>
        <a:noFill/>
        <a:ln w="12700">
          <a:solidFill>
            <a:srgbClr val="808080"/>
          </a:solidFill>
          <a:prstDash val="solid"/>
        </a:ln>
      </c:spPr>
    </c:plotArea>
    <c:legend>
      <c:legendPos val="r"/>
      <c:layout>
        <c:manualLayout>
          <c:xMode val="edge"/>
          <c:yMode val="edge"/>
          <c:x val="0.37751987593623448"/>
          <c:y val="0.55941706645287259"/>
          <c:w val="0.13377046848969973"/>
          <c:h val="0.23615044317719758"/>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cs-CZ"/>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cs-CZ"/>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'index stáří'!$A$138</c:f>
              <c:strCache>
                <c:ptCount val="1"/>
                <c:pt idx="0">
                  <c:v>ČR</c:v>
                </c:pt>
              </c:strCache>
            </c:strRef>
          </c:tx>
          <c:marker>
            <c:symbol val="none"/>
          </c:marker>
          <c:cat>
            <c:numRef>
              <c:f>'index stáří'!$B$137:$T$137</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'index stáří'!$B$138:$T$138</c:f>
              <c:numCache>
                <c:formatCode>General</c:formatCode>
                <c:ptCount val="19"/>
                <c:pt idx="0">
                  <c:v>13.860581738006141</c:v>
                </c:pt>
                <c:pt idx="1">
                  <c:v>13.85946083432062</c:v>
                </c:pt>
                <c:pt idx="2">
                  <c:v>13.897134339984568</c:v>
                </c:pt>
                <c:pt idx="3">
                  <c:v>13.937210710912401</c:v>
                </c:pt>
                <c:pt idx="4">
                  <c:v>14.036683056152309</c:v>
                </c:pt>
                <c:pt idx="5">
                  <c:v>14.207197115542666</c:v>
                </c:pt>
                <c:pt idx="6">
                  <c:v>14.410515836736352</c:v>
                </c:pt>
                <c:pt idx="7">
                  <c:v>14.572922215596954</c:v>
                </c:pt>
                <c:pt idx="8">
                  <c:v>14.86645097769849</c:v>
                </c:pt>
                <c:pt idx="9">
                  <c:v>15.217583105362205</c:v>
                </c:pt>
                <c:pt idx="10">
                  <c:v>15.530824275095725</c:v>
                </c:pt>
                <c:pt idx="11">
                  <c:v>16.195753725806</c:v>
                </c:pt>
                <c:pt idx="12">
                  <c:v>16.80864386834504</c:v>
                </c:pt>
                <c:pt idx="13">
                  <c:v>17.365593970331663</c:v>
                </c:pt>
                <c:pt idx="14">
                  <c:v>17.843584457608099</c:v>
                </c:pt>
                <c:pt idx="15">
                  <c:v>18.310031710723763</c:v>
                </c:pt>
                <c:pt idx="16">
                  <c:v>18.80098158395738</c:v>
                </c:pt>
                <c:pt idx="17">
                  <c:v>19.228769313636924</c:v>
                </c:pt>
                <c:pt idx="18">
                  <c:v>19.600000000000001</c:v>
                </c:pt>
              </c:numCache>
            </c:numRef>
          </c:val>
          <c:smooth val="0"/>
          <c:extLst>
            <c:ext xmlns:c16="http://schemas.microsoft.com/office/drawing/2014/chart" uri="{C3380CC4-5D6E-409C-BE32-E72D297353CC}">
              <c16:uniqueId val="{00000000-5A02-4A69-AE8D-2C01A1F20201}"/>
            </c:ext>
          </c:extLst>
        </c:ser>
        <c:ser>
          <c:idx val="1"/>
          <c:order val="1"/>
          <c:tx>
            <c:strRef>
              <c:f>'index stáří'!$A$143</c:f>
              <c:strCache>
                <c:ptCount val="1"/>
                <c:pt idx="0">
                  <c:v>HKK</c:v>
                </c:pt>
              </c:strCache>
            </c:strRef>
          </c:tx>
          <c:marker>
            <c:symbol val="none"/>
          </c:marker>
          <c:cat>
            <c:numRef>
              <c:f>'index stáří'!$B$137:$T$137</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'index stáří'!$B$143:$T$143</c:f>
              <c:numCache>
                <c:formatCode>General</c:formatCode>
                <c:ptCount val="19"/>
                <c:pt idx="0">
                  <c:v>14.54791386760594</c:v>
                </c:pt>
                <c:pt idx="1">
                  <c:v>14.535551554714933</c:v>
                </c:pt>
                <c:pt idx="2">
                  <c:v>14.60240647512841</c:v>
                </c:pt>
                <c:pt idx="3">
                  <c:v>14.654934683314979</c:v>
                </c:pt>
                <c:pt idx="4">
                  <c:v>14.749239899432848</c:v>
                </c:pt>
                <c:pt idx="5">
                  <c:v>14.89018323461617</c:v>
                </c:pt>
                <c:pt idx="6">
                  <c:v>15.067780359251369</c:v>
                </c:pt>
                <c:pt idx="7">
                  <c:v>15.25446748712451</c:v>
                </c:pt>
                <c:pt idx="8">
                  <c:v>15.663637019404169</c:v>
                </c:pt>
                <c:pt idx="9">
                  <c:v>16.076060331672686</c:v>
                </c:pt>
                <c:pt idx="10">
                  <c:v>16.478281480092935</c:v>
                </c:pt>
                <c:pt idx="11">
                  <c:v>17.127376068869886</c:v>
                </c:pt>
                <c:pt idx="12">
                  <c:v>17.826514704871723</c:v>
                </c:pt>
                <c:pt idx="13">
                  <c:v>18.426769630500679</c:v>
                </c:pt>
                <c:pt idx="14">
                  <c:v>18.994724342355735</c:v>
                </c:pt>
                <c:pt idx="15">
                  <c:v>19.594465934376821</c:v>
                </c:pt>
                <c:pt idx="16">
                  <c:v>20.183586175844766</c:v>
                </c:pt>
                <c:pt idx="17">
                  <c:v>20.72605332351036</c:v>
                </c:pt>
                <c:pt idx="18">
                  <c:v>21.172695777474907</c:v>
                </c:pt>
              </c:numCache>
            </c:numRef>
          </c:val>
          <c:smooth val="0"/>
          <c:extLst>
            <c:ext xmlns:c16="http://schemas.microsoft.com/office/drawing/2014/chart" uri="{C3380CC4-5D6E-409C-BE32-E72D297353CC}">
              <c16:uniqueId val="{00000001-5A02-4A69-AE8D-2C01A1F20201}"/>
            </c:ext>
          </c:extLst>
        </c:ser>
        <c:dLbls>
          <c:showLegendKey val="0"/>
          <c:showVal val="0"/>
          <c:showCatName val="0"/>
          <c:showSerName val="0"/>
          <c:showPercent val="0"/>
          <c:showBubbleSize val="0"/>
        </c:dLbls>
        <c:smooth val="0"/>
        <c:axId val="-511989216"/>
        <c:axId val="-511975072"/>
      </c:lineChart>
      <c:catAx>
        <c:axId val="-5119892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511975072"/>
        <c:crossesAt val="0"/>
        <c:auto val="1"/>
        <c:lblAlgn val="ctr"/>
        <c:lblOffset val="100"/>
        <c:noMultiLvlLbl val="0"/>
      </c:catAx>
      <c:valAx>
        <c:axId val="-511975072"/>
        <c:scaling>
          <c:orientation val="minMax"/>
          <c:max val="22"/>
          <c:min val="1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cs-CZ" sz="1400" b="1" dirty="0"/>
                  <a:t>Podíl obyvatel ve</a:t>
                </a:r>
                <a:r>
                  <a:rPr lang="cs-CZ" sz="1400" b="1" baseline="0" dirty="0"/>
                  <a:t> věku 65+ (%)</a:t>
                </a:r>
                <a:endParaRPr lang="cs-CZ" sz="1400" b="1" dirty="0"/>
              </a:p>
            </c:rich>
          </c:tx>
          <c:layout>
            <c:manualLayout>
              <c:xMode val="edge"/>
              <c:yMode val="edge"/>
              <c:x val="4.0806418367643656E-3"/>
              <c:y val="0.30337487250441925"/>
            </c:manualLayout>
          </c:layout>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511989216"/>
        <c:crosses val="autoZero"/>
        <c:crossBetween val="between"/>
        <c:majorUnit val="2"/>
      </c:valAx>
      <c:spPr>
        <a:noFill/>
        <a:ln>
          <a:noFill/>
        </a:ln>
        <a:effectLst/>
      </c:spPr>
    </c:plotArea>
    <c:plotVisOnly val="1"/>
    <c:dispBlanksAs val="gap"/>
    <c:showDLblsOverMax val="0"/>
  </c:chart>
  <c:spPr>
    <a:noFill/>
    <a:ln>
      <a:solidFill>
        <a:srgbClr val="FFFFFF"/>
      </a:solidFill>
    </a:ln>
    <a:effectLst/>
  </c:spPr>
  <c:txPr>
    <a:bodyPr/>
    <a:lstStyle/>
    <a:p>
      <a:pPr>
        <a:defRPr/>
      </a:pPr>
      <a:endParaRPr lang="cs-CZ"/>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425893423041292E-2"/>
          <c:y val="6.8469155275148963E-2"/>
          <c:w val="0.81301740529471989"/>
          <c:h val="0.61000525762355418"/>
        </c:manualLayout>
      </c:layout>
      <c:lineChart>
        <c:grouping val="standard"/>
        <c:varyColors val="0"/>
        <c:ser>
          <c:idx val="0"/>
          <c:order val="0"/>
          <c:tx>
            <c:strRef>
              <c:f>'index stáří'!$C$47</c:f>
              <c:strCache>
                <c:ptCount val="1"/>
                <c:pt idx="0">
                  <c:v>ČR</c:v>
                </c:pt>
              </c:strCache>
            </c:strRef>
          </c:tx>
          <c:marker>
            <c:symbol val="none"/>
          </c:marker>
          <c:cat>
            <c:numRef>
              <c:f>'index stáří'!$D$46:$V$46</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'index stáří'!$D$47:$V$47</c:f>
              <c:numCache>
                <c:formatCode>0.0_ ;\-0.0\ </c:formatCode>
                <c:ptCount val="19"/>
                <c:pt idx="0">
                  <c:v>85.49470871179031</c:v>
                </c:pt>
                <c:pt idx="1">
                  <c:v>87.218086372330077</c:v>
                </c:pt>
                <c:pt idx="2">
                  <c:v>89.193126535603355</c:v>
                </c:pt>
                <c:pt idx="3">
                  <c:v>91.554511973495877</c:v>
                </c:pt>
                <c:pt idx="4">
                  <c:v>93.954206632061641</c:v>
                </c:pt>
                <c:pt idx="5">
                  <c:v>97.006656093826081</c:v>
                </c:pt>
                <c:pt idx="6">
                  <c:v>100.19756487603362</c:v>
                </c:pt>
                <c:pt idx="7">
                  <c:v>102.43147408497262</c:v>
                </c:pt>
                <c:pt idx="8">
                  <c:v>105.14490809840764</c:v>
                </c:pt>
                <c:pt idx="9">
                  <c:v>106.99378333344487</c:v>
                </c:pt>
                <c:pt idx="10">
                  <c:v>107.75184403040032</c:v>
                </c:pt>
                <c:pt idx="11">
                  <c:v>110.39389686622663</c:v>
                </c:pt>
                <c:pt idx="12">
                  <c:v>113.28735060526978</c:v>
                </c:pt>
                <c:pt idx="13">
                  <c:v>115.72716812840937</c:v>
                </c:pt>
                <c:pt idx="14">
                  <c:v>117.4486663397968</c:v>
                </c:pt>
                <c:pt idx="15">
                  <c:v>119.01169909023498</c:v>
                </c:pt>
                <c:pt idx="16">
                  <c:v>120.7401314291785</c:v>
                </c:pt>
                <c:pt idx="17">
                  <c:v>122.11714173356071</c:v>
                </c:pt>
                <c:pt idx="18">
                  <c:v>123.2</c:v>
                </c:pt>
              </c:numCache>
            </c:numRef>
          </c:val>
          <c:smooth val="0"/>
          <c:extLst>
            <c:ext xmlns:c16="http://schemas.microsoft.com/office/drawing/2014/chart" uri="{C3380CC4-5D6E-409C-BE32-E72D297353CC}">
              <c16:uniqueId val="{00000000-0BC5-487A-978E-DE37128891C8}"/>
            </c:ext>
          </c:extLst>
        </c:ser>
        <c:ser>
          <c:idx val="1"/>
          <c:order val="1"/>
          <c:tx>
            <c:strRef>
              <c:f>'index stáří'!$C$51</c:f>
              <c:strCache>
                <c:ptCount val="1"/>
                <c:pt idx="0">
                  <c:v>HKK</c:v>
                </c:pt>
              </c:strCache>
            </c:strRef>
          </c:tx>
          <c:marker>
            <c:symbol val="none"/>
          </c:marker>
          <c:cat>
            <c:numRef>
              <c:f>'index stáří'!$D$46:$V$46</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'index stáří'!$D$51:$V$51</c:f>
              <c:numCache>
                <c:formatCode>General</c:formatCode>
                <c:ptCount val="19"/>
                <c:pt idx="0">
                  <c:v>88.910464819520413</c:v>
                </c:pt>
                <c:pt idx="1">
                  <c:v>90.60251900601385</c:v>
                </c:pt>
                <c:pt idx="2">
                  <c:v>92.88448155880306</c:v>
                </c:pt>
                <c:pt idx="3">
                  <c:v>94.991476869169944</c:v>
                </c:pt>
                <c:pt idx="4">
                  <c:v>97.539814881944949</c:v>
                </c:pt>
                <c:pt idx="5">
                  <c:v>100.31820527311595</c:v>
                </c:pt>
                <c:pt idx="6">
                  <c:v>103.74550601911585</c:v>
                </c:pt>
                <c:pt idx="7">
                  <c:v>106.13605150755352</c:v>
                </c:pt>
                <c:pt idx="8">
                  <c:v>109.63043368506085</c:v>
                </c:pt>
                <c:pt idx="9" formatCode="0.0_ ;\-0.0\ ">
                  <c:v>111.67132350177293</c:v>
                </c:pt>
                <c:pt idx="10" formatCode="0.0_ ;\-0.0\ ">
                  <c:v>113.39303433220877</c:v>
                </c:pt>
                <c:pt idx="11" formatCode="0.0_ ;\-0.0\ ">
                  <c:v>116.47818666273744</c:v>
                </c:pt>
                <c:pt idx="12" formatCode="0.0_ ;\-0.0\ ">
                  <c:v>120.5186516524227</c:v>
                </c:pt>
                <c:pt idx="13" formatCode="0.0_ ;\-0.0\ ">
                  <c:v>123.60712723029803</c:v>
                </c:pt>
                <c:pt idx="14" formatCode="0.0_ ;\-0.0\ ">
                  <c:v>126.38175194808328</c:v>
                </c:pt>
                <c:pt idx="15" formatCode="0.0_ ;\-0.0\ ">
                  <c:v>129.31053053604126</c:v>
                </c:pt>
                <c:pt idx="16" formatCode="0.0_ ;\-0.0\ ">
                  <c:v>132.01443974730444</c:v>
                </c:pt>
                <c:pt idx="17" formatCode="0.0_ ;\-0.0\ ">
                  <c:v>134.40375608952485</c:v>
                </c:pt>
                <c:pt idx="18" formatCode="0.0_ ;\-0.0\ ">
                  <c:v>136.32868644612455</c:v>
                </c:pt>
              </c:numCache>
            </c:numRef>
          </c:val>
          <c:smooth val="0"/>
          <c:extLst>
            <c:ext xmlns:c16="http://schemas.microsoft.com/office/drawing/2014/chart" uri="{C3380CC4-5D6E-409C-BE32-E72D297353CC}">
              <c16:uniqueId val="{00000001-0BC5-487A-978E-DE37128891C8}"/>
            </c:ext>
          </c:extLst>
        </c:ser>
        <c:dLbls>
          <c:showLegendKey val="0"/>
          <c:showVal val="0"/>
          <c:showCatName val="0"/>
          <c:showSerName val="0"/>
          <c:showPercent val="0"/>
          <c:showBubbleSize val="0"/>
        </c:dLbls>
        <c:smooth val="0"/>
        <c:axId val="-511974528"/>
        <c:axId val="-511984864"/>
      </c:lineChart>
      <c:catAx>
        <c:axId val="-511974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511984864"/>
        <c:crossesAt val="24"/>
        <c:auto val="1"/>
        <c:lblAlgn val="ctr"/>
        <c:lblOffset val="100"/>
        <c:noMultiLvlLbl val="0"/>
      </c:catAx>
      <c:valAx>
        <c:axId val="-511984864"/>
        <c:scaling>
          <c:orientation val="minMax"/>
          <c:min val="80"/>
        </c:scaling>
        <c:delete val="0"/>
        <c:axPos val="l"/>
        <c:majorGridlines>
          <c:spPr>
            <a:ln>
              <a:noFill/>
            </a:ln>
          </c:spPr>
        </c:majorGridlines>
        <c:title>
          <c:tx>
            <c:rich>
              <a:bodyPr/>
              <a:lstStyle/>
              <a:p>
                <a:pPr>
                  <a:defRPr/>
                </a:pPr>
                <a:r>
                  <a:rPr lang="cs-CZ"/>
                  <a:t>Index stáří</a:t>
                </a:r>
              </a:p>
            </c:rich>
          </c:tx>
          <c:overlay val="0"/>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511974528"/>
        <c:crosses val="autoZero"/>
        <c:crossBetween val="between"/>
        <c:majorUnit val="10"/>
      </c:valAx>
      <c:spPr>
        <a:noFill/>
        <a:ln>
          <a:noFill/>
        </a:ln>
        <a:effectLst/>
      </c:spPr>
    </c:plotArea>
    <c:legend>
      <c:legendPos val="r"/>
      <c:legendEntry>
        <c:idx val="0"/>
        <c:txPr>
          <a:bodyPr/>
          <a:lstStyle/>
          <a:p>
            <a:pPr>
              <a:defRPr sz="1800" b="1"/>
            </a:pPr>
            <a:endParaRPr lang="cs-CZ"/>
          </a:p>
        </c:txPr>
      </c:legendEntry>
      <c:legendEntry>
        <c:idx val="1"/>
        <c:txPr>
          <a:bodyPr/>
          <a:lstStyle/>
          <a:p>
            <a:pPr>
              <a:defRPr sz="1800" b="1"/>
            </a:pPr>
            <a:endParaRPr lang="cs-CZ"/>
          </a:p>
        </c:txPr>
      </c:legendEntry>
      <c:layout>
        <c:manualLayout>
          <c:xMode val="edge"/>
          <c:yMode val="edge"/>
          <c:x val="0.34972925677078098"/>
          <c:y val="0.88936380733265974"/>
          <c:w val="0.30198198527619324"/>
          <c:h val="0.10664475990185768"/>
        </c:manualLayout>
      </c:layout>
      <c:overlay val="0"/>
      <c:txPr>
        <a:bodyPr/>
        <a:lstStyle/>
        <a:p>
          <a:pPr>
            <a:defRPr sz="1800"/>
          </a:pPr>
          <a:endParaRPr lang="cs-CZ"/>
        </a:p>
      </c:txPr>
    </c:legend>
    <c:plotVisOnly val="1"/>
    <c:dispBlanksAs val="gap"/>
    <c:showDLblsOverMax val="0"/>
  </c:chart>
  <c:spPr>
    <a:noFill/>
    <a:ln>
      <a:solidFill>
        <a:srgbClr val="FFFFFF"/>
      </a:solidFill>
    </a:ln>
    <a:effectLst/>
  </c:spPr>
  <c:txPr>
    <a:bodyPr/>
    <a:lstStyle/>
    <a:p>
      <a:pPr>
        <a:defRPr/>
      </a:pPr>
      <a:endParaRPr lang="cs-CZ"/>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'index stáří'!$A$130</c:f>
              <c:strCache>
                <c:ptCount val="1"/>
                <c:pt idx="0">
                  <c:v>ČR</c:v>
                </c:pt>
              </c:strCache>
            </c:strRef>
          </c:tx>
          <c:marker>
            <c:symbol val="none"/>
          </c:marker>
          <c:cat>
            <c:numRef>
              <c:f>'index stáří'!$B$129:$T$129</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'index stáří'!$B$130:$T$130</c:f>
              <c:numCache>
                <c:formatCode>General</c:formatCode>
                <c:ptCount val="19"/>
                <c:pt idx="0">
                  <c:v>16.212210026624337</c:v>
                </c:pt>
                <c:pt idx="1">
                  <c:v>15.890581197981351</c:v>
                </c:pt>
                <c:pt idx="2">
                  <c:v>15.580947635507798</c:v>
                </c:pt>
                <c:pt idx="3">
                  <c:v>15.22285511712092</c:v>
                </c:pt>
                <c:pt idx="4">
                  <c:v>14.93991973251608</c:v>
                </c:pt>
                <c:pt idx="5">
                  <c:v>14.645589991063378</c:v>
                </c:pt>
                <c:pt idx="6">
                  <c:v>14.382101855035422</c:v>
                </c:pt>
                <c:pt idx="7">
                  <c:v>14.226996483041827</c:v>
                </c:pt>
                <c:pt idx="8">
                  <c:v>14.139011813852765</c:v>
                </c:pt>
                <c:pt idx="9">
                  <c:v>14.222866629490788</c:v>
                </c:pt>
                <c:pt idx="10">
                  <c:v>14.413511355512368</c:v>
                </c:pt>
                <c:pt idx="11">
                  <c:v>14.670877816218161</c:v>
                </c:pt>
                <c:pt idx="12">
                  <c:v>14.837176241248558</c:v>
                </c:pt>
                <c:pt idx="13">
                  <c:v>15.005632861475554</c:v>
                </c:pt>
                <c:pt idx="14">
                  <c:v>15.192666731509666</c:v>
                </c:pt>
                <c:pt idx="15">
                  <c:v>15.385068737520541</c:v>
                </c:pt>
                <c:pt idx="16">
                  <c:v>15.57144369598878</c:v>
                </c:pt>
                <c:pt idx="17">
                  <c:v>15.746167197059769</c:v>
                </c:pt>
                <c:pt idx="18">
                  <c:v>15.9</c:v>
                </c:pt>
              </c:numCache>
            </c:numRef>
          </c:val>
          <c:smooth val="0"/>
          <c:extLst>
            <c:ext xmlns:c16="http://schemas.microsoft.com/office/drawing/2014/chart" uri="{C3380CC4-5D6E-409C-BE32-E72D297353CC}">
              <c16:uniqueId val="{00000000-7E62-4DB4-8FE2-96F655BA9438}"/>
            </c:ext>
          </c:extLst>
        </c:ser>
        <c:ser>
          <c:idx val="1"/>
          <c:order val="1"/>
          <c:tx>
            <c:strRef>
              <c:f>'index stáří'!$A$135</c:f>
              <c:strCache>
                <c:ptCount val="1"/>
                <c:pt idx="0">
                  <c:v>HKK</c:v>
                </c:pt>
              </c:strCache>
            </c:strRef>
          </c:tx>
          <c:marker>
            <c:symbol val="none"/>
          </c:marker>
          <c:cat>
            <c:numRef>
              <c:f>'index stáří'!$B$129:$T$129</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'index stáří'!$B$135:$T$135</c:f>
              <c:numCache>
                <c:formatCode>General</c:formatCode>
                <c:ptCount val="19"/>
                <c:pt idx="0">
                  <c:v>16.362431460837357</c:v>
                </c:pt>
                <c:pt idx="1">
                  <c:v>16.043209078712394</c:v>
                </c:pt>
                <c:pt idx="2">
                  <c:v>15.721039973597696</c:v>
                </c:pt>
                <c:pt idx="3">
                  <c:v>15.427631158423779</c:v>
                </c:pt>
                <c:pt idx="4">
                  <c:v>15.121250657779337</c:v>
                </c:pt>
                <c:pt idx="5">
                  <c:v>14.842952178099379</c:v>
                </c:pt>
                <c:pt idx="6">
                  <c:v>14.523790897000417</c:v>
                </c:pt>
                <c:pt idx="7">
                  <c:v>14.372559813984484</c:v>
                </c:pt>
                <c:pt idx="8">
                  <c:v>14.287672221019982</c:v>
                </c:pt>
                <c:pt idx="9">
                  <c:v>14.395871587764836</c:v>
                </c:pt>
                <c:pt idx="10">
                  <c:v>14.532005054046211</c:v>
                </c:pt>
                <c:pt idx="11">
                  <c:v>14.70436358909175</c:v>
                </c:pt>
                <c:pt idx="12">
                  <c:v>14.7914986273524</c:v>
                </c:pt>
                <c:pt idx="13">
                  <c:v>14.907530045714058</c:v>
                </c:pt>
                <c:pt idx="14">
                  <c:v>15.029641581609528</c:v>
                </c:pt>
                <c:pt idx="15">
                  <c:v>15.153031893961238</c:v>
                </c:pt>
                <c:pt idx="16">
                  <c:v>15.288923101502531</c:v>
                </c:pt>
                <c:pt idx="17">
                  <c:v>15.420739662740502</c:v>
                </c:pt>
                <c:pt idx="18">
                  <c:v>15.530624059700084</c:v>
                </c:pt>
              </c:numCache>
            </c:numRef>
          </c:val>
          <c:smooth val="0"/>
          <c:extLst>
            <c:ext xmlns:c16="http://schemas.microsoft.com/office/drawing/2014/chart" uri="{C3380CC4-5D6E-409C-BE32-E72D297353CC}">
              <c16:uniqueId val="{00000001-7E62-4DB4-8FE2-96F655BA9438}"/>
            </c:ext>
          </c:extLst>
        </c:ser>
        <c:dLbls>
          <c:showLegendKey val="0"/>
          <c:showVal val="0"/>
          <c:showCatName val="0"/>
          <c:showSerName val="0"/>
          <c:showPercent val="0"/>
          <c:showBubbleSize val="0"/>
        </c:dLbls>
        <c:smooth val="0"/>
        <c:axId val="-511988672"/>
        <c:axId val="-511984320"/>
      </c:lineChart>
      <c:catAx>
        <c:axId val="-5119886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511984320"/>
        <c:crossesAt val="0"/>
        <c:auto val="1"/>
        <c:lblAlgn val="ctr"/>
        <c:lblOffset val="100"/>
        <c:noMultiLvlLbl val="0"/>
      </c:catAx>
      <c:valAx>
        <c:axId val="-511984320"/>
        <c:scaling>
          <c:orientation val="minMax"/>
          <c:max val="22"/>
          <c:min val="1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cs-CZ" sz="1400" b="1" dirty="0"/>
                  <a:t>Podíl  obyvatel ve věku 0-14 let (%)</a:t>
                </a:r>
              </a:p>
            </c:rich>
          </c:tx>
          <c:layout>
            <c:manualLayout>
              <c:xMode val="edge"/>
              <c:yMode val="edge"/>
              <c:x val="4.0806418367643656E-3"/>
              <c:y val="0.30337487250441925"/>
            </c:manualLayout>
          </c:layout>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511988672"/>
        <c:crosses val="autoZero"/>
        <c:crossBetween val="between"/>
        <c:majorUnit val="2"/>
      </c:valAx>
      <c:spPr>
        <a:noFill/>
        <a:ln>
          <a:noFill/>
        </a:ln>
        <a:effectLst/>
      </c:spPr>
    </c:plotArea>
    <c:plotVisOnly val="1"/>
    <c:dispBlanksAs val="gap"/>
    <c:showDLblsOverMax val="0"/>
  </c:chart>
  <c:spPr>
    <a:noFill/>
    <a:ln>
      <a:solidFill>
        <a:srgbClr val="FFFFFF"/>
      </a:solidFill>
    </a:ln>
    <a:effectLst/>
  </c:spPr>
  <c:txPr>
    <a:bodyPr/>
    <a:lstStyle/>
    <a:p>
      <a:pPr>
        <a:defRPr/>
      </a:pPr>
      <a:endParaRPr lang="cs-CZ"/>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Řada 1</c:v>
                </c:pt>
              </c:strCache>
            </c:strRef>
          </c:tx>
          <c:marker>
            <c:symbol val="circle"/>
            <c:size val="8"/>
            <c:spPr>
              <a:ln>
                <a:solidFill>
                  <a:schemeClr val="bg2"/>
                </a:solidFill>
              </a:ln>
            </c:spPr>
          </c:marker>
          <c:dLbls>
            <c:numFmt formatCode="#,##0.00" sourceLinked="0"/>
            <c:spPr>
              <a:noFill/>
              <a:ln>
                <a:noFill/>
              </a:ln>
              <a:effectLst/>
            </c:spPr>
            <c:txPr>
              <a:bodyPr/>
              <a:lstStyle/>
              <a:p>
                <a:pPr>
                  <a:defRPr sz="1400"/>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List1!$A$2:$A$8</c:f>
              <c:numCache>
                <c:formatCode>General</c:formatCode>
                <c:ptCount val="7"/>
                <c:pt idx="0">
                  <c:v>1950</c:v>
                </c:pt>
                <c:pt idx="1">
                  <c:v>1961</c:v>
                </c:pt>
                <c:pt idx="2">
                  <c:v>1970</c:v>
                </c:pt>
                <c:pt idx="3">
                  <c:v>1980</c:v>
                </c:pt>
                <c:pt idx="4">
                  <c:v>1991</c:v>
                </c:pt>
                <c:pt idx="5">
                  <c:v>2001</c:v>
                </c:pt>
                <c:pt idx="6">
                  <c:v>2011</c:v>
                </c:pt>
              </c:numCache>
            </c:numRef>
          </c:cat>
          <c:val>
            <c:numRef>
              <c:f>List1!$B$2:$B$8</c:f>
              <c:numCache>
                <c:formatCode>General</c:formatCode>
                <c:ptCount val="7"/>
                <c:pt idx="0">
                  <c:v>8.1846963832638373</c:v>
                </c:pt>
                <c:pt idx="1">
                  <c:v>6.8253108697773603</c:v>
                </c:pt>
                <c:pt idx="2">
                  <c:v>5.4876787724988834</c:v>
                </c:pt>
                <c:pt idx="3">
                  <c:v>4.7284136023346921</c:v>
                </c:pt>
                <c:pt idx="4">
                  <c:v>5.2493784356933837</c:v>
                </c:pt>
                <c:pt idx="5">
                  <c:v>5.0767696202459884</c:v>
                </c:pt>
                <c:pt idx="6">
                  <c:v>4.4181723892229989</c:v>
                </c:pt>
              </c:numCache>
            </c:numRef>
          </c:val>
          <c:smooth val="0"/>
          <c:extLst>
            <c:ext xmlns:c16="http://schemas.microsoft.com/office/drawing/2014/chart" uri="{C3380CC4-5D6E-409C-BE32-E72D297353CC}">
              <c16:uniqueId val="{00000000-1DDF-4689-894A-3EDA2F76B0E5}"/>
            </c:ext>
          </c:extLst>
        </c:ser>
        <c:dLbls>
          <c:showLegendKey val="0"/>
          <c:showVal val="0"/>
          <c:showCatName val="0"/>
          <c:showSerName val="0"/>
          <c:showPercent val="0"/>
          <c:showBubbleSize val="0"/>
        </c:dLbls>
        <c:marker val="1"/>
        <c:smooth val="0"/>
        <c:axId val="339526096"/>
        <c:axId val="339529232"/>
      </c:lineChart>
      <c:catAx>
        <c:axId val="339526096"/>
        <c:scaling>
          <c:orientation val="minMax"/>
        </c:scaling>
        <c:delete val="0"/>
        <c:axPos val="b"/>
        <c:minorGridlines>
          <c:spPr>
            <a:ln>
              <a:solidFill>
                <a:prstClr val="white"/>
              </a:solidFill>
            </a:ln>
          </c:spPr>
        </c:minorGridlines>
        <c:numFmt formatCode="General" sourceLinked="1"/>
        <c:majorTickMark val="out"/>
        <c:minorTickMark val="none"/>
        <c:tickLblPos val="nextTo"/>
        <c:spPr>
          <a:ln>
            <a:noFill/>
          </a:ln>
        </c:spPr>
        <c:txPr>
          <a:bodyPr/>
          <a:lstStyle/>
          <a:p>
            <a:pPr>
              <a:defRPr sz="1600"/>
            </a:pPr>
            <a:endParaRPr lang="cs-CZ"/>
          </a:p>
        </c:txPr>
        <c:crossAx val="339529232"/>
        <c:crosses val="autoZero"/>
        <c:auto val="1"/>
        <c:lblAlgn val="ctr"/>
        <c:lblOffset val="100"/>
        <c:noMultiLvlLbl val="0"/>
      </c:catAx>
      <c:valAx>
        <c:axId val="339529232"/>
        <c:scaling>
          <c:orientation val="minMax"/>
        </c:scaling>
        <c:delete val="0"/>
        <c:axPos val="l"/>
        <c:majorGridlines>
          <c:spPr>
            <a:ln>
              <a:solidFill>
                <a:schemeClr val="bg1"/>
              </a:solidFill>
            </a:ln>
          </c:spPr>
        </c:majorGridlines>
        <c:numFmt formatCode="General" sourceLinked="1"/>
        <c:majorTickMark val="out"/>
        <c:minorTickMark val="none"/>
        <c:tickLblPos val="nextTo"/>
        <c:spPr>
          <a:ln>
            <a:noFill/>
          </a:ln>
        </c:spPr>
        <c:txPr>
          <a:bodyPr/>
          <a:lstStyle/>
          <a:p>
            <a:pPr>
              <a:defRPr sz="1600"/>
            </a:pPr>
            <a:endParaRPr lang="cs-CZ"/>
          </a:p>
        </c:txPr>
        <c:crossAx val="339526096"/>
        <c:crosses val="autoZero"/>
        <c:crossBetween val="between"/>
      </c:valAx>
      <c:spPr>
        <a:solidFill>
          <a:srgbClr val="EEECE1"/>
        </a:solidFill>
      </c:spPr>
    </c:plotArea>
    <c:plotVisOnly val="1"/>
    <c:dispBlanksAs val="gap"/>
    <c:showDLblsOverMax val="0"/>
  </c:chart>
  <c:txPr>
    <a:bodyPr/>
    <a:lstStyle/>
    <a:p>
      <a:pPr>
        <a:defRPr sz="1800"/>
      </a:pPr>
      <a:endParaRPr lang="cs-CZ"/>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0248756218906E-2"/>
          <c:y val="5.6603773584905662E-2"/>
          <c:w val="0.87396351575456055"/>
          <c:h val="0.76650943396226412"/>
        </c:manualLayout>
      </c:layout>
      <c:lineChart>
        <c:grouping val="standard"/>
        <c:varyColors val="0"/>
        <c:ser>
          <c:idx val="0"/>
          <c:order val="0"/>
          <c:tx>
            <c:strRef>
              <c:f>List3!$T$3</c:f>
              <c:strCache>
                <c:ptCount val="1"/>
                <c:pt idx="0">
                  <c:v>CR</c:v>
                </c:pt>
              </c:strCache>
            </c:strRef>
          </c:tx>
          <c:spPr>
            <a:ln w="38098">
              <a:solidFill>
                <a:schemeClr val="accent1"/>
              </a:solidFill>
              <a:prstDash val="solid"/>
            </a:ln>
          </c:spPr>
          <c:marker>
            <c:symbol val="none"/>
          </c:marker>
          <c:cat>
            <c:strRef>
              <c:f>List3!$S$4:$S$22</c:f>
              <c:strCache>
                <c:ptCount val="19"/>
                <c:pt idx="0">
                  <c:v>   0–4 let</c:v>
                </c:pt>
                <c:pt idx="1">
                  <c:v>   5–9 let</c:v>
                </c:pt>
                <c:pt idx="2">
                  <c:v> 10–14 let</c:v>
                </c:pt>
                <c:pt idx="3">
                  <c:v> 15–19 let</c:v>
                </c:pt>
                <c:pt idx="4">
                  <c:v> 20–24 let</c:v>
                </c:pt>
                <c:pt idx="5">
                  <c:v> 25–29 let</c:v>
                </c:pt>
                <c:pt idx="6">
                  <c:v> 30–34 let</c:v>
                </c:pt>
                <c:pt idx="7">
                  <c:v> 35–39 let</c:v>
                </c:pt>
                <c:pt idx="8">
                  <c:v> 40–44 let</c:v>
                </c:pt>
                <c:pt idx="9">
                  <c:v> 45–49 let</c:v>
                </c:pt>
                <c:pt idx="10">
                  <c:v> 50–54 let</c:v>
                </c:pt>
                <c:pt idx="11">
                  <c:v> 55–59 let</c:v>
                </c:pt>
                <c:pt idx="12">
                  <c:v> 60–64 let</c:v>
                </c:pt>
                <c:pt idx="13">
                  <c:v> 65–69 let</c:v>
                </c:pt>
                <c:pt idx="14">
                  <c:v> 70–74 let</c:v>
                </c:pt>
                <c:pt idx="15">
                  <c:v> 75–79 let</c:v>
                </c:pt>
                <c:pt idx="16">
                  <c:v> 80–84 let</c:v>
                </c:pt>
                <c:pt idx="17">
                  <c:v> 85–89 let</c:v>
                </c:pt>
                <c:pt idx="18">
                  <c:v> 90+ let</c:v>
                </c:pt>
              </c:strCache>
            </c:strRef>
          </c:cat>
          <c:val>
            <c:numRef>
              <c:f>List3!$T$4:$T$22</c:f>
              <c:numCache>
                <c:formatCode>General</c:formatCode>
                <c:ptCount val="19"/>
                <c:pt idx="0">
                  <c:v>5.3256586978159213</c:v>
                </c:pt>
                <c:pt idx="1">
                  <c:v>5.3707487464553321</c:v>
                </c:pt>
                <c:pt idx="2">
                  <c:v>5.2011680970534657</c:v>
                </c:pt>
                <c:pt idx="3">
                  <c:v>4.3887303047944561</c:v>
                </c:pt>
                <c:pt idx="4">
                  <c:v>4.6763037803526828</c:v>
                </c:pt>
                <c:pt idx="5">
                  <c:v>6.2815921425754473</c:v>
                </c:pt>
                <c:pt idx="6">
                  <c:v>6.8094330409960753</c:v>
                </c:pt>
                <c:pt idx="7">
                  <c:v>7.3895753910871571</c:v>
                </c:pt>
                <c:pt idx="8">
                  <c:v>8.8020714004018856</c:v>
                </c:pt>
                <c:pt idx="9">
                  <c:v>7.3901387819489575</c:v>
                </c:pt>
                <c:pt idx="10">
                  <c:v>6.4974647411218989</c:v>
                </c:pt>
                <c:pt idx="11">
                  <c:v>5.8987680519821968</c:v>
                </c:pt>
                <c:pt idx="12">
                  <c:v>6.3753309921313077</c:v>
                </c:pt>
                <c:pt idx="13">
                  <c:v>6.3845518225694384</c:v>
                </c:pt>
                <c:pt idx="14">
                  <c:v>5.538817630378035</c:v>
                </c:pt>
                <c:pt idx="15">
                  <c:v>3.6047155815132683</c:v>
                </c:pt>
                <c:pt idx="16">
                  <c:v>2.1518526169505532</c:v>
                </c:pt>
                <c:pt idx="17">
                  <c:v>1.3355368175928186</c:v>
                </c:pt>
                <c:pt idx="18">
                  <c:v>0.5775413622791038</c:v>
                </c:pt>
              </c:numCache>
            </c:numRef>
          </c:val>
          <c:smooth val="0"/>
          <c:extLst>
            <c:ext xmlns:c16="http://schemas.microsoft.com/office/drawing/2014/chart" uri="{C3380CC4-5D6E-409C-BE32-E72D297353CC}">
              <c16:uniqueId val="{00000000-D6CC-4C23-97A9-FE94C5F46908}"/>
            </c:ext>
          </c:extLst>
        </c:ser>
        <c:ser>
          <c:idx val="1"/>
          <c:order val="1"/>
          <c:tx>
            <c:strRef>
              <c:f>List3!$U$3</c:f>
              <c:strCache>
                <c:ptCount val="1"/>
                <c:pt idx="0">
                  <c:v>KRH</c:v>
                </c:pt>
              </c:strCache>
            </c:strRef>
          </c:tx>
          <c:spPr>
            <a:ln w="38100"/>
          </c:spPr>
          <c:marker>
            <c:symbol val="none"/>
          </c:marker>
          <c:cat>
            <c:strRef>
              <c:f>List3!$S$4:$S$22</c:f>
              <c:strCache>
                <c:ptCount val="19"/>
                <c:pt idx="0">
                  <c:v>   0–4 let</c:v>
                </c:pt>
                <c:pt idx="1">
                  <c:v>   5–9 let</c:v>
                </c:pt>
                <c:pt idx="2">
                  <c:v> 10–14 let</c:v>
                </c:pt>
                <c:pt idx="3">
                  <c:v> 15–19 let</c:v>
                </c:pt>
                <c:pt idx="4">
                  <c:v> 20–24 let</c:v>
                </c:pt>
                <c:pt idx="5">
                  <c:v> 25–29 let</c:v>
                </c:pt>
                <c:pt idx="6">
                  <c:v> 30–34 let</c:v>
                </c:pt>
                <c:pt idx="7">
                  <c:v> 35–39 let</c:v>
                </c:pt>
                <c:pt idx="8">
                  <c:v> 40–44 let</c:v>
                </c:pt>
                <c:pt idx="9">
                  <c:v> 45–49 let</c:v>
                </c:pt>
                <c:pt idx="10">
                  <c:v> 50–54 let</c:v>
                </c:pt>
                <c:pt idx="11">
                  <c:v> 55–59 let</c:v>
                </c:pt>
                <c:pt idx="12">
                  <c:v> 60–64 let</c:v>
                </c:pt>
                <c:pt idx="13">
                  <c:v> 65–69 let</c:v>
                </c:pt>
                <c:pt idx="14">
                  <c:v> 70–74 let</c:v>
                </c:pt>
                <c:pt idx="15">
                  <c:v> 75–79 let</c:v>
                </c:pt>
                <c:pt idx="16">
                  <c:v> 80–84 let</c:v>
                </c:pt>
                <c:pt idx="17">
                  <c:v> 85–89 let</c:v>
                </c:pt>
                <c:pt idx="18">
                  <c:v> 90+ let</c:v>
                </c:pt>
              </c:strCache>
            </c:strRef>
          </c:cat>
          <c:val>
            <c:numRef>
              <c:f>List3!$U$4:$U$22</c:f>
              <c:numCache>
                <c:formatCode>General</c:formatCode>
                <c:ptCount val="19"/>
                <c:pt idx="0">
                  <c:v>5.0522255796385611</c:v>
                </c:pt>
                <c:pt idx="1">
                  <c:v>5.2964655122319719</c:v>
                </c:pt>
                <c:pt idx="2">
                  <c:v>5.1353942704398854</c:v>
                </c:pt>
                <c:pt idx="3">
                  <c:v>4.5208902318554252</c:v>
                </c:pt>
                <c:pt idx="4">
                  <c:v>4.9336466383868904</c:v>
                </c:pt>
                <c:pt idx="5">
                  <c:v>6.1877142774129821</c:v>
                </c:pt>
                <c:pt idx="6">
                  <c:v>6.2923107095124653</c:v>
                </c:pt>
                <c:pt idx="7">
                  <c:v>6.9146231622987973</c:v>
                </c:pt>
                <c:pt idx="8">
                  <c:v>8.5340519495612757</c:v>
                </c:pt>
                <c:pt idx="9">
                  <c:v>7.1730271950723452</c:v>
                </c:pt>
                <c:pt idx="10">
                  <c:v>6.4370387587890061</c:v>
                </c:pt>
                <c:pt idx="11">
                  <c:v>5.8016517519902377</c:v>
                </c:pt>
                <c:pt idx="12">
                  <c:v>6.762449880876285</c:v>
                </c:pt>
                <c:pt idx="13">
                  <c:v>6.8677726770875704</c:v>
                </c:pt>
                <c:pt idx="14">
                  <c:v>5.9173252367947002</c:v>
                </c:pt>
                <c:pt idx="15">
                  <c:v>3.6855715032831657</c:v>
                </c:pt>
                <c:pt idx="16">
                  <c:v>2.336894938694869</c:v>
                </c:pt>
                <c:pt idx="17">
                  <c:v>1.5166482654425011</c:v>
                </c:pt>
                <c:pt idx="18">
                  <c:v>0.63429746063106518</c:v>
                </c:pt>
              </c:numCache>
            </c:numRef>
          </c:val>
          <c:smooth val="0"/>
          <c:extLst>
            <c:ext xmlns:c16="http://schemas.microsoft.com/office/drawing/2014/chart" uri="{C3380CC4-5D6E-409C-BE32-E72D297353CC}">
              <c16:uniqueId val="{00000001-D6CC-4C23-97A9-FE94C5F46908}"/>
            </c:ext>
          </c:extLst>
        </c:ser>
        <c:dLbls>
          <c:showLegendKey val="0"/>
          <c:showVal val="0"/>
          <c:showCatName val="0"/>
          <c:showSerName val="0"/>
          <c:showPercent val="0"/>
          <c:showBubbleSize val="0"/>
        </c:dLbls>
        <c:smooth val="0"/>
        <c:axId val="551793648"/>
        <c:axId val="551801096"/>
      </c:lineChart>
      <c:catAx>
        <c:axId val="551793648"/>
        <c:scaling>
          <c:orientation val="minMax"/>
        </c:scaling>
        <c:delete val="0"/>
        <c:axPos val="b"/>
        <c:numFmt formatCode="General" sourceLinked="1"/>
        <c:majorTickMark val="out"/>
        <c:minorTickMark val="none"/>
        <c:tickLblPos val="nextTo"/>
        <c:spPr>
          <a:ln w="3175">
            <a:solidFill>
              <a:schemeClr val="tx1"/>
            </a:solidFill>
            <a:prstDash val="solid"/>
          </a:ln>
        </c:spPr>
        <c:txPr>
          <a:bodyPr rot="-2700000" vert="horz"/>
          <a:lstStyle/>
          <a:p>
            <a:pPr>
              <a:defRPr sz="1200" b="0" i="0" u="none" strike="noStrike" baseline="0">
                <a:solidFill>
                  <a:schemeClr val="tx1"/>
                </a:solidFill>
                <a:latin typeface="Arial"/>
                <a:ea typeface="Arial"/>
                <a:cs typeface="Arial"/>
              </a:defRPr>
            </a:pPr>
            <a:endParaRPr lang="cs-CZ"/>
          </a:p>
        </c:txPr>
        <c:crossAx val="551801096"/>
        <c:crossesAt val="0"/>
        <c:auto val="1"/>
        <c:lblAlgn val="ctr"/>
        <c:lblOffset val="100"/>
        <c:tickLblSkip val="1"/>
        <c:tickMarkSkip val="1"/>
        <c:noMultiLvlLbl val="0"/>
      </c:catAx>
      <c:valAx>
        <c:axId val="551801096"/>
        <c:scaling>
          <c:orientation val="minMax"/>
        </c:scaling>
        <c:delete val="0"/>
        <c:axPos val="l"/>
        <c:numFmt formatCode="0" sourceLinked="0"/>
        <c:majorTickMark val="out"/>
        <c:minorTickMark val="none"/>
        <c:tickLblPos val="nextTo"/>
        <c:spPr>
          <a:ln w="3175">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cs-CZ"/>
          </a:p>
        </c:txPr>
        <c:crossAx val="551793648"/>
        <c:crosses val="autoZero"/>
        <c:crossBetween val="between"/>
      </c:valAx>
      <c:spPr>
        <a:noFill/>
        <a:ln w="25399">
          <a:noFill/>
        </a:ln>
      </c:spPr>
    </c:plotArea>
    <c:plotVisOnly val="1"/>
    <c:dispBlanksAs val="gap"/>
    <c:showDLblsOverMax val="0"/>
  </c:chart>
  <c:spPr>
    <a:noFill/>
    <a:ln>
      <a:noFill/>
    </a:ln>
  </c:spPr>
  <c:txPr>
    <a:bodyPr/>
    <a:lstStyle/>
    <a:p>
      <a:pPr>
        <a:defRPr sz="1725" b="1" i="0" u="none" strike="noStrike" baseline="0">
          <a:solidFill>
            <a:schemeClr val="tx1"/>
          </a:solidFill>
          <a:latin typeface="Tahoma"/>
          <a:ea typeface="Tahoma"/>
          <a:cs typeface="Tahoma"/>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600" b="1" dirty="0" err="1">
                <a:solidFill>
                  <a:schemeClr val="tx1"/>
                </a:solidFill>
              </a:rPr>
              <a:t>Rozdíl</a:t>
            </a:r>
            <a:r>
              <a:rPr lang="en-US" sz="1600" b="1" dirty="0">
                <a:solidFill>
                  <a:schemeClr val="tx1"/>
                </a:solidFill>
              </a:rPr>
              <a:t> </a:t>
            </a:r>
            <a:r>
              <a:rPr lang="cs-CZ" sz="1600" b="1" dirty="0">
                <a:solidFill>
                  <a:schemeClr val="tx1"/>
                </a:solidFill>
              </a:rPr>
              <a:t>v počtu obyvatel v krajích ČR </a:t>
            </a:r>
            <a:r>
              <a:rPr lang="en-US" sz="1600" b="1" dirty="0">
                <a:solidFill>
                  <a:schemeClr val="tx1"/>
                </a:solidFill>
              </a:rPr>
              <a:t>201</a:t>
            </a:r>
            <a:r>
              <a:rPr lang="cs-CZ" sz="1600" b="1" dirty="0">
                <a:solidFill>
                  <a:schemeClr val="tx1"/>
                </a:solidFill>
              </a:rPr>
              <a:t>8</a:t>
            </a:r>
            <a:r>
              <a:rPr lang="en-US" sz="1600" b="1" dirty="0">
                <a:solidFill>
                  <a:schemeClr val="tx1"/>
                </a:solidFill>
              </a:rPr>
              <a:t>-201</a:t>
            </a:r>
            <a:r>
              <a:rPr lang="cs-CZ" sz="1600" b="1" dirty="0">
                <a:solidFill>
                  <a:schemeClr val="tx1"/>
                </a:solidFill>
              </a:rPr>
              <a:t>6</a:t>
            </a:r>
            <a:endParaRPr lang="en-US" sz="1600" b="1" dirty="0">
              <a:solidFill>
                <a:schemeClr val="tx1"/>
              </a:solidFill>
            </a:endParaRPr>
          </a:p>
        </c:rich>
      </c:tx>
      <c:layout>
        <c:manualLayout>
          <c:xMode val="edge"/>
          <c:yMode val="edge"/>
          <c:x val="0.24075640815039925"/>
          <c:y val="6.1894118413926662E-2"/>
        </c:manualLayout>
      </c:layout>
      <c:overlay val="0"/>
      <c:spPr>
        <a:noFill/>
        <a:ln>
          <a:noFill/>
        </a:ln>
        <a:effectLst/>
      </c:spPr>
    </c:title>
    <c:autoTitleDeleted val="0"/>
    <c:plotArea>
      <c:layout>
        <c:manualLayout>
          <c:layoutTarget val="inner"/>
          <c:xMode val="edge"/>
          <c:yMode val="edge"/>
          <c:x val="8.5819934692029184E-2"/>
          <c:y val="0.13057729870755416"/>
          <c:w val="0.89479800479931448"/>
          <c:h val="0.62010288337613795"/>
        </c:manualLayout>
      </c:layout>
      <c:lineChart>
        <c:grouping val="standard"/>
        <c:varyColors val="0"/>
        <c:ser>
          <c:idx val="0"/>
          <c:order val="0"/>
          <c:tx>
            <c:strRef>
              <c:f>List1!$B$1</c:f>
              <c:strCache>
                <c:ptCount val="1"/>
                <c:pt idx="0">
                  <c:v>Rozdíl 2018-2016</c:v>
                </c:pt>
              </c:strCache>
            </c:strRef>
          </c:tx>
          <c:spPr>
            <a:ln w="28575" cap="rnd">
              <a:solidFill>
                <a:schemeClr val="tx1"/>
              </a:solidFill>
              <a:round/>
            </a:ln>
            <a:effectLst/>
          </c:spPr>
          <c:marker>
            <c:symbol val="square"/>
            <c:size val="8"/>
            <c:spPr>
              <a:solidFill>
                <a:schemeClr val="tx1"/>
              </a:solidFill>
              <a:ln w="9525">
                <a:solidFill>
                  <a:schemeClr val="tx1"/>
                </a:solidFill>
              </a:ln>
              <a:effectLst/>
            </c:spPr>
          </c:marker>
          <c:dLbls>
            <c:dLbl>
              <c:idx val="2"/>
              <c:layout>
                <c:manualLayout>
                  <c:x val="-1.6788460313513325E-2"/>
                  <c:y val="-4.82902054385192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E0-46D1-98DD-8BA140C5F6DD}"/>
                </c:ext>
              </c:extLst>
            </c:dLbl>
            <c:dLbl>
              <c:idx val="4"/>
              <c:layout>
                <c:manualLayout>
                  <c:x val="-3.0020160024748367E-2"/>
                  <c:y val="3.93931289812101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E0-46D1-98DD-8BA140C5F6DD}"/>
                </c:ext>
              </c:extLst>
            </c:dLbl>
            <c:dLbl>
              <c:idx val="5"/>
              <c:layout>
                <c:manualLayout>
                  <c:x val="-3.589279754533E-2"/>
                  <c:y val="4.9708815383531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E0-46D1-98DD-8BA140C5F6DD}"/>
                </c:ext>
              </c:extLst>
            </c:dLbl>
            <c:dLbl>
              <c:idx val="7"/>
              <c:layout>
                <c:manualLayout>
                  <c:x val="-2.5087144507459695E-2"/>
                  <c:y val="4.9708815383531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E0-46D1-98DD-8BA140C5F6DD}"/>
                </c:ext>
              </c:extLst>
            </c:dLbl>
            <c:dLbl>
              <c:idx val="9"/>
              <c:layout>
                <c:manualLayout>
                  <c:x val="-2.9491622647895961E-2"/>
                  <c:y val="4.4550972182370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E0-46D1-98DD-8BA140C5F6DD}"/>
                </c:ext>
              </c:extLst>
            </c:dLbl>
            <c:dLbl>
              <c:idx val="11"/>
              <c:layout>
                <c:manualLayout>
                  <c:x val="-3.536426016847765E-2"/>
                  <c:y val="4.7129893782950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E0-46D1-98DD-8BA140C5F6DD}"/>
                </c:ext>
              </c:extLst>
            </c:dLbl>
            <c:dLbl>
              <c:idx val="12"/>
              <c:layout>
                <c:manualLayout>
                  <c:x val="-3.4424638165184575E-2"/>
                  <c:y val="4.1972050581790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E0-46D1-98DD-8BA140C5F6DD}"/>
                </c:ext>
              </c:extLst>
            </c:dLbl>
            <c:dLbl>
              <c:idx val="13"/>
              <c:layout>
                <c:manualLayout>
                  <c:x val="-2.6078556699910757E-2"/>
                  <c:y val="3.6814207380629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E0-46D1-98DD-8BA140C5F6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List1!$A$2:$A$15</c:f>
              <c:strCache>
                <c:ptCount val="14"/>
                <c:pt idx="0">
                  <c:v>Hlavní město Praha</c:v>
                </c:pt>
                <c:pt idx="1">
                  <c:v>Středočeský kraj</c:v>
                </c:pt>
                <c:pt idx="2">
                  <c:v>Jihočeský kraj</c:v>
                </c:pt>
                <c:pt idx="3">
                  <c:v>Plzeňský kraj</c:v>
                </c:pt>
                <c:pt idx="4">
                  <c:v>Karlovarský kraj</c:v>
                </c:pt>
                <c:pt idx="5">
                  <c:v>Ústecký kraj</c:v>
                </c:pt>
                <c:pt idx="6">
                  <c:v>Liberecký kraj</c:v>
                </c:pt>
                <c:pt idx="7">
                  <c:v>Královéhradecký kraj</c:v>
                </c:pt>
                <c:pt idx="8">
                  <c:v>Pardubický kraj</c:v>
                </c:pt>
                <c:pt idx="9">
                  <c:v>Kraj Vysočina</c:v>
                </c:pt>
                <c:pt idx="10">
                  <c:v>Jihomoravský kraj</c:v>
                </c:pt>
                <c:pt idx="11">
                  <c:v>Olomoucký kraj</c:v>
                </c:pt>
                <c:pt idx="12">
                  <c:v>Zlínský kraj</c:v>
                </c:pt>
                <c:pt idx="13">
                  <c:v>Moravskoslezský kraj</c:v>
                </c:pt>
              </c:strCache>
            </c:strRef>
          </c:cat>
          <c:val>
            <c:numRef>
              <c:f>List1!$B$2:$B$15</c:f>
              <c:numCache>
                <c:formatCode>#\ ##0_ ;[Red]\-#\ ##0\ </c:formatCode>
                <c:ptCount val="14"/>
                <c:pt idx="0">
                  <c:v>28403</c:v>
                </c:pt>
                <c:pt idx="1">
                  <c:v>27749</c:v>
                </c:pt>
                <c:pt idx="2">
                  <c:v>2602</c:v>
                </c:pt>
                <c:pt idx="3">
                  <c:v>4963</c:v>
                </c:pt>
                <c:pt idx="4">
                  <c:v>-2032</c:v>
                </c:pt>
                <c:pt idx="5">
                  <c:v>-1720</c:v>
                </c:pt>
                <c:pt idx="6">
                  <c:v>1429</c:v>
                </c:pt>
                <c:pt idx="7">
                  <c:v>-489</c:v>
                </c:pt>
                <c:pt idx="8">
                  <c:v>2572</c:v>
                </c:pt>
                <c:pt idx="9">
                  <c:v>-168</c:v>
                </c:pt>
                <c:pt idx="10">
                  <c:v>7757</c:v>
                </c:pt>
                <c:pt idx="11">
                  <c:v>-1534</c:v>
                </c:pt>
                <c:pt idx="12">
                  <c:v>-1295</c:v>
                </c:pt>
                <c:pt idx="13">
                  <c:v>-7091</c:v>
                </c:pt>
              </c:numCache>
            </c:numRef>
          </c:val>
          <c:smooth val="0"/>
          <c:extLst>
            <c:ext xmlns:c16="http://schemas.microsoft.com/office/drawing/2014/chart" uri="{C3380CC4-5D6E-409C-BE32-E72D297353CC}">
              <c16:uniqueId val="{00000008-56E0-46D1-98DD-8BA140C5F6DD}"/>
            </c:ext>
          </c:extLst>
        </c:ser>
        <c:dLbls>
          <c:showLegendKey val="0"/>
          <c:showVal val="0"/>
          <c:showCatName val="0"/>
          <c:showSerName val="0"/>
          <c:showPercent val="0"/>
          <c:showBubbleSize val="0"/>
        </c:dLbls>
        <c:marker val="1"/>
        <c:smooth val="0"/>
        <c:axId val="410075520"/>
        <c:axId val="410077056"/>
      </c:lineChart>
      <c:catAx>
        <c:axId val="410075520"/>
        <c:scaling>
          <c:orientation val="minMax"/>
        </c:scaling>
        <c:delete val="0"/>
        <c:axPos val="b"/>
        <c:numFmt formatCode="General" sourceLinked="1"/>
        <c:majorTickMark val="out"/>
        <c:minorTickMark val="none"/>
        <c:tickLblPos val="low"/>
        <c:spPr>
          <a:noFill/>
          <a:ln w="9525" cap="flat" cmpd="sng" algn="ctr">
            <a:solidFill>
              <a:schemeClr val="bg2"/>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410077056"/>
        <c:crosses val="autoZero"/>
        <c:auto val="1"/>
        <c:lblAlgn val="ctr"/>
        <c:lblOffset val="100"/>
        <c:noMultiLvlLbl val="0"/>
      </c:catAx>
      <c:valAx>
        <c:axId val="410077056"/>
        <c:scaling>
          <c:orientation val="minMax"/>
        </c:scaling>
        <c:delete val="0"/>
        <c:axPos val="l"/>
        <c:majorGridlines>
          <c:spPr>
            <a:ln w="9525" cap="flat" cmpd="sng" algn="ctr">
              <a:solidFill>
                <a:schemeClr val="tx1">
                  <a:lumMod val="15000"/>
                  <a:lumOff val="85000"/>
                </a:schemeClr>
              </a:solidFill>
              <a:round/>
            </a:ln>
            <a:effectLst/>
          </c:spPr>
        </c:majorGridlines>
        <c:numFmt formatCode="#\ ##0_ ;[Red]\-#\ ##0\ "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410075520"/>
        <c:crosses val="autoZero"/>
        <c:crossBetween val="between"/>
      </c:valAx>
      <c:spPr>
        <a:noFill/>
        <a:ln>
          <a:noFill/>
        </a:ln>
        <a:effectLst/>
      </c:spPr>
    </c:plotArea>
    <c:legend>
      <c:legendPos val="b"/>
      <c:layout>
        <c:manualLayout>
          <c:xMode val="edge"/>
          <c:yMode val="edge"/>
          <c:x val="0.74433020950676321"/>
          <c:y val="0.13068959348276055"/>
          <c:w val="0.22071844174808458"/>
          <c:h val="4.663441593213090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List4!$A$31</c:f>
              <c:strCache>
                <c:ptCount val="1"/>
                <c:pt idx="0">
                  <c:v>ČR</c:v>
                </c:pt>
              </c:strCache>
            </c:strRef>
          </c:tx>
          <c:spPr>
            <a:ln w="31750"/>
          </c:spPr>
          <c:marker>
            <c:symbol val="none"/>
          </c:marker>
          <c:cat>
            <c:numRef>
              <c:f>List4!$B$30:$T$30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List4!$B$31:$T$31</c:f>
              <c:numCache>
                <c:formatCode>General</c:formatCode>
                <c:ptCount val="19"/>
                <c:pt idx="0">
                  <c:v>1.1436334707182021</c:v>
                </c:pt>
                <c:pt idx="1">
                  <c:v>1.1457218729969021</c:v>
                </c:pt>
                <c:pt idx="2">
                  <c:v>1.1706765949749462</c:v>
                </c:pt>
                <c:pt idx="3">
                  <c:v>1.1786847220730989</c:v>
                </c:pt>
                <c:pt idx="4">
                  <c:v>1.2264417219688655</c:v>
                </c:pt>
                <c:pt idx="5">
                  <c:v>1.2815384605310207</c:v>
                </c:pt>
                <c:pt idx="6">
                  <c:v>1.3279478390726753</c:v>
                </c:pt>
                <c:pt idx="7">
                  <c:v>1.4379430456218441</c:v>
                </c:pt>
                <c:pt idx="8">
                  <c:v>1.4970282983623804</c:v>
                </c:pt>
                <c:pt idx="9">
                  <c:v>1.4922611045335796</c:v>
                </c:pt>
                <c:pt idx="10">
                  <c:v>1.4931836498752391</c:v>
                </c:pt>
                <c:pt idx="11">
                  <c:v>1.4265348521979551</c:v>
                </c:pt>
                <c:pt idx="12">
                  <c:v>1.4520468551138876</c:v>
                </c:pt>
                <c:pt idx="13">
                  <c:v>1.4560184007198707</c:v>
                </c:pt>
                <c:pt idx="14">
                  <c:v>1.5275673067142075</c:v>
                </c:pt>
                <c:pt idx="15">
                  <c:v>1.5700233776898396</c:v>
                </c:pt>
                <c:pt idx="16">
                  <c:v>1.6299993349899287</c:v>
                </c:pt>
                <c:pt idx="17">
                  <c:v>1.686674768815295</c:v>
                </c:pt>
                <c:pt idx="18">
                  <c:v>1.71</c:v>
                </c:pt>
              </c:numCache>
            </c:numRef>
          </c:val>
          <c:smooth val="0"/>
          <c:extLst>
            <c:ext xmlns:c16="http://schemas.microsoft.com/office/drawing/2014/chart" uri="{C3380CC4-5D6E-409C-BE32-E72D297353CC}">
              <c16:uniqueId val="{00000000-C0BA-43FE-B82D-36463CE81C27}"/>
            </c:ext>
          </c:extLst>
        </c:ser>
        <c:ser>
          <c:idx val="1"/>
          <c:order val="1"/>
          <c:tx>
            <c:strRef>
              <c:f>List4!$A$32</c:f>
              <c:strCache>
                <c:ptCount val="1"/>
                <c:pt idx="0">
                  <c:v>Královehradecký kraj</c:v>
                </c:pt>
              </c:strCache>
            </c:strRef>
          </c:tx>
          <c:spPr>
            <a:ln w="31750"/>
          </c:spPr>
          <c:marker>
            <c:symbol val="none"/>
          </c:marker>
          <c:cat>
            <c:numRef>
              <c:f>List4!$B$30:$T$30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List4!$B$32:$T$32</c:f>
              <c:numCache>
                <c:formatCode>General</c:formatCode>
                <c:ptCount val="19"/>
                <c:pt idx="0">
                  <c:v>1.18</c:v>
                </c:pt>
                <c:pt idx="1">
                  <c:v>1.18</c:v>
                </c:pt>
                <c:pt idx="2">
                  <c:v>1.18</c:v>
                </c:pt>
                <c:pt idx="3">
                  <c:v>1.22</c:v>
                </c:pt>
                <c:pt idx="4">
                  <c:v>1.24</c:v>
                </c:pt>
                <c:pt idx="5">
                  <c:v>1.3</c:v>
                </c:pt>
                <c:pt idx="6">
                  <c:v>1.32</c:v>
                </c:pt>
                <c:pt idx="7">
                  <c:v>1.49</c:v>
                </c:pt>
                <c:pt idx="8">
                  <c:v>1.53</c:v>
                </c:pt>
                <c:pt idx="9">
                  <c:v>1.56</c:v>
                </c:pt>
                <c:pt idx="10">
                  <c:v>1.53</c:v>
                </c:pt>
                <c:pt idx="11">
                  <c:v>1.42</c:v>
                </c:pt>
                <c:pt idx="12">
                  <c:v>1.46</c:v>
                </c:pt>
                <c:pt idx="13">
                  <c:v>1.49</c:v>
                </c:pt>
                <c:pt idx="14">
                  <c:v>1.55</c:v>
                </c:pt>
                <c:pt idx="15">
                  <c:v>1.6</c:v>
                </c:pt>
                <c:pt idx="16" formatCode="0.00">
                  <c:v>1.6480963385307159</c:v>
                </c:pt>
                <c:pt idx="17" formatCode="0.00">
                  <c:v>1.7146134260036676</c:v>
                </c:pt>
                <c:pt idx="18" formatCode="0.00">
                  <c:v>1.7387003480611825</c:v>
                </c:pt>
              </c:numCache>
            </c:numRef>
          </c:val>
          <c:smooth val="0"/>
          <c:extLst>
            <c:ext xmlns:c16="http://schemas.microsoft.com/office/drawing/2014/chart" uri="{C3380CC4-5D6E-409C-BE32-E72D297353CC}">
              <c16:uniqueId val="{00000001-C0BA-43FE-B82D-36463CE81C27}"/>
            </c:ext>
          </c:extLst>
        </c:ser>
        <c:dLbls>
          <c:showLegendKey val="0"/>
          <c:showVal val="0"/>
          <c:showCatName val="0"/>
          <c:showSerName val="0"/>
          <c:showPercent val="0"/>
          <c:showBubbleSize val="0"/>
        </c:dLbls>
        <c:smooth val="0"/>
        <c:axId val="551801880"/>
        <c:axId val="551798352"/>
        <c:extLst>
          <c:ext xmlns:c15="http://schemas.microsoft.com/office/drawing/2012/chart" uri="{02D57815-91ED-43cb-92C2-25804820EDAC}">
            <c15:filteredLineSeries>
              <c15:ser>
                <c:idx val="2"/>
                <c:order val="2"/>
                <c:tx>
                  <c:strRef>
                    <c:extLst>
                      <c:ext uri="{02D57815-91ED-43cb-92C2-25804820EDAC}">
                        <c15:formulaRef>
                          <c15:sqref>List4!#REF!</c15:sqref>
                        </c15:formulaRef>
                      </c:ext>
                    </c:extLst>
                    <c:strCache>
                      <c:ptCount val="1"/>
                      <c:pt idx="0">
                        <c:v>#REF!</c:v>
                      </c:pt>
                    </c:strCache>
                  </c:strRef>
                </c:tx>
                <c:spPr>
                  <a:ln w="31750"/>
                </c:spPr>
                <c:marker>
                  <c:symbol val="none"/>
                </c:marker>
                <c:cat>
                  <c:numRef>
                    <c:extLst>
                      <c:ext uri="{02D57815-91ED-43cb-92C2-25804820EDAC}">
                        <c15:formulaRef>
                          <c15:sqref>List4!$B$30:$T$30</c15:sqref>
                        </c15:formulaRef>
                      </c:ext>
                    </c:extLst>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extLst>
                      <c:ext uri="{02D57815-91ED-43cb-92C2-25804820EDAC}">
                        <c15:formulaRef>
                          <c15:sqref>List4!#REF!</c15:sqref>
                        </c15:formulaRef>
                      </c:ext>
                    </c:extLst>
                    <c:numCache>
                      <c:formatCode>General</c:formatCode>
                      <c:ptCount val="1"/>
                      <c:pt idx="0">
                        <c:v>1</c:v>
                      </c:pt>
                    </c:numCache>
                  </c:numRef>
                </c:val>
                <c:smooth val="0"/>
                <c:extLst>
                  <c:ext xmlns:c16="http://schemas.microsoft.com/office/drawing/2014/chart" uri="{C3380CC4-5D6E-409C-BE32-E72D297353CC}">
                    <c16:uniqueId val="{00000002-C0BA-43FE-B82D-36463CE81C27}"/>
                  </c:ext>
                </c:extLst>
              </c15:ser>
            </c15:filteredLineSeries>
          </c:ext>
        </c:extLst>
      </c:lineChart>
      <c:catAx>
        <c:axId val="5518018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cs-CZ"/>
          </a:p>
        </c:txPr>
        <c:crossAx val="551798352"/>
        <c:crosses val="autoZero"/>
        <c:auto val="1"/>
        <c:lblAlgn val="ctr"/>
        <c:lblOffset val="100"/>
        <c:noMultiLvlLbl val="0"/>
      </c:catAx>
      <c:valAx>
        <c:axId val="551798352"/>
        <c:scaling>
          <c:orientation val="minMax"/>
          <c:min val="1"/>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cs-CZ" sz="1400" b="1" dirty="0">
                    <a:solidFill>
                      <a:schemeClr val="tx1"/>
                    </a:solidFill>
                  </a:rPr>
                  <a:t>Úhrnná</a:t>
                </a:r>
                <a:r>
                  <a:rPr lang="cs-CZ" sz="1400" b="1" baseline="0" dirty="0">
                    <a:solidFill>
                      <a:schemeClr val="tx1"/>
                    </a:solidFill>
                  </a:rPr>
                  <a:t> plodnost</a:t>
                </a:r>
                <a:endParaRPr lang="cs-CZ" sz="1400" b="1" dirty="0">
                  <a:solidFill>
                    <a:schemeClr val="tx1"/>
                  </a:solidFill>
                </a:endParaRPr>
              </a:p>
            </c:rich>
          </c:tx>
          <c:layout>
            <c:manualLayout>
              <c:xMode val="edge"/>
              <c:yMode val="edge"/>
              <c:x val="6.0016717192358749E-3"/>
              <c:y val="0.29679732443550172"/>
            </c:manualLayout>
          </c:layout>
          <c:overlay val="0"/>
          <c:spPr>
            <a:noFill/>
            <a:ln>
              <a:noFill/>
            </a:ln>
            <a:effectLst/>
          </c:spPr>
        </c:title>
        <c:numFmt formatCode="#,##0.0_ ;[Red]\-#,##0.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551801880"/>
        <c:crosses val="autoZero"/>
        <c:crossBetween val="between"/>
      </c:valAx>
      <c:spPr>
        <a:noFill/>
        <a:ln>
          <a:noFill/>
        </a:ln>
        <a:effectLst/>
      </c:spPr>
    </c:plotArea>
    <c:legend>
      <c:legendPos val="b"/>
      <c:overlay val="0"/>
      <c:txPr>
        <a:bodyPr/>
        <a:lstStyle/>
        <a:p>
          <a:pPr>
            <a:defRPr sz="1600" b="1"/>
          </a:pPr>
          <a:endParaRPr lang="cs-CZ"/>
        </a:p>
      </c:txPr>
    </c:legend>
    <c:plotVisOnly val="1"/>
    <c:dispBlanksAs val="gap"/>
    <c:showDLblsOverMax val="0"/>
  </c:chart>
  <c:spPr>
    <a:noFill/>
    <a:ln>
      <a:solidFill>
        <a:srgbClr val="FFFFFF"/>
      </a:solidFill>
    </a:ln>
    <a:effectLst/>
  </c:spPr>
  <c:txPr>
    <a:bodyPr/>
    <a:lstStyle/>
    <a:p>
      <a:pPr>
        <a:defRPr/>
      </a:pPr>
      <a:endParaRPr lang="cs-CZ"/>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6463466011812"/>
          <c:y val="9.2640385979619141E-2"/>
          <c:w val="0.86398684112303503"/>
          <c:h val="0.58641617880061614"/>
        </c:manualLayout>
      </c:layout>
      <c:lineChart>
        <c:grouping val="standard"/>
        <c:varyColors val="0"/>
        <c:ser>
          <c:idx val="0"/>
          <c:order val="0"/>
          <c:tx>
            <c:strRef>
              <c:f>'22. Úhrnná plodnost_projekce'!$A$3</c:f>
              <c:strCache>
                <c:ptCount val="1"/>
                <c:pt idx="0">
                  <c:v>Úhrnná plodnost
</c:v>
                </c:pt>
              </c:strCache>
            </c:strRef>
          </c:tx>
          <c:spPr>
            <a:ln w="28575" cap="rnd">
              <a:solidFill>
                <a:schemeClr val="accent1"/>
              </a:solidFill>
              <a:round/>
            </a:ln>
            <a:effectLst/>
          </c:spPr>
          <c:marker>
            <c:symbol val="none"/>
          </c:marker>
          <c:cat>
            <c:numRef>
              <c:f>'22. Úhrnná plodnost_projekce'!$B$2:$AG$2</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'22. Úhrnná plodnost_projekce'!$B$3:$AG$3</c:f>
              <c:numCache>
                <c:formatCode>0.00</c:formatCode>
                <c:ptCount val="32"/>
                <c:pt idx="0">
                  <c:v>1.6926602484999997</c:v>
                </c:pt>
                <c:pt idx="1">
                  <c:v>1.6953611994000004</c:v>
                </c:pt>
                <c:pt idx="2">
                  <c:v>1.6978984184999997</c:v>
                </c:pt>
                <c:pt idx="3">
                  <c:v>1.7002905665999997</c:v>
                </c:pt>
                <c:pt idx="4">
                  <c:v>1.7025534910000002</c:v>
                </c:pt>
                <c:pt idx="5">
                  <c:v>1.7047001183000001</c:v>
                </c:pt>
                <c:pt idx="6">
                  <c:v>1.7067421411999999</c:v>
                </c:pt>
                <c:pt idx="7">
                  <c:v>1.7086890259000003</c:v>
                </c:pt>
                <c:pt idx="8">
                  <c:v>1.7105492244000002</c:v>
                </c:pt>
                <c:pt idx="9">
                  <c:v>1.7123307426000001</c:v>
                </c:pt>
                <c:pt idx="10">
                  <c:v>1.7140390561999996</c:v>
                </c:pt>
                <c:pt idx="11">
                  <c:v>1.7156804919999999</c:v>
                </c:pt>
                <c:pt idx="12">
                  <c:v>1.7172600198000001</c:v>
                </c:pt>
                <c:pt idx="13">
                  <c:v>1.7187819693000002</c:v>
                </c:pt>
                <c:pt idx="14">
                  <c:v>1.7202506746999999</c:v>
                </c:pt>
                <c:pt idx="15">
                  <c:v>1.7216694925000005</c:v>
                </c:pt>
                <c:pt idx="16">
                  <c:v>1.7230418583</c:v>
                </c:pt>
                <c:pt idx="17">
                  <c:v>1.7243706085000001</c:v>
                </c:pt>
                <c:pt idx="18">
                  <c:v>1.7256582909999998</c:v>
                </c:pt>
                <c:pt idx="19">
                  <c:v>1.7269077413</c:v>
                </c:pt>
                <c:pt idx="20">
                  <c:v>1.7281209372000002</c:v>
                </c:pt>
                <c:pt idx="21">
                  <c:v>1.7292999364999999</c:v>
                </c:pt>
                <c:pt idx="22">
                  <c:v>1.7304465908999997</c:v>
                </c:pt>
                <c:pt idx="23">
                  <c:v>1.7315626628999998</c:v>
                </c:pt>
                <c:pt idx="24">
                  <c:v>1.7326498558999996</c:v>
                </c:pt>
                <c:pt idx="25">
                  <c:v>1.7337093873</c:v>
                </c:pt>
                <c:pt idx="26">
                  <c:v>1.7347427714999999</c:v>
                </c:pt>
                <c:pt idx="27">
                  <c:v>1.7357513151999999</c:v>
                </c:pt>
                <c:pt idx="28">
                  <c:v>1.7367360448999996</c:v>
                </c:pt>
                <c:pt idx="29">
                  <c:v>1.7376982847999998</c:v>
                </c:pt>
                <c:pt idx="30">
                  <c:v>1.7386389134</c:v>
                </c:pt>
                <c:pt idx="31">
                  <c:v>1.7395586044999998</c:v>
                </c:pt>
              </c:numCache>
            </c:numRef>
          </c:val>
          <c:smooth val="0"/>
          <c:extLst>
            <c:ext xmlns:c16="http://schemas.microsoft.com/office/drawing/2014/chart" uri="{C3380CC4-5D6E-409C-BE32-E72D297353CC}">
              <c16:uniqueId val="{00000000-4162-4ADD-AA85-15B565855323}"/>
            </c:ext>
          </c:extLst>
        </c:ser>
        <c:dLbls>
          <c:showLegendKey val="0"/>
          <c:showVal val="0"/>
          <c:showCatName val="0"/>
          <c:showSerName val="0"/>
          <c:showPercent val="0"/>
          <c:showBubbleSize val="0"/>
        </c:dLbls>
        <c:smooth val="0"/>
        <c:axId val="343786496"/>
        <c:axId val="343796688"/>
      </c:lineChart>
      <c:catAx>
        <c:axId val="343786496"/>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343796688"/>
        <c:crosses val="autoZero"/>
        <c:auto val="1"/>
        <c:lblAlgn val="ctr"/>
        <c:lblOffset val="100"/>
        <c:tickLblSkip val="3"/>
        <c:noMultiLvlLbl val="0"/>
      </c:catAx>
      <c:valAx>
        <c:axId val="343796688"/>
        <c:scaling>
          <c:orientation val="minMax"/>
          <c:max val="1.8"/>
          <c:min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Úhrnná</a:t>
                </a:r>
                <a:r>
                  <a:rPr lang="cs-CZ" sz="1000" baseline="0" dirty="0"/>
                  <a:t> plodnost</a:t>
                </a:r>
                <a:endParaRPr lang="cs-CZ" sz="1000" dirty="0"/>
              </a:p>
            </c:rich>
          </c:tx>
          <c:layout>
            <c:manualLayout>
              <c:xMode val="edge"/>
              <c:yMode val="edge"/>
              <c:x val="1.4540750669230608E-2"/>
              <c:y val="6.883948352088069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343786496"/>
        <c:crosses val="autoZero"/>
        <c:crossBetween val="between"/>
        <c:majorUnit val="5.000000000000001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59117122507643"/>
          <c:y val="9.2640385979619141E-2"/>
          <c:w val="0.79424547963917769"/>
          <c:h val="0.58641617880061614"/>
        </c:manualLayout>
      </c:layout>
      <c:lineChart>
        <c:grouping val="standard"/>
        <c:varyColors val="0"/>
        <c:ser>
          <c:idx val="1"/>
          <c:order val="0"/>
          <c:tx>
            <c:strRef>
              <c:f>'22. Úhrnná plodnost_projekce'!$A$4</c:f>
              <c:strCache>
                <c:ptCount val="1"/>
                <c:pt idx="0">
                  <c:v>Průměrný věk matek při narození dítěte
</c:v>
                </c:pt>
              </c:strCache>
            </c:strRef>
          </c:tx>
          <c:spPr>
            <a:ln w="28575" cap="rnd">
              <a:solidFill>
                <a:schemeClr val="accent2"/>
              </a:solidFill>
              <a:round/>
            </a:ln>
            <a:effectLst/>
          </c:spPr>
          <c:marker>
            <c:symbol val="none"/>
          </c:marker>
          <c:cat>
            <c:numRef>
              <c:f>'22. Úhrnná plodnost_projekce'!$B$2:$AG$2</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'22. Úhrnná plodnost_projekce'!$B$4:$AG$4</c:f>
              <c:numCache>
                <c:formatCode>0.0</c:formatCode>
                <c:ptCount val="32"/>
                <c:pt idx="0">
                  <c:v>30.088765303127524</c:v>
                </c:pt>
                <c:pt idx="1">
                  <c:v>30.118193532428901</c:v>
                </c:pt>
                <c:pt idx="2">
                  <c:v>30.145751452356397</c:v>
                </c:pt>
                <c:pt idx="3">
                  <c:v>30.171658106580956</c:v>
                </c:pt>
                <c:pt idx="4">
                  <c:v>30.196097212724816</c:v>
                </c:pt>
                <c:pt idx="5">
                  <c:v>30.21922237421013</c:v>
                </c:pt>
                <c:pt idx="6">
                  <c:v>30.241164975870699</c:v>
                </c:pt>
                <c:pt idx="7">
                  <c:v>30.262037879370212</c:v>
                </c:pt>
                <c:pt idx="8">
                  <c:v>30.281938352033773</c:v>
                </c:pt>
                <c:pt idx="9">
                  <c:v>30.30095121887349</c:v>
                </c:pt>
                <c:pt idx="10">
                  <c:v>30.31915050600584</c:v>
                </c:pt>
                <c:pt idx="11">
                  <c:v>30.336602053583309</c:v>
                </c:pt>
                <c:pt idx="12">
                  <c:v>30.353363275976498</c:v>
                </c:pt>
                <c:pt idx="13">
                  <c:v>30.369485541734324</c:v>
                </c:pt>
                <c:pt idx="14">
                  <c:v>30.385015056811696</c:v>
                </c:pt>
                <c:pt idx="15">
                  <c:v>30.399992946933157</c:v>
                </c:pt>
                <c:pt idx="16">
                  <c:v>30.414456354620764</c:v>
                </c:pt>
                <c:pt idx="17">
                  <c:v>30.428438325037714</c:v>
                </c:pt>
                <c:pt idx="18">
                  <c:v>30.441969701752498</c:v>
                </c:pt>
                <c:pt idx="19">
                  <c:v>30.45507753967123</c:v>
                </c:pt>
                <c:pt idx="20">
                  <c:v>30.467787299776482</c:v>
                </c:pt>
                <c:pt idx="21">
                  <c:v>30.480122139558063</c:v>
                </c:pt>
                <c:pt idx="22">
                  <c:v>30.492102617282814</c:v>
                </c:pt>
                <c:pt idx="23">
                  <c:v>30.503748410519052</c:v>
                </c:pt>
                <c:pt idx="24">
                  <c:v>30.51507741175233</c:v>
                </c:pt>
                <c:pt idx="25">
                  <c:v>30.526105766820869</c:v>
                </c:pt>
                <c:pt idx="26">
                  <c:v>30.536848914404025</c:v>
                </c:pt>
                <c:pt idx="27">
                  <c:v>30.547320566074603</c:v>
                </c:pt>
                <c:pt idx="28">
                  <c:v>30.55753430614482</c:v>
                </c:pt>
                <c:pt idx="29">
                  <c:v>30.567502194786087</c:v>
                </c:pt>
                <c:pt idx="30">
                  <c:v>30.577235222371385</c:v>
                </c:pt>
                <c:pt idx="31">
                  <c:v>30.586743866869249</c:v>
                </c:pt>
              </c:numCache>
            </c:numRef>
          </c:val>
          <c:smooth val="0"/>
          <c:extLst>
            <c:ext xmlns:c16="http://schemas.microsoft.com/office/drawing/2014/chart" uri="{C3380CC4-5D6E-409C-BE32-E72D297353CC}">
              <c16:uniqueId val="{00000000-14CD-407E-8DCE-AE97A0BD8511}"/>
            </c:ext>
          </c:extLst>
        </c:ser>
        <c:dLbls>
          <c:showLegendKey val="0"/>
          <c:showVal val="0"/>
          <c:showCatName val="0"/>
          <c:showSerName val="0"/>
          <c:showPercent val="0"/>
          <c:showBubbleSize val="0"/>
        </c:dLbls>
        <c:smooth val="0"/>
        <c:axId val="343786496"/>
        <c:axId val="343796688"/>
      </c:lineChart>
      <c:catAx>
        <c:axId val="343786496"/>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343796688"/>
        <c:crosses val="autoZero"/>
        <c:auto val="1"/>
        <c:lblAlgn val="ctr"/>
        <c:lblOffset val="100"/>
        <c:tickLblSkip val="3"/>
        <c:noMultiLvlLbl val="0"/>
      </c:catAx>
      <c:valAx>
        <c:axId val="343796688"/>
        <c:scaling>
          <c:orientation val="minMax"/>
          <c:max val="31"/>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Průměrný</a:t>
                </a:r>
                <a:r>
                  <a:rPr lang="cs-CZ" sz="1000" baseline="0" dirty="0"/>
                  <a:t> věk matky pří narození dítěte</a:t>
                </a:r>
                <a:endParaRPr lang="cs-CZ" sz="1000" dirty="0"/>
              </a:p>
            </c:rich>
          </c:tx>
          <c:layout>
            <c:manualLayout>
              <c:xMode val="edge"/>
              <c:yMode val="edge"/>
              <c:x val="1.4540750669230608E-2"/>
              <c:y val="6.883948352088069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343786496"/>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43435521486312E-2"/>
          <c:y val="5.9896216054446491E-2"/>
          <c:w val="0.90064171026701212"/>
          <c:h val="0.73137788281165972"/>
        </c:manualLayout>
      </c:layout>
      <c:barChart>
        <c:barDir val="col"/>
        <c:grouping val="clustered"/>
        <c:varyColors val="0"/>
        <c:ser>
          <c:idx val="0"/>
          <c:order val="0"/>
          <c:tx>
            <c:strRef>
              <c:f>List1!$B$2</c:f>
              <c:strCache>
                <c:ptCount val="1"/>
                <c:pt idx="0">
                  <c:v>2030</c:v>
                </c:pt>
              </c:strCache>
            </c:strRef>
          </c:tx>
          <c:spPr>
            <a:solidFill>
              <a:srgbClr val="037BC1"/>
            </a:solidFill>
            <a:ln>
              <a:noFill/>
            </a:ln>
            <a:effectLst/>
          </c:spPr>
          <c:invertIfNegative val="0"/>
          <c:dPt>
            <c:idx val="2"/>
            <c:invertIfNegative val="0"/>
            <c:bubble3D val="0"/>
            <c:spPr>
              <a:solidFill>
                <a:srgbClr val="037BC1"/>
              </a:solidFill>
              <a:ln>
                <a:noFill/>
              </a:ln>
              <a:effectLst/>
            </c:spPr>
            <c:extLst>
              <c:ext xmlns:c16="http://schemas.microsoft.com/office/drawing/2014/chart" uri="{C3380CC4-5D6E-409C-BE32-E72D297353CC}">
                <c16:uniqueId val="{00000001-5553-4C6C-ABB2-190ED8551C7B}"/>
              </c:ext>
            </c:extLst>
          </c:dPt>
          <c:dPt>
            <c:idx val="5"/>
            <c:invertIfNegative val="0"/>
            <c:bubble3D val="0"/>
            <c:spPr>
              <a:solidFill>
                <a:srgbClr val="037BC1"/>
              </a:solidFill>
              <a:ln>
                <a:noFill/>
              </a:ln>
              <a:effectLst/>
            </c:spPr>
            <c:extLst>
              <c:ext xmlns:c16="http://schemas.microsoft.com/office/drawing/2014/chart" uri="{C3380CC4-5D6E-409C-BE32-E72D297353CC}">
                <c16:uniqueId val="{00000003-5553-4C6C-ABB2-190ED8551C7B}"/>
              </c:ext>
            </c:extLst>
          </c:dPt>
          <c:dPt>
            <c:idx val="6"/>
            <c:invertIfNegative val="0"/>
            <c:bubble3D val="0"/>
            <c:spPr>
              <a:solidFill>
                <a:srgbClr val="037BC1"/>
              </a:solidFill>
              <a:ln>
                <a:noFill/>
              </a:ln>
              <a:effectLst/>
            </c:spPr>
            <c:extLst>
              <c:ext xmlns:c16="http://schemas.microsoft.com/office/drawing/2014/chart" uri="{C3380CC4-5D6E-409C-BE32-E72D297353CC}">
                <c16:uniqueId val="{00000005-5553-4C6C-ABB2-190ED8551C7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37BC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List1!$A$3:$A$16</c:f>
              <c:strCache>
                <c:ptCount val="14"/>
                <c:pt idx="0">
                  <c:v>Hl. m. Praha</c:v>
                </c:pt>
                <c:pt idx="1">
                  <c:v>Středočeský</c:v>
                </c:pt>
                <c:pt idx="2">
                  <c:v>Jihočeský</c:v>
                </c:pt>
                <c:pt idx="3">
                  <c:v>Plzeňský</c:v>
                </c:pt>
                <c:pt idx="4">
                  <c:v>Karlovarský</c:v>
                </c:pt>
                <c:pt idx="5">
                  <c:v>Ústecký</c:v>
                </c:pt>
                <c:pt idx="6">
                  <c:v>Liberecký</c:v>
                </c:pt>
                <c:pt idx="7">
                  <c:v>Královehradecký</c:v>
                </c:pt>
                <c:pt idx="8">
                  <c:v>Pardubický</c:v>
                </c:pt>
                <c:pt idx="9">
                  <c:v>Vysočina</c:v>
                </c:pt>
                <c:pt idx="10">
                  <c:v>Jihomoravský</c:v>
                </c:pt>
                <c:pt idx="11">
                  <c:v>Olomoucký</c:v>
                </c:pt>
                <c:pt idx="12">
                  <c:v>Zlínský</c:v>
                </c:pt>
                <c:pt idx="13">
                  <c:v>Moravskoslezský</c:v>
                </c:pt>
              </c:strCache>
            </c:strRef>
          </c:cat>
          <c:val>
            <c:numRef>
              <c:f>List1!$B$3:$B$16</c:f>
              <c:numCache>
                <c:formatCode>0.00</c:formatCode>
                <c:ptCount val="14"/>
                <c:pt idx="0">
                  <c:v>1.59</c:v>
                </c:pt>
                <c:pt idx="1">
                  <c:v>1.77</c:v>
                </c:pt>
                <c:pt idx="2">
                  <c:v>1.74</c:v>
                </c:pt>
                <c:pt idx="3">
                  <c:v>1.68</c:v>
                </c:pt>
                <c:pt idx="4">
                  <c:v>1.61</c:v>
                </c:pt>
                <c:pt idx="5">
                  <c:v>1.7</c:v>
                </c:pt>
                <c:pt idx="6">
                  <c:v>1.76</c:v>
                </c:pt>
                <c:pt idx="7">
                  <c:v>1.74</c:v>
                </c:pt>
                <c:pt idx="8">
                  <c:v>1.77</c:v>
                </c:pt>
                <c:pt idx="9">
                  <c:v>1.77</c:v>
                </c:pt>
                <c:pt idx="10">
                  <c:v>1.75</c:v>
                </c:pt>
                <c:pt idx="11">
                  <c:v>1.71</c:v>
                </c:pt>
                <c:pt idx="12">
                  <c:v>1.67</c:v>
                </c:pt>
                <c:pt idx="13">
                  <c:v>1.64</c:v>
                </c:pt>
              </c:numCache>
            </c:numRef>
          </c:val>
          <c:extLst>
            <c:ext xmlns:c16="http://schemas.microsoft.com/office/drawing/2014/chart" uri="{C3380CC4-5D6E-409C-BE32-E72D297353CC}">
              <c16:uniqueId val="{00000006-5553-4C6C-ABB2-190ED8551C7B}"/>
            </c:ext>
          </c:extLst>
        </c:ser>
        <c:ser>
          <c:idx val="1"/>
          <c:order val="1"/>
          <c:tx>
            <c:strRef>
              <c:f>List1!$C$2</c:f>
              <c:strCache>
                <c:ptCount val="1"/>
                <c:pt idx="0">
                  <c:v>2040</c:v>
                </c:pt>
              </c:strCache>
            </c:strRef>
          </c:tx>
          <c:spPr>
            <a:solidFill>
              <a:schemeClr val="accent1">
                <a:lumMod val="60000"/>
                <a:lumOff val="40000"/>
              </a:schemeClr>
            </a:solidFill>
            <a:ln>
              <a:solidFill>
                <a:schemeClr val="accent1">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8FAADC"/>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List1!$A$3:$A$16</c:f>
              <c:strCache>
                <c:ptCount val="14"/>
                <c:pt idx="0">
                  <c:v>Hl. m. Praha</c:v>
                </c:pt>
                <c:pt idx="1">
                  <c:v>Středočeský</c:v>
                </c:pt>
                <c:pt idx="2">
                  <c:v>Jihočeský</c:v>
                </c:pt>
                <c:pt idx="3">
                  <c:v>Plzeňský</c:v>
                </c:pt>
                <c:pt idx="4">
                  <c:v>Karlovarský</c:v>
                </c:pt>
                <c:pt idx="5">
                  <c:v>Ústecký</c:v>
                </c:pt>
                <c:pt idx="6">
                  <c:v>Liberecký</c:v>
                </c:pt>
                <c:pt idx="7">
                  <c:v>Královehradecký</c:v>
                </c:pt>
                <c:pt idx="8">
                  <c:v>Pardubický</c:v>
                </c:pt>
                <c:pt idx="9">
                  <c:v>Vysočina</c:v>
                </c:pt>
                <c:pt idx="10">
                  <c:v>Jihomoravský</c:v>
                </c:pt>
                <c:pt idx="11">
                  <c:v>Olomoucký</c:v>
                </c:pt>
                <c:pt idx="12">
                  <c:v>Zlínský</c:v>
                </c:pt>
                <c:pt idx="13">
                  <c:v>Moravskoslezský</c:v>
                </c:pt>
              </c:strCache>
            </c:strRef>
          </c:cat>
          <c:val>
            <c:numRef>
              <c:f>List1!$C$3:$C$16</c:f>
              <c:numCache>
                <c:formatCode>0.00</c:formatCode>
                <c:ptCount val="14"/>
                <c:pt idx="0" formatCode="0.0">
                  <c:v>1.600225907238563</c:v>
                </c:pt>
                <c:pt idx="1">
                  <c:v>1.7834090106073701</c:v>
                </c:pt>
                <c:pt idx="2">
                  <c:v>1.7526865965315694</c:v>
                </c:pt>
                <c:pt idx="3">
                  <c:v>1.6937634437839855</c:v>
                </c:pt>
                <c:pt idx="4">
                  <c:v>1.6254558047157366</c:v>
                </c:pt>
                <c:pt idx="5">
                  <c:v>1.7068182467432516</c:v>
                </c:pt>
                <c:pt idx="6">
                  <c:v>1.7739421686392096</c:v>
                </c:pt>
                <c:pt idx="7">
                  <c:v>1.7514051704123963</c:v>
                </c:pt>
                <c:pt idx="8">
                  <c:v>1.7793538396636859</c:v>
                </c:pt>
                <c:pt idx="9">
                  <c:v>1.7870395042513325</c:v>
                </c:pt>
                <c:pt idx="10">
                  <c:v>1.7688920344201269</c:v>
                </c:pt>
                <c:pt idx="11">
                  <c:v>1.7228974480808845</c:v>
                </c:pt>
                <c:pt idx="12">
                  <c:v>1.6893517790592258</c:v>
                </c:pt>
                <c:pt idx="13">
                  <c:v>1.6515553475949225</c:v>
                </c:pt>
              </c:numCache>
            </c:numRef>
          </c:val>
          <c:extLst>
            <c:ext xmlns:c16="http://schemas.microsoft.com/office/drawing/2014/chart" uri="{C3380CC4-5D6E-409C-BE32-E72D297353CC}">
              <c16:uniqueId val="{00000007-5553-4C6C-ABB2-190ED8551C7B}"/>
            </c:ext>
          </c:extLst>
        </c:ser>
        <c:ser>
          <c:idx val="2"/>
          <c:order val="2"/>
          <c:tx>
            <c:strRef>
              <c:f>List1!$D$2</c:f>
              <c:strCache>
                <c:ptCount val="1"/>
                <c:pt idx="0">
                  <c:v>2050</c:v>
                </c:pt>
              </c:strCache>
            </c:strRef>
          </c:tx>
          <c:spPr>
            <a:solidFill>
              <a:schemeClr val="accent3"/>
            </a:solidFill>
            <a:ln>
              <a:noFill/>
            </a:ln>
            <a:effectLst/>
          </c:spPr>
          <c:invertIfNegative val="0"/>
          <c:dLbls>
            <c:dLbl>
              <c:idx val="6"/>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lumMod val="50000"/>
                        </a:schemeClr>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6-9A57-44E1-AA55-5F9759B52CB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List1!$A$3:$A$16</c:f>
              <c:strCache>
                <c:ptCount val="14"/>
                <c:pt idx="0">
                  <c:v>Hl. m. Praha</c:v>
                </c:pt>
                <c:pt idx="1">
                  <c:v>Středočeský</c:v>
                </c:pt>
                <c:pt idx="2">
                  <c:v>Jihočeský</c:v>
                </c:pt>
                <c:pt idx="3">
                  <c:v>Plzeňský</c:v>
                </c:pt>
                <c:pt idx="4">
                  <c:v>Karlovarský</c:v>
                </c:pt>
                <c:pt idx="5">
                  <c:v>Ústecký</c:v>
                </c:pt>
                <c:pt idx="6">
                  <c:v>Liberecký</c:v>
                </c:pt>
                <c:pt idx="7">
                  <c:v>Královehradecký</c:v>
                </c:pt>
                <c:pt idx="8">
                  <c:v>Pardubický</c:v>
                </c:pt>
                <c:pt idx="9">
                  <c:v>Vysočina</c:v>
                </c:pt>
                <c:pt idx="10">
                  <c:v>Jihomoravský</c:v>
                </c:pt>
                <c:pt idx="11">
                  <c:v>Olomoucký</c:v>
                </c:pt>
                <c:pt idx="12">
                  <c:v>Zlínský</c:v>
                </c:pt>
                <c:pt idx="13">
                  <c:v>Moravskoslezský</c:v>
                </c:pt>
              </c:strCache>
            </c:strRef>
          </c:cat>
          <c:val>
            <c:numRef>
              <c:f>List1!$D$3:$D$16</c:f>
              <c:numCache>
                <c:formatCode>0.00</c:formatCode>
                <c:ptCount val="14"/>
                <c:pt idx="0" formatCode="0.0">
                  <c:v>1.601012752172507</c:v>
                </c:pt>
                <c:pt idx="1">
                  <c:v>1.794122948257608</c:v>
                </c:pt>
                <c:pt idx="2">
                  <c:v>1.7617543558963036</c:v>
                </c:pt>
                <c:pt idx="3">
                  <c:v>1.7014595134636641</c:v>
                </c:pt>
                <c:pt idx="4">
                  <c:v>1.6389823101089709</c:v>
                </c:pt>
                <c:pt idx="5">
                  <c:v>1.7091961234095274</c:v>
                </c:pt>
                <c:pt idx="6">
                  <c:v>1.7818196200476113</c:v>
                </c:pt>
                <c:pt idx="7">
                  <c:v>1.7612337653261554</c:v>
                </c:pt>
                <c:pt idx="8">
                  <c:v>1.7887931481683168</c:v>
                </c:pt>
                <c:pt idx="9">
                  <c:v>1.7965280376789159</c:v>
                </c:pt>
                <c:pt idx="10">
                  <c:v>1.7811696195536471</c:v>
                </c:pt>
                <c:pt idx="11">
                  <c:v>1.7324345678156561</c:v>
                </c:pt>
                <c:pt idx="12">
                  <c:v>1.7014308861959622</c:v>
                </c:pt>
                <c:pt idx="13">
                  <c:v>1.6577185637705976</c:v>
                </c:pt>
              </c:numCache>
            </c:numRef>
          </c:val>
          <c:extLst>
            <c:ext xmlns:c16="http://schemas.microsoft.com/office/drawing/2014/chart" uri="{C3380CC4-5D6E-409C-BE32-E72D297353CC}">
              <c16:uniqueId val="{00000008-5553-4C6C-ABB2-190ED8551C7B}"/>
            </c:ext>
          </c:extLst>
        </c:ser>
        <c:dLbls>
          <c:showLegendKey val="0"/>
          <c:showVal val="0"/>
          <c:showCatName val="0"/>
          <c:showSerName val="0"/>
          <c:showPercent val="0"/>
          <c:showBubbleSize val="0"/>
        </c:dLbls>
        <c:gapWidth val="50"/>
        <c:axId val="458524064"/>
        <c:axId val="458522104"/>
      </c:barChart>
      <c:dateAx>
        <c:axId val="45852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mn-lt"/>
                <a:ea typeface="+mn-ea"/>
                <a:cs typeface="+mn-cs"/>
              </a:defRPr>
            </a:pPr>
            <a:endParaRPr lang="cs-CZ"/>
          </a:p>
        </c:txPr>
        <c:crossAx val="458522104"/>
        <c:crosses val="autoZero"/>
        <c:auto val="0"/>
        <c:lblOffset val="100"/>
        <c:baseTimeUnit val="days"/>
      </c:dateAx>
      <c:valAx>
        <c:axId val="458522104"/>
        <c:scaling>
          <c:orientation val="minMax"/>
          <c:max val="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cs-CZ" sz="1200" dirty="0">
                    <a:solidFill>
                      <a:schemeClr val="tx1"/>
                    </a:solidFill>
                  </a:rPr>
                  <a:t>Úhrnná plodnost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8524064"/>
        <c:crosses val="autoZero"/>
        <c:crossBetween val="between"/>
        <c:majorUnit val="5.000000000000001E-2"/>
      </c:valAx>
      <c:spPr>
        <a:noFill/>
        <a:ln>
          <a:noFill/>
        </a:ln>
        <a:effectLst/>
      </c:spPr>
    </c:plotArea>
    <c:legend>
      <c:legendPos val="b"/>
      <c:layout>
        <c:manualLayout>
          <c:xMode val="edge"/>
          <c:yMode val="edge"/>
          <c:x val="0.18234802662503147"/>
          <c:y val="0.92846483129764679"/>
          <c:w val="0.20514542575105962"/>
          <c:h val="4.8276863393744006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552709157510822E-2"/>
          <c:y val="8.6392148600430346E-2"/>
          <c:w val="0.81855780190501337"/>
          <c:h val="0.64293477297214419"/>
        </c:manualLayout>
      </c:layout>
      <c:barChart>
        <c:barDir val="col"/>
        <c:grouping val="stacked"/>
        <c:varyColors val="0"/>
        <c:ser>
          <c:idx val="0"/>
          <c:order val="0"/>
          <c:tx>
            <c:v>úhrnná plodnost</c:v>
          </c:tx>
          <c:invertIfNegative val="0"/>
          <c:dPt>
            <c:idx val="2"/>
            <c:invertIfNegative val="0"/>
            <c:bubble3D val="0"/>
            <c:spPr>
              <a:solidFill>
                <a:srgbClr val="D71440"/>
              </a:solidFill>
            </c:spPr>
            <c:extLst>
              <c:ext xmlns:c16="http://schemas.microsoft.com/office/drawing/2014/chart" uri="{C3380CC4-5D6E-409C-BE32-E72D297353CC}">
                <c16:uniqueId val="{00000001-E737-4F50-81A6-13CC22109E37}"/>
              </c:ext>
            </c:extLst>
          </c:dPt>
          <c:cat>
            <c:strRef>
              <c:f>List1!$A$8:$A$41</c:f>
              <c:strCache>
                <c:ptCount val="34"/>
                <c:pt idx="0">
                  <c:v>Belgie</c:v>
                </c:pt>
                <c:pt idx="1">
                  <c:v>Bulharsko</c:v>
                </c:pt>
                <c:pt idx="2">
                  <c:v>Česká republika</c:v>
                </c:pt>
                <c:pt idx="3">
                  <c:v>Dánsko</c:v>
                </c:pt>
                <c:pt idx="4">
                  <c:v>Německo</c:v>
                </c:pt>
                <c:pt idx="5">
                  <c:v>Estonsko</c:v>
                </c:pt>
                <c:pt idx="6">
                  <c:v>Irsko</c:v>
                </c:pt>
                <c:pt idx="7">
                  <c:v>Řecko</c:v>
                </c:pt>
                <c:pt idx="8">
                  <c:v>Španělsko</c:v>
                </c:pt>
                <c:pt idx="9">
                  <c:v>Francie</c:v>
                </c:pt>
                <c:pt idx="10">
                  <c:v>Chorvatsko</c:v>
                </c:pt>
                <c:pt idx="11">
                  <c:v>Itálie</c:v>
                </c:pt>
                <c:pt idx="12">
                  <c:v>Kypr</c:v>
                </c:pt>
                <c:pt idx="13">
                  <c:v>Lotyšsko</c:v>
                </c:pt>
                <c:pt idx="14">
                  <c:v>Litva</c:v>
                </c:pt>
                <c:pt idx="15">
                  <c:v>Lucembursko</c:v>
                </c:pt>
                <c:pt idx="16">
                  <c:v>Maďarsko</c:v>
                </c:pt>
                <c:pt idx="17">
                  <c:v>Malta</c:v>
                </c:pt>
                <c:pt idx="18">
                  <c:v>Nizozemsko</c:v>
                </c:pt>
                <c:pt idx="19">
                  <c:v>Rakousko</c:v>
                </c:pt>
                <c:pt idx="20">
                  <c:v>Polsko</c:v>
                </c:pt>
                <c:pt idx="21">
                  <c:v>Portugalsko</c:v>
                </c:pt>
                <c:pt idx="22">
                  <c:v>Rumunsko</c:v>
                </c:pt>
                <c:pt idx="23">
                  <c:v>Slovinsko</c:v>
                </c:pt>
                <c:pt idx="24">
                  <c:v>Slovensko</c:v>
                </c:pt>
                <c:pt idx="25">
                  <c:v>Finsko</c:v>
                </c:pt>
                <c:pt idx="26">
                  <c:v>Švédsko</c:v>
                </c:pt>
                <c:pt idx="27">
                  <c:v>Velká Británie</c:v>
                </c:pt>
                <c:pt idx="28">
                  <c:v>Island</c:v>
                </c:pt>
                <c:pt idx="29">
                  <c:v>Lichtenštejnsko</c:v>
                </c:pt>
                <c:pt idx="30">
                  <c:v>Norsko</c:v>
                </c:pt>
                <c:pt idx="31">
                  <c:v>Švýcarsko</c:v>
                </c:pt>
                <c:pt idx="32">
                  <c:v>Albánie</c:v>
                </c:pt>
                <c:pt idx="33">
                  <c:v>Srbsko</c:v>
                </c:pt>
              </c:strCache>
            </c:strRef>
          </c:cat>
          <c:val>
            <c:numRef>
              <c:f>List1!$B$8:$B$41</c:f>
              <c:numCache>
                <c:formatCode>General</c:formatCode>
                <c:ptCount val="34"/>
                <c:pt idx="0">
                  <c:v>1.65</c:v>
                </c:pt>
                <c:pt idx="1">
                  <c:v>1.56</c:v>
                </c:pt>
                <c:pt idx="2">
                  <c:v>1.69</c:v>
                </c:pt>
                <c:pt idx="3">
                  <c:v>1.75</c:v>
                </c:pt>
                <c:pt idx="4">
                  <c:v>1.57</c:v>
                </c:pt>
                <c:pt idx="5">
                  <c:v>1.59</c:v>
                </c:pt>
                <c:pt idx="6">
                  <c:v>1.77</c:v>
                </c:pt>
                <c:pt idx="7">
                  <c:v>1.35</c:v>
                </c:pt>
                <c:pt idx="8">
                  <c:v>1.31</c:v>
                </c:pt>
                <c:pt idx="9">
                  <c:v>1.9</c:v>
                </c:pt>
                <c:pt idx="10">
                  <c:v>1.42</c:v>
                </c:pt>
                <c:pt idx="11">
                  <c:v>1.32</c:v>
                </c:pt>
                <c:pt idx="12">
                  <c:v>1.32</c:v>
                </c:pt>
                <c:pt idx="13">
                  <c:v>1.69</c:v>
                </c:pt>
                <c:pt idx="14">
                  <c:v>1.63</c:v>
                </c:pt>
                <c:pt idx="15">
                  <c:v>1.39</c:v>
                </c:pt>
                <c:pt idx="16">
                  <c:v>1.54</c:v>
                </c:pt>
                <c:pt idx="17">
                  <c:v>1.26</c:v>
                </c:pt>
                <c:pt idx="18">
                  <c:v>1.62</c:v>
                </c:pt>
                <c:pt idx="19">
                  <c:v>1.52</c:v>
                </c:pt>
                <c:pt idx="20">
                  <c:v>1.48</c:v>
                </c:pt>
                <c:pt idx="21">
                  <c:v>1.38</c:v>
                </c:pt>
                <c:pt idx="22">
                  <c:v>1.71</c:v>
                </c:pt>
                <c:pt idx="23">
                  <c:v>1.62</c:v>
                </c:pt>
                <c:pt idx="24">
                  <c:v>1.52</c:v>
                </c:pt>
                <c:pt idx="25">
                  <c:v>1.49</c:v>
                </c:pt>
                <c:pt idx="26">
                  <c:v>1.78</c:v>
                </c:pt>
                <c:pt idx="27">
                  <c:v>1.74</c:v>
                </c:pt>
                <c:pt idx="28">
                  <c:v>1.71</c:v>
                </c:pt>
                <c:pt idx="29">
                  <c:v>1.44</c:v>
                </c:pt>
                <c:pt idx="30">
                  <c:v>1.62</c:v>
                </c:pt>
                <c:pt idx="31">
                  <c:v>1.52</c:v>
                </c:pt>
                <c:pt idx="32">
                  <c:v>1.48</c:v>
                </c:pt>
                <c:pt idx="33">
                  <c:v>1.49</c:v>
                </c:pt>
              </c:numCache>
            </c:numRef>
          </c:val>
          <c:extLst>
            <c:ext xmlns:c16="http://schemas.microsoft.com/office/drawing/2014/chart" uri="{C3380CC4-5D6E-409C-BE32-E72D297353CC}">
              <c16:uniqueId val="{00000000-E737-4F50-81A6-13CC22109E37}"/>
            </c:ext>
          </c:extLst>
        </c:ser>
        <c:dLbls>
          <c:showLegendKey val="0"/>
          <c:showVal val="0"/>
          <c:showCatName val="0"/>
          <c:showSerName val="0"/>
          <c:showPercent val="0"/>
          <c:showBubbleSize val="0"/>
        </c:dLbls>
        <c:gapWidth val="150"/>
        <c:overlap val="100"/>
        <c:axId val="339626800"/>
        <c:axId val="339624448"/>
      </c:barChart>
      <c:catAx>
        <c:axId val="339626800"/>
        <c:scaling>
          <c:orientation val="minMax"/>
        </c:scaling>
        <c:delete val="0"/>
        <c:axPos val="b"/>
        <c:numFmt formatCode="General" sourceLinked="1"/>
        <c:majorTickMark val="out"/>
        <c:minorTickMark val="none"/>
        <c:tickLblPos val="nextTo"/>
        <c:txPr>
          <a:bodyPr/>
          <a:lstStyle/>
          <a:p>
            <a:pPr>
              <a:defRPr sz="1100"/>
            </a:pPr>
            <a:endParaRPr lang="cs-CZ"/>
          </a:p>
        </c:txPr>
        <c:crossAx val="339624448"/>
        <c:crosses val="autoZero"/>
        <c:auto val="1"/>
        <c:lblAlgn val="ctr"/>
        <c:lblOffset val="100"/>
        <c:noMultiLvlLbl val="0"/>
      </c:catAx>
      <c:valAx>
        <c:axId val="339624448"/>
        <c:scaling>
          <c:orientation val="minMax"/>
          <c:max val="2"/>
          <c:min val="1"/>
        </c:scaling>
        <c:delete val="0"/>
        <c:axPos val="l"/>
        <c:majorGridlines/>
        <c:title>
          <c:tx>
            <c:rich>
              <a:bodyPr/>
              <a:lstStyle/>
              <a:p>
                <a:pPr>
                  <a:defRPr sz="1200"/>
                </a:pPr>
                <a:r>
                  <a:rPr lang="cs-CZ" sz="1200" dirty="0"/>
                  <a:t>Úhrnná plodnost</a:t>
                </a:r>
              </a:p>
            </c:rich>
          </c:tx>
          <c:layout>
            <c:manualLayout>
              <c:xMode val="edge"/>
              <c:yMode val="edge"/>
              <c:x val="5.3834378468061899E-3"/>
              <c:y val="0.27565634325205807"/>
            </c:manualLayout>
          </c:layout>
          <c:overlay val="0"/>
        </c:title>
        <c:numFmt formatCode="General" sourceLinked="1"/>
        <c:majorTickMark val="out"/>
        <c:minorTickMark val="none"/>
        <c:tickLblPos val="nextTo"/>
        <c:txPr>
          <a:bodyPr/>
          <a:lstStyle/>
          <a:p>
            <a:pPr>
              <a:defRPr sz="1200"/>
            </a:pPr>
            <a:endParaRPr lang="cs-CZ"/>
          </a:p>
        </c:txPr>
        <c:crossAx val="339626800"/>
        <c:crosses val="autoZero"/>
        <c:crossBetween val="between"/>
      </c:valAx>
    </c:plotArea>
    <c:plotVisOnly val="1"/>
    <c:dispBlanksAs val="gap"/>
    <c:showDLblsOverMax val="0"/>
  </c:chart>
  <c:spPr>
    <a:noFill/>
  </c:sp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3779032476581"/>
          <c:y val="7.4390596836840905E-2"/>
          <c:w val="0.8673131256208666"/>
          <c:h val="0.70198178002150524"/>
        </c:manualLayout>
      </c:layout>
      <c:lineChart>
        <c:grouping val="standard"/>
        <c:varyColors val="0"/>
        <c:ser>
          <c:idx val="0"/>
          <c:order val="0"/>
          <c:tx>
            <c:strRef>
              <c:f>List4!$G$37</c:f>
              <c:strCache>
                <c:ptCount val="1"/>
                <c:pt idx="0">
                  <c:v>ČR</c:v>
                </c:pt>
              </c:strCache>
            </c:strRef>
          </c:tx>
          <c:spPr>
            <a:ln w="38100"/>
          </c:spPr>
          <c:marker>
            <c:symbol val="none"/>
          </c:marker>
          <c:cat>
            <c:numRef>
              <c:f>List4!$H$36:$S$36</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List4!$H$37:$S$37</c:f>
              <c:numCache>
                <c:formatCode>General</c:formatCode>
                <c:ptCount val="12"/>
                <c:pt idx="0">
                  <c:v>1.3279478390726753</c:v>
                </c:pt>
                <c:pt idx="1">
                  <c:v>1.4379430456218441</c:v>
                </c:pt>
                <c:pt idx="2">
                  <c:v>1.4970282983623804</c:v>
                </c:pt>
                <c:pt idx="3">
                  <c:v>1.4922611045335796</c:v>
                </c:pt>
                <c:pt idx="4">
                  <c:v>1.4931836498752391</c:v>
                </c:pt>
                <c:pt idx="5">
                  <c:v>1.4265348521979551</c:v>
                </c:pt>
                <c:pt idx="6">
                  <c:v>1.4520468551138876</c:v>
                </c:pt>
                <c:pt idx="7">
                  <c:v>1.4560184007198707</c:v>
                </c:pt>
                <c:pt idx="8">
                  <c:v>1.5275673067142075</c:v>
                </c:pt>
                <c:pt idx="9">
                  <c:v>1.5700233776898396</c:v>
                </c:pt>
                <c:pt idx="10">
                  <c:v>1.6299993349899287</c:v>
                </c:pt>
                <c:pt idx="11">
                  <c:v>1.686674768815295</c:v>
                </c:pt>
              </c:numCache>
            </c:numRef>
          </c:val>
          <c:smooth val="0"/>
          <c:extLst>
            <c:ext xmlns:c16="http://schemas.microsoft.com/office/drawing/2014/chart" uri="{C3380CC4-5D6E-409C-BE32-E72D297353CC}">
              <c16:uniqueId val="{00000000-DA74-4B4E-8F10-A8DE916BE675}"/>
            </c:ext>
          </c:extLst>
        </c:ser>
        <c:ser>
          <c:idx val="1"/>
          <c:order val="1"/>
          <c:tx>
            <c:strRef>
              <c:f>List4!$G$38</c:f>
              <c:strCache>
                <c:ptCount val="1"/>
                <c:pt idx="0">
                  <c:v>EU 28</c:v>
                </c:pt>
              </c:strCache>
            </c:strRef>
          </c:tx>
          <c:spPr>
            <a:ln w="38100"/>
          </c:spPr>
          <c:marker>
            <c:symbol val="none"/>
          </c:marker>
          <c:cat>
            <c:numRef>
              <c:f>List4!$H$36:$S$36</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List4!$H$38:$S$38</c:f>
              <c:numCache>
                <c:formatCode>General</c:formatCode>
                <c:ptCount val="12"/>
                <c:pt idx="0">
                  <c:v>1.54</c:v>
                </c:pt>
                <c:pt idx="1">
                  <c:v>1.56</c:v>
                </c:pt>
                <c:pt idx="2">
                  <c:v>1.61</c:v>
                </c:pt>
                <c:pt idx="3">
                  <c:v>1.61</c:v>
                </c:pt>
                <c:pt idx="4">
                  <c:v>1.62</c:v>
                </c:pt>
                <c:pt idx="5">
                  <c:v>1.59</c:v>
                </c:pt>
                <c:pt idx="6">
                  <c:v>1.59</c:v>
                </c:pt>
                <c:pt idx="7">
                  <c:v>1.55</c:v>
                </c:pt>
                <c:pt idx="8">
                  <c:v>1.58</c:v>
                </c:pt>
                <c:pt idx="9">
                  <c:v>1.58</c:v>
                </c:pt>
                <c:pt idx="10">
                  <c:v>1.6</c:v>
                </c:pt>
                <c:pt idx="11">
                  <c:v>1.59</c:v>
                </c:pt>
              </c:numCache>
            </c:numRef>
          </c:val>
          <c:smooth val="0"/>
          <c:extLst>
            <c:ext xmlns:c16="http://schemas.microsoft.com/office/drawing/2014/chart" uri="{C3380CC4-5D6E-409C-BE32-E72D297353CC}">
              <c16:uniqueId val="{00000001-DA74-4B4E-8F10-A8DE916BE675}"/>
            </c:ext>
          </c:extLst>
        </c:ser>
        <c:ser>
          <c:idx val="2"/>
          <c:order val="2"/>
          <c:tx>
            <c:strRef>
              <c:f>List4!$G$39</c:f>
              <c:strCache>
                <c:ptCount val="1"/>
                <c:pt idx="0">
                  <c:v>Královehradecký kraj</c:v>
                </c:pt>
              </c:strCache>
            </c:strRef>
          </c:tx>
          <c:spPr>
            <a:ln w="38100"/>
          </c:spPr>
          <c:marker>
            <c:symbol val="none"/>
          </c:marker>
          <c:cat>
            <c:numRef>
              <c:f>List4!$H$36:$S$36</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List4!$H$39:$S$39</c:f>
              <c:numCache>
                <c:formatCode>General</c:formatCode>
                <c:ptCount val="12"/>
                <c:pt idx="0">
                  <c:v>1.32</c:v>
                </c:pt>
                <c:pt idx="1">
                  <c:v>1.49</c:v>
                </c:pt>
                <c:pt idx="2">
                  <c:v>1.53</c:v>
                </c:pt>
                <c:pt idx="3">
                  <c:v>1.56</c:v>
                </c:pt>
                <c:pt idx="4">
                  <c:v>1.53</c:v>
                </c:pt>
                <c:pt idx="5">
                  <c:v>1.42</c:v>
                </c:pt>
                <c:pt idx="6">
                  <c:v>1.46</c:v>
                </c:pt>
                <c:pt idx="7">
                  <c:v>1.49</c:v>
                </c:pt>
                <c:pt idx="8">
                  <c:v>1.55</c:v>
                </c:pt>
                <c:pt idx="9">
                  <c:v>1.6</c:v>
                </c:pt>
                <c:pt idx="10" formatCode="0.00">
                  <c:v>1.6480963385307159</c:v>
                </c:pt>
                <c:pt idx="11" formatCode="0.00">
                  <c:v>1.7146134260036676</c:v>
                </c:pt>
              </c:numCache>
            </c:numRef>
          </c:val>
          <c:smooth val="0"/>
          <c:extLst>
            <c:ext xmlns:c16="http://schemas.microsoft.com/office/drawing/2014/chart" uri="{C3380CC4-5D6E-409C-BE32-E72D297353CC}">
              <c16:uniqueId val="{00000002-DA74-4B4E-8F10-A8DE916BE675}"/>
            </c:ext>
          </c:extLst>
        </c:ser>
        <c:dLbls>
          <c:showLegendKey val="0"/>
          <c:showVal val="0"/>
          <c:showCatName val="0"/>
          <c:showSerName val="0"/>
          <c:showPercent val="0"/>
          <c:showBubbleSize val="0"/>
        </c:dLbls>
        <c:smooth val="0"/>
        <c:axId val="551805408"/>
        <c:axId val="551796000"/>
      </c:lineChart>
      <c:catAx>
        <c:axId val="5518054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551796000"/>
        <c:crosses val="autoZero"/>
        <c:auto val="1"/>
        <c:lblAlgn val="ctr"/>
        <c:lblOffset val="100"/>
        <c:noMultiLvlLbl val="0"/>
      </c:catAx>
      <c:valAx>
        <c:axId val="551796000"/>
        <c:scaling>
          <c:orientation val="minMax"/>
          <c:max val="2"/>
          <c:min val="1"/>
        </c:scaling>
        <c:delete val="0"/>
        <c:axPos val="l"/>
        <c:title>
          <c:tx>
            <c:rich>
              <a:bodyPr/>
              <a:lstStyle/>
              <a:p>
                <a:pPr>
                  <a:defRPr sz="1100"/>
                </a:pPr>
                <a:r>
                  <a:rPr lang="cs-CZ" sz="1100" dirty="0"/>
                  <a:t>Úhrnná</a:t>
                </a:r>
                <a:r>
                  <a:rPr lang="cs-CZ" sz="1100" baseline="0" dirty="0"/>
                  <a:t> plodnost</a:t>
                </a:r>
                <a:endParaRPr lang="cs-CZ" sz="1100" dirty="0"/>
              </a:p>
            </c:rich>
          </c:tx>
          <c:overlay val="0"/>
        </c:title>
        <c:numFmt formatCode="#,##0.0_ ;[Red]\-#,##0.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551805408"/>
        <c:crosses val="autoZero"/>
        <c:crossBetween val="between"/>
      </c:valAx>
      <c:spPr>
        <a:noFill/>
        <a:ln>
          <a:noFill/>
        </a:ln>
        <a:effectLst/>
      </c:spPr>
    </c:plotArea>
    <c:legend>
      <c:legendPos val="b"/>
      <c:layout>
        <c:manualLayout>
          <c:xMode val="edge"/>
          <c:yMode val="edge"/>
          <c:x val="0.26140554900371832"/>
          <c:y val="0.91395844778767066"/>
          <c:w val="0.59619549207138767"/>
          <c:h val="7.1995983188449228E-2"/>
        </c:manualLayout>
      </c:layout>
      <c:overlay val="0"/>
      <c:txPr>
        <a:bodyPr/>
        <a:lstStyle/>
        <a:p>
          <a:pPr>
            <a:defRPr sz="1200"/>
          </a:pPr>
          <a:endParaRPr lang="cs-CZ"/>
        </a:p>
      </c:txPr>
    </c:legend>
    <c:plotVisOnly val="1"/>
    <c:dispBlanksAs val="gap"/>
    <c:showDLblsOverMax val="0"/>
  </c:chart>
  <c:spPr>
    <a:noFill/>
    <a:ln>
      <a:solidFill>
        <a:srgbClr val="FFFFFF"/>
      </a:solidFill>
    </a:ln>
    <a:effectLst/>
  </c:spPr>
  <c:txPr>
    <a:bodyPr/>
    <a:lstStyle/>
    <a:p>
      <a:pPr>
        <a:defRPr/>
      </a:pPr>
      <a:endParaRPr lang="cs-CZ"/>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cs-CZ" sz="1400" b="1" i="0" u="none" strike="noStrike" baseline="0" dirty="0">
                <a:effectLst/>
              </a:rPr>
              <a:t>Střední délka života </a:t>
            </a:r>
            <a:r>
              <a:rPr lang="cs-CZ" sz="1400" b="1" baseline="0" dirty="0">
                <a:solidFill>
                  <a:schemeClr val="tx1"/>
                </a:solidFill>
              </a:rPr>
              <a:t>při narození - muži</a:t>
            </a:r>
            <a:endParaRPr lang="cs-CZ"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cs-CZ"/>
        </a:p>
      </c:txPr>
    </c:title>
    <c:autoTitleDeleted val="0"/>
    <c:plotArea>
      <c:layout/>
      <c:lineChart>
        <c:grouping val="standard"/>
        <c:varyColors val="0"/>
        <c:ser>
          <c:idx val="0"/>
          <c:order val="0"/>
          <c:tx>
            <c:strRef>
              <c:f>List1!$B$1</c:f>
              <c:strCache>
                <c:ptCount val="1"/>
                <c:pt idx="0">
                  <c:v>ČR - muži</c:v>
                </c:pt>
              </c:strCache>
            </c:strRef>
          </c:tx>
          <c:spPr>
            <a:ln w="28575" cap="rnd">
              <a:solidFill>
                <a:schemeClr val="accent1">
                  <a:shade val="76000"/>
                </a:schemeClr>
              </a:solidFill>
              <a:round/>
            </a:ln>
            <a:effectLst/>
          </c:spPr>
          <c:marker>
            <c:symbol val="circle"/>
            <c:size val="5"/>
            <c:spPr>
              <a:solidFill>
                <a:schemeClr val="accent1">
                  <a:shade val="76000"/>
                </a:schemeClr>
              </a:solidFill>
              <a:ln w="9525">
                <a:solidFill>
                  <a:schemeClr val="accent1">
                    <a:shade val="76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26CAB"/>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List1!$B$2:$B$12</c:f>
              <c:numCache>
                <c:formatCode>General</c:formatCode>
                <c:ptCount val="11"/>
                <c:pt idx="0">
                  <c:v>73.8</c:v>
                </c:pt>
                <c:pt idx="1">
                  <c:v>74.099999999999994</c:v>
                </c:pt>
                <c:pt idx="2">
                  <c:v>74.3</c:v>
                </c:pt>
                <c:pt idx="3">
                  <c:v>74.5</c:v>
                </c:pt>
                <c:pt idx="4">
                  <c:v>74.8</c:v>
                </c:pt>
                <c:pt idx="5">
                  <c:v>75.099999999999994</c:v>
                </c:pt>
                <c:pt idx="6">
                  <c:v>75.2</c:v>
                </c:pt>
                <c:pt idx="7">
                  <c:v>75.8</c:v>
                </c:pt>
                <c:pt idx="8">
                  <c:v>75.7</c:v>
                </c:pt>
                <c:pt idx="9">
                  <c:v>76.099999999999994</c:v>
                </c:pt>
                <c:pt idx="10" formatCode="#,##0.0">
                  <c:v>76.099999999999994</c:v>
                </c:pt>
              </c:numCache>
            </c:numRef>
          </c:val>
          <c:smooth val="0"/>
          <c:extLst>
            <c:ext xmlns:c16="http://schemas.microsoft.com/office/drawing/2014/chart" uri="{C3380CC4-5D6E-409C-BE32-E72D297353CC}">
              <c16:uniqueId val="{00000000-8F8A-41E0-A960-CBD3EDD3E996}"/>
            </c:ext>
          </c:extLst>
        </c:ser>
        <c:ser>
          <c:idx val="1"/>
          <c:order val="1"/>
          <c:tx>
            <c:strRef>
              <c:f>List1!$C$1</c:f>
              <c:strCache>
                <c:ptCount val="1"/>
                <c:pt idx="0">
                  <c:v>EU - muži</c:v>
                </c:pt>
              </c:strCache>
            </c:strRef>
          </c:tx>
          <c:spPr>
            <a:ln w="28575" cap="rnd">
              <a:solidFill>
                <a:schemeClr val="accent1">
                  <a:tint val="77000"/>
                </a:schemeClr>
              </a:solidFill>
              <a:prstDash val="dash"/>
              <a:round/>
            </a:ln>
            <a:effectLst/>
          </c:spPr>
          <c:marker>
            <c:symbol val="diamond"/>
            <c:size val="6"/>
            <c:spPr>
              <a:solidFill>
                <a:schemeClr val="accent1">
                  <a:tint val="77000"/>
                </a:schemeClr>
              </a:solidFill>
              <a:ln w="9525">
                <a:solidFill>
                  <a:schemeClr val="accent1">
                    <a:tint val="77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84A6D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List1!$C$2:$C$12</c:f>
              <c:numCache>
                <c:formatCode>General</c:formatCode>
                <c:ptCount val="11"/>
                <c:pt idx="0">
                  <c:v>76</c:v>
                </c:pt>
                <c:pt idx="1">
                  <c:v>76.3</c:v>
                </c:pt>
                <c:pt idx="2">
                  <c:v>76.599999999999994</c:v>
                </c:pt>
                <c:pt idx="3">
                  <c:v>76.900000000000006</c:v>
                </c:pt>
                <c:pt idx="4">
                  <c:v>77.3</c:v>
                </c:pt>
                <c:pt idx="5">
                  <c:v>77.400000000000006</c:v>
                </c:pt>
                <c:pt idx="6">
                  <c:v>77.7</c:v>
                </c:pt>
                <c:pt idx="7">
                  <c:v>78.099999999999994</c:v>
                </c:pt>
                <c:pt idx="8">
                  <c:v>77.900000000000006</c:v>
                </c:pt>
                <c:pt idx="9">
                  <c:v>78.2</c:v>
                </c:pt>
                <c:pt idx="10" formatCode="#,##0.0">
                  <c:v>78.3</c:v>
                </c:pt>
              </c:numCache>
            </c:numRef>
          </c:val>
          <c:smooth val="0"/>
          <c:extLst>
            <c:ext xmlns:c16="http://schemas.microsoft.com/office/drawing/2014/chart" uri="{C3380CC4-5D6E-409C-BE32-E72D297353CC}">
              <c16:uniqueId val="{00000001-8F8A-41E0-A960-CBD3EDD3E996}"/>
            </c:ext>
          </c:extLst>
        </c:ser>
        <c:dLbls>
          <c:showLegendKey val="0"/>
          <c:showVal val="0"/>
          <c:showCatName val="0"/>
          <c:showSerName val="0"/>
          <c:showPercent val="0"/>
          <c:showBubbleSize val="0"/>
        </c:dLbls>
        <c:marker val="1"/>
        <c:smooth val="0"/>
        <c:axId val="407395152"/>
        <c:axId val="407394368"/>
      </c:lineChart>
      <c:catAx>
        <c:axId val="4073951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4368"/>
        <c:crosses val="autoZero"/>
        <c:auto val="1"/>
        <c:lblAlgn val="ctr"/>
        <c:lblOffset val="100"/>
        <c:noMultiLvlLbl val="0"/>
      </c:catAx>
      <c:valAx>
        <c:axId val="407394368"/>
        <c:scaling>
          <c:orientation val="minMax"/>
          <c:max val="80"/>
          <c:min val="7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51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cs-CZ" sz="1400" b="1" dirty="0">
                <a:solidFill>
                  <a:schemeClr val="tx1"/>
                </a:solidFill>
              </a:rPr>
              <a:t>Střední délka života </a:t>
            </a:r>
            <a:r>
              <a:rPr lang="cs-CZ" sz="1400" b="1" baseline="0" dirty="0">
                <a:solidFill>
                  <a:schemeClr val="tx1"/>
                </a:solidFill>
              </a:rPr>
              <a:t>při narození - ženy</a:t>
            </a:r>
            <a:endParaRPr lang="cs-CZ"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cs-CZ"/>
        </a:p>
      </c:txPr>
    </c:title>
    <c:autoTitleDeleted val="0"/>
    <c:plotArea>
      <c:layout/>
      <c:lineChart>
        <c:grouping val="standard"/>
        <c:varyColors val="0"/>
        <c:ser>
          <c:idx val="0"/>
          <c:order val="0"/>
          <c:tx>
            <c:strRef>
              <c:f>List1!$B$1</c:f>
              <c:strCache>
                <c:ptCount val="1"/>
                <c:pt idx="0">
                  <c:v>ČR - ženy</c:v>
                </c:pt>
              </c:strCache>
            </c:strRef>
          </c:tx>
          <c:spPr>
            <a:ln w="28575" cap="rnd">
              <a:solidFill>
                <a:schemeClr val="accent3">
                  <a:shade val="76000"/>
                </a:schemeClr>
              </a:solidFill>
              <a:round/>
            </a:ln>
            <a:effectLst/>
          </c:spPr>
          <c:marker>
            <c:symbol val="circle"/>
            <c:size val="5"/>
            <c:spPr>
              <a:solidFill>
                <a:schemeClr val="accent3">
                  <a:shade val="76000"/>
                </a:schemeClr>
              </a:solidFill>
              <a:ln w="9525">
                <a:solidFill>
                  <a:schemeClr val="accent3">
                    <a:shade val="76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C22"/>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List1!$B$2:$B$12</c:f>
              <c:numCache>
                <c:formatCode>General</c:formatCode>
                <c:ptCount val="11"/>
                <c:pt idx="0">
                  <c:v>80.2</c:v>
                </c:pt>
                <c:pt idx="1">
                  <c:v>80.5</c:v>
                </c:pt>
                <c:pt idx="2">
                  <c:v>80.5</c:v>
                </c:pt>
                <c:pt idx="3">
                  <c:v>80.900000000000006</c:v>
                </c:pt>
                <c:pt idx="4">
                  <c:v>81.099999999999994</c:v>
                </c:pt>
                <c:pt idx="5">
                  <c:v>81.2</c:v>
                </c:pt>
                <c:pt idx="6">
                  <c:v>81.3</c:v>
                </c:pt>
                <c:pt idx="7">
                  <c:v>82</c:v>
                </c:pt>
                <c:pt idx="8">
                  <c:v>81.599999999999994</c:v>
                </c:pt>
                <c:pt idx="9">
                  <c:v>82.1</c:v>
                </c:pt>
                <c:pt idx="10">
                  <c:v>82</c:v>
                </c:pt>
              </c:numCache>
            </c:numRef>
          </c:val>
          <c:smooth val="0"/>
          <c:extLst>
            <c:ext xmlns:c16="http://schemas.microsoft.com/office/drawing/2014/chart" uri="{C3380CC4-5D6E-409C-BE32-E72D297353CC}">
              <c16:uniqueId val="{00000000-502B-4327-A8DF-1D102AD0C025}"/>
            </c:ext>
          </c:extLst>
        </c:ser>
        <c:ser>
          <c:idx val="1"/>
          <c:order val="1"/>
          <c:tx>
            <c:strRef>
              <c:f>List1!$C$1</c:f>
              <c:strCache>
                <c:ptCount val="1"/>
                <c:pt idx="0">
                  <c:v>EU - ženy</c:v>
                </c:pt>
              </c:strCache>
            </c:strRef>
          </c:tx>
          <c:spPr>
            <a:ln w="28575" cap="rnd">
              <a:solidFill>
                <a:schemeClr val="accent3">
                  <a:tint val="77000"/>
                </a:schemeClr>
              </a:solidFill>
              <a:prstDash val="dash"/>
              <a:round/>
            </a:ln>
            <a:effectLst/>
          </c:spPr>
          <c:marker>
            <c:symbol val="diamond"/>
            <c:size val="6"/>
            <c:spPr>
              <a:solidFill>
                <a:schemeClr val="accent3">
                  <a:tint val="77000"/>
                </a:schemeClr>
              </a:solidFill>
              <a:ln w="9525">
                <a:solidFill>
                  <a:schemeClr val="accent3">
                    <a:tint val="77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E38788"/>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List1!$C$2:$C$12</c:f>
              <c:numCache>
                <c:formatCode>General</c:formatCode>
                <c:ptCount val="11"/>
                <c:pt idx="0">
                  <c:v>82.2</c:v>
                </c:pt>
                <c:pt idx="1">
                  <c:v>82.3</c:v>
                </c:pt>
                <c:pt idx="2">
                  <c:v>82.6</c:v>
                </c:pt>
                <c:pt idx="3">
                  <c:v>82.8</c:v>
                </c:pt>
                <c:pt idx="4">
                  <c:v>83.1</c:v>
                </c:pt>
                <c:pt idx="5">
                  <c:v>83</c:v>
                </c:pt>
                <c:pt idx="6">
                  <c:v>83.3</c:v>
                </c:pt>
                <c:pt idx="7">
                  <c:v>83.6</c:v>
                </c:pt>
                <c:pt idx="8">
                  <c:v>83.3</c:v>
                </c:pt>
                <c:pt idx="9">
                  <c:v>83.6</c:v>
                </c:pt>
                <c:pt idx="10">
                  <c:v>83.5</c:v>
                </c:pt>
              </c:numCache>
            </c:numRef>
          </c:val>
          <c:smooth val="0"/>
          <c:extLst>
            <c:ext xmlns:c16="http://schemas.microsoft.com/office/drawing/2014/chart" uri="{C3380CC4-5D6E-409C-BE32-E72D297353CC}">
              <c16:uniqueId val="{00000001-502B-4327-A8DF-1D102AD0C025}"/>
            </c:ext>
          </c:extLst>
        </c:ser>
        <c:dLbls>
          <c:showLegendKey val="0"/>
          <c:showVal val="0"/>
          <c:showCatName val="0"/>
          <c:showSerName val="0"/>
          <c:showPercent val="0"/>
          <c:showBubbleSize val="0"/>
        </c:dLbls>
        <c:marker val="1"/>
        <c:smooth val="0"/>
        <c:axId val="407399464"/>
        <c:axId val="407393192"/>
      </c:lineChart>
      <c:catAx>
        <c:axId val="4073994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3192"/>
        <c:crosses val="autoZero"/>
        <c:auto val="1"/>
        <c:lblAlgn val="ctr"/>
        <c:lblOffset val="100"/>
        <c:noMultiLvlLbl val="0"/>
      </c:catAx>
      <c:valAx>
        <c:axId val="407393192"/>
        <c:scaling>
          <c:orientation val="minMax"/>
          <c:min val="75"/>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9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cs-CZ" sz="1400" b="1" dirty="0">
                <a:solidFill>
                  <a:schemeClr val="tx1"/>
                </a:solidFill>
              </a:rPr>
              <a:t>Střední délka života </a:t>
            </a:r>
            <a:r>
              <a:rPr lang="cs-CZ" sz="1400" b="1" baseline="0" dirty="0">
                <a:solidFill>
                  <a:schemeClr val="tx1"/>
                </a:solidFill>
              </a:rPr>
              <a:t>při narození - ženy</a:t>
            </a:r>
            <a:endParaRPr lang="cs-CZ"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cs-CZ"/>
        </a:p>
      </c:txPr>
    </c:title>
    <c:autoTitleDeleted val="0"/>
    <c:plotArea>
      <c:layout/>
      <c:lineChart>
        <c:grouping val="standard"/>
        <c:varyColors val="0"/>
        <c:ser>
          <c:idx val="0"/>
          <c:order val="0"/>
          <c:tx>
            <c:strRef>
              <c:f>List1!$B$1</c:f>
              <c:strCache>
                <c:ptCount val="1"/>
                <c:pt idx="0">
                  <c:v>ČR - ženy</c:v>
                </c:pt>
              </c:strCache>
            </c:strRef>
          </c:tx>
          <c:spPr>
            <a:ln w="28575" cap="rnd">
              <a:solidFill>
                <a:schemeClr val="accent3">
                  <a:shade val="76000"/>
                </a:schemeClr>
              </a:solidFill>
              <a:round/>
            </a:ln>
            <a:effectLst/>
          </c:spPr>
          <c:marker>
            <c:symbol val="circle"/>
            <c:size val="5"/>
            <c:spPr>
              <a:solidFill>
                <a:schemeClr val="accent3">
                  <a:shade val="76000"/>
                </a:schemeClr>
              </a:solidFill>
              <a:ln w="9525">
                <a:solidFill>
                  <a:schemeClr val="accent3">
                    <a:shade val="76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C22"/>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List1!$B$2:$B$12</c:f>
              <c:numCache>
                <c:formatCode>General</c:formatCode>
                <c:ptCount val="11"/>
                <c:pt idx="0">
                  <c:v>80.2</c:v>
                </c:pt>
                <c:pt idx="1">
                  <c:v>80.5</c:v>
                </c:pt>
                <c:pt idx="2">
                  <c:v>80.5</c:v>
                </c:pt>
                <c:pt idx="3">
                  <c:v>80.900000000000006</c:v>
                </c:pt>
                <c:pt idx="4">
                  <c:v>81.099999999999994</c:v>
                </c:pt>
                <c:pt idx="5">
                  <c:v>81.2</c:v>
                </c:pt>
                <c:pt idx="6">
                  <c:v>81.3</c:v>
                </c:pt>
                <c:pt idx="7">
                  <c:v>82</c:v>
                </c:pt>
                <c:pt idx="8">
                  <c:v>81.599999999999994</c:v>
                </c:pt>
                <c:pt idx="9">
                  <c:v>82.1</c:v>
                </c:pt>
                <c:pt idx="10">
                  <c:v>82</c:v>
                </c:pt>
              </c:numCache>
            </c:numRef>
          </c:val>
          <c:smooth val="0"/>
          <c:extLst>
            <c:ext xmlns:c16="http://schemas.microsoft.com/office/drawing/2014/chart" uri="{C3380CC4-5D6E-409C-BE32-E72D297353CC}">
              <c16:uniqueId val="{00000000-98F6-4861-B7B3-7C8812668CC1}"/>
            </c:ext>
          </c:extLst>
        </c:ser>
        <c:ser>
          <c:idx val="1"/>
          <c:order val="1"/>
          <c:tx>
            <c:strRef>
              <c:f>List1!$C$1</c:f>
              <c:strCache>
                <c:ptCount val="1"/>
                <c:pt idx="0">
                  <c:v>EU - ženy</c:v>
                </c:pt>
              </c:strCache>
            </c:strRef>
          </c:tx>
          <c:spPr>
            <a:ln w="28575" cap="rnd">
              <a:solidFill>
                <a:schemeClr val="accent3">
                  <a:tint val="77000"/>
                </a:schemeClr>
              </a:solidFill>
              <a:prstDash val="dash"/>
              <a:round/>
            </a:ln>
            <a:effectLst/>
          </c:spPr>
          <c:marker>
            <c:symbol val="diamond"/>
            <c:size val="6"/>
            <c:spPr>
              <a:solidFill>
                <a:schemeClr val="accent3">
                  <a:tint val="77000"/>
                </a:schemeClr>
              </a:solidFill>
              <a:ln w="9525">
                <a:solidFill>
                  <a:schemeClr val="accent3">
                    <a:tint val="77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E38788"/>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List1!$C$2:$C$12</c:f>
              <c:numCache>
                <c:formatCode>General</c:formatCode>
                <c:ptCount val="11"/>
                <c:pt idx="0">
                  <c:v>82.2</c:v>
                </c:pt>
                <c:pt idx="1">
                  <c:v>82.3</c:v>
                </c:pt>
                <c:pt idx="2">
                  <c:v>82.6</c:v>
                </c:pt>
                <c:pt idx="3">
                  <c:v>82.8</c:v>
                </c:pt>
                <c:pt idx="4">
                  <c:v>83.1</c:v>
                </c:pt>
                <c:pt idx="5">
                  <c:v>83</c:v>
                </c:pt>
                <c:pt idx="6">
                  <c:v>83.3</c:v>
                </c:pt>
                <c:pt idx="7">
                  <c:v>83.6</c:v>
                </c:pt>
                <c:pt idx="8">
                  <c:v>83.3</c:v>
                </c:pt>
                <c:pt idx="9">
                  <c:v>83.6</c:v>
                </c:pt>
                <c:pt idx="10">
                  <c:v>83.5</c:v>
                </c:pt>
              </c:numCache>
            </c:numRef>
          </c:val>
          <c:smooth val="0"/>
          <c:extLst>
            <c:ext xmlns:c16="http://schemas.microsoft.com/office/drawing/2014/chart" uri="{C3380CC4-5D6E-409C-BE32-E72D297353CC}">
              <c16:uniqueId val="{00000001-98F6-4861-B7B3-7C8812668CC1}"/>
            </c:ext>
          </c:extLst>
        </c:ser>
        <c:dLbls>
          <c:showLegendKey val="0"/>
          <c:showVal val="0"/>
          <c:showCatName val="0"/>
          <c:showSerName val="0"/>
          <c:showPercent val="0"/>
          <c:showBubbleSize val="0"/>
        </c:dLbls>
        <c:marker val="1"/>
        <c:smooth val="0"/>
        <c:axId val="407399464"/>
        <c:axId val="407393192"/>
      </c:lineChart>
      <c:catAx>
        <c:axId val="4073994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3192"/>
        <c:crosses val="autoZero"/>
        <c:auto val="1"/>
        <c:lblAlgn val="ctr"/>
        <c:lblOffset val="100"/>
        <c:noMultiLvlLbl val="0"/>
      </c:catAx>
      <c:valAx>
        <c:axId val="407393192"/>
        <c:scaling>
          <c:orientation val="minMax"/>
          <c:min val="75"/>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94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cs-CZ" sz="1400" b="1" i="0" u="none" strike="noStrike" baseline="0" dirty="0">
                <a:effectLst/>
              </a:rPr>
              <a:t>Střední délka života </a:t>
            </a:r>
            <a:r>
              <a:rPr lang="cs-CZ" sz="1400" b="1" baseline="0" dirty="0">
                <a:solidFill>
                  <a:schemeClr val="tx1"/>
                </a:solidFill>
              </a:rPr>
              <a:t>při narození - muži</a:t>
            </a:r>
            <a:endParaRPr lang="cs-CZ"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cs-CZ"/>
        </a:p>
      </c:txPr>
    </c:title>
    <c:autoTitleDeleted val="0"/>
    <c:plotArea>
      <c:layout/>
      <c:lineChart>
        <c:grouping val="standard"/>
        <c:varyColors val="0"/>
        <c:ser>
          <c:idx val="0"/>
          <c:order val="0"/>
          <c:tx>
            <c:strRef>
              <c:f>List1!$B$1</c:f>
              <c:strCache>
                <c:ptCount val="1"/>
                <c:pt idx="0">
                  <c:v>ČR - muži</c:v>
                </c:pt>
              </c:strCache>
            </c:strRef>
          </c:tx>
          <c:spPr>
            <a:ln w="28575" cap="rnd">
              <a:solidFill>
                <a:schemeClr val="accent1">
                  <a:shade val="76000"/>
                </a:schemeClr>
              </a:solidFill>
              <a:round/>
            </a:ln>
            <a:effectLst/>
          </c:spPr>
          <c:marker>
            <c:symbol val="circle"/>
            <c:size val="5"/>
            <c:spPr>
              <a:solidFill>
                <a:schemeClr val="accent1">
                  <a:shade val="76000"/>
                </a:schemeClr>
              </a:solidFill>
              <a:ln w="9525">
                <a:solidFill>
                  <a:schemeClr val="accent1">
                    <a:shade val="76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26CAB"/>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List1!$B$2:$B$12</c:f>
              <c:numCache>
                <c:formatCode>General</c:formatCode>
                <c:ptCount val="11"/>
                <c:pt idx="0">
                  <c:v>73.8</c:v>
                </c:pt>
                <c:pt idx="1">
                  <c:v>74.099999999999994</c:v>
                </c:pt>
                <c:pt idx="2">
                  <c:v>74.3</c:v>
                </c:pt>
                <c:pt idx="3">
                  <c:v>74.5</c:v>
                </c:pt>
                <c:pt idx="4">
                  <c:v>74.8</c:v>
                </c:pt>
                <c:pt idx="5">
                  <c:v>75.099999999999994</c:v>
                </c:pt>
                <c:pt idx="6">
                  <c:v>75.2</c:v>
                </c:pt>
                <c:pt idx="7">
                  <c:v>75.8</c:v>
                </c:pt>
                <c:pt idx="8">
                  <c:v>75.7</c:v>
                </c:pt>
                <c:pt idx="9">
                  <c:v>76.099999999999994</c:v>
                </c:pt>
                <c:pt idx="10" formatCode="#,##0.0">
                  <c:v>76.099999999999994</c:v>
                </c:pt>
              </c:numCache>
            </c:numRef>
          </c:val>
          <c:smooth val="0"/>
          <c:extLst>
            <c:ext xmlns:c16="http://schemas.microsoft.com/office/drawing/2014/chart" uri="{C3380CC4-5D6E-409C-BE32-E72D297353CC}">
              <c16:uniqueId val="{00000000-46FA-4909-976E-B9D2D4E593A1}"/>
            </c:ext>
          </c:extLst>
        </c:ser>
        <c:ser>
          <c:idx val="1"/>
          <c:order val="1"/>
          <c:tx>
            <c:strRef>
              <c:f>List1!$C$1</c:f>
              <c:strCache>
                <c:ptCount val="1"/>
                <c:pt idx="0">
                  <c:v>EU - muži</c:v>
                </c:pt>
              </c:strCache>
            </c:strRef>
          </c:tx>
          <c:spPr>
            <a:ln w="28575" cap="rnd">
              <a:solidFill>
                <a:schemeClr val="accent1">
                  <a:tint val="77000"/>
                </a:schemeClr>
              </a:solidFill>
              <a:prstDash val="dash"/>
              <a:round/>
            </a:ln>
            <a:effectLst/>
          </c:spPr>
          <c:marker>
            <c:symbol val="diamond"/>
            <c:size val="6"/>
            <c:spPr>
              <a:solidFill>
                <a:schemeClr val="accent1">
                  <a:tint val="77000"/>
                </a:schemeClr>
              </a:solidFill>
              <a:ln w="9525">
                <a:solidFill>
                  <a:schemeClr val="accent1">
                    <a:tint val="77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84A6D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List1!$C$2:$C$12</c:f>
              <c:numCache>
                <c:formatCode>General</c:formatCode>
                <c:ptCount val="11"/>
                <c:pt idx="0">
                  <c:v>76</c:v>
                </c:pt>
                <c:pt idx="1">
                  <c:v>76.3</c:v>
                </c:pt>
                <c:pt idx="2">
                  <c:v>76.599999999999994</c:v>
                </c:pt>
                <c:pt idx="3">
                  <c:v>76.900000000000006</c:v>
                </c:pt>
                <c:pt idx="4">
                  <c:v>77.3</c:v>
                </c:pt>
                <c:pt idx="5">
                  <c:v>77.400000000000006</c:v>
                </c:pt>
                <c:pt idx="6">
                  <c:v>77.7</c:v>
                </c:pt>
                <c:pt idx="7">
                  <c:v>78.099999999999994</c:v>
                </c:pt>
                <c:pt idx="8">
                  <c:v>77.900000000000006</c:v>
                </c:pt>
                <c:pt idx="9">
                  <c:v>78.2</c:v>
                </c:pt>
                <c:pt idx="10" formatCode="#,##0.0">
                  <c:v>78.3</c:v>
                </c:pt>
              </c:numCache>
            </c:numRef>
          </c:val>
          <c:smooth val="0"/>
          <c:extLst>
            <c:ext xmlns:c16="http://schemas.microsoft.com/office/drawing/2014/chart" uri="{C3380CC4-5D6E-409C-BE32-E72D297353CC}">
              <c16:uniqueId val="{00000001-46FA-4909-976E-B9D2D4E593A1}"/>
            </c:ext>
          </c:extLst>
        </c:ser>
        <c:dLbls>
          <c:showLegendKey val="0"/>
          <c:showVal val="0"/>
          <c:showCatName val="0"/>
          <c:showSerName val="0"/>
          <c:showPercent val="0"/>
          <c:showBubbleSize val="0"/>
        </c:dLbls>
        <c:marker val="1"/>
        <c:smooth val="0"/>
        <c:axId val="407395152"/>
        <c:axId val="407394368"/>
      </c:lineChart>
      <c:catAx>
        <c:axId val="4073951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4368"/>
        <c:crosses val="autoZero"/>
        <c:auto val="1"/>
        <c:lblAlgn val="ctr"/>
        <c:lblOffset val="100"/>
        <c:noMultiLvlLbl val="0"/>
      </c:catAx>
      <c:valAx>
        <c:axId val="407394368"/>
        <c:scaling>
          <c:orientation val="minMax"/>
          <c:max val="80"/>
          <c:min val="7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73951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cs-CZ" sz="1000" dirty="0">
                <a:solidFill>
                  <a:schemeClr val="tx1"/>
                </a:solidFill>
              </a:rPr>
              <a:t>Počet obyvatel</a:t>
            </a:r>
            <a:r>
              <a:rPr lang="cs-CZ" sz="1000" baseline="0" dirty="0">
                <a:solidFill>
                  <a:schemeClr val="tx1"/>
                </a:solidFill>
              </a:rPr>
              <a:t> ČR v tis. (projekce do roku 2070)</a:t>
            </a:r>
            <a:endParaRPr lang="en-US" sz="1000"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cs-CZ"/>
        </a:p>
      </c:txPr>
    </c:title>
    <c:autoTitleDeleted val="0"/>
    <c:plotArea>
      <c:layout/>
      <c:barChart>
        <c:barDir val="bar"/>
        <c:grouping val="clustered"/>
        <c:varyColors val="0"/>
        <c:ser>
          <c:idx val="0"/>
          <c:order val="0"/>
          <c:tx>
            <c:strRef>
              <c:f>List1!$B$1</c:f>
              <c:strCache>
                <c:ptCount val="1"/>
                <c:pt idx="0">
                  <c:v>Česká republika</c:v>
                </c:pt>
              </c:strCache>
            </c:strRef>
          </c:tx>
          <c:spPr>
            <a:solidFill>
              <a:srgbClr val="08426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List1!$B$2:$B$10</c:f>
              <c:numCache>
                <c:formatCode>General</c:formatCode>
                <c:ptCount val="9"/>
                <c:pt idx="0">
                  <c:v>10532770</c:v>
                </c:pt>
                <c:pt idx="1">
                  <c:v>10553843</c:v>
                </c:pt>
                <c:pt idx="2">
                  <c:v>10687549.023598474</c:v>
                </c:pt>
                <c:pt idx="3">
                  <c:v>10778658.810070202</c:v>
                </c:pt>
                <c:pt idx="4">
                  <c:v>10805672.438336041</c:v>
                </c:pt>
                <c:pt idx="5">
                  <c:v>10792122.836169062</c:v>
                </c:pt>
                <c:pt idx="6">
                  <c:v>10779577.935175383</c:v>
                </c:pt>
                <c:pt idx="7">
                  <c:v>10784161.331482517</c:v>
                </c:pt>
                <c:pt idx="8">
                  <c:v>10796975.366795531</c:v>
                </c:pt>
              </c:numCache>
            </c:numRef>
          </c:val>
          <c:extLst>
            <c:ext xmlns:c16="http://schemas.microsoft.com/office/drawing/2014/chart" uri="{C3380CC4-5D6E-409C-BE32-E72D297353CC}">
              <c16:uniqueId val="{00000000-452D-4BAC-B39F-61276CC58B78}"/>
            </c:ext>
          </c:extLst>
        </c:ser>
        <c:dLbls>
          <c:showLegendKey val="0"/>
          <c:showVal val="0"/>
          <c:showCatName val="0"/>
          <c:showSerName val="0"/>
          <c:showPercent val="0"/>
          <c:showBubbleSize val="0"/>
        </c:dLbls>
        <c:gapWidth val="100"/>
        <c:axId val="410125440"/>
        <c:axId val="410127360"/>
      </c:barChart>
      <c:catAx>
        <c:axId val="41012544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cs-CZ" sz="1400" b="0" dirty="0">
                    <a:solidFill>
                      <a:schemeClr val="tx1"/>
                    </a:solidFill>
                  </a:rPr>
                  <a:t>roky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10127360"/>
        <c:crosses val="autoZero"/>
        <c:auto val="1"/>
        <c:lblAlgn val="ctr"/>
        <c:lblOffset val="100"/>
        <c:noMultiLvlLbl val="0"/>
      </c:catAx>
      <c:valAx>
        <c:axId val="41012736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10125440"/>
        <c:crosses val="autoZero"/>
        <c:crossBetween val="between"/>
        <c:dispUnits>
          <c:builtInUnit val="thousands"/>
          <c:dispUnitsLbl>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cs-CZ" dirty="0"/>
                    <a:t>Tisíce</a:t>
                  </a:r>
                  <a:endParaRPr lang="en-US" dirty="0"/>
                </a:p>
              </c:rich>
            </c:tx>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cs-CZ"/>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cs-CZ" sz="1600" b="1" dirty="0">
                <a:solidFill>
                  <a:schemeClr val="tx1"/>
                </a:solidFill>
              </a:rPr>
              <a:t>Střední délka</a:t>
            </a:r>
            <a:r>
              <a:rPr lang="cs-CZ" sz="1600" b="1" baseline="0" dirty="0">
                <a:solidFill>
                  <a:schemeClr val="tx1"/>
                </a:solidFill>
              </a:rPr>
              <a:t> života při narození 2017</a:t>
            </a:r>
            <a:endParaRPr lang="en-US" sz="1600" b="1" dirty="0">
              <a:solidFill>
                <a:schemeClr val="tx1"/>
              </a:solidFill>
            </a:endParaRPr>
          </a:p>
        </c:rich>
      </c:tx>
      <c:layout>
        <c:manualLayout>
          <c:xMode val="edge"/>
          <c:yMode val="edge"/>
          <c:x val="0.3132668207379784"/>
          <c:y val="4.042993682955014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cs-CZ"/>
        </a:p>
      </c:txPr>
    </c:title>
    <c:autoTitleDeleted val="0"/>
    <c:plotArea>
      <c:layout/>
      <c:barChart>
        <c:barDir val="col"/>
        <c:grouping val="stacked"/>
        <c:varyColors val="0"/>
        <c:ser>
          <c:idx val="0"/>
          <c:order val="0"/>
          <c:tx>
            <c:strRef>
              <c:f>List1!$B$1</c:f>
              <c:strCache>
                <c:ptCount val="1"/>
                <c:pt idx="0">
                  <c:v>Řada 1</c:v>
                </c:pt>
              </c:strCache>
            </c:strRef>
          </c:tx>
          <c:spPr>
            <a:solidFill>
              <a:schemeClr val="accent2"/>
            </a:solidFill>
            <a:ln>
              <a:noFill/>
            </a:ln>
            <a:effectLst/>
          </c:spPr>
          <c:invertIfNegative val="0"/>
          <c:dPt>
            <c:idx val="22"/>
            <c:invertIfNegative val="0"/>
            <c:bubble3D val="0"/>
            <c:spPr>
              <a:solidFill>
                <a:schemeClr val="accent6"/>
              </a:solidFill>
              <a:ln>
                <a:noFill/>
              </a:ln>
              <a:effectLst/>
            </c:spPr>
            <c:extLst>
              <c:ext xmlns:c16="http://schemas.microsoft.com/office/drawing/2014/chart" uri="{C3380CC4-5D6E-409C-BE32-E72D297353CC}">
                <c16:uniqueId val="{00000001-910F-448A-95C4-52E60CD373F5}"/>
              </c:ext>
            </c:extLst>
          </c:dPt>
          <c:dPt>
            <c:idx val="23"/>
            <c:invertIfNegative val="0"/>
            <c:bubble3D val="0"/>
            <c:spPr>
              <a:solidFill>
                <a:schemeClr val="accent3"/>
              </a:solidFill>
              <a:ln>
                <a:noFill/>
              </a:ln>
              <a:effectLst/>
            </c:spPr>
            <c:extLst>
              <c:ext xmlns:c16="http://schemas.microsoft.com/office/drawing/2014/chart" uri="{C3380CC4-5D6E-409C-BE32-E72D297353CC}">
                <c16:uniqueId val="{00000003-910F-448A-95C4-52E60CD373F5}"/>
              </c:ext>
            </c:extLst>
          </c:dPt>
          <c:dPt>
            <c:idx val="24"/>
            <c:invertIfNegative val="0"/>
            <c:bubble3D val="0"/>
            <c:spPr>
              <a:solidFill>
                <a:schemeClr val="accent2"/>
              </a:solidFill>
              <a:ln>
                <a:noFill/>
              </a:ln>
              <a:effectLst/>
            </c:spPr>
            <c:extLst>
              <c:ext xmlns:c16="http://schemas.microsoft.com/office/drawing/2014/chart" uri="{C3380CC4-5D6E-409C-BE32-E72D297353CC}">
                <c16:uniqueId val="{00000005-910F-448A-95C4-52E60CD373F5}"/>
              </c:ext>
            </c:extLst>
          </c:dPt>
          <c:dLbls>
            <c:dLbl>
              <c:idx val="23"/>
              <c:numFmt formatCode="#,##0.0" sourceLinked="0"/>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inEnd"/>
              <c:showLegendKey val="0"/>
              <c:showVal val="1"/>
              <c:showCatName val="0"/>
              <c:showSerName val="0"/>
              <c:showPercent val="0"/>
              <c:showBubbleSize val="0"/>
              <c:extLst>
                <c:ext xmlns:c16="http://schemas.microsoft.com/office/drawing/2014/chart" uri="{C3380CC4-5D6E-409C-BE32-E72D297353CC}">
                  <c16:uniqueId val="{00000003-910F-448A-95C4-52E60CD373F5}"/>
                </c:ext>
              </c:extLst>
            </c:dLbl>
            <c:numFmt formatCode="#,##0.0" sourceLinked="0"/>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List1!$A$2:$A$39</c:f>
              <c:strCache>
                <c:ptCount val="38"/>
                <c:pt idx="0">
                  <c:v>Liechtenstein</c:v>
                </c:pt>
                <c:pt idx="1">
                  <c:v>Switzerland</c:v>
                </c:pt>
                <c:pt idx="2">
                  <c:v>Spain</c:v>
                </c:pt>
                <c:pt idx="3">
                  <c:v>Italy</c:v>
                </c:pt>
                <c:pt idx="4">
                  <c:v>France</c:v>
                </c:pt>
                <c:pt idx="5">
                  <c:v>Norway</c:v>
                </c:pt>
                <c:pt idx="6">
                  <c:v>Iceland</c:v>
                </c:pt>
                <c:pt idx="7">
                  <c:v>Sweden</c:v>
                </c:pt>
                <c:pt idx="8">
                  <c:v>Malta</c:v>
                </c:pt>
                <c:pt idx="9">
                  <c:v>Ireland</c:v>
                </c:pt>
                <c:pt idx="10">
                  <c:v>Cyprus</c:v>
                </c:pt>
                <c:pt idx="11">
                  <c:v>Luxembourg</c:v>
                </c:pt>
                <c:pt idx="12">
                  <c:v>Netherlands</c:v>
                </c:pt>
                <c:pt idx="13">
                  <c:v>Austria</c:v>
                </c:pt>
                <c:pt idx="14">
                  <c:v>Finland</c:v>
                </c:pt>
                <c:pt idx="15">
                  <c:v>Belgium</c:v>
                </c:pt>
                <c:pt idx="16">
                  <c:v>Portugal</c:v>
                </c:pt>
                <c:pt idx="17">
                  <c:v>Greece</c:v>
                </c:pt>
                <c:pt idx="18">
                  <c:v>United Kingdom</c:v>
                </c:pt>
                <c:pt idx="19">
                  <c:v>Slovenia</c:v>
                </c:pt>
                <c:pt idx="20">
                  <c:v>Denmark</c:v>
                </c:pt>
                <c:pt idx="21">
                  <c:v>Germany</c:v>
                </c:pt>
                <c:pt idx="22">
                  <c:v>EU</c:v>
                </c:pt>
                <c:pt idx="23">
                  <c:v>Czechia</c:v>
                </c:pt>
                <c:pt idx="24">
                  <c:v>Albania</c:v>
                </c:pt>
                <c:pt idx="25">
                  <c:v>Turkey</c:v>
                </c:pt>
                <c:pt idx="26">
                  <c:v>Estonia</c:v>
                </c:pt>
                <c:pt idx="27">
                  <c:v>Croatia</c:v>
                </c:pt>
                <c:pt idx="28">
                  <c:v>Poland</c:v>
                </c:pt>
                <c:pt idx="29">
                  <c:v>Slovakia</c:v>
                </c:pt>
                <c:pt idx="30">
                  <c:v>Montenegro</c:v>
                </c:pt>
                <c:pt idx="31">
                  <c:v>Hungary</c:v>
                </c:pt>
                <c:pt idx="32">
                  <c:v>North Macedonia</c:v>
                </c:pt>
                <c:pt idx="33">
                  <c:v>Lithuania</c:v>
                </c:pt>
                <c:pt idx="34">
                  <c:v>Serbia</c:v>
                </c:pt>
                <c:pt idx="35">
                  <c:v>Romania</c:v>
                </c:pt>
                <c:pt idx="36">
                  <c:v>Latvia</c:v>
                </c:pt>
                <c:pt idx="37">
                  <c:v>Bulgaria</c:v>
                </c:pt>
              </c:strCache>
            </c:strRef>
          </c:cat>
          <c:val>
            <c:numRef>
              <c:f>List1!$B$2:$B$39</c:f>
              <c:numCache>
                <c:formatCode>General</c:formatCode>
                <c:ptCount val="38"/>
                <c:pt idx="0">
                  <c:v>83.7</c:v>
                </c:pt>
                <c:pt idx="1">
                  <c:v>83.7</c:v>
                </c:pt>
                <c:pt idx="2">
                  <c:v>83.4</c:v>
                </c:pt>
                <c:pt idx="3">
                  <c:v>83.1</c:v>
                </c:pt>
                <c:pt idx="4">
                  <c:v>82.7</c:v>
                </c:pt>
                <c:pt idx="5">
                  <c:v>82.7</c:v>
                </c:pt>
                <c:pt idx="6">
                  <c:v>82.6</c:v>
                </c:pt>
                <c:pt idx="7">
                  <c:v>82.5</c:v>
                </c:pt>
                <c:pt idx="8">
                  <c:v>82.4</c:v>
                </c:pt>
                <c:pt idx="9">
                  <c:v>82.2</c:v>
                </c:pt>
                <c:pt idx="10">
                  <c:v>82.2</c:v>
                </c:pt>
                <c:pt idx="11">
                  <c:v>82.1</c:v>
                </c:pt>
                <c:pt idx="12">
                  <c:v>81.8</c:v>
                </c:pt>
                <c:pt idx="13">
                  <c:v>81.7</c:v>
                </c:pt>
                <c:pt idx="14">
                  <c:v>81.7</c:v>
                </c:pt>
                <c:pt idx="15">
                  <c:v>81.599999999999994</c:v>
                </c:pt>
                <c:pt idx="16">
                  <c:v>81.599999999999994</c:v>
                </c:pt>
                <c:pt idx="17">
                  <c:v>81.400000000000006</c:v>
                </c:pt>
                <c:pt idx="18">
                  <c:v>81.3</c:v>
                </c:pt>
                <c:pt idx="19">
                  <c:v>81.2</c:v>
                </c:pt>
                <c:pt idx="20">
                  <c:v>81.099999999999994</c:v>
                </c:pt>
                <c:pt idx="21">
                  <c:v>81.099999999999994</c:v>
                </c:pt>
                <c:pt idx="22">
                  <c:v>80.900000000000006</c:v>
                </c:pt>
                <c:pt idx="23">
                  <c:v>79.099999999999994</c:v>
                </c:pt>
                <c:pt idx="24">
                  <c:v>78.5</c:v>
                </c:pt>
                <c:pt idx="25">
                  <c:v>78.5</c:v>
                </c:pt>
                <c:pt idx="26">
                  <c:v>78.400000000000006</c:v>
                </c:pt>
                <c:pt idx="27">
                  <c:v>78</c:v>
                </c:pt>
                <c:pt idx="28">
                  <c:v>77.8</c:v>
                </c:pt>
                <c:pt idx="29">
                  <c:v>77.3</c:v>
                </c:pt>
                <c:pt idx="30">
                  <c:v>76.599999999999994</c:v>
                </c:pt>
                <c:pt idx="31">
                  <c:v>76</c:v>
                </c:pt>
                <c:pt idx="32">
                  <c:v>76</c:v>
                </c:pt>
                <c:pt idx="33">
                  <c:v>75.8</c:v>
                </c:pt>
                <c:pt idx="34">
                  <c:v>75.599999999999994</c:v>
                </c:pt>
                <c:pt idx="35">
                  <c:v>75.3</c:v>
                </c:pt>
                <c:pt idx="36">
                  <c:v>74.900000000000006</c:v>
                </c:pt>
                <c:pt idx="37">
                  <c:v>74.8</c:v>
                </c:pt>
              </c:numCache>
            </c:numRef>
          </c:val>
          <c:extLst>
            <c:ext xmlns:c16="http://schemas.microsoft.com/office/drawing/2014/chart" uri="{C3380CC4-5D6E-409C-BE32-E72D297353CC}">
              <c16:uniqueId val="{00000006-910F-448A-95C4-52E60CD373F5}"/>
            </c:ext>
          </c:extLst>
        </c:ser>
        <c:dLbls>
          <c:showLegendKey val="0"/>
          <c:showVal val="0"/>
          <c:showCatName val="0"/>
          <c:showSerName val="0"/>
          <c:showPercent val="0"/>
          <c:showBubbleSize val="0"/>
        </c:dLbls>
        <c:gapWidth val="50"/>
        <c:overlap val="100"/>
        <c:axId val="329592232"/>
        <c:axId val="329877608"/>
      </c:barChart>
      <c:catAx>
        <c:axId val="3295922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cs-CZ"/>
          </a:p>
        </c:txPr>
        <c:crossAx val="329877608"/>
        <c:crosses val="autoZero"/>
        <c:auto val="1"/>
        <c:lblAlgn val="ctr"/>
        <c:lblOffset val="100"/>
        <c:noMultiLvlLbl val="0"/>
      </c:catAx>
      <c:valAx>
        <c:axId val="329877608"/>
        <c:scaling>
          <c:orientation val="minMax"/>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329592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Naděje dožití při na</a:t>
            </a:r>
            <a:r>
              <a:rPr lang="cs-CZ" sz="1200" b="1" baseline="0" dirty="0">
                <a:solidFill>
                  <a:schemeClr val="tx1"/>
                </a:solidFill>
              </a:rPr>
              <a:t>rození – ženy</a:t>
            </a:r>
            <a:endParaRPr lang="cs-CZ"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2006</c:v>
                </c:pt>
              </c:strCache>
            </c:strRef>
          </c:tx>
          <c:spPr>
            <a:solidFill>
              <a:schemeClr val="accent1">
                <a:lumMod val="60000"/>
                <a:lumOff val="40000"/>
              </a:schemeClr>
            </a:solidFill>
            <a:ln>
              <a:noFill/>
            </a:ln>
            <a:effectLst/>
          </c:spPr>
          <c:invertIfNegative val="0"/>
          <c:dPt>
            <c:idx val="3"/>
            <c:invertIfNegative val="0"/>
            <c:bubble3D val="0"/>
            <c:spPr>
              <a:solidFill>
                <a:srgbClr val="8CC841"/>
              </a:solidFill>
              <a:ln>
                <a:noFill/>
              </a:ln>
              <a:effectLst/>
            </c:spPr>
            <c:extLst>
              <c:ext xmlns:c16="http://schemas.microsoft.com/office/drawing/2014/chart" uri="{C3380CC4-5D6E-409C-BE32-E72D297353CC}">
                <c16:uniqueId val="{00000001-23A3-48F7-B693-A7CA2423207B}"/>
              </c:ext>
            </c:extLst>
          </c:dPt>
          <c:dPt>
            <c:idx val="6"/>
            <c:invertIfNegative val="0"/>
            <c:bubble3D val="0"/>
            <c:spPr>
              <a:solidFill>
                <a:srgbClr val="FF0000"/>
              </a:solidFill>
              <a:ln>
                <a:noFill/>
              </a:ln>
              <a:effectLst/>
            </c:spPr>
            <c:extLst>
              <c:ext xmlns:c16="http://schemas.microsoft.com/office/drawing/2014/chart" uri="{C3380CC4-5D6E-409C-BE32-E72D297353CC}">
                <c16:uniqueId val="{00000003-23A3-48F7-B693-A7CA2423207B}"/>
              </c:ext>
            </c:extLst>
          </c:dPt>
          <c:cat>
            <c:strRef>
              <c:f>List1!$A$2:$A$11</c:f>
              <c:strCache>
                <c:ptCount val="10"/>
                <c:pt idx="0">
                  <c:v>ITA</c:v>
                </c:pt>
                <c:pt idx="1">
                  <c:v>SWE</c:v>
                </c:pt>
                <c:pt idx="2">
                  <c:v>AUT</c:v>
                </c:pt>
                <c:pt idx="3">
                  <c:v>EU28</c:v>
                </c:pt>
                <c:pt idx="4">
                  <c:v>DEU</c:v>
                </c:pt>
                <c:pt idx="5">
                  <c:v>GBR</c:v>
                </c:pt>
                <c:pt idx="6">
                  <c:v>CZE</c:v>
                </c:pt>
                <c:pt idx="7">
                  <c:v>POL</c:v>
                </c:pt>
                <c:pt idx="8">
                  <c:v>SVK</c:v>
                </c:pt>
                <c:pt idx="9">
                  <c:v>HUN</c:v>
                </c:pt>
              </c:strCache>
            </c:strRef>
          </c:cat>
          <c:val>
            <c:numRef>
              <c:f>List1!$B$2:$B$11</c:f>
              <c:numCache>
                <c:formatCode>General</c:formatCode>
                <c:ptCount val="10"/>
                <c:pt idx="0">
                  <c:v>84.2</c:v>
                </c:pt>
                <c:pt idx="1">
                  <c:v>83.1</c:v>
                </c:pt>
                <c:pt idx="2">
                  <c:v>82.8</c:v>
                </c:pt>
                <c:pt idx="3">
                  <c:v>82</c:v>
                </c:pt>
                <c:pt idx="4">
                  <c:v>82.4</c:v>
                </c:pt>
                <c:pt idx="5">
                  <c:v>81.7</c:v>
                </c:pt>
                <c:pt idx="6">
                  <c:v>79.900000000000006</c:v>
                </c:pt>
                <c:pt idx="7">
                  <c:v>79.7</c:v>
                </c:pt>
                <c:pt idx="8">
                  <c:v>78.400000000000006</c:v>
                </c:pt>
                <c:pt idx="9">
                  <c:v>77.8</c:v>
                </c:pt>
              </c:numCache>
            </c:numRef>
          </c:val>
          <c:extLst>
            <c:ext xmlns:c16="http://schemas.microsoft.com/office/drawing/2014/chart" uri="{C3380CC4-5D6E-409C-BE32-E72D297353CC}">
              <c16:uniqueId val="{00000004-23A3-48F7-B693-A7CA2423207B}"/>
            </c:ext>
          </c:extLst>
        </c:ser>
        <c:ser>
          <c:idx val="1"/>
          <c:order val="1"/>
          <c:tx>
            <c:strRef>
              <c:f>List1!$C$1</c:f>
              <c:strCache>
                <c:ptCount val="1"/>
                <c:pt idx="0">
                  <c:v>2016</c:v>
                </c:pt>
              </c:strCache>
            </c:strRef>
          </c:tx>
          <c:spPr>
            <a:solidFill>
              <a:srgbClr val="037BC1"/>
            </a:solidFill>
            <a:ln>
              <a:noFill/>
            </a:ln>
            <a:effectLst/>
          </c:spPr>
          <c:invertIfNegative val="0"/>
          <c:dPt>
            <c:idx val="3"/>
            <c:invertIfNegative val="0"/>
            <c:bubble3D val="0"/>
            <c:spPr>
              <a:solidFill>
                <a:srgbClr val="00B050"/>
              </a:solidFill>
              <a:ln>
                <a:noFill/>
              </a:ln>
              <a:effectLst/>
            </c:spPr>
            <c:extLst>
              <c:ext xmlns:c16="http://schemas.microsoft.com/office/drawing/2014/chart" uri="{C3380CC4-5D6E-409C-BE32-E72D297353CC}">
                <c16:uniqueId val="{00000006-23A3-48F7-B693-A7CA2423207B}"/>
              </c:ext>
            </c:extLst>
          </c:dPt>
          <c:dPt>
            <c:idx val="6"/>
            <c:invertIfNegative val="0"/>
            <c:bubble3D val="0"/>
            <c:spPr>
              <a:solidFill>
                <a:srgbClr val="7F0506"/>
              </a:solidFill>
              <a:ln>
                <a:noFill/>
              </a:ln>
              <a:effectLst/>
            </c:spPr>
            <c:extLst>
              <c:ext xmlns:c16="http://schemas.microsoft.com/office/drawing/2014/chart" uri="{C3380CC4-5D6E-409C-BE32-E72D297353CC}">
                <c16:uniqueId val="{00000008-23A3-48F7-B693-A7CA2423207B}"/>
              </c:ext>
            </c:extLst>
          </c:dPt>
          <c:cat>
            <c:strRef>
              <c:f>List1!$A$2:$A$11</c:f>
              <c:strCache>
                <c:ptCount val="10"/>
                <c:pt idx="0">
                  <c:v>ITA</c:v>
                </c:pt>
                <c:pt idx="1">
                  <c:v>SWE</c:v>
                </c:pt>
                <c:pt idx="2">
                  <c:v>AUT</c:v>
                </c:pt>
                <c:pt idx="3">
                  <c:v>EU28</c:v>
                </c:pt>
                <c:pt idx="4">
                  <c:v>DEU</c:v>
                </c:pt>
                <c:pt idx="5">
                  <c:v>GBR</c:v>
                </c:pt>
                <c:pt idx="6">
                  <c:v>CZE</c:v>
                </c:pt>
                <c:pt idx="7">
                  <c:v>POL</c:v>
                </c:pt>
                <c:pt idx="8">
                  <c:v>SVK</c:v>
                </c:pt>
                <c:pt idx="9">
                  <c:v>HUN</c:v>
                </c:pt>
              </c:strCache>
            </c:strRef>
          </c:cat>
          <c:val>
            <c:numRef>
              <c:f>List1!$C$2:$C$11</c:f>
              <c:numCache>
                <c:formatCode>General</c:formatCode>
                <c:ptCount val="10"/>
                <c:pt idx="0">
                  <c:v>85.6</c:v>
                </c:pt>
                <c:pt idx="1">
                  <c:v>84.1</c:v>
                </c:pt>
                <c:pt idx="2">
                  <c:v>84.1</c:v>
                </c:pt>
                <c:pt idx="3">
                  <c:v>83.6</c:v>
                </c:pt>
                <c:pt idx="4">
                  <c:v>83.5</c:v>
                </c:pt>
                <c:pt idx="5">
                  <c:v>83</c:v>
                </c:pt>
                <c:pt idx="6">
                  <c:v>82.1</c:v>
                </c:pt>
                <c:pt idx="7">
                  <c:v>82</c:v>
                </c:pt>
                <c:pt idx="8">
                  <c:v>80.7</c:v>
                </c:pt>
                <c:pt idx="9">
                  <c:v>79.7</c:v>
                </c:pt>
              </c:numCache>
            </c:numRef>
          </c:val>
          <c:extLst>
            <c:ext xmlns:c16="http://schemas.microsoft.com/office/drawing/2014/chart" uri="{C3380CC4-5D6E-409C-BE32-E72D297353CC}">
              <c16:uniqueId val="{00000009-23A3-48F7-B693-A7CA2423207B}"/>
            </c:ext>
          </c:extLst>
        </c:ser>
        <c:dLbls>
          <c:showLegendKey val="0"/>
          <c:showVal val="0"/>
          <c:showCatName val="0"/>
          <c:showSerName val="0"/>
          <c:showPercent val="0"/>
          <c:showBubbleSize val="0"/>
        </c:dLbls>
        <c:gapWidth val="50"/>
        <c:axId val="334469512"/>
        <c:axId val="334471864"/>
      </c:barChart>
      <c:catAx>
        <c:axId val="33446951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71864"/>
        <c:crosses val="autoZero"/>
        <c:auto val="1"/>
        <c:lblAlgn val="ctr"/>
        <c:lblOffset val="100"/>
        <c:tickLblSkip val="1"/>
        <c:noMultiLvlLbl val="0"/>
      </c:catAx>
      <c:valAx>
        <c:axId val="334471864"/>
        <c:scaling>
          <c:orientation val="minMax"/>
          <c:max val="9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Roky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69512"/>
        <c:crosses val="autoZero"/>
        <c:crossBetween val="between"/>
        <c:majorUnit val="10"/>
      </c:valAx>
      <c:spPr>
        <a:noFill/>
        <a:ln>
          <a:noFill/>
        </a:ln>
        <a:effectLst/>
      </c:spPr>
    </c:plotArea>
    <c:legend>
      <c:legendPos val="b"/>
      <c:layout>
        <c:manualLayout>
          <c:xMode val="edge"/>
          <c:yMode val="edge"/>
          <c:x val="0.72812222222222223"/>
          <c:y val="0.9185789682539682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i="0" u="none" strike="noStrike" baseline="0" dirty="0">
                <a:solidFill>
                  <a:schemeClr val="tx1"/>
                </a:solidFill>
                <a:effectLst/>
              </a:rPr>
              <a:t>Naděje dožití při narození </a:t>
            </a:r>
            <a:r>
              <a:rPr lang="cs-CZ" sz="1200" b="1" baseline="0" dirty="0">
                <a:solidFill>
                  <a:schemeClr val="tx1"/>
                </a:solidFill>
              </a:rPr>
              <a:t>– muži</a:t>
            </a:r>
            <a:endParaRPr lang="cs-CZ"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2006</c:v>
                </c:pt>
              </c:strCache>
            </c:strRef>
          </c:tx>
          <c:spPr>
            <a:solidFill>
              <a:schemeClr val="accent1">
                <a:lumMod val="60000"/>
                <a:lumOff val="40000"/>
              </a:schemeClr>
            </a:solidFill>
            <a:ln>
              <a:noFill/>
            </a:ln>
            <a:effectLst/>
          </c:spPr>
          <c:invertIfNegative val="0"/>
          <c:dPt>
            <c:idx val="5"/>
            <c:invertIfNegative val="0"/>
            <c:bubble3D val="0"/>
            <c:spPr>
              <a:solidFill>
                <a:srgbClr val="8CC841"/>
              </a:solidFill>
              <a:ln>
                <a:noFill/>
              </a:ln>
              <a:effectLst/>
            </c:spPr>
            <c:extLst>
              <c:ext xmlns:c16="http://schemas.microsoft.com/office/drawing/2014/chart" uri="{C3380CC4-5D6E-409C-BE32-E72D297353CC}">
                <c16:uniqueId val="{00000001-3DFA-45F6-9F29-07E9441E8576}"/>
              </c:ext>
            </c:extLst>
          </c:dPt>
          <c:dPt>
            <c:idx val="6"/>
            <c:invertIfNegative val="0"/>
            <c:bubble3D val="0"/>
            <c:spPr>
              <a:solidFill>
                <a:srgbClr val="FF0000"/>
              </a:solidFill>
              <a:ln>
                <a:noFill/>
              </a:ln>
              <a:effectLst/>
            </c:spPr>
            <c:extLst>
              <c:ext xmlns:c16="http://schemas.microsoft.com/office/drawing/2014/chart" uri="{C3380CC4-5D6E-409C-BE32-E72D297353CC}">
                <c16:uniqueId val="{00000003-3DFA-45F6-9F29-07E9441E8576}"/>
              </c:ext>
            </c:extLst>
          </c:dPt>
          <c:cat>
            <c:strRef>
              <c:f>List1!$A$2:$A$11</c:f>
              <c:strCache>
                <c:ptCount val="10"/>
                <c:pt idx="0">
                  <c:v>ITA</c:v>
                </c:pt>
                <c:pt idx="1">
                  <c:v>SWE</c:v>
                </c:pt>
                <c:pt idx="2">
                  <c:v>GBR</c:v>
                </c:pt>
                <c:pt idx="3">
                  <c:v>AUT</c:v>
                </c:pt>
                <c:pt idx="4">
                  <c:v>DEU</c:v>
                </c:pt>
                <c:pt idx="5">
                  <c:v>EU28</c:v>
                </c:pt>
                <c:pt idx="6">
                  <c:v>CZE</c:v>
                </c:pt>
                <c:pt idx="7">
                  <c:v>POL</c:v>
                </c:pt>
                <c:pt idx="8">
                  <c:v>SVK</c:v>
                </c:pt>
                <c:pt idx="9">
                  <c:v>HUN</c:v>
                </c:pt>
              </c:strCache>
            </c:strRef>
          </c:cat>
          <c:val>
            <c:numRef>
              <c:f>List1!$B$2:$B$11</c:f>
              <c:numCache>
                <c:formatCode>General</c:formatCode>
                <c:ptCount val="10"/>
                <c:pt idx="0">
                  <c:v>78.5</c:v>
                </c:pt>
                <c:pt idx="1">
                  <c:v>78.8</c:v>
                </c:pt>
                <c:pt idx="2">
                  <c:v>77.3</c:v>
                </c:pt>
                <c:pt idx="3">
                  <c:v>77.099999999999994</c:v>
                </c:pt>
                <c:pt idx="4">
                  <c:v>77.2</c:v>
                </c:pt>
                <c:pt idx="5">
                  <c:v>75.8</c:v>
                </c:pt>
                <c:pt idx="6">
                  <c:v>73.5</c:v>
                </c:pt>
                <c:pt idx="7">
                  <c:v>70.900000000000006</c:v>
                </c:pt>
                <c:pt idx="8">
                  <c:v>70.400000000000006</c:v>
                </c:pt>
                <c:pt idx="9">
                  <c:v>69.2</c:v>
                </c:pt>
              </c:numCache>
            </c:numRef>
          </c:val>
          <c:extLst>
            <c:ext xmlns:c16="http://schemas.microsoft.com/office/drawing/2014/chart" uri="{C3380CC4-5D6E-409C-BE32-E72D297353CC}">
              <c16:uniqueId val="{00000004-3DFA-45F6-9F29-07E9441E8576}"/>
            </c:ext>
          </c:extLst>
        </c:ser>
        <c:ser>
          <c:idx val="1"/>
          <c:order val="1"/>
          <c:tx>
            <c:strRef>
              <c:f>List1!$C$1</c:f>
              <c:strCache>
                <c:ptCount val="1"/>
                <c:pt idx="0">
                  <c:v>2016</c:v>
                </c:pt>
              </c:strCache>
            </c:strRef>
          </c:tx>
          <c:spPr>
            <a:solidFill>
              <a:srgbClr val="037BC1"/>
            </a:solidFill>
            <a:ln>
              <a:noFill/>
            </a:ln>
            <a:effectLst/>
          </c:spPr>
          <c:invertIfNegative val="0"/>
          <c:dPt>
            <c:idx val="5"/>
            <c:invertIfNegative val="0"/>
            <c:bubble3D val="0"/>
            <c:spPr>
              <a:solidFill>
                <a:srgbClr val="00B050"/>
              </a:solidFill>
              <a:ln>
                <a:noFill/>
              </a:ln>
              <a:effectLst/>
            </c:spPr>
            <c:extLst>
              <c:ext xmlns:c16="http://schemas.microsoft.com/office/drawing/2014/chart" uri="{C3380CC4-5D6E-409C-BE32-E72D297353CC}">
                <c16:uniqueId val="{00000006-3DFA-45F6-9F29-07E9441E8576}"/>
              </c:ext>
            </c:extLst>
          </c:dPt>
          <c:dPt>
            <c:idx val="6"/>
            <c:invertIfNegative val="0"/>
            <c:bubble3D val="0"/>
            <c:spPr>
              <a:solidFill>
                <a:srgbClr val="7F0506"/>
              </a:solidFill>
              <a:ln>
                <a:noFill/>
              </a:ln>
              <a:effectLst/>
            </c:spPr>
            <c:extLst>
              <c:ext xmlns:c16="http://schemas.microsoft.com/office/drawing/2014/chart" uri="{C3380CC4-5D6E-409C-BE32-E72D297353CC}">
                <c16:uniqueId val="{00000008-3DFA-45F6-9F29-07E9441E8576}"/>
              </c:ext>
            </c:extLst>
          </c:dPt>
          <c:cat>
            <c:strRef>
              <c:f>List1!$A$2:$A$11</c:f>
              <c:strCache>
                <c:ptCount val="10"/>
                <c:pt idx="0">
                  <c:v>ITA</c:v>
                </c:pt>
                <c:pt idx="1">
                  <c:v>SWE</c:v>
                </c:pt>
                <c:pt idx="2">
                  <c:v>GBR</c:v>
                </c:pt>
                <c:pt idx="3">
                  <c:v>AUT</c:v>
                </c:pt>
                <c:pt idx="4">
                  <c:v>DEU</c:v>
                </c:pt>
                <c:pt idx="5">
                  <c:v>EU28</c:v>
                </c:pt>
                <c:pt idx="6">
                  <c:v>CZE</c:v>
                </c:pt>
                <c:pt idx="7">
                  <c:v>POL</c:v>
                </c:pt>
                <c:pt idx="8">
                  <c:v>SVK</c:v>
                </c:pt>
                <c:pt idx="9">
                  <c:v>HUN</c:v>
                </c:pt>
              </c:strCache>
            </c:strRef>
          </c:cat>
          <c:val>
            <c:numRef>
              <c:f>List1!$C$2:$C$11</c:f>
              <c:numCache>
                <c:formatCode>General</c:formatCode>
                <c:ptCount val="10"/>
                <c:pt idx="0">
                  <c:v>81</c:v>
                </c:pt>
                <c:pt idx="1">
                  <c:v>80.599999999999994</c:v>
                </c:pt>
                <c:pt idx="2">
                  <c:v>79.400000000000006</c:v>
                </c:pt>
                <c:pt idx="3">
                  <c:v>79.3</c:v>
                </c:pt>
                <c:pt idx="4">
                  <c:v>78.599999999999994</c:v>
                </c:pt>
                <c:pt idx="5">
                  <c:v>78.2</c:v>
                </c:pt>
                <c:pt idx="6">
                  <c:v>76.099999999999994</c:v>
                </c:pt>
                <c:pt idx="7">
                  <c:v>73.900000000000006</c:v>
                </c:pt>
                <c:pt idx="8">
                  <c:v>73.8</c:v>
                </c:pt>
                <c:pt idx="9">
                  <c:v>72.599999999999994</c:v>
                </c:pt>
              </c:numCache>
            </c:numRef>
          </c:val>
          <c:extLst>
            <c:ext xmlns:c16="http://schemas.microsoft.com/office/drawing/2014/chart" uri="{C3380CC4-5D6E-409C-BE32-E72D297353CC}">
              <c16:uniqueId val="{00000009-3DFA-45F6-9F29-07E9441E8576}"/>
            </c:ext>
          </c:extLst>
        </c:ser>
        <c:dLbls>
          <c:showLegendKey val="0"/>
          <c:showVal val="0"/>
          <c:showCatName val="0"/>
          <c:showSerName val="0"/>
          <c:showPercent val="0"/>
          <c:showBubbleSize val="0"/>
        </c:dLbls>
        <c:gapWidth val="50"/>
        <c:axId val="334469120"/>
        <c:axId val="334471472"/>
      </c:barChart>
      <c:catAx>
        <c:axId val="33446912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71472"/>
        <c:crosses val="autoZero"/>
        <c:auto val="1"/>
        <c:lblAlgn val="ctr"/>
        <c:lblOffset val="100"/>
        <c:tickLblSkip val="1"/>
        <c:noMultiLvlLbl val="0"/>
      </c:catAx>
      <c:valAx>
        <c:axId val="334471472"/>
        <c:scaling>
          <c:orientation val="minMax"/>
          <c:max val="9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Roky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69120"/>
        <c:crosses val="autoZero"/>
        <c:crossBetween val="between"/>
        <c:majorUnit val="10"/>
      </c:valAx>
      <c:spPr>
        <a:noFill/>
        <a:ln>
          <a:noFill/>
        </a:ln>
        <a:effectLst/>
      </c:spPr>
    </c:plotArea>
    <c:legend>
      <c:legendPos val="b"/>
      <c:layout>
        <c:manualLayout>
          <c:xMode val="edge"/>
          <c:yMode val="edge"/>
          <c:x val="0.73204197530864201"/>
          <c:y val="0.9185789682539682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baseline="0" dirty="0">
                <a:solidFill>
                  <a:schemeClr val="tx1"/>
                </a:solidFill>
              </a:rPr>
              <a:t>Délka života ve zdraví – ženy</a:t>
            </a:r>
            <a:endParaRPr lang="cs-CZ"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2006</c:v>
                </c:pt>
              </c:strCache>
            </c:strRef>
          </c:tx>
          <c:spPr>
            <a:solidFill>
              <a:schemeClr val="accent1">
                <a:lumMod val="60000"/>
                <a:lumOff val="40000"/>
              </a:schemeClr>
            </a:solidFill>
            <a:ln>
              <a:noFill/>
            </a:ln>
            <a:effectLst/>
          </c:spPr>
          <c:invertIfNegative val="0"/>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FE3A-4C83-AF96-19B02400CB11}"/>
              </c:ext>
            </c:extLst>
          </c:dPt>
          <c:dPt>
            <c:idx val="4"/>
            <c:invertIfNegative val="0"/>
            <c:bubble3D val="0"/>
            <c:spPr>
              <a:solidFill>
                <a:srgbClr val="8CC841"/>
              </a:solidFill>
              <a:ln>
                <a:noFill/>
              </a:ln>
              <a:effectLst/>
            </c:spPr>
            <c:extLst>
              <c:ext xmlns:c16="http://schemas.microsoft.com/office/drawing/2014/chart" uri="{C3380CC4-5D6E-409C-BE32-E72D297353CC}">
                <c16:uniqueId val="{00000003-FE3A-4C83-AF96-19B02400CB11}"/>
              </c:ext>
            </c:extLst>
          </c:dPt>
          <c:dPt>
            <c:idx val="5"/>
            <c:invertIfNegative val="0"/>
            <c:bubble3D val="0"/>
            <c:spPr>
              <a:solidFill>
                <a:srgbClr val="FF0000"/>
              </a:solidFill>
              <a:ln>
                <a:noFill/>
              </a:ln>
              <a:effectLst/>
            </c:spPr>
            <c:extLst>
              <c:ext xmlns:c16="http://schemas.microsoft.com/office/drawing/2014/chart" uri="{C3380CC4-5D6E-409C-BE32-E72D297353CC}">
                <c16:uniqueId val="{00000005-FE3A-4C83-AF96-19B02400CB11}"/>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FE3A-4C83-AF96-19B02400CB11}"/>
              </c:ext>
            </c:extLst>
          </c:dPt>
          <c:cat>
            <c:strRef>
              <c:f>List1!$A$2:$A$11</c:f>
              <c:strCache>
                <c:ptCount val="10"/>
                <c:pt idx="0">
                  <c:v>SWE</c:v>
                </c:pt>
                <c:pt idx="1">
                  <c:v>DEU</c:v>
                </c:pt>
                <c:pt idx="2">
                  <c:v>ITA</c:v>
                </c:pt>
                <c:pt idx="3">
                  <c:v>POL</c:v>
                </c:pt>
                <c:pt idx="4">
                  <c:v>EU28</c:v>
                </c:pt>
                <c:pt idx="5">
                  <c:v>CZE</c:v>
                </c:pt>
                <c:pt idx="6">
                  <c:v>GBR</c:v>
                </c:pt>
                <c:pt idx="7">
                  <c:v>HUN</c:v>
                </c:pt>
                <c:pt idx="8">
                  <c:v>AUT</c:v>
                </c:pt>
                <c:pt idx="9">
                  <c:v>SVK</c:v>
                </c:pt>
              </c:strCache>
            </c:strRef>
          </c:cat>
          <c:val>
            <c:numRef>
              <c:f>List1!$B$2:$B$11</c:f>
              <c:numCache>
                <c:formatCode>General</c:formatCode>
                <c:ptCount val="10"/>
                <c:pt idx="0">
                  <c:v>67.5</c:v>
                </c:pt>
                <c:pt idx="1">
                  <c:v>58.3</c:v>
                </c:pt>
                <c:pt idx="2">
                  <c:v>64.7</c:v>
                </c:pt>
                <c:pt idx="3">
                  <c:v>62.9</c:v>
                </c:pt>
                <c:pt idx="4">
                  <c:v>62.5</c:v>
                </c:pt>
                <c:pt idx="5">
                  <c:v>59.9</c:v>
                </c:pt>
                <c:pt idx="6">
                  <c:v>64.900000000000006</c:v>
                </c:pt>
                <c:pt idx="7">
                  <c:v>57.2</c:v>
                </c:pt>
                <c:pt idx="8">
                  <c:v>61</c:v>
                </c:pt>
                <c:pt idx="9">
                  <c:v>54.6</c:v>
                </c:pt>
              </c:numCache>
            </c:numRef>
          </c:val>
          <c:extLst>
            <c:ext xmlns:c16="http://schemas.microsoft.com/office/drawing/2014/chart" uri="{C3380CC4-5D6E-409C-BE32-E72D297353CC}">
              <c16:uniqueId val="{00000008-FE3A-4C83-AF96-19B02400CB11}"/>
            </c:ext>
          </c:extLst>
        </c:ser>
        <c:ser>
          <c:idx val="1"/>
          <c:order val="1"/>
          <c:tx>
            <c:strRef>
              <c:f>List1!$C$1</c:f>
              <c:strCache>
                <c:ptCount val="1"/>
                <c:pt idx="0">
                  <c:v>2016</c:v>
                </c:pt>
              </c:strCache>
            </c:strRef>
          </c:tx>
          <c:spPr>
            <a:solidFill>
              <a:srgbClr val="037BC1"/>
            </a:solidFill>
            <a:ln>
              <a:noFill/>
            </a:ln>
            <a:effectLst/>
          </c:spPr>
          <c:invertIfNegative val="0"/>
          <c:dPt>
            <c:idx val="3"/>
            <c:invertIfNegative val="0"/>
            <c:bubble3D val="0"/>
            <c:spPr>
              <a:solidFill>
                <a:srgbClr val="037BC1"/>
              </a:solidFill>
              <a:ln>
                <a:noFill/>
              </a:ln>
              <a:effectLst/>
            </c:spPr>
            <c:extLst>
              <c:ext xmlns:c16="http://schemas.microsoft.com/office/drawing/2014/chart" uri="{C3380CC4-5D6E-409C-BE32-E72D297353CC}">
                <c16:uniqueId val="{0000000A-FE3A-4C83-AF96-19B02400CB11}"/>
              </c:ext>
            </c:extLst>
          </c:dPt>
          <c:dPt>
            <c:idx val="4"/>
            <c:invertIfNegative val="0"/>
            <c:bubble3D val="0"/>
            <c:spPr>
              <a:solidFill>
                <a:srgbClr val="00B050"/>
              </a:solidFill>
              <a:ln>
                <a:noFill/>
              </a:ln>
              <a:effectLst/>
            </c:spPr>
            <c:extLst>
              <c:ext xmlns:c16="http://schemas.microsoft.com/office/drawing/2014/chart" uri="{C3380CC4-5D6E-409C-BE32-E72D297353CC}">
                <c16:uniqueId val="{0000000C-FE3A-4C83-AF96-19B02400CB11}"/>
              </c:ext>
            </c:extLst>
          </c:dPt>
          <c:dPt>
            <c:idx val="5"/>
            <c:invertIfNegative val="0"/>
            <c:bubble3D val="0"/>
            <c:spPr>
              <a:solidFill>
                <a:srgbClr val="7F0506"/>
              </a:solidFill>
              <a:ln>
                <a:noFill/>
              </a:ln>
              <a:effectLst/>
            </c:spPr>
            <c:extLst>
              <c:ext xmlns:c16="http://schemas.microsoft.com/office/drawing/2014/chart" uri="{C3380CC4-5D6E-409C-BE32-E72D297353CC}">
                <c16:uniqueId val="{0000000E-FE3A-4C83-AF96-19B02400CB11}"/>
              </c:ext>
            </c:extLst>
          </c:dPt>
          <c:dPt>
            <c:idx val="6"/>
            <c:invertIfNegative val="0"/>
            <c:bubble3D val="0"/>
            <c:spPr>
              <a:solidFill>
                <a:srgbClr val="037BC1"/>
              </a:solidFill>
              <a:ln>
                <a:noFill/>
              </a:ln>
              <a:effectLst/>
            </c:spPr>
            <c:extLst>
              <c:ext xmlns:c16="http://schemas.microsoft.com/office/drawing/2014/chart" uri="{C3380CC4-5D6E-409C-BE32-E72D297353CC}">
                <c16:uniqueId val="{00000010-FE3A-4C83-AF96-19B02400CB11}"/>
              </c:ext>
            </c:extLst>
          </c:dPt>
          <c:cat>
            <c:strRef>
              <c:f>List1!$A$2:$A$11</c:f>
              <c:strCache>
                <c:ptCount val="10"/>
                <c:pt idx="0">
                  <c:v>SWE</c:v>
                </c:pt>
                <c:pt idx="1">
                  <c:v>DEU</c:v>
                </c:pt>
                <c:pt idx="2">
                  <c:v>ITA</c:v>
                </c:pt>
                <c:pt idx="3">
                  <c:v>POL</c:v>
                </c:pt>
                <c:pt idx="4">
                  <c:v>EU28</c:v>
                </c:pt>
                <c:pt idx="5">
                  <c:v>CZE</c:v>
                </c:pt>
                <c:pt idx="6">
                  <c:v>GBR</c:v>
                </c:pt>
                <c:pt idx="7">
                  <c:v>HUN</c:v>
                </c:pt>
                <c:pt idx="8">
                  <c:v>AUT</c:v>
                </c:pt>
                <c:pt idx="9">
                  <c:v>SVK</c:v>
                </c:pt>
              </c:strCache>
            </c:strRef>
          </c:cat>
          <c:val>
            <c:numRef>
              <c:f>List1!$C$2:$C$11</c:f>
              <c:numCache>
                <c:formatCode>General</c:formatCode>
                <c:ptCount val="10"/>
                <c:pt idx="0">
                  <c:v>73.3</c:v>
                </c:pt>
                <c:pt idx="1">
                  <c:v>67.3</c:v>
                </c:pt>
                <c:pt idx="2">
                  <c:v>67.2</c:v>
                </c:pt>
                <c:pt idx="3">
                  <c:v>64.599999999999994</c:v>
                </c:pt>
                <c:pt idx="4">
                  <c:v>64.2</c:v>
                </c:pt>
                <c:pt idx="5">
                  <c:v>64</c:v>
                </c:pt>
                <c:pt idx="6">
                  <c:v>63.1</c:v>
                </c:pt>
                <c:pt idx="7">
                  <c:v>60.2</c:v>
                </c:pt>
                <c:pt idx="8">
                  <c:v>57.1</c:v>
                </c:pt>
                <c:pt idx="9">
                  <c:v>57</c:v>
                </c:pt>
              </c:numCache>
            </c:numRef>
          </c:val>
          <c:extLst>
            <c:ext xmlns:c16="http://schemas.microsoft.com/office/drawing/2014/chart" uri="{C3380CC4-5D6E-409C-BE32-E72D297353CC}">
              <c16:uniqueId val="{00000011-FE3A-4C83-AF96-19B02400CB11}"/>
            </c:ext>
          </c:extLst>
        </c:ser>
        <c:dLbls>
          <c:showLegendKey val="0"/>
          <c:showVal val="0"/>
          <c:showCatName val="0"/>
          <c:showSerName val="0"/>
          <c:showPercent val="0"/>
          <c:showBubbleSize val="0"/>
        </c:dLbls>
        <c:gapWidth val="50"/>
        <c:axId val="334473432"/>
        <c:axId val="334473040"/>
      </c:barChart>
      <c:catAx>
        <c:axId val="33447343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73040"/>
        <c:crosses val="autoZero"/>
        <c:auto val="1"/>
        <c:lblAlgn val="ctr"/>
        <c:lblOffset val="100"/>
        <c:tickLblSkip val="1"/>
        <c:noMultiLvlLbl val="0"/>
      </c:catAx>
      <c:valAx>
        <c:axId val="334473040"/>
        <c:scaling>
          <c:orientation val="minMax"/>
          <c:max val="75"/>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Roky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73432"/>
        <c:crosses val="autoZero"/>
        <c:crossBetween val="between"/>
        <c:majorUnit val="5"/>
      </c:valAx>
      <c:spPr>
        <a:noFill/>
        <a:ln>
          <a:noFill/>
        </a:ln>
        <a:effectLst/>
      </c:spPr>
    </c:plotArea>
    <c:legend>
      <c:legendPos val="b"/>
      <c:layout>
        <c:manualLayout>
          <c:xMode val="edge"/>
          <c:yMode val="edge"/>
          <c:x val="0.73204197530864201"/>
          <c:y val="0.9185789682539682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i="0" u="none" strike="noStrike" baseline="0" dirty="0">
                <a:solidFill>
                  <a:schemeClr val="tx1"/>
                </a:solidFill>
                <a:effectLst/>
              </a:rPr>
              <a:t>Délka života ve zdraví </a:t>
            </a:r>
            <a:r>
              <a:rPr lang="cs-CZ" sz="1200" b="1" baseline="0" dirty="0">
                <a:solidFill>
                  <a:schemeClr val="tx1"/>
                </a:solidFill>
              </a:rPr>
              <a:t>– muži</a:t>
            </a:r>
            <a:endParaRPr lang="cs-CZ"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2006</c:v>
                </c:pt>
              </c:strCache>
            </c:strRef>
          </c:tx>
          <c:spPr>
            <a:solidFill>
              <a:schemeClr val="accent1">
                <a:lumMod val="60000"/>
                <a:lumOff val="40000"/>
              </a:schemeClr>
            </a:solidFill>
            <a:ln>
              <a:noFill/>
            </a:ln>
            <a:effectLst/>
          </c:spPr>
          <c:invertIfNegative val="0"/>
          <c:dPt>
            <c:idx val="3"/>
            <c:invertIfNegative val="0"/>
            <c:bubble3D val="0"/>
            <c:spPr>
              <a:solidFill>
                <a:srgbClr val="8CC841"/>
              </a:solidFill>
              <a:ln>
                <a:noFill/>
              </a:ln>
              <a:effectLst/>
            </c:spPr>
            <c:extLst>
              <c:ext xmlns:c16="http://schemas.microsoft.com/office/drawing/2014/chart" uri="{C3380CC4-5D6E-409C-BE32-E72D297353CC}">
                <c16:uniqueId val="{00000001-FAEC-4993-BCD4-7D1F44DF1664}"/>
              </c:ext>
            </c:extLst>
          </c:dPt>
          <c:dPt>
            <c:idx val="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FAEC-4993-BCD4-7D1F44DF1664}"/>
              </c:ext>
            </c:extLst>
          </c:dPt>
          <c:dPt>
            <c:idx val="5"/>
            <c:invertIfNegative val="0"/>
            <c:bubble3D val="0"/>
            <c:spPr>
              <a:solidFill>
                <a:srgbClr val="FF0000"/>
              </a:solidFill>
              <a:ln>
                <a:noFill/>
              </a:ln>
              <a:effectLst/>
            </c:spPr>
            <c:extLst>
              <c:ext xmlns:c16="http://schemas.microsoft.com/office/drawing/2014/chart" uri="{C3380CC4-5D6E-409C-BE32-E72D297353CC}">
                <c16:uniqueId val="{00000005-FAEC-4993-BCD4-7D1F44DF1664}"/>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FAEC-4993-BCD4-7D1F44DF1664}"/>
              </c:ext>
            </c:extLst>
          </c:dPt>
          <c:cat>
            <c:strRef>
              <c:f>List1!$A$2:$A$11</c:f>
              <c:strCache>
                <c:ptCount val="10"/>
                <c:pt idx="0">
                  <c:v>SWE</c:v>
                </c:pt>
                <c:pt idx="1">
                  <c:v>ITA</c:v>
                </c:pt>
                <c:pt idx="2">
                  <c:v>DEU</c:v>
                </c:pt>
                <c:pt idx="3">
                  <c:v>EU28</c:v>
                </c:pt>
                <c:pt idx="4">
                  <c:v>GBR</c:v>
                </c:pt>
                <c:pt idx="5">
                  <c:v>CZE</c:v>
                </c:pt>
                <c:pt idx="6">
                  <c:v>POL</c:v>
                </c:pt>
                <c:pt idx="7">
                  <c:v>HUN</c:v>
                </c:pt>
                <c:pt idx="8">
                  <c:v>AUT</c:v>
                </c:pt>
                <c:pt idx="9">
                  <c:v>SVK</c:v>
                </c:pt>
              </c:strCache>
            </c:strRef>
          </c:cat>
          <c:val>
            <c:numRef>
              <c:f>List1!$B$2:$B$11</c:f>
              <c:numCache>
                <c:formatCode>General</c:formatCode>
                <c:ptCount val="10"/>
                <c:pt idx="0">
                  <c:v>67.3</c:v>
                </c:pt>
                <c:pt idx="1">
                  <c:v>65.2</c:v>
                </c:pt>
                <c:pt idx="2">
                  <c:v>58.7</c:v>
                </c:pt>
                <c:pt idx="3">
                  <c:v>61.8</c:v>
                </c:pt>
                <c:pt idx="4">
                  <c:v>64.8</c:v>
                </c:pt>
                <c:pt idx="5">
                  <c:v>57.9</c:v>
                </c:pt>
                <c:pt idx="6">
                  <c:v>58.4</c:v>
                </c:pt>
                <c:pt idx="7">
                  <c:v>54.4</c:v>
                </c:pt>
                <c:pt idx="8">
                  <c:v>58.7</c:v>
                </c:pt>
                <c:pt idx="9">
                  <c:v>54.5</c:v>
                </c:pt>
              </c:numCache>
            </c:numRef>
          </c:val>
          <c:extLst>
            <c:ext xmlns:c16="http://schemas.microsoft.com/office/drawing/2014/chart" uri="{C3380CC4-5D6E-409C-BE32-E72D297353CC}">
              <c16:uniqueId val="{00000008-FAEC-4993-BCD4-7D1F44DF1664}"/>
            </c:ext>
          </c:extLst>
        </c:ser>
        <c:ser>
          <c:idx val="1"/>
          <c:order val="1"/>
          <c:tx>
            <c:strRef>
              <c:f>List1!$C$1</c:f>
              <c:strCache>
                <c:ptCount val="1"/>
                <c:pt idx="0">
                  <c:v>2016</c:v>
                </c:pt>
              </c:strCache>
            </c:strRef>
          </c:tx>
          <c:spPr>
            <a:solidFill>
              <a:srgbClr val="037BC1"/>
            </a:solidFill>
            <a:ln>
              <a:noFill/>
            </a:ln>
            <a:effectLst/>
          </c:spPr>
          <c:invertIfNegative val="0"/>
          <c:dPt>
            <c:idx val="3"/>
            <c:invertIfNegative val="0"/>
            <c:bubble3D val="0"/>
            <c:spPr>
              <a:solidFill>
                <a:srgbClr val="00B050"/>
              </a:solidFill>
              <a:ln>
                <a:noFill/>
              </a:ln>
              <a:effectLst/>
            </c:spPr>
            <c:extLst>
              <c:ext xmlns:c16="http://schemas.microsoft.com/office/drawing/2014/chart" uri="{C3380CC4-5D6E-409C-BE32-E72D297353CC}">
                <c16:uniqueId val="{0000000A-FAEC-4993-BCD4-7D1F44DF1664}"/>
              </c:ext>
            </c:extLst>
          </c:dPt>
          <c:dPt>
            <c:idx val="4"/>
            <c:invertIfNegative val="0"/>
            <c:bubble3D val="0"/>
            <c:spPr>
              <a:solidFill>
                <a:srgbClr val="037BC1"/>
              </a:solidFill>
              <a:ln>
                <a:noFill/>
              </a:ln>
              <a:effectLst/>
            </c:spPr>
            <c:extLst>
              <c:ext xmlns:c16="http://schemas.microsoft.com/office/drawing/2014/chart" uri="{C3380CC4-5D6E-409C-BE32-E72D297353CC}">
                <c16:uniqueId val="{0000000C-FAEC-4993-BCD4-7D1F44DF1664}"/>
              </c:ext>
            </c:extLst>
          </c:dPt>
          <c:dPt>
            <c:idx val="5"/>
            <c:invertIfNegative val="0"/>
            <c:bubble3D val="0"/>
            <c:spPr>
              <a:solidFill>
                <a:srgbClr val="7F0506"/>
              </a:solidFill>
              <a:ln>
                <a:noFill/>
              </a:ln>
              <a:effectLst/>
            </c:spPr>
            <c:extLst>
              <c:ext xmlns:c16="http://schemas.microsoft.com/office/drawing/2014/chart" uri="{C3380CC4-5D6E-409C-BE32-E72D297353CC}">
                <c16:uniqueId val="{0000000E-FAEC-4993-BCD4-7D1F44DF1664}"/>
              </c:ext>
            </c:extLst>
          </c:dPt>
          <c:dPt>
            <c:idx val="6"/>
            <c:invertIfNegative val="0"/>
            <c:bubble3D val="0"/>
            <c:spPr>
              <a:solidFill>
                <a:srgbClr val="037BC1"/>
              </a:solidFill>
              <a:ln>
                <a:noFill/>
              </a:ln>
              <a:effectLst/>
            </c:spPr>
            <c:extLst>
              <c:ext xmlns:c16="http://schemas.microsoft.com/office/drawing/2014/chart" uri="{C3380CC4-5D6E-409C-BE32-E72D297353CC}">
                <c16:uniqueId val="{00000010-FAEC-4993-BCD4-7D1F44DF1664}"/>
              </c:ext>
            </c:extLst>
          </c:dPt>
          <c:cat>
            <c:strRef>
              <c:f>List1!$A$2:$A$11</c:f>
              <c:strCache>
                <c:ptCount val="10"/>
                <c:pt idx="0">
                  <c:v>SWE</c:v>
                </c:pt>
                <c:pt idx="1">
                  <c:v>ITA</c:v>
                </c:pt>
                <c:pt idx="2">
                  <c:v>DEU</c:v>
                </c:pt>
                <c:pt idx="3">
                  <c:v>EU28</c:v>
                </c:pt>
                <c:pt idx="4">
                  <c:v>GBR</c:v>
                </c:pt>
                <c:pt idx="5">
                  <c:v>CZE</c:v>
                </c:pt>
                <c:pt idx="6">
                  <c:v>POL</c:v>
                </c:pt>
                <c:pt idx="7">
                  <c:v>HUN</c:v>
                </c:pt>
                <c:pt idx="8">
                  <c:v>AUT</c:v>
                </c:pt>
                <c:pt idx="9">
                  <c:v>SVK</c:v>
                </c:pt>
              </c:strCache>
            </c:strRef>
          </c:cat>
          <c:val>
            <c:numRef>
              <c:f>List1!$C$2:$C$11</c:f>
              <c:numCache>
                <c:formatCode>General</c:formatCode>
                <c:ptCount val="10"/>
                <c:pt idx="0">
                  <c:v>73</c:v>
                </c:pt>
                <c:pt idx="1">
                  <c:v>67.599999999999994</c:v>
                </c:pt>
                <c:pt idx="2">
                  <c:v>65.3</c:v>
                </c:pt>
                <c:pt idx="3">
                  <c:v>63.5</c:v>
                </c:pt>
                <c:pt idx="4">
                  <c:v>63</c:v>
                </c:pt>
                <c:pt idx="5">
                  <c:v>62.7</c:v>
                </c:pt>
                <c:pt idx="6">
                  <c:v>61.3</c:v>
                </c:pt>
                <c:pt idx="7">
                  <c:v>59.5</c:v>
                </c:pt>
                <c:pt idx="8">
                  <c:v>57</c:v>
                </c:pt>
                <c:pt idx="9">
                  <c:v>56.4</c:v>
                </c:pt>
              </c:numCache>
            </c:numRef>
          </c:val>
          <c:extLst>
            <c:ext xmlns:c16="http://schemas.microsoft.com/office/drawing/2014/chart" uri="{C3380CC4-5D6E-409C-BE32-E72D297353CC}">
              <c16:uniqueId val="{00000011-FAEC-4993-BCD4-7D1F44DF1664}"/>
            </c:ext>
          </c:extLst>
        </c:ser>
        <c:dLbls>
          <c:showLegendKey val="0"/>
          <c:showVal val="0"/>
          <c:showCatName val="0"/>
          <c:showSerName val="0"/>
          <c:showPercent val="0"/>
          <c:showBubbleSize val="0"/>
        </c:dLbls>
        <c:gapWidth val="50"/>
        <c:axId val="334472648"/>
        <c:axId val="334473824"/>
      </c:barChart>
      <c:catAx>
        <c:axId val="33447264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73824"/>
        <c:crosses val="autoZero"/>
        <c:auto val="1"/>
        <c:lblAlgn val="ctr"/>
        <c:lblOffset val="100"/>
        <c:tickLblSkip val="1"/>
        <c:noMultiLvlLbl val="0"/>
      </c:catAx>
      <c:valAx>
        <c:axId val="334473824"/>
        <c:scaling>
          <c:orientation val="minMax"/>
          <c:max val="75"/>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Roky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34472648"/>
        <c:crosses val="autoZero"/>
        <c:crossBetween val="between"/>
        <c:majorUnit val="5"/>
      </c:valAx>
      <c:spPr>
        <a:noFill/>
        <a:ln>
          <a:noFill/>
        </a:ln>
        <a:effectLst/>
      </c:spPr>
    </c:plotArea>
    <c:legend>
      <c:legendPos val="b"/>
      <c:layout>
        <c:manualLayout>
          <c:xMode val="edge"/>
          <c:yMode val="edge"/>
          <c:x val="0.73204197530864201"/>
          <c:y val="0.9192091269841269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cs-CZ" sz="1400" b="1" dirty="0">
                <a:solidFill>
                  <a:schemeClr val="tx1"/>
                </a:solidFill>
              </a:rPr>
              <a:t>Střední délka života </a:t>
            </a:r>
            <a:r>
              <a:rPr lang="cs-CZ" sz="1400" b="1" baseline="0" dirty="0">
                <a:solidFill>
                  <a:schemeClr val="tx1"/>
                </a:solidFill>
              </a:rPr>
              <a:t>při narození - projekce do roku 2050</a:t>
            </a:r>
            <a:endParaRPr 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Muži</c:v>
                </c:pt>
              </c:strCache>
            </c:strRef>
          </c:tx>
          <c:spPr>
            <a:solidFill>
              <a:schemeClr val="accent1"/>
            </a:solidFill>
            <a:ln>
              <a:noFill/>
            </a:ln>
            <a:effectLst/>
          </c:spPr>
          <c:invertIfNegative val="0"/>
          <c:dPt>
            <c:idx val="6"/>
            <c:invertIfNegative val="0"/>
            <c:bubble3D val="0"/>
            <c:extLst>
              <c:ext xmlns:c16="http://schemas.microsoft.com/office/drawing/2014/chart" uri="{C3380CC4-5D6E-409C-BE32-E72D297353CC}">
                <c16:uniqueId val="{00000000-66AF-476A-B9AC-5984A3012563}"/>
              </c:ext>
            </c:extLst>
          </c:dPt>
          <c:dPt>
            <c:idx val="24"/>
            <c:invertIfNegative val="0"/>
            <c:bubble3D val="0"/>
            <c:spPr>
              <a:solidFill>
                <a:schemeClr val="accent1"/>
              </a:solidFill>
              <a:ln>
                <a:noFill/>
              </a:ln>
              <a:effectLst/>
            </c:spPr>
            <c:extLst>
              <c:ext xmlns:c16="http://schemas.microsoft.com/office/drawing/2014/chart" uri="{C3380CC4-5D6E-409C-BE32-E72D297353CC}">
                <c16:uniqueId val="{00000002-66AF-476A-B9AC-5984A3012563}"/>
              </c:ext>
            </c:extLst>
          </c:dPt>
          <c:dLbls>
            <c:numFmt formatCode="#,##0.0" sourceLinked="0"/>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accent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List1!$A$2:$A$9</c:f>
              <c:strCache>
                <c:ptCount val="8"/>
                <c:pt idx="0">
                  <c:v>2018*</c:v>
                </c:pt>
                <c:pt idx="1">
                  <c:v>2020</c:v>
                </c:pt>
                <c:pt idx="2">
                  <c:v>2025</c:v>
                </c:pt>
                <c:pt idx="3">
                  <c:v>2030</c:v>
                </c:pt>
                <c:pt idx="4">
                  <c:v>2035</c:v>
                </c:pt>
                <c:pt idx="5">
                  <c:v>2040</c:v>
                </c:pt>
                <c:pt idx="6">
                  <c:v>2045</c:v>
                </c:pt>
                <c:pt idx="7">
                  <c:v>2050</c:v>
                </c:pt>
              </c:strCache>
            </c:strRef>
          </c:cat>
          <c:val>
            <c:numRef>
              <c:f>List1!$B$2:$B$9</c:f>
              <c:numCache>
                <c:formatCode>General</c:formatCode>
                <c:ptCount val="8"/>
                <c:pt idx="0">
                  <c:v>76.192808037019773</c:v>
                </c:pt>
                <c:pt idx="1">
                  <c:v>76.638823128152083</c:v>
                </c:pt>
                <c:pt idx="2">
                  <c:v>77.706531631748362</c:v>
                </c:pt>
                <c:pt idx="3">
                  <c:v>78.709461881750201</c:v>
                </c:pt>
                <c:pt idx="4">
                  <c:v>79.651004669108033</c:v>
                </c:pt>
                <c:pt idx="5">
                  <c:v>80.534460762136703</c:v>
                </c:pt>
                <c:pt idx="6">
                  <c:v>81.363035691331575</c:v>
                </c:pt>
                <c:pt idx="7">
                  <c:v>82.13985404448259</c:v>
                </c:pt>
              </c:numCache>
            </c:numRef>
          </c:val>
          <c:extLst>
            <c:ext xmlns:c16="http://schemas.microsoft.com/office/drawing/2014/chart" uri="{C3380CC4-5D6E-409C-BE32-E72D297353CC}">
              <c16:uniqueId val="{00000003-66AF-476A-B9AC-5984A3012563}"/>
            </c:ext>
          </c:extLst>
        </c:ser>
        <c:ser>
          <c:idx val="1"/>
          <c:order val="1"/>
          <c:tx>
            <c:strRef>
              <c:f>List1!$C$1</c:f>
              <c:strCache>
                <c:ptCount val="1"/>
                <c:pt idx="0">
                  <c:v>Ženy</c:v>
                </c:pt>
              </c:strCache>
            </c:strRef>
          </c:tx>
          <c:spPr>
            <a:solidFill>
              <a:schemeClr val="accent3"/>
            </a:solidFill>
            <a:ln>
              <a:noFill/>
            </a:ln>
            <a:effectLst/>
          </c:spPr>
          <c:invertIfNegative val="0"/>
          <c:dPt>
            <c:idx val="6"/>
            <c:invertIfNegative val="0"/>
            <c:bubble3D val="0"/>
            <c:extLst>
              <c:ext xmlns:c16="http://schemas.microsoft.com/office/drawing/2014/chart" uri="{C3380CC4-5D6E-409C-BE32-E72D297353CC}">
                <c16:uniqueId val="{00000004-66AF-476A-B9AC-5984A3012563}"/>
              </c:ext>
            </c:extLst>
          </c:dPt>
          <c:dLbls>
            <c:numFmt formatCode="#,##0.0" sourceLinked="0"/>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accent3"/>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List1!$A$2:$A$9</c:f>
              <c:strCache>
                <c:ptCount val="8"/>
                <c:pt idx="0">
                  <c:v>2018*</c:v>
                </c:pt>
                <c:pt idx="1">
                  <c:v>2020</c:v>
                </c:pt>
                <c:pt idx="2">
                  <c:v>2025</c:v>
                </c:pt>
                <c:pt idx="3">
                  <c:v>2030</c:v>
                </c:pt>
                <c:pt idx="4">
                  <c:v>2035</c:v>
                </c:pt>
                <c:pt idx="5">
                  <c:v>2040</c:v>
                </c:pt>
                <c:pt idx="6">
                  <c:v>2045</c:v>
                </c:pt>
                <c:pt idx="7">
                  <c:v>2050</c:v>
                </c:pt>
              </c:strCache>
            </c:strRef>
          </c:cat>
          <c:val>
            <c:numRef>
              <c:f>List1!$C$2:$C$9</c:f>
              <c:numCache>
                <c:formatCode>General</c:formatCode>
                <c:ptCount val="8"/>
                <c:pt idx="0">
                  <c:v>82.02630293878731</c:v>
                </c:pt>
                <c:pt idx="1">
                  <c:v>82.379296670874709</c:v>
                </c:pt>
                <c:pt idx="2">
                  <c:v>83.223501942105074</c:v>
                </c:pt>
                <c:pt idx="3">
                  <c:v>84.015970177814097</c:v>
                </c:pt>
                <c:pt idx="4">
                  <c:v>84.760112980205392</c:v>
                </c:pt>
                <c:pt idx="5">
                  <c:v>85.459070638201908</c:v>
                </c:pt>
                <c:pt idx="6">
                  <c:v>86.115762159319274</c:v>
                </c:pt>
                <c:pt idx="7">
                  <c:v>86.732917850273083</c:v>
                </c:pt>
              </c:numCache>
            </c:numRef>
          </c:val>
          <c:extLst>
            <c:ext xmlns:c16="http://schemas.microsoft.com/office/drawing/2014/chart" uri="{C3380CC4-5D6E-409C-BE32-E72D297353CC}">
              <c16:uniqueId val="{00000005-66AF-476A-B9AC-5984A3012563}"/>
            </c:ext>
          </c:extLst>
        </c:ser>
        <c:dLbls>
          <c:showLegendKey val="0"/>
          <c:showVal val="0"/>
          <c:showCatName val="0"/>
          <c:showSerName val="0"/>
          <c:showPercent val="0"/>
          <c:showBubbleSize val="0"/>
        </c:dLbls>
        <c:gapWidth val="50"/>
        <c:axId val="405185896"/>
        <c:axId val="405182368"/>
      </c:barChart>
      <c:catAx>
        <c:axId val="405185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cs-CZ"/>
          </a:p>
        </c:txPr>
        <c:crossAx val="405182368"/>
        <c:crosses val="autoZero"/>
        <c:auto val="1"/>
        <c:lblAlgn val="ctr"/>
        <c:lblOffset val="100"/>
        <c:noMultiLvlLbl val="0"/>
      </c:catAx>
      <c:valAx>
        <c:axId val="405182368"/>
        <c:scaling>
          <c:orientation val="minMax"/>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051858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cs-CZ" sz="1400" b="1" dirty="0">
                <a:solidFill>
                  <a:schemeClr val="tx1"/>
                </a:solidFill>
              </a:rPr>
              <a:t>Střední délka života </a:t>
            </a:r>
            <a:r>
              <a:rPr lang="cs-CZ" sz="1400" b="1" baseline="0" dirty="0">
                <a:solidFill>
                  <a:schemeClr val="tx1"/>
                </a:solidFill>
              </a:rPr>
              <a:t>při narození 2017 – 2018</a:t>
            </a:r>
            <a:endParaRPr 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Muži</c:v>
                </c:pt>
              </c:strCache>
            </c:strRef>
          </c:tx>
          <c:spPr>
            <a:solidFill>
              <a:schemeClr val="accent1"/>
            </a:solidFill>
            <a:ln>
              <a:noFill/>
            </a:ln>
            <a:effectLst/>
          </c:spPr>
          <c:invertIfNegative val="0"/>
          <c:dPt>
            <c:idx val="6"/>
            <c:invertIfNegative val="0"/>
            <c:bubble3D val="0"/>
            <c:spPr>
              <a:solidFill>
                <a:srgbClr val="4472C4"/>
              </a:solidFill>
              <a:ln w="15875">
                <a:solidFill>
                  <a:schemeClr val="accent1"/>
                </a:solidFill>
              </a:ln>
              <a:effectLst/>
            </c:spPr>
            <c:extLst>
              <c:ext xmlns:c16="http://schemas.microsoft.com/office/drawing/2014/chart" uri="{C3380CC4-5D6E-409C-BE32-E72D297353CC}">
                <c16:uniqueId val="{00000001-2B83-4653-A09A-953FCCCE8AAB}"/>
              </c:ext>
            </c:extLst>
          </c:dPt>
          <c:dPt>
            <c:idx val="8"/>
            <c:invertIfNegative val="0"/>
            <c:bubble3D val="0"/>
            <c:spPr>
              <a:pattFill prst="dkUpDiag">
                <a:fgClr>
                  <a:srgbClr val="4472C4"/>
                </a:fgClr>
                <a:bgClr>
                  <a:sysClr val="window" lastClr="FFFFFF"/>
                </a:bgClr>
              </a:pattFill>
              <a:ln>
                <a:noFill/>
              </a:ln>
              <a:effectLst/>
            </c:spPr>
            <c:extLst>
              <c:ext xmlns:c16="http://schemas.microsoft.com/office/drawing/2014/chart" uri="{C3380CC4-5D6E-409C-BE32-E72D297353CC}">
                <c16:uniqueId val="{00000006-40A3-4509-8E5B-AF7333B91D25}"/>
              </c:ext>
            </c:extLst>
          </c:dPt>
          <c:dPt>
            <c:idx val="24"/>
            <c:invertIfNegative val="0"/>
            <c:bubble3D val="0"/>
            <c:spPr>
              <a:solidFill>
                <a:schemeClr val="accent1"/>
              </a:solidFill>
              <a:ln>
                <a:noFill/>
              </a:ln>
              <a:effectLst/>
            </c:spPr>
            <c:extLst>
              <c:ext xmlns:c16="http://schemas.microsoft.com/office/drawing/2014/chart" uri="{C3380CC4-5D6E-409C-BE32-E72D297353CC}">
                <c16:uniqueId val="{00000003-2B83-4653-A09A-953FCCCE8AAB}"/>
              </c:ext>
            </c:extLst>
          </c:dPt>
          <c:dLbls>
            <c:numFmt formatCode="#,##0.0" sourceLinked="0"/>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accent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List1!$A$2:$A$16</c:f>
              <c:strCache>
                <c:ptCount val="15"/>
                <c:pt idx="0">
                  <c:v>Hlavní město Praha</c:v>
                </c:pt>
                <c:pt idx="1">
                  <c:v>Královéhradecký kraj</c:v>
                </c:pt>
                <c:pt idx="2">
                  <c:v>Kraj Vysočina</c:v>
                </c:pt>
                <c:pt idx="3">
                  <c:v>Pardubický kraj</c:v>
                </c:pt>
                <c:pt idx="4">
                  <c:v>Jihočeský kraj</c:v>
                </c:pt>
                <c:pt idx="5">
                  <c:v>Jihomoravský kraj</c:v>
                </c:pt>
                <c:pt idx="6">
                  <c:v>Plzeňský kraj</c:v>
                </c:pt>
                <c:pt idx="7">
                  <c:v>Středočeský kraj</c:v>
                </c:pt>
                <c:pt idx="8">
                  <c:v>Česká Republika</c:v>
                </c:pt>
                <c:pt idx="9">
                  <c:v>Zlínský kraj</c:v>
                </c:pt>
                <c:pt idx="10">
                  <c:v>Olomoucký kraj</c:v>
                </c:pt>
                <c:pt idx="11">
                  <c:v>Liberecký kraj</c:v>
                </c:pt>
                <c:pt idx="12">
                  <c:v>Moravskoslezský kraj</c:v>
                </c:pt>
                <c:pt idx="13">
                  <c:v>Karlovarský kraj</c:v>
                </c:pt>
                <c:pt idx="14">
                  <c:v>Ústecký kraj</c:v>
                </c:pt>
              </c:strCache>
            </c:strRef>
          </c:cat>
          <c:val>
            <c:numRef>
              <c:f>List1!$B$2:$B$16</c:f>
              <c:numCache>
                <c:formatCode>0.0</c:formatCode>
                <c:ptCount val="15"/>
                <c:pt idx="0">
                  <c:v>78.254059206099996</c:v>
                </c:pt>
                <c:pt idx="1">
                  <c:v>77.233683588399998</c:v>
                </c:pt>
                <c:pt idx="2">
                  <c:v>76.911212499399994</c:v>
                </c:pt>
                <c:pt idx="3">
                  <c:v>76.530496461400006</c:v>
                </c:pt>
                <c:pt idx="4">
                  <c:v>76.333532133899993</c:v>
                </c:pt>
                <c:pt idx="5">
                  <c:v>76.329980718399995</c:v>
                </c:pt>
                <c:pt idx="6">
                  <c:v>76.247879385800005</c:v>
                </c:pt>
                <c:pt idx="7">
                  <c:v>76.137084577500005</c:v>
                </c:pt>
                <c:pt idx="8" formatCode="General">
                  <c:v>76.099999999999994</c:v>
                </c:pt>
                <c:pt idx="9">
                  <c:v>75.766316298899994</c:v>
                </c:pt>
                <c:pt idx="10">
                  <c:v>75.555344951099997</c:v>
                </c:pt>
                <c:pt idx="11">
                  <c:v>75.447126943399994</c:v>
                </c:pt>
                <c:pt idx="12">
                  <c:v>74.531983206899994</c:v>
                </c:pt>
                <c:pt idx="13">
                  <c:v>74.451899484699993</c:v>
                </c:pt>
                <c:pt idx="14">
                  <c:v>74.192377603699995</c:v>
                </c:pt>
              </c:numCache>
            </c:numRef>
          </c:val>
          <c:extLst>
            <c:ext xmlns:c16="http://schemas.microsoft.com/office/drawing/2014/chart" uri="{C3380CC4-5D6E-409C-BE32-E72D297353CC}">
              <c16:uniqueId val="{00000004-2B83-4653-A09A-953FCCCE8AAB}"/>
            </c:ext>
          </c:extLst>
        </c:ser>
        <c:ser>
          <c:idx val="1"/>
          <c:order val="1"/>
          <c:tx>
            <c:strRef>
              <c:f>List1!$C$1</c:f>
              <c:strCache>
                <c:ptCount val="1"/>
                <c:pt idx="0">
                  <c:v>Ženy</c:v>
                </c:pt>
              </c:strCache>
            </c:strRef>
          </c:tx>
          <c:spPr>
            <a:solidFill>
              <a:schemeClr val="accent3"/>
            </a:solidFill>
            <a:ln>
              <a:noFill/>
            </a:ln>
            <a:effectLst/>
          </c:spPr>
          <c:invertIfNegative val="0"/>
          <c:dPt>
            <c:idx val="6"/>
            <c:invertIfNegative val="0"/>
            <c:bubble3D val="0"/>
            <c:spPr>
              <a:solidFill>
                <a:srgbClr val="D71440"/>
              </a:solidFill>
              <a:ln w="15875">
                <a:solidFill>
                  <a:schemeClr val="accent3"/>
                </a:solidFill>
              </a:ln>
              <a:effectLst/>
            </c:spPr>
            <c:extLst>
              <c:ext xmlns:c16="http://schemas.microsoft.com/office/drawing/2014/chart" uri="{C3380CC4-5D6E-409C-BE32-E72D297353CC}">
                <c16:uniqueId val="{00000006-2B83-4653-A09A-953FCCCE8AAB}"/>
              </c:ext>
            </c:extLst>
          </c:dPt>
          <c:dPt>
            <c:idx val="8"/>
            <c:invertIfNegative val="0"/>
            <c:bubble3D val="0"/>
            <c:spPr>
              <a:pattFill prst="dkUpDiag">
                <a:fgClr>
                  <a:srgbClr val="D71440"/>
                </a:fgClr>
                <a:bgClr>
                  <a:sysClr val="window" lastClr="FFFFFF"/>
                </a:bgClr>
              </a:pattFill>
              <a:ln>
                <a:noFill/>
              </a:ln>
              <a:effectLst/>
            </c:spPr>
            <c:extLst>
              <c:ext xmlns:c16="http://schemas.microsoft.com/office/drawing/2014/chart" uri="{C3380CC4-5D6E-409C-BE32-E72D297353CC}">
                <c16:uniqueId val="{00000007-40A3-4509-8E5B-AF7333B91D25}"/>
              </c:ext>
            </c:extLst>
          </c:dPt>
          <c:dLbls>
            <c:numFmt formatCode="#,##0.0" sourceLinked="0"/>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accent3"/>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List1!$A$2:$A$16</c:f>
              <c:strCache>
                <c:ptCount val="15"/>
                <c:pt idx="0">
                  <c:v>Hlavní město Praha</c:v>
                </c:pt>
                <c:pt idx="1">
                  <c:v>Královéhradecký kraj</c:v>
                </c:pt>
                <c:pt idx="2">
                  <c:v>Kraj Vysočina</c:v>
                </c:pt>
                <c:pt idx="3">
                  <c:v>Pardubický kraj</c:v>
                </c:pt>
                <c:pt idx="4">
                  <c:v>Jihočeský kraj</c:v>
                </c:pt>
                <c:pt idx="5">
                  <c:v>Jihomoravský kraj</c:v>
                </c:pt>
                <c:pt idx="6">
                  <c:v>Plzeňský kraj</c:v>
                </c:pt>
                <c:pt idx="7">
                  <c:v>Středočeský kraj</c:v>
                </c:pt>
                <c:pt idx="8">
                  <c:v>Česká Republika</c:v>
                </c:pt>
                <c:pt idx="9">
                  <c:v>Zlínský kraj</c:v>
                </c:pt>
                <c:pt idx="10">
                  <c:v>Olomoucký kraj</c:v>
                </c:pt>
                <c:pt idx="11">
                  <c:v>Liberecký kraj</c:v>
                </c:pt>
                <c:pt idx="12">
                  <c:v>Moravskoslezský kraj</c:v>
                </c:pt>
                <c:pt idx="13">
                  <c:v>Karlovarský kraj</c:v>
                </c:pt>
                <c:pt idx="14">
                  <c:v>Ústecký kraj</c:v>
                </c:pt>
              </c:strCache>
            </c:strRef>
          </c:cat>
          <c:val>
            <c:numRef>
              <c:f>List1!$C$2:$C$16</c:f>
              <c:numCache>
                <c:formatCode>General</c:formatCode>
                <c:ptCount val="15"/>
                <c:pt idx="0">
                  <c:v>83</c:v>
                </c:pt>
                <c:pt idx="1">
                  <c:v>82.6</c:v>
                </c:pt>
                <c:pt idx="2">
                  <c:v>83</c:v>
                </c:pt>
                <c:pt idx="3">
                  <c:v>82.3</c:v>
                </c:pt>
                <c:pt idx="4">
                  <c:v>82</c:v>
                </c:pt>
                <c:pt idx="5">
                  <c:v>82.7</c:v>
                </c:pt>
                <c:pt idx="6">
                  <c:v>81.599999999999994</c:v>
                </c:pt>
                <c:pt idx="7">
                  <c:v>81.599999999999994</c:v>
                </c:pt>
                <c:pt idx="8">
                  <c:v>81.900000000000006</c:v>
                </c:pt>
                <c:pt idx="9">
                  <c:v>82.4</c:v>
                </c:pt>
                <c:pt idx="10">
                  <c:v>81.900000000000006</c:v>
                </c:pt>
                <c:pt idx="11">
                  <c:v>81.7</c:v>
                </c:pt>
                <c:pt idx="12">
                  <c:v>81.099999999999994</c:v>
                </c:pt>
                <c:pt idx="13">
                  <c:v>79.900000000000006</c:v>
                </c:pt>
                <c:pt idx="14">
                  <c:v>80</c:v>
                </c:pt>
              </c:numCache>
            </c:numRef>
          </c:val>
          <c:extLst>
            <c:ext xmlns:c16="http://schemas.microsoft.com/office/drawing/2014/chart" uri="{C3380CC4-5D6E-409C-BE32-E72D297353CC}">
              <c16:uniqueId val="{00000007-2B83-4653-A09A-953FCCCE8AAB}"/>
            </c:ext>
          </c:extLst>
        </c:ser>
        <c:dLbls>
          <c:showLegendKey val="0"/>
          <c:showVal val="0"/>
          <c:showCatName val="0"/>
          <c:showSerName val="0"/>
          <c:showPercent val="0"/>
          <c:showBubbleSize val="0"/>
        </c:dLbls>
        <c:gapWidth val="50"/>
        <c:axId val="329589488"/>
        <c:axId val="407392800"/>
      </c:barChart>
      <c:catAx>
        <c:axId val="32958948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cs-CZ"/>
          </a:p>
        </c:txPr>
        <c:crossAx val="407392800"/>
        <c:crosses val="autoZero"/>
        <c:auto val="1"/>
        <c:lblAlgn val="ctr"/>
        <c:lblOffset val="100"/>
        <c:noMultiLvlLbl val="0"/>
      </c:catAx>
      <c:valAx>
        <c:axId val="407392800"/>
        <c:scaling>
          <c:orientation val="minMax"/>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3295894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07490586946421E-2"/>
          <c:y val="7.375705580164911E-2"/>
          <c:w val="0.88815605070808323"/>
          <c:h val="0.73481644230270815"/>
        </c:manualLayout>
      </c:layout>
      <c:barChart>
        <c:barDir val="col"/>
        <c:grouping val="clustered"/>
        <c:varyColors val="0"/>
        <c:ser>
          <c:idx val="0"/>
          <c:order val="0"/>
          <c:tx>
            <c:strRef>
              <c:f>List1!$B$1:$C$1</c:f>
              <c:strCache>
                <c:ptCount val="1"/>
                <c:pt idx="0">
                  <c:v>Muži 2014–2018 Muzi_13_18</c:v>
                </c:pt>
              </c:strCache>
            </c:strRef>
          </c:tx>
          <c:spPr>
            <a:solidFill>
              <a:schemeClr val="bg2">
                <a:lumMod val="75000"/>
              </a:schemeClr>
            </a:solidFill>
            <a:ln>
              <a:solidFill>
                <a:schemeClr val="accent1"/>
              </a:solidFill>
            </a:ln>
            <a:effectLst/>
          </c:spPr>
          <c:invertIfNegative val="0"/>
          <c:dPt>
            <c:idx val="0"/>
            <c:invertIfNegative val="0"/>
            <c:bubble3D val="0"/>
            <c:spPr>
              <a:solidFill>
                <a:srgbClr val="AFABAB"/>
              </a:solidFill>
              <a:ln>
                <a:solidFill>
                  <a:schemeClr val="accent1"/>
                </a:solidFill>
              </a:ln>
              <a:effectLst/>
            </c:spPr>
            <c:extLst>
              <c:ext xmlns:c16="http://schemas.microsoft.com/office/drawing/2014/chart" uri="{C3380CC4-5D6E-409C-BE32-E72D297353CC}">
                <c16:uniqueId val="{00000001-DB24-4680-BF91-6A58CBC12485}"/>
              </c:ext>
            </c:extLst>
          </c:dPt>
          <c:dPt>
            <c:idx val="1"/>
            <c:invertIfNegative val="0"/>
            <c:bubble3D val="0"/>
            <c:spPr>
              <a:solidFill>
                <a:srgbClr val="4472C4"/>
              </a:solidFill>
              <a:ln>
                <a:solidFill>
                  <a:schemeClr val="accent1"/>
                </a:solidFill>
              </a:ln>
              <a:effectLst/>
            </c:spPr>
            <c:extLst>
              <c:ext xmlns:c16="http://schemas.microsoft.com/office/drawing/2014/chart" uri="{C3380CC4-5D6E-409C-BE32-E72D297353CC}">
                <c16:uniqueId val="{00000003-DB24-4680-BF91-6A58CBC12485}"/>
              </c:ext>
            </c:extLst>
          </c:dPt>
          <c:dPt>
            <c:idx val="2"/>
            <c:invertIfNegative val="0"/>
            <c:bubble3D val="0"/>
            <c:spPr>
              <a:solidFill>
                <a:srgbClr val="E7E6E6">
                  <a:lumMod val="75000"/>
                </a:srgbClr>
              </a:solidFill>
              <a:ln>
                <a:solidFill>
                  <a:schemeClr val="accent1"/>
                </a:solidFill>
              </a:ln>
              <a:effectLst/>
            </c:spPr>
            <c:extLst>
              <c:ext xmlns:c16="http://schemas.microsoft.com/office/drawing/2014/chart" uri="{C3380CC4-5D6E-409C-BE32-E72D297353CC}">
                <c16:uniqueId val="{00000005-DB24-4680-BF91-6A58CBC12485}"/>
              </c:ext>
            </c:extLst>
          </c:dPt>
          <c:dPt>
            <c:idx val="4"/>
            <c:invertIfNegative val="0"/>
            <c:bubble3D val="0"/>
            <c:spPr>
              <a:solidFill>
                <a:schemeClr val="bg2">
                  <a:lumMod val="75000"/>
                </a:schemeClr>
              </a:solidFill>
              <a:ln>
                <a:solidFill>
                  <a:srgbClr val="037BC1"/>
                </a:solidFill>
              </a:ln>
              <a:effectLst/>
            </c:spPr>
            <c:extLst>
              <c:ext xmlns:c16="http://schemas.microsoft.com/office/drawing/2014/chart" uri="{C3380CC4-5D6E-409C-BE32-E72D297353CC}">
                <c16:uniqueId val="{00000007-DB24-4680-BF91-6A58CBC12485}"/>
              </c:ext>
            </c:extLst>
          </c:dPt>
          <c:dPt>
            <c:idx val="7"/>
            <c:invertIfNegative val="0"/>
            <c:bubble3D val="0"/>
            <c:spPr>
              <a:solidFill>
                <a:srgbClr val="4472C4"/>
              </a:solidFill>
              <a:ln>
                <a:solidFill>
                  <a:schemeClr val="accent1"/>
                </a:solidFill>
              </a:ln>
              <a:effectLst/>
            </c:spPr>
            <c:extLst>
              <c:ext xmlns:c16="http://schemas.microsoft.com/office/drawing/2014/chart" uri="{C3380CC4-5D6E-409C-BE32-E72D297353CC}">
                <c16:uniqueId val="{00000009-DB24-4680-BF91-6A58CBC12485}"/>
              </c:ext>
            </c:extLst>
          </c:dPt>
          <c:dPt>
            <c:idx val="8"/>
            <c:invertIfNegative val="0"/>
            <c:bubble3D val="0"/>
            <c:spPr>
              <a:solidFill>
                <a:srgbClr val="E7E6E6">
                  <a:lumMod val="75000"/>
                </a:srgbClr>
              </a:solidFill>
              <a:ln>
                <a:solidFill>
                  <a:schemeClr val="accent1"/>
                </a:solidFill>
              </a:ln>
              <a:effectLst/>
            </c:spPr>
            <c:extLst>
              <c:ext xmlns:c16="http://schemas.microsoft.com/office/drawing/2014/chart" uri="{C3380CC4-5D6E-409C-BE32-E72D297353CC}">
                <c16:uniqueId val="{0000000B-DB24-4680-BF91-6A58CBC12485}"/>
              </c:ext>
            </c:extLst>
          </c:dPt>
          <c:dPt>
            <c:idx val="9"/>
            <c:invertIfNegative val="0"/>
            <c:bubble3D val="0"/>
            <c:spPr>
              <a:solidFill>
                <a:srgbClr val="4472C4"/>
              </a:solidFill>
              <a:ln>
                <a:solidFill>
                  <a:schemeClr val="accent1"/>
                </a:solidFill>
              </a:ln>
              <a:effectLst/>
            </c:spPr>
            <c:extLst>
              <c:ext xmlns:c16="http://schemas.microsoft.com/office/drawing/2014/chart" uri="{C3380CC4-5D6E-409C-BE32-E72D297353CC}">
                <c16:uniqueId val="{0000000D-DB24-4680-BF91-6A58CBC12485}"/>
              </c:ext>
            </c:extLst>
          </c:dPt>
          <c:dPt>
            <c:idx val="10"/>
            <c:invertIfNegative val="0"/>
            <c:bubble3D val="0"/>
            <c:spPr>
              <a:solidFill>
                <a:srgbClr val="E7E6E6">
                  <a:lumMod val="75000"/>
                </a:srgbClr>
              </a:solidFill>
              <a:ln>
                <a:solidFill>
                  <a:srgbClr val="4472C4"/>
                </a:solidFill>
              </a:ln>
              <a:effectLst/>
            </c:spPr>
            <c:extLst>
              <c:ext xmlns:c16="http://schemas.microsoft.com/office/drawing/2014/chart" uri="{C3380CC4-5D6E-409C-BE32-E72D297353CC}">
                <c16:uniqueId val="{0000000F-DB24-4680-BF91-6A58CBC12485}"/>
              </c:ext>
            </c:extLst>
          </c:dPt>
          <c:dPt>
            <c:idx val="16"/>
            <c:invertIfNegative val="0"/>
            <c:bubble3D val="0"/>
            <c:spPr>
              <a:solidFill>
                <a:srgbClr val="4472C4"/>
              </a:solidFill>
              <a:ln>
                <a:solidFill>
                  <a:schemeClr val="accent1"/>
                </a:solidFill>
              </a:ln>
              <a:effectLst/>
            </c:spPr>
            <c:extLst>
              <c:ext xmlns:c16="http://schemas.microsoft.com/office/drawing/2014/chart" uri="{C3380CC4-5D6E-409C-BE32-E72D297353CC}">
                <c16:uniqueId val="{00000011-DB24-4680-BF91-6A58CBC12485}"/>
              </c:ext>
            </c:extLst>
          </c:dPt>
          <c:dPt>
            <c:idx val="17"/>
            <c:invertIfNegative val="0"/>
            <c:bubble3D val="0"/>
            <c:spPr>
              <a:solidFill>
                <a:srgbClr val="E7E6E6">
                  <a:lumMod val="75000"/>
                </a:srgbClr>
              </a:solidFill>
              <a:ln>
                <a:solidFill>
                  <a:schemeClr val="accent1"/>
                </a:solidFill>
              </a:ln>
              <a:effectLst/>
            </c:spPr>
            <c:extLst>
              <c:ext xmlns:c16="http://schemas.microsoft.com/office/drawing/2014/chart" uri="{C3380CC4-5D6E-409C-BE32-E72D297353CC}">
                <c16:uniqueId val="{00000013-DB24-4680-BF91-6A58CBC12485}"/>
              </c:ext>
            </c:extLst>
          </c:dPt>
          <c:dPt>
            <c:idx val="22"/>
            <c:invertIfNegative val="0"/>
            <c:bubble3D val="0"/>
            <c:spPr>
              <a:solidFill>
                <a:schemeClr val="bg2">
                  <a:lumMod val="75000"/>
                </a:schemeClr>
              </a:solidFill>
              <a:ln>
                <a:solidFill>
                  <a:schemeClr val="accent1"/>
                </a:solidFill>
              </a:ln>
              <a:effectLst/>
            </c:spPr>
            <c:extLst>
              <c:ext xmlns:c16="http://schemas.microsoft.com/office/drawing/2014/chart" uri="{C3380CC4-5D6E-409C-BE32-E72D297353CC}">
                <c16:uniqueId val="{00000015-DB24-4680-BF91-6A58CBC12485}"/>
              </c:ext>
            </c:extLst>
          </c:dPt>
          <c:dPt>
            <c:idx val="23"/>
            <c:invertIfNegative val="0"/>
            <c:bubble3D val="0"/>
            <c:spPr>
              <a:solidFill>
                <a:schemeClr val="bg2">
                  <a:lumMod val="75000"/>
                </a:schemeClr>
              </a:solidFill>
              <a:ln>
                <a:solidFill>
                  <a:schemeClr val="accent1"/>
                </a:solidFill>
              </a:ln>
              <a:effectLst/>
            </c:spPr>
            <c:extLst>
              <c:ext xmlns:c16="http://schemas.microsoft.com/office/drawing/2014/chart" uri="{C3380CC4-5D6E-409C-BE32-E72D297353CC}">
                <c16:uniqueId val="{00000017-DB24-4680-BF91-6A58CBC12485}"/>
              </c:ext>
            </c:extLst>
          </c:dPt>
          <c:dPt>
            <c:idx val="24"/>
            <c:invertIfNegative val="0"/>
            <c:bubble3D val="0"/>
            <c:spPr>
              <a:solidFill>
                <a:schemeClr val="bg2">
                  <a:lumMod val="75000"/>
                </a:schemeClr>
              </a:solidFill>
              <a:ln>
                <a:solidFill>
                  <a:schemeClr val="accent1"/>
                </a:solidFill>
              </a:ln>
              <a:effectLst/>
            </c:spPr>
            <c:extLst>
              <c:ext xmlns:c16="http://schemas.microsoft.com/office/drawing/2014/chart" uri="{C3380CC4-5D6E-409C-BE32-E72D297353CC}">
                <c16:uniqueId val="{00000019-DB24-4680-BF91-6A58CBC12485}"/>
              </c:ext>
            </c:extLst>
          </c:dPt>
          <c:dPt>
            <c:idx val="29"/>
            <c:invertIfNegative val="0"/>
            <c:bubble3D val="0"/>
            <c:spPr>
              <a:solidFill>
                <a:schemeClr val="bg2">
                  <a:lumMod val="75000"/>
                </a:schemeClr>
              </a:solidFill>
              <a:ln>
                <a:solidFill>
                  <a:srgbClr val="4472C4"/>
                </a:solidFill>
              </a:ln>
              <a:effectLst/>
            </c:spPr>
            <c:extLst>
              <c:ext xmlns:c16="http://schemas.microsoft.com/office/drawing/2014/chart" uri="{C3380CC4-5D6E-409C-BE32-E72D297353CC}">
                <c16:uniqueId val="{0000001B-DB24-4680-BF91-6A58CBC12485}"/>
              </c:ext>
            </c:extLst>
          </c:dPt>
          <c:dPt>
            <c:idx val="41"/>
            <c:invertIfNegative val="0"/>
            <c:bubble3D val="0"/>
            <c:spPr>
              <a:solidFill>
                <a:srgbClr val="A5A5A5"/>
              </a:solidFill>
              <a:ln>
                <a:solidFill>
                  <a:schemeClr val="accent1"/>
                </a:solidFill>
              </a:ln>
              <a:effectLst/>
            </c:spPr>
            <c:extLst>
              <c:ext xmlns:c16="http://schemas.microsoft.com/office/drawing/2014/chart" uri="{C3380CC4-5D6E-409C-BE32-E72D297353CC}">
                <c16:uniqueId val="{0000001D-DB24-4680-BF91-6A58CBC12485}"/>
              </c:ext>
            </c:extLst>
          </c:dPt>
          <c:dPt>
            <c:idx val="42"/>
            <c:invertIfNegative val="0"/>
            <c:bubble3D val="0"/>
            <c:spPr>
              <a:solidFill>
                <a:srgbClr val="4472C4"/>
              </a:solidFill>
              <a:ln>
                <a:solidFill>
                  <a:schemeClr val="accent1"/>
                </a:solidFill>
              </a:ln>
              <a:effectLst/>
            </c:spPr>
            <c:extLst>
              <c:ext xmlns:c16="http://schemas.microsoft.com/office/drawing/2014/chart" uri="{C3380CC4-5D6E-409C-BE32-E72D297353CC}">
                <c16:uniqueId val="{0000001F-DB24-4680-BF91-6A58CBC12485}"/>
              </c:ext>
            </c:extLst>
          </c:dPt>
          <c:dPt>
            <c:idx val="43"/>
            <c:invertIfNegative val="0"/>
            <c:bubble3D val="0"/>
            <c:spPr>
              <a:solidFill>
                <a:srgbClr val="E7E6E6">
                  <a:lumMod val="75000"/>
                </a:srgbClr>
              </a:solidFill>
              <a:ln>
                <a:solidFill>
                  <a:schemeClr val="accent1"/>
                </a:solidFill>
              </a:ln>
              <a:effectLst/>
            </c:spPr>
            <c:extLst>
              <c:ext xmlns:c16="http://schemas.microsoft.com/office/drawing/2014/chart" uri="{C3380CC4-5D6E-409C-BE32-E72D297353CC}">
                <c16:uniqueId val="{00000021-DB24-4680-BF91-6A58CBC12485}"/>
              </c:ext>
            </c:extLst>
          </c:dPt>
          <c:dPt>
            <c:idx val="57"/>
            <c:invertIfNegative val="0"/>
            <c:bubble3D val="0"/>
            <c:spPr>
              <a:solidFill>
                <a:schemeClr val="bg2">
                  <a:lumMod val="75000"/>
                </a:schemeClr>
              </a:solidFill>
              <a:ln>
                <a:solidFill>
                  <a:srgbClr val="7C9DB2"/>
                </a:solidFill>
              </a:ln>
              <a:effectLst/>
            </c:spPr>
            <c:extLst>
              <c:ext xmlns:c16="http://schemas.microsoft.com/office/drawing/2014/chart" uri="{C3380CC4-5D6E-409C-BE32-E72D297353CC}">
                <c16:uniqueId val="{00000023-DB24-4680-BF91-6A58CBC12485}"/>
              </c:ext>
            </c:extLst>
          </c:dPt>
          <c:dPt>
            <c:idx val="61"/>
            <c:invertIfNegative val="0"/>
            <c:bubble3D val="0"/>
            <c:spPr>
              <a:solidFill>
                <a:schemeClr val="bg2">
                  <a:lumMod val="75000"/>
                </a:schemeClr>
              </a:solidFill>
              <a:ln>
                <a:solidFill>
                  <a:srgbClr val="4472C4"/>
                </a:solidFill>
              </a:ln>
              <a:effectLst/>
            </c:spPr>
            <c:extLst>
              <c:ext xmlns:c16="http://schemas.microsoft.com/office/drawing/2014/chart" uri="{C3380CC4-5D6E-409C-BE32-E72D297353CC}">
                <c16:uniqueId val="{00000025-DB24-4680-BF91-6A58CBC12485}"/>
              </c:ext>
            </c:extLst>
          </c:dPt>
          <c:cat>
            <c:strRef>
              <c:f>List1!$A$2:$A$78</c:f>
              <c:strCache>
                <c:ptCount val="43"/>
                <c:pt idx="1">
                  <c:v>Hradec Králové</c:v>
                </c:pt>
                <c:pt idx="7">
                  <c:v>Náchod</c:v>
                </c:pt>
                <c:pt idx="10">
                  <c:v>Rychnov nad Kněžnou</c:v>
                </c:pt>
                <c:pt idx="16">
                  <c:v>Jičín</c:v>
                </c:pt>
                <c:pt idx="42">
                  <c:v>Trutnov</c:v>
                </c:pt>
              </c:strCache>
            </c:strRef>
          </c:cat>
          <c:val>
            <c:numRef>
              <c:f>List1!$B$2:$B$78</c:f>
              <c:numCache>
                <c:formatCode>0.0</c:formatCode>
                <c:ptCount val="77"/>
                <c:pt idx="0">
                  <c:v>77.870314952000001</c:v>
                </c:pt>
                <c:pt idx="1">
                  <c:v>77.812201079299996</c:v>
                </c:pt>
                <c:pt idx="2">
                  <c:v>77.494529673299994</c:v>
                </c:pt>
                <c:pt idx="3">
                  <c:v>77.329758561099993</c:v>
                </c:pt>
                <c:pt idx="4">
                  <c:v>77.190966747399997</c:v>
                </c:pt>
                <c:pt idx="5">
                  <c:v>77.174282230299994</c:v>
                </c:pt>
                <c:pt idx="6">
                  <c:v>77.138387346599998</c:v>
                </c:pt>
                <c:pt idx="7">
                  <c:v>77.121370489200004</c:v>
                </c:pt>
                <c:pt idx="8">
                  <c:v>77.120259947600005</c:v>
                </c:pt>
                <c:pt idx="9">
                  <c:v>77.092699130100002</c:v>
                </c:pt>
                <c:pt idx="10">
                  <c:v>76.802211259800004</c:v>
                </c:pt>
                <c:pt idx="11">
                  <c:v>76.733640832099994</c:v>
                </c:pt>
                <c:pt idx="12">
                  <c:v>76.6120287026</c:v>
                </c:pt>
                <c:pt idx="13">
                  <c:v>76.611885511099999</c:v>
                </c:pt>
                <c:pt idx="14">
                  <c:v>76.573334158099996</c:v>
                </c:pt>
                <c:pt idx="15">
                  <c:v>76.526706227399998</c:v>
                </c:pt>
                <c:pt idx="16">
                  <c:v>76.402535204399996</c:v>
                </c:pt>
                <c:pt idx="17">
                  <c:v>76.3738217609</c:v>
                </c:pt>
                <c:pt idx="18">
                  <c:v>76.366504739000007</c:v>
                </c:pt>
                <c:pt idx="19">
                  <c:v>76.360061440099997</c:v>
                </c:pt>
                <c:pt idx="20">
                  <c:v>76.339749436299996</c:v>
                </c:pt>
                <c:pt idx="21">
                  <c:v>76.329262732299995</c:v>
                </c:pt>
                <c:pt idx="22">
                  <c:v>76.292353092599996</c:v>
                </c:pt>
                <c:pt idx="23">
                  <c:v>76.249647966699996</c:v>
                </c:pt>
                <c:pt idx="24">
                  <c:v>76.231438621300001</c:v>
                </c:pt>
                <c:pt idx="25">
                  <c:v>76.192039917800003</c:v>
                </c:pt>
                <c:pt idx="26">
                  <c:v>76.179267678499997</c:v>
                </c:pt>
                <c:pt idx="27">
                  <c:v>76.010121279200007</c:v>
                </c:pt>
                <c:pt idx="28">
                  <c:v>75.9941166232</c:v>
                </c:pt>
                <c:pt idx="29">
                  <c:v>75.988986617799995</c:v>
                </c:pt>
                <c:pt idx="30">
                  <c:v>75.964307808900003</c:v>
                </c:pt>
                <c:pt idx="31">
                  <c:v>75.947667618200001</c:v>
                </c:pt>
                <c:pt idx="32">
                  <c:v>75.914000620300001</c:v>
                </c:pt>
                <c:pt idx="33">
                  <c:v>75.908232548800001</c:v>
                </c:pt>
                <c:pt idx="34">
                  <c:v>75.789430457999998</c:v>
                </c:pt>
                <c:pt idx="35">
                  <c:v>75.773186558500001</c:v>
                </c:pt>
                <c:pt idx="36">
                  <c:v>75.771161432400007</c:v>
                </c:pt>
                <c:pt idx="37">
                  <c:v>75.759373982900001</c:v>
                </c:pt>
                <c:pt idx="38">
                  <c:v>75.718909423599996</c:v>
                </c:pt>
                <c:pt idx="39">
                  <c:v>75.696582705400004</c:v>
                </c:pt>
                <c:pt idx="40">
                  <c:v>75.639509949100002</c:v>
                </c:pt>
                <c:pt idx="41">
                  <c:v>75.638614541400003</c:v>
                </c:pt>
                <c:pt idx="42">
                  <c:v>75.638553338500003</c:v>
                </c:pt>
                <c:pt idx="43">
                  <c:v>75.6019923355</c:v>
                </c:pt>
                <c:pt idx="44">
                  <c:v>75.5946293075</c:v>
                </c:pt>
                <c:pt idx="45">
                  <c:v>75.504653368000007</c:v>
                </c:pt>
                <c:pt idx="46">
                  <c:v>75.461295982799996</c:v>
                </c:pt>
                <c:pt idx="47">
                  <c:v>75.443977720299998</c:v>
                </c:pt>
                <c:pt idx="48">
                  <c:v>75.382905917800002</c:v>
                </c:pt>
                <c:pt idx="49">
                  <c:v>75.362435067800007</c:v>
                </c:pt>
                <c:pt idx="50">
                  <c:v>75.333055241099999</c:v>
                </c:pt>
                <c:pt idx="51">
                  <c:v>75.279854610399994</c:v>
                </c:pt>
                <c:pt idx="52">
                  <c:v>75.273053585200003</c:v>
                </c:pt>
                <c:pt idx="53">
                  <c:v>75.241981948000003</c:v>
                </c:pt>
                <c:pt idx="54">
                  <c:v>75.2240725164</c:v>
                </c:pt>
                <c:pt idx="55">
                  <c:v>75.171278079299995</c:v>
                </c:pt>
                <c:pt idx="56">
                  <c:v>75.171036348000001</c:v>
                </c:pt>
                <c:pt idx="57">
                  <c:v>75.129372996499995</c:v>
                </c:pt>
                <c:pt idx="58">
                  <c:v>75.073558308900004</c:v>
                </c:pt>
                <c:pt idx="59">
                  <c:v>75.047473123100005</c:v>
                </c:pt>
                <c:pt idx="60">
                  <c:v>74.995106515399996</c:v>
                </c:pt>
                <c:pt idx="61">
                  <c:v>74.909447606000001</c:v>
                </c:pt>
                <c:pt idx="62">
                  <c:v>74.832429269900004</c:v>
                </c:pt>
                <c:pt idx="63">
                  <c:v>74.699358083500002</c:v>
                </c:pt>
                <c:pt idx="64">
                  <c:v>74.670079747399996</c:v>
                </c:pt>
                <c:pt idx="65">
                  <c:v>74.397863752299997</c:v>
                </c:pt>
                <c:pt idx="66">
                  <c:v>74.358675466500003</c:v>
                </c:pt>
                <c:pt idx="67">
                  <c:v>74.230979877899998</c:v>
                </c:pt>
                <c:pt idx="68">
                  <c:v>74.141065957099997</c:v>
                </c:pt>
                <c:pt idx="69">
                  <c:v>74.040714531600003</c:v>
                </c:pt>
                <c:pt idx="70">
                  <c:v>73.618252282399993</c:v>
                </c:pt>
                <c:pt idx="71">
                  <c:v>73.550601115000006</c:v>
                </c:pt>
                <c:pt idx="72">
                  <c:v>73.506059507399996</c:v>
                </c:pt>
                <c:pt idx="73">
                  <c:v>73.491650287300004</c:v>
                </c:pt>
                <c:pt idx="74">
                  <c:v>73.452893539900003</c:v>
                </c:pt>
                <c:pt idx="75">
                  <c:v>73.374338361900001</c:v>
                </c:pt>
                <c:pt idx="76">
                  <c:v>73.059398876000003</c:v>
                </c:pt>
              </c:numCache>
            </c:numRef>
          </c:val>
          <c:extLst>
            <c:ext xmlns:c16="http://schemas.microsoft.com/office/drawing/2014/chart" uri="{C3380CC4-5D6E-409C-BE32-E72D297353CC}">
              <c16:uniqueId val="{00000026-DB24-4680-BF91-6A58CBC12485}"/>
            </c:ext>
          </c:extLst>
        </c:ser>
        <c:ser>
          <c:idx val="1"/>
          <c:order val="1"/>
          <c:tx>
            <c:strRef>
              <c:f>List1!$C$1</c:f>
              <c:strCache>
                <c:ptCount val="1"/>
                <c:pt idx="0">
                  <c:v>Muzi_13_18</c:v>
                </c:pt>
              </c:strCache>
            </c:strRef>
          </c:tx>
          <c:spPr>
            <a:solidFill>
              <a:srgbClr val="A5A5A5"/>
            </a:solidFill>
            <a:ln>
              <a:solidFill>
                <a:srgbClr val="4472C4"/>
              </a:solidFill>
            </a:ln>
            <a:effectLst/>
          </c:spPr>
          <c:invertIfNegative val="0"/>
          <c:dPt>
            <c:idx val="3"/>
            <c:invertIfNegative val="0"/>
            <c:bubble3D val="0"/>
            <c:spPr>
              <a:solidFill>
                <a:srgbClr val="A5A5A5"/>
              </a:solidFill>
              <a:ln>
                <a:solidFill>
                  <a:srgbClr val="037BC1"/>
                </a:solidFill>
              </a:ln>
              <a:effectLst/>
            </c:spPr>
            <c:extLst>
              <c:ext xmlns:c16="http://schemas.microsoft.com/office/drawing/2014/chart" uri="{C3380CC4-5D6E-409C-BE32-E72D297353CC}">
                <c16:uniqueId val="{00000028-DB24-4680-BF91-6A58CBC12485}"/>
              </c:ext>
            </c:extLst>
          </c:dPt>
          <c:dPt>
            <c:idx val="19"/>
            <c:invertIfNegative val="0"/>
            <c:bubble3D val="0"/>
            <c:spPr>
              <a:solidFill>
                <a:srgbClr val="A5A5A5"/>
              </a:solidFill>
              <a:ln>
                <a:solidFill>
                  <a:srgbClr val="037BC1"/>
                </a:solidFill>
              </a:ln>
              <a:effectLst/>
            </c:spPr>
            <c:extLst>
              <c:ext xmlns:c16="http://schemas.microsoft.com/office/drawing/2014/chart" uri="{C3380CC4-5D6E-409C-BE32-E72D297353CC}">
                <c16:uniqueId val="{0000002A-DB24-4680-BF91-6A58CBC12485}"/>
              </c:ext>
            </c:extLst>
          </c:dPt>
          <c:dPt>
            <c:idx val="25"/>
            <c:invertIfNegative val="0"/>
            <c:bubble3D val="0"/>
            <c:spPr>
              <a:solidFill>
                <a:srgbClr val="A5A5A5"/>
              </a:solidFill>
              <a:ln>
                <a:solidFill>
                  <a:srgbClr val="037BC1"/>
                </a:solidFill>
              </a:ln>
              <a:effectLst/>
            </c:spPr>
            <c:extLst>
              <c:ext xmlns:c16="http://schemas.microsoft.com/office/drawing/2014/chart" uri="{C3380CC4-5D6E-409C-BE32-E72D297353CC}">
                <c16:uniqueId val="{0000002C-DB24-4680-BF91-6A58CBC12485}"/>
              </c:ext>
            </c:extLst>
          </c:dPt>
          <c:dPt>
            <c:idx val="29"/>
            <c:invertIfNegative val="0"/>
            <c:bubble3D val="0"/>
            <c:spPr>
              <a:solidFill>
                <a:srgbClr val="A5A5A5"/>
              </a:solidFill>
              <a:ln>
                <a:solidFill>
                  <a:srgbClr val="037BC1"/>
                </a:solidFill>
              </a:ln>
              <a:effectLst/>
            </c:spPr>
            <c:extLst>
              <c:ext xmlns:c16="http://schemas.microsoft.com/office/drawing/2014/chart" uri="{C3380CC4-5D6E-409C-BE32-E72D297353CC}">
                <c16:uniqueId val="{0000002E-DB24-4680-BF91-6A58CBC12485}"/>
              </c:ext>
            </c:extLst>
          </c:dPt>
          <c:dPt>
            <c:idx val="34"/>
            <c:invertIfNegative val="0"/>
            <c:bubble3D val="0"/>
            <c:spPr>
              <a:solidFill>
                <a:srgbClr val="A5A5A5"/>
              </a:solidFill>
              <a:ln>
                <a:solidFill>
                  <a:srgbClr val="037BC1"/>
                </a:solidFill>
              </a:ln>
              <a:effectLst/>
            </c:spPr>
            <c:extLst>
              <c:ext xmlns:c16="http://schemas.microsoft.com/office/drawing/2014/chart" uri="{C3380CC4-5D6E-409C-BE32-E72D297353CC}">
                <c16:uniqueId val="{00000030-DB24-4680-BF91-6A58CBC12485}"/>
              </c:ext>
            </c:extLst>
          </c:dPt>
          <c:dPt>
            <c:idx val="45"/>
            <c:invertIfNegative val="0"/>
            <c:bubble3D val="0"/>
            <c:spPr>
              <a:solidFill>
                <a:srgbClr val="A5A5A5"/>
              </a:solidFill>
              <a:ln>
                <a:solidFill>
                  <a:srgbClr val="037BC1"/>
                </a:solidFill>
              </a:ln>
              <a:effectLst/>
            </c:spPr>
            <c:extLst>
              <c:ext xmlns:c16="http://schemas.microsoft.com/office/drawing/2014/chart" uri="{C3380CC4-5D6E-409C-BE32-E72D297353CC}">
                <c16:uniqueId val="{00000032-DB24-4680-BF91-6A58CBC12485}"/>
              </c:ext>
            </c:extLst>
          </c:dPt>
          <c:dPt>
            <c:idx val="47"/>
            <c:invertIfNegative val="0"/>
            <c:bubble3D val="0"/>
            <c:spPr>
              <a:solidFill>
                <a:srgbClr val="A5A5A5"/>
              </a:solidFill>
              <a:ln>
                <a:solidFill>
                  <a:srgbClr val="037BC1"/>
                </a:solidFill>
              </a:ln>
              <a:effectLst/>
            </c:spPr>
            <c:extLst>
              <c:ext xmlns:c16="http://schemas.microsoft.com/office/drawing/2014/chart" uri="{C3380CC4-5D6E-409C-BE32-E72D297353CC}">
                <c16:uniqueId val="{00000034-DB24-4680-BF91-6A58CBC12485}"/>
              </c:ext>
            </c:extLst>
          </c:dPt>
          <c:cat>
            <c:strRef>
              <c:f>List1!$A$2:$A$78</c:f>
              <c:strCache>
                <c:ptCount val="43"/>
                <c:pt idx="1">
                  <c:v>Hradec Králové</c:v>
                </c:pt>
                <c:pt idx="7">
                  <c:v>Náchod</c:v>
                </c:pt>
                <c:pt idx="10">
                  <c:v>Rychnov nad Kněžnou</c:v>
                </c:pt>
                <c:pt idx="16">
                  <c:v>Jičín</c:v>
                </c:pt>
                <c:pt idx="42">
                  <c:v>Trutnov</c:v>
                </c:pt>
              </c:strCache>
            </c:strRef>
          </c:cat>
          <c:val>
            <c:numRef>
              <c:f>List1!$C$2:$C$78</c:f>
              <c:numCache>
                <c:formatCode>General</c:formatCode>
                <c:ptCount val="77"/>
                <c:pt idx="3" formatCode="0.0">
                  <c:v>77.329758561099993</c:v>
                </c:pt>
                <c:pt idx="19" formatCode="0.0">
                  <c:v>76.360061440099997</c:v>
                </c:pt>
                <c:pt idx="25" formatCode="0.0">
                  <c:v>76.192039917800003</c:v>
                </c:pt>
                <c:pt idx="29" formatCode="0.0">
                  <c:v>75.988986617799995</c:v>
                </c:pt>
                <c:pt idx="34" formatCode="0.0">
                  <c:v>75.789430457999998</c:v>
                </c:pt>
                <c:pt idx="45" formatCode="0.0">
                  <c:v>75.504653368000007</c:v>
                </c:pt>
                <c:pt idx="47" formatCode="0.0">
                  <c:v>75.443977720299998</c:v>
                </c:pt>
              </c:numCache>
            </c:numRef>
          </c:val>
          <c:extLst>
            <c:ext xmlns:c16="http://schemas.microsoft.com/office/drawing/2014/chart" uri="{C3380CC4-5D6E-409C-BE32-E72D297353CC}">
              <c16:uniqueId val="{00000035-DB24-4680-BF91-6A58CBC12485}"/>
            </c:ext>
          </c:extLst>
        </c:ser>
        <c:dLbls>
          <c:showLegendKey val="0"/>
          <c:showVal val="0"/>
          <c:showCatName val="0"/>
          <c:showSerName val="0"/>
          <c:showPercent val="0"/>
          <c:showBubbleSize val="0"/>
        </c:dLbls>
        <c:gapWidth val="0"/>
        <c:overlap val="100"/>
        <c:axId val="386370904"/>
        <c:axId val="386372864"/>
      </c:barChart>
      <c:catAx>
        <c:axId val="3863709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cs-CZ"/>
          </a:p>
        </c:txPr>
        <c:crossAx val="386372864"/>
        <c:crosses val="autoZero"/>
        <c:auto val="1"/>
        <c:lblAlgn val="ctr"/>
        <c:lblOffset val="100"/>
        <c:noMultiLvlLbl val="0"/>
      </c:catAx>
      <c:valAx>
        <c:axId val="386372864"/>
        <c:scaling>
          <c:orientation val="minMax"/>
          <c:max val="90"/>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386370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307490586946421E-2"/>
          <c:y val="7.375705580164911E-2"/>
          <c:w val="0.88815605070808323"/>
          <c:h val="0.73481644230270815"/>
        </c:manualLayout>
      </c:layout>
      <c:barChart>
        <c:barDir val="col"/>
        <c:grouping val="clustered"/>
        <c:varyColors val="0"/>
        <c:ser>
          <c:idx val="0"/>
          <c:order val="0"/>
          <c:tx>
            <c:strRef>
              <c:f>List1!$B$1</c:f>
              <c:strCache>
                <c:ptCount val="1"/>
                <c:pt idx="0">
                  <c:v>Zeny_13_17</c:v>
                </c:pt>
              </c:strCache>
            </c:strRef>
          </c:tx>
          <c:spPr>
            <a:solidFill>
              <a:schemeClr val="bg2">
                <a:lumMod val="75000"/>
              </a:schemeClr>
            </a:solidFill>
            <a:ln>
              <a:solidFill>
                <a:schemeClr val="accent1"/>
              </a:solidFill>
            </a:ln>
            <a:effectLst/>
          </c:spPr>
          <c:invertIfNegative val="0"/>
          <c:dPt>
            <c:idx val="7"/>
            <c:invertIfNegative val="0"/>
            <c:bubble3D val="0"/>
            <c:spPr>
              <a:solidFill>
                <a:srgbClr val="E7E6E6">
                  <a:lumMod val="75000"/>
                </a:srgbClr>
              </a:solidFill>
              <a:ln>
                <a:solidFill>
                  <a:schemeClr val="accent1"/>
                </a:solidFill>
              </a:ln>
              <a:effectLst/>
            </c:spPr>
            <c:extLst>
              <c:ext xmlns:c16="http://schemas.microsoft.com/office/drawing/2014/chart" uri="{C3380CC4-5D6E-409C-BE32-E72D297353CC}">
                <c16:uniqueId val="{00000001-1C83-4638-87E9-D72C8F33EC7A}"/>
              </c:ext>
            </c:extLst>
          </c:dPt>
          <c:dPt>
            <c:idx val="14"/>
            <c:invertIfNegative val="0"/>
            <c:bubble3D val="0"/>
            <c:spPr>
              <a:solidFill>
                <a:srgbClr val="E7E6E6">
                  <a:lumMod val="75000"/>
                </a:srgbClr>
              </a:solidFill>
              <a:ln>
                <a:solidFill>
                  <a:schemeClr val="accent1"/>
                </a:solidFill>
              </a:ln>
              <a:effectLst/>
            </c:spPr>
            <c:extLst>
              <c:ext xmlns:c16="http://schemas.microsoft.com/office/drawing/2014/chart" uri="{C3380CC4-5D6E-409C-BE32-E72D297353CC}">
                <c16:uniqueId val="{00000003-1C83-4638-87E9-D72C8F33EC7A}"/>
              </c:ext>
            </c:extLst>
          </c:dPt>
          <c:dPt>
            <c:idx val="16"/>
            <c:invertIfNegative val="0"/>
            <c:bubble3D val="0"/>
            <c:spPr>
              <a:solidFill>
                <a:srgbClr val="DA2128"/>
              </a:solidFill>
              <a:ln>
                <a:solidFill>
                  <a:schemeClr val="accent1"/>
                </a:solidFill>
              </a:ln>
              <a:effectLst/>
            </c:spPr>
            <c:extLst>
              <c:ext xmlns:c16="http://schemas.microsoft.com/office/drawing/2014/chart" uri="{C3380CC4-5D6E-409C-BE32-E72D297353CC}">
                <c16:uniqueId val="{00000005-1C83-4638-87E9-D72C8F33EC7A}"/>
              </c:ext>
            </c:extLst>
          </c:dPt>
          <c:dPt>
            <c:idx val="19"/>
            <c:invertIfNegative val="0"/>
            <c:bubble3D val="0"/>
            <c:spPr>
              <a:solidFill>
                <a:srgbClr val="DA2128"/>
              </a:solidFill>
              <a:ln>
                <a:solidFill>
                  <a:schemeClr val="accent1"/>
                </a:solidFill>
              </a:ln>
              <a:effectLst/>
            </c:spPr>
            <c:extLst>
              <c:ext xmlns:c16="http://schemas.microsoft.com/office/drawing/2014/chart" uri="{C3380CC4-5D6E-409C-BE32-E72D297353CC}">
                <c16:uniqueId val="{00000007-1C83-4638-87E9-D72C8F33EC7A}"/>
              </c:ext>
            </c:extLst>
          </c:dPt>
          <c:dPt>
            <c:idx val="20"/>
            <c:invertIfNegative val="0"/>
            <c:bubble3D val="0"/>
            <c:spPr>
              <a:solidFill>
                <a:srgbClr val="DA2128"/>
              </a:solidFill>
              <a:ln>
                <a:solidFill>
                  <a:schemeClr val="accent1"/>
                </a:solidFill>
              </a:ln>
              <a:effectLst/>
            </c:spPr>
            <c:extLst>
              <c:ext xmlns:c16="http://schemas.microsoft.com/office/drawing/2014/chart" uri="{C3380CC4-5D6E-409C-BE32-E72D297353CC}">
                <c16:uniqueId val="{00000009-1C83-4638-87E9-D72C8F33EC7A}"/>
              </c:ext>
            </c:extLst>
          </c:dPt>
          <c:dPt>
            <c:idx val="22"/>
            <c:invertIfNegative val="0"/>
            <c:bubble3D val="0"/>
            <c:spPr>
              <a:solidFill>
                <a:schemeClr val="bg2">
                  <a:lumMod val="75000"/>
                </a:schemeClr>
              </a:solidFill>
              <a:ln>
                <a:solidFill>
                  <a:schemeClr val="accent1"/>
                </a:solidFill>
              </a:ln>
              <a:effectLst/>
            </c:spPr>
            <c:extLst>
              <c:ext xmlns:c16="http://schemas.microsoft.com/office/drawing/2014/chart" uri="{C3380CC4-5D6E-409C-BE32-E72D297353CC}">
                <c16:uniqueId val="{0000000B-1C83-4638-87E9-D72C8F33EC7A}"/>
              </c:ext>
            </c:extLst>
          </c:dPt>
          <c:dPt>
            <c:idx val="23"/>
            <c:invertIfNegative val="0"/>
            <c:bubble3D val="0"/>
            <c:spPr>
              <a:solidFill>
                <a:schemeClr val="bg2">
                  <a:lumMod val="75000"/>
                </a:schemeClr>
              </a:solidFill>
              <a:ln>
                <a:solidFill>
                  <a:schemeClr val="accent1"/>
                </a:solidFill>
              </a:ln>
              <a:effectLst/>
            </c:spPr>
            <c:extLst>
              <c:ext xmlns:c16="http://schemas.microsoft.com/office/drawing/2014/chart" uri="{C3380CC4-5D6E-409C-BE32-E72D297353CC}">
                <c16:uniqueId val="{0000000D-1C83-4638-87E9-D72C8F33EC7A}"/>
              </c:ext>
            </c:extLst>
          </c:dPt>
          <c:dPt>
            <c:idx val="24"/>
            <c:invertIfNegative val="0"/>
            <c:bubble3D val="0"/>
            <c:spPr>
              <a:solidFill>
                <a:schemeClr val="bg2">
                  <a:lumMod val="75000"/>
                </a:schemeClr>
              </a:solidFill>
              <a:ln>
                <a:solidFill>
                  <a:schemeClr val="accent1"/>
                </a:solidFill>
              </a:ln>
              <a:effectLst/>
            </c:spPr>
            <c:extLst>
              <c:ext xmlns:c16="http://schemas.microsoft.com/office/drawing/2014/chart" uri="{C3380CC4-5D6E-409C-BE32-E72D297353CC}">
                <c16:uniqueId val="{0000000F-1C83-4638-87E9-D72C8F33EC7A}"/>
              </c:ext>
            </c:extLst>
          </c:dPt>
          <c:dPt>
            <c:idx val="38"/>
            <c:invertIfNegative val="0"/>
            <c:bubble3D val="0"/>
            <c:spPr>
              <a:solidFill>
                <a:srgbClr val="DA2128"/>
              </a:solidFill>
              <a:ln>
                <a:solidFill>
                  <a:schemeClr val="accent1"/>
                </a:solidFill>
              </a:ln>
              <a:effectLst/>
            </c:spPr>
            <c:extLst>
              <c:ext xmlns:c16="http://schemas.microsoft.com/office/drawing/2014/chart" uri="{C3380CC4-5D6E-409C-BE32-E72D297353CC}">
                <c16:uniqueId val="{00000011-1C83-4638-87E9-D72C8F33EC7A}"/>
              </c:ext>
            </c:extLst>
          </c:dPt>
          <c:cat>
            <c:strRef>
              <c:f>List1!$A$2:$A$78</c:f>
              <c:strCache>
                <c:ptCount val="39"/>
                <c:pt idx="3">
                  <c:v>Hradec Králové</c:v>
                </c:pt>
                <c:pt idx="16">
                  <c:v>Náchod</c:v>
                </c:pt>
                <c:pt idx="19">
                  <c:v>Jičín</c:v>
                </c:pt>
                <c:pt idx="21">
                  <c:v>Rychnov nad Kněžnou</c:v>
                </c:pt>
                <c:pt idx="38">
                  <c:v>Trutnov</c:v>
                </c:pt>
              </c:strCache>
            </c:strRef>
          </c:cat>
          <c:val>
            <c:numRef>
              <c:f>List1!$B$2:$B$78</c:f>
              <c:numCache>
                <c:formatCode>0.0</c:formatCode>
                <c:ptCount val="77"/>
                <c:pt idx="0">
                  <c:v>83.208650787899998</c:v>
                </c:pt>
                <c:pt idx="1">
                  <c:v>82.948336893900006</c:v>
                </c:pt>
                <c:pt idx="2">
                  <c:v>82.861662340999999</c:v>
                </c:pt>
                <c:pt idx="3">
                  <c:v>82.807548552300005</c:v>
                </c:pt>
                <c:pt idx="4">
                  <c:v>82.778379146500001</c:v>
                </c:pt>
                <c:pt idx="5">
                  <c:v>82.726764338899997</c:v>
                </c:pt>
                <c:pt idx="6">
                  <c:v>82.695352054599994</c:v>
                </c:pt>
                <c:pt idx="7">
                  <c:v>82.667383606100003</c:v>
                </c:pt>
                <c:pt idx="8">
                  <c:v>82.657890327000004</c:v>
                </c:pt>
                <c:pt idx="9">
                  <c:v>82.602420076200005</c:v>
                </c:pt>
                <c:pt idx="10">
                  <c:v>82.594210172700002</c:v>
                </c:pt>
                <c:pt idx="11">
                  <c:v>82.550713091600002</c:v>
                </c:pt>
                <c:pt idx="12">
                  <c:v>82.488481638099998</c:v>
                </c:pt>
                <c:pt idx="13">
                  <c:v>82.474584674100001</c:v>
                </c:pt>
                <c:pt idx="14">
                  <c:v>82.362149775399999</c:v>
                </c:pt>
                <c:pt idx="15">
                  <c:v>82.327661125199995</c:v>
                </c:pt>
                <c:pt idx="16">
                  <c:v>82.323600127600002</c:v>
                </c:pt>
                <c:pt idx="17">
                  <c:v>82.321587935699995</c:v>
                </c:pt>
                <c:pt idx="18">
                  <c:v>82.298179180199995</c:v>
                </c:pt>
                <c:pt idx="19">
                  <c:v>82.205006979399997</c:v>
                </c:pt>
                <c:pt idx="20">
                  <c:v>82.113982789399998</c:v>
                </c:pt>
                <c:pt idx="21">
                  <c:v>82.073419538799996</c:v>
                </c:pt>
                <c:pt idx="22">
                  <c:v>82.066111727800006</c:v>
                </c:pt>
                <c:pt idx="23">
                  <c:v>82.035595557899995</c:v>
                </c:pt>
                <c:pt idx="24">
                  <c:v>82.021869540500006</c:v>
                </c:pt>
                <c:pt idx="25">
                  <c:v>82.010672017900006</c:v>
                </c:pt>
                <c:pt idx="26">
                  <c:v>82.004886904000003</c:v>
                </c:pt>
                <c:pt idx="27">
                  <c:v>81.969855540500006</c:v>
                </c:pt>
                <c:pt idx="28">
                  <c:v>81.943421858400001</c:v>
                </c:pt>
                <c:pt idx="29">
                  <c:v>81.931872755000001</c:v>
                </c:pt>
                <c:pt idx="30">
                  <c:v>81.905341694800001</c:v>
                </c:pt>
                <c:pt idx="31">
                  <c:v>81.904402507499995</c:v>
                </c:pt>
                <c:pt idx="32">
                  <c:v>81.898350246700005</c:v>
                </c:pt>
                <c:pt idx="33">
                  <c:v>81.891271443400001</c:v>
                </c:pt>
                <c:pt idx="34">
                  <c:v>81.851108920900003</c:v>
                </c:pt>
                <c:pt idx="35">
                  <c:v>81.806020184100007</c:v>
                </c:pt>
                <c:pt idx="36">
                  <c:v>81.800572539800001</c:v>
                </c:pt>
                <c:pt idx="37">
                  <c:v>81.777596272899999</c:v>
                </c:pt>
                <c:pt idx="38">
                  <c:v>81.731204315799999</c:v>
                </c:pt>
                <c:pt idx="39">
                  <c:v>81.728525491499994</c:v>
                </c:pt>
                <c:pt idx="40">
                  <c:v>81.720477110499999</c:v>
                </c:pt>
                <c:pt idx="41">
                  <c:v>81.689983138200006</c:v>
                </c:pt>
                <c:pt idx="42">
                  <c:v>81.645271049100003</c:v>
                </c:pt>
                <c:pt idx="43">
                  <c:v>81.636455150700002</c:v>
                </c:pt>
                <c:pt idx="44">
                  <c:v>81.561203822300001</c:v>
                </c:pt>
                <c:pt idx="45">
                  <c:v>81.5553858902</c:v>
                </c:pt>
                <c:pt idx="46">
                  <c:v>81.551783033700005</c:v>
                </c:pt>
                <c:pt idx="47">
                  <c:v>81.511615492499999</c:v>
                </c:pt>
                <c:pt idx="48">
                  <c:v>81.498787859100005</c:v>
                </c:pt>
                <c:pt idx="49">
                  <c:v>81.492276684499998</c:v>
                </c:pt>
                <c:pt idx="50">
                  <c:v>81.471486007600006</c:v>
                </c:pt>
                <c:pt idx="51">
                  <c:v>81.465630347399994</c:v>
                </c:pt>
                <c:pt idx="52">
                  <c:v>81.447741992600001</c:v>
                </c:pt>
                <c:pt idx="53">
                  <c:v>81.440541953700006</c:v>
                </c:pt>
                <c:pt idx="54">
                  <c:v>81.371909649299994</c:v>
                </c:pt>
                <c:pt idx="55">
                  <c:v>81.260308667499999</c:v>
                </c:pt>
                <c:pt idx="56">
                  <c:v>81.154607194500002</c:v>
                </c:pt>
                <c:pt idx="57">
                  <c:v>81.051967291899999</c:v>
                </c:pt>
                <c:pt idx="58">
                  <c:v>80.995075052600001</c:v>
                </c:pt>
                <c:pt idx="59">
                  <c:v>80.923391983000002</c:v>
                </c:pt>
                <c:pt idx="60">
                  <c:v>80.851397574100005</c:v>
                </c:pt>
                <c:pt idx="61">
                  <c:v>80.7668158659</c:v>
                </c:pt>
                <c:pt idx="62">
                  <c:v>80.576876681100003</c:v>
                </c:pt>
                <c:pt idx="63">
                  <c:v>80.512765828100001</c:v>
                </c:pt>
                <c:pt idx="64">
                  <c:v>80.509992052900003</c:v>
                </c:pt>
                <c:pt idx="65">
                  <c:v>80.379915590899998</c:v>
                </c:pt>
                <c:pt idx="66">
                  <c:v>80.334810201500005</c:v>
                </c:pt>
                <c:pt idx="67">
                  <c:v>80.269114053199999</c:v>
                </c:pt>
                <c:pt idx="68">
                  <c:v>80.266758662300006</c:v>
                </c:pt>
                <c:pt idx="69">
                  <c:v>80.237333389100002</c:v>
                </c:pt>
                <c:pt idx="70">
                  <c:v>80.187823008999999</c:v>
                </c:pt>
                <c:pt idx="71">
                  <c:v>79.961669133000001</c:v>
                </c:pt>
                <c:pt idx="72">
                  <c:v>79.846909952299995</c:v>
                </c:pt>
                <c:pt idx="73">
                  <c:v>79.286068120099998</c:v>
                </c:pt>
                <c:pt idx="74">
                  <c:v>79.238743198199998</c:v>
                </c:pt>
                <c:pt idx="75">
                  <c:v>78.992627896100004</c:v>
                </c:pt>
                <c:pt idx="76">
                  <c:v>78.703364478599994</c:v>
                </c:pt>
              </c:numCache>
            </c:numRef>
          </c:val>
          <c:extLst>
            <c:ext xmlns:c16="http://schemas.microsoft.com/office/drawing/2014/chart" uri="{C3380CC4-5D6E-409C-BE32-E72D297353CC}">
              <c16:uniqueId val="{00000012-1C83-4638-87E9-D72C8F33EC7A}"/>
            </c:ext>
          </c:extLst>
        </c:ser>
        <c:ser>
          <c:idx val="1"/>
          <c:order val="1"/>
          <c:tx>
            <c:strRef>
              <c:f>List1!$C$1</c:f>
              <c:strCache>
                <c:ptCount val="1"/>
                <c:pt idx="0">
                  <c:v>Zeny_13_18</c:v>
                </c:pt>
              </c:strCache>
            </c:strRef>
          </c:tx>
          <c:spPr>
            <a:solidFill>
              <a:schemeClr val="accent3"/>
            </a:solidFill>
            <a:ln>
              <a:noFill/>
            </a:ln>
            <a:effectLst/>
          </c:spPr>
          <c:invertIfNegative val="0"/>
          <c:dPt>
            <c:idx val="3"/>
            <c:invertIfNegative val="0"/>
            <c:bubble3D val="0"/>
            <c:spPr>
              <a:solidFill>
                <a:schemeClr val="accent3"/>
              </a:solidFill>
              <a:ln>
                <a:noFill/>
              </a:ln>
              <a:effectLst/>
            </c:spPr>
            <c:extLst>
              <c:ext xmlns:c16="http://schemas.microsoft.com/office/drawing/2014/chart" uri="{C3380CC4-5D6E-409C-BE32-E72D297353CC}">
                <c16:uniqueId val="{00000014-1C83-4638-87E9-D72C8F33EC7A}"/>
              </c:ext>
            </c:extLst>
          </c:dPt>
          <c:dPt>
            <c:idx val="6"/>
            <c:invertIfNegative val="0"/>
            <c:bubble3D val="0"/>
            <c:spPr>
              <a:solidFill>
                <a:srgbClr val="ED7D31">
                  <a:lumMod val="50000"/>
                </a:srgbClr>
              </a:solidFill>
              <a:ln>
                <a:noFill/>
              </a:ln>
              <a:effectLst/>
            </c:spPr>
            <c:extLst>
              <c:ext xmlns:c16="http://schemas.microsoft.com/office/drawing/2014/chart" uri="{C3380CC4-5D6E-409C-BE32-E72D297353CC}">
                <c16:uniqueId val="{00000016-1C83-4638-87E9-D72C8F33EC7A}"/>
              </c:ext>
            </c:extLst>
          </c:dPt>
          <c:dPt>
            <c:idx val="11"/>
            <c:invertIfNegative val="0"/>
            <c:bubble3D val="0"/>
            <c:spPr>
              <a:solidFill>
                <a:srgbClr val="E7E6E6">
                  <a:lumMod val="75000"/>
                </a:srgbClr>
              </a:solidFill>
              <a:ln>
                <a:solidFill>
                  <a:srgbClr val="037BC1"/>
                </a:solidFill>
              </a:ln>
              <a:effectLst/>
            </c:spPr>
            <c:extLst>
              <c:ext xmlns:c16="http://schemas.microsoft.com/office/drawing/2014/chart" uri="{C3380CC4-5D6E-409C-BE32-E72D297353CC}">
                <c16:uniqueId val="{00000018-1C83-4638-87E9-D72C8F33EC7A}"/>
              </c:ext>
            </c:extLst>
          </c:dPt>
          <c:dPt>
            <c:idx val="12"/>
            <c:invertIfNegative val="0"/>
            <c:bubble3D val="0"/>
            <c:spPr>
              <a:solidFill>
                <a:srgbClr val="E7E6E6">
                  <a:lumMod val="75000"/>
                </a:srgbClr>
              </a:solidFill>
              <a:ln>
                <a:solidFill>
                  <a:srgbClr val="037BC1"/>
                </a:solidFill>
              </a:ln>
              <a:effectLst/>
            </c:spPr>
            <c:extLst>
              <c:ext xmlns:c16="http://schemas.microsoft.com/office/drawing/2014/chart" uri="{C3380CC4-5D6E-409C-BE32-E72D297353CC}">
                <c16:uniqueId val="{0000001A-1C83-4638-87E9-D72C8F33EC7A}"/>
              </c:ext>
            </c:extLst>
          </c:dPt>
          <c:dPt>
            <c:idx val="31"/>
            <c:invertIfNegative val="0"/>
            <c:bubble3D val="0"/>
            <c:spPr>
              <a:solidFill>
                <a:srgbClr val="E7E6E6">
                  <a:lumMod val="75000"/>
                </a:srgbClr>
              </a:solidFill>
              <a:ln>
                <a:solidFill>
                  <a:srgbClr val="4472C4"/>
                </a:solidFill>
              </a:ln>
              <a:effectLst/>
            </c:spPr>
            <c:extLst>
              <c:ext xmlns:c16="http://schemas.microsoft.com/office/drawing/2014/chart" uri="{C3380CC4-5D6E-409C-BE32-E72D297353CC}">
                <c16:uniqueId val="{0000001C-1C83-4638-87E9-D72C8F33EC7A}"/>
              </c:ext>
            </c:extLst>
          </c:dPt>
          <c:cat>
            <c:strRef>
              <c:f>List1!$A$2:$A$78</c:f>
              <c:strCache>
                <c:ptCount val="39"/>
                <c:pt idx="3">
                  <c:v>Hradec Králové</c:v>
                </c:pt>
                <c:pt idx="16">
                  <c:v>Náchod</c:v>
                </c:pt>
                <c:pt idx="19">
                  <c:v>Jičín</c:v>
                </c:pt>
                <c:pt idx="21">
                  <c:v>Rychnov nad Kněžnou</c:v>
                </c:pt>
                <c:pt idx="38">
                  <c:v>Trutnov</c:v>
                </c:pt>
              </c:strCache>
            </c:strRef>
          </c:cat>
          <c:val>
            <c:numRef>
              <c:f>List1!$C$2:$C$78</c:f>
              <c:numCache>
                <c:formatCode>General</c:formatCode>
                <c:ptCount val="77"/>
                <c:pt idx="3" formatCode="0.0">
                  <c:v>82.807548552300005</c:v>
                </c:pt>
                <c:pt idx="11" formatCode="0.0">
                  <c:v>82.550713091600002</c:v>
                </c:pt>
                <c:pt idx="12" formatCode="0.0">
                  <c:v>82.488481638099998</c:v>
                </c:pt>
                <c:pt idx="31" formatCode="0.0">
                  <c:v>81.904402507499995</c:v>
                </c:pt>
              </c:numCache>
            </c:numRef>
          </c:val>
          <c:extLst>
            <c:ext xmlns:c16="http://schemas.microsoft.com/office/drawing/2014/chart" uri="{C3380CC4-5D6E-409C-BE32-E72D297353CC}">
              <c16:uniqueId val="{0000001D-1C83-4638-87E9-D72C8F33EC7A}"/>
            </c:ext>
          </c:extLst>
        </c:ser>
        <c:dLbls>
          <c:showLegendKey val="0"/>
          <c:showVal val="0"/>
          <c:showCatName val="0"/>
          <c:showSerName val="0"/>
          <c:showPercent val="0"/>
          <c:showBubbleSize val="0"/>
        </c:dLbls>
        <c:gapWidth val="0"/>
        <c:overlap val="100"/>
        <c:axId val="414173672"/>
        <c:axId val="414175632"/>
      </c:barChart>
      <c:catAx>
        <c:axId val="4141736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cs-CZ"/>
          </a:p>
        </c:txPr>
        <c:crossAx val="414175632"/>
        <c:crosses val="autoZero"/>
        <c:auto val="1"/>
        <c:lblAlgn val="ctr"/>
        <c:lblOffset val="100"/>
        <c:noMultiLvlLbl val="0"/>
      </c:catAx>
      <c:valAx>
        <c:axId val="414175632"/>
        <c:scaling>
          <c:orientation val="minMax"/>
          <c:max val="90"/>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14173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HKK muži</c:v>
                </c:pt>
              </c:strCache>
            </c:strRef>
          </c:tx>
          <c:spPr>
            <a:ln w="12700" cap="rnd">
              <a:solidFill>
                <a:srgbClr val="0070C0"/>
              </a:solidFill>
              <a:round/>
            </a:ln>
            <a:effectLst/>
          </c:spPr>
          <c:marker>
            <c:symbol val="none"/>
          </c:marker>
          <c:cat>
            <c:numRef>
              <c:f>List1!$A$2:$A$18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List1!$B$2:$B$18</c:f>
              <c:numCache>
                <c:formatCode>0.0</c:formatCode>
                <c:ptCount val="17"/>
                <c:pt idx="0">
                  <c:v>73.088347585899996</c:v>
                </c:pt>
                <c:pt idx="1">
                  <c:v>73.069405833700003</c:v>
                </c:pt>
                <c:pt idx="2">
                  <c:v>73.227533910099993</c:v>
                </c:pt>
                <c:pt idx="3">
                  <c:v>73.893964526100007</c:v>
                </c:pt>
                <c:pt idx="4">
                  <c:v>74.404212818000005</c:v>
                </c:pt>
                <c:pt idx="5">
                  <c:v>74.674735287999994</c:v>
                </c:pt>
                <c:pt idx="6">
                  <c:v>75.080139906900001</c:v>
                </c:pt>
                <c:pt idx="7">
                  <c:v>75.088504239200006</c:v>
                </c:pt>
                <c:pt idx="8">
                  <c:v>75.176736834799996</c:v>
                </c:pt>
                <c:pt idx="9">
                  <c:v>75.440721117899997</c:v>
                </c:pt>
                <c:pt idx="10">
                  <c:v>75.612883662300007</c:v>
                </c:pt>
                <c:pt idx="11">
                  <c:v>75.891706310900005</c:v>
                </c:pt>
                <c:pt idx="12">
                  <c:v>76.221462431000006</c:v>
                </c:pt>
                <c:pt idx="13">
                  <c:v>76.459585789299993</c:v>
                </c:pt>
                <c:pt idx="14">
                  <c:v>76.7654457358</c:v>
                </c:pt>
                <c:pt idx="15">
                  <c:v>77.1857956148</c:v>
                </c:pt>
                <c:pt idx="16">
                  <c:v>77.233683588399998</c:v>
                </c:pt>
              </c:numCache>
            </c:numRef>
          </c:val>
          <c:smooth val="0"/>
          <c:extLst>
            <c:ext xmlns:c16="http://schemas.microsoft.com/office/drawing/2014/chart" uri="{C3380CC4-5D6E-409C-BE32-E72D297353CC}">
              <c16:uniqueId val="{00000000-64C3-46D3-A605-838C23E47D5A}"/>
            </c:ext>
          </c:extLst>
        </c:ser>
        <c:ser>
          <c:idx val="1"/>
          <c:order val="1"/>
          <c:tx>
            <c:strRef>
              <c:f>List1!$C$1</c:f>
              <c:strCache>
                <c:ptCount val="1"/>
                <c:pt idx="0">
                  <c:v>HKK ženy</c:v>
                </c:pt>
              </c:strCache>
            </c:strRef>
          </c:tx>
          <c:spPr>
            <a:ln w="12700" cap="rnd">
              <a:solidFill>
                <a:srgbClr val="FF0000"/>
              </a:solidFill>
              <a:prstDash val="solid"/>
              <a:round/>
            </a:ln>
            <a:effectLst/>
          </c:spPr>
          <c:marker>
            <c:symbol val="none"/>
          </c:marker>
          <c:cat>
            <c:numRef>
              <c:f>List1!$A$2:$A$18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List1!$C$2:$C$18</c:f>
              <c:numCache>
                <c:formatCode>0.0</c:formatCode>
                <c:ptCount val="17"/>
                <c:pt idx="0">
                  <c:v>79.099999999999994</c:v>
                </c:pt>
                <c:pt idx="1">
                  <c:v>79.099999999999994</c:v>
                </c:pt>
                <c:pt idx="2">
                  <c:v>79.2</c:v>
                </c:pt>
                <c:pt idx="3">
                  <c:v>79.8</c:v>
                </c:pt>
                <c:pt idx="4">
                  <c:v>80</c:v>
                </c:pt>
                <c:pt idx="5">
                  <c:v>80.099999999999994</c:v>
                </c:pt>
                <c:pt idx="6">
                  <c:v>80.5</c:v>
                </c:pt>
                <c:pt idx="7">
                  <c:v>80.7</c:v>
                </c:pt>
                <c:pt idx="8">
                  <c:v>80.900000000000006</c:v>
                </c:pt>
                <c:pt idx="9">
                  <c:v>81.3</c:v>
                </c:pt>
                <c:pt idx="10">
                  <c:v>81.400000000000006</c:v>
                </c:pt>
                <c:pt idx="11">
                  <c:v>81.400000000000006</c:v>
                </c:pt>
                <c:pt idx="12">
                  <c:v>81.900000000000006</c:v>
                </c:pt>
                <c:pt idx="13">
                  <c:v>82.2</c:v>
                </c:pt>
                <c:pt idx="14">
                  <c:v>82</c:v>
                </c:pt>
                <c:pt idx="15">
                  <c:v>82.4</c:v>
                </c:pt>
                <c:pt idx="16">
                  <c:v>82.6</c:v>
                </c:pt>
              </c:numCache>
            </c:numRef>
          </c:val>
          <c:smooth val="0"/>
          <c:extLst>
            <c:ext xmlns:c16="http://schemas.microsoft.com/office/drawing/2014/chart" uri="{C3380CC4-5D6E-409C-BE32-E72D297353CC}">
              <c16:uniqueId val="{00000001-64C3-46D3-A605-838C23E47D5A}"/>
            </c:ext>
          </c:extLst>
        </c:ser>
        <c:ser>
          <c:idx val="2"/>
          <c:order val="2"/>
          <c:tx>
            <c:strRef>
              <c:f>List1!$D$1</c:f>
              <c:strCache>
                <c:ptCount val="1"/>
                <c:pt idx="0">
                  <c:v>ČR muži</c:v>
                </c:pt>
              </c:strCache>
            </c:strRef>
          </c:tx>
          <c:spPr>
            <a:ln w="12700" cap="rnd">
              <a:solidFill>
                <a:srgbClr val="0070C0"/>
              </a:solidFill>
              <a:prstDash val="sysDash"/>
              <a:round/>
            </a:ln>
            <a:effectLst/>
          </c:spPr>
          <c:marker>
            <c:symbol val="none"/>
          </c:marker>
          <c:cat>
            <c:numRef>
              <c:f>List1!$A$2:$A$18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List1!$D$2:$D$18</c:f>
              <c:numCache>
                <c:formatCode>0.0</c:formatCode>
                <c:ptCount val="17"/>
                <c:pt idx="0">
                  <c:v>72.077201449900002</c:v>
                </c:pt>
                <c:pt idx="1">
                  <c:v>72.062250972000001</c:v>
                </c:pt>
                <c:pt idx="2">
                  <c:v>72.563893861300002</c:v>
                </c:pt>
                <c:pt idx="3">
                  <c:v>72.910023842200005</c:v>
                </c:pt>
                <c:pt idx="4">
                  <c:v>73.441426984399996</c:v>
                </c:pt>
                <c:pt idx="5">
                  <c:v>73.668983128099995</c:v>
                </c:pt>
                <c:pt idx="6">
                  <c:v>74.021175602599996</c:v>
                </c:pt>
                <c:pt idx="7">
                  <c:v>74.1738106018</c:v>
                </c:pt>
                <c:pt idx="8">
                  <c:v>74.398573960700006</c:v>
                </c:pt>
                <c:pt idx="9">
                  <c:v>74.709852484600006</c:v>
                </c:pt>
                <c:pt idx="10">
                  <c:v>74.958272645799994</c:v>
                </c:pt>
                <c:pt idx="11">
                  <c:v>75.153145244800001</c:v>
                </c:pt>
                <c:pt idx="12">
                  <c:v>75.707545182700002</c:v>
                </c:pt>
                <c:pt idx="13">
                  <c:v>75.614842698100006</c:v>
                </c:pt>
                <c:pt idx="14">
                  <c:v>76.044936268000001</c:v>
                </c:pt>
                <c:pt idx="15">
                  <c:v>76.004889389100001</c:v>
                </c:pt>
                <c:pt idx="16">
                  <c:v>76.083939134100007</c:v>
                </c:pt>
              </c:numCache>
            </c:numRef>
          </c:val>
          <c:smooth val="0"/>
          <c:extLst>
            <c:ext xmlns:c16="http://schemas.microsoft.com/office/drawing/2014/chart" uri="{C3380CC4-5D6E-409C-BE32-E72D297353CC}">
              <c16:uniqueId val="{00000002-64C3-46D3-A605-838C23E47D5A}"/>
            </c:ext>
          </c:extLst>
        </c:ser>
        <c:ser>
          <c:idx val="3"/>
          <c:order val="3"/>
          <c:tx>
            <c:strRef>
              <c:f>List1!$E$1</c:f>
              <c:strCache>
                <c:ptCount val="1"/>
                <c:pt idx="0">
                  <c:v>ČR ženy</c:v>
                </c:pt>
              </c:strCache>
            </c:strRef>
          </c:tx>
          <c:spPr>
            <a:ln w="12700" cap="rnd">
              <a:solidFill>
                <a:srgbClr val="FF0000"/>
              </a:solidFill>
              <a:prstDash val="sysDash"/>
              <a:round/>
            </a:ln>
            <a:effectLst/>
          </c:spPr>
          <c:marker>
            <c:symbol val="none"/>
          </c:marker>
          <c:cat>
            <c:numRef>
              <c:f>List1!$A$2:$A$18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List1!$E$2:$E$18</c:f>
              <c:numCache>
                <c:formatCode>0.0</c:formatCode>
                <c:ptCount val="17"/>
                <c:pt idx="0">
                  <c:v>78.6968520681</c:v>
                </c:pt>
                <c:pt idx="1">
                  <c:v>78.642971472599996</c:v>
                </c:pt>
                <c:pt idx="2">
                  <c:v>79.204215188899994</c:v>
                </c:pt>
                <c:pt idx="3">
                  <c:v>79.343989580200002</c:v>
                </c:pt>
                <c:pt idx="4">
                  <c:v>79.850111007600006</c:v>
                </c:pt>
                <c:pt idx="5">
                  <c:v>80.055446497800006</c:v>
                </c:pt>
                <c:pt idx="6">
                  <c:v>80.294348257300001</c:v>
                </c:pt>
                <c:pt idx="7">
                  <c:v>80.302574822300002</c:v>
                </c:pt>
                <c:pt idx="8">
                  <c:v>80.631133235999997</c:v>
                </c:pt>
                <c:pt idx="9">
                  <c:v>80.833222921800001</c:v>
                </c:pt>
                <c:pt idx="10">
                  <c:v>80.993964900199998</c:v>
                </c:pt>
                <c:pt idx="11">
                  <c:v>81.157395666699998</c:v>
                </c:pt>
                <c:pt idx="12">
                  <c:v>81.728842090599997</c:v>
                </c:pt>
                <c:pt idx="13">
                  <c:v>81.453555799900002</c:v>
                </c:pt>
                <c:pt idx="14">
                  <c:v>81.826087083800005</c:v>
                </c:pt>
                <c:pt idx="15">
                  <c:v>81.845127394599999</c:v>
                </c:pt>
                <c:pt idx="16">
                  <c:v>81.891750582</c:v>
                </c:pt>
              </c:numCache>
            </c:numRef>
          </c:val>
          <c:smooth val="0"/>
          <c:extLst>
            <c:ext xmlns:c16="http://schemas.microsoft.com/office/drawing/2014/chart" uri="{C3380CC4-5D6E-409C-BE32-E72D297353CC}">
              <c16:uniqueId val="{00000003-64C3-46D3-A605-838C23E47D5A}"/>
            </c:ext>
          </c:extLst>
        </c:ser>
        <c:dLbls>
          <c:showLegendKey val="0"/>
          <c:showVal val="0"/>
          <c:showCatName val="0"/>
          <c:showSerName val="0"/>
          <c:showPercent val="0"/>
          <c:showBubbleSize val="0"/>
        </c:dLbls>
        <c:smooth val="0"/>
        <c:axId val="1845279312"/>
        <c:axId val="1845292912"/>
      </c:lineChart>
      <c:catAx>
        <c:axId val="18452793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845292912"/>
        <c:crosses val="autoZero"/>
        <c:auto val="1"/>
        <c:lblAlgn val="ctr"/>
        <c:lblOffset val="100"/>
        <c:noMultiLvlLbl val="0"/>
      </c:catAx>
      <c:valAx>
        <c:axId val="18452929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Naděje dožití při narození</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0_ ;[Red]\-#,##0.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845279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cs-CZ" sz="1000" dirty="0">
                <a:solidFill>
                  <a:schemeClr val="tx1"/>
                </a:solidFill>
              </a:rPr>
              <a:t>Počet obyvatel</a:t>
            </a:r>
            <a:r>
              <a:rPr lang="cs-CZ" sz="1000" baseline="0" dirty="0">
                <a:solidFill>
                  <a:schemeClr val="tx1"/>
                </a:solidFill>
              </a:rPr>
              <a:t> HKK v tis. (projekce do roku 2070)</a:t>
            </a:r>
            <a:endParaRPr lang="en-US" sz="1000"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cs-CZ"/>
        </a:p>
      </c:txPr>
    </c:title>
    <c:autoTitleDeleted val="0"/>
    <c:plotArea>
      <c:layout/>
      <c:barChart>
        <c:barDir val="bar"/>
        <c:grouping val="clustered"/>
        <c:varyColors val="0"/>
        <c:ser>
          <c:idx val="1"/>
          <c:order val="0"/>
          <c:tx>
            <c:strRef>
              <c:f>List1!$B$1</c:f>
              <c:strCache>
                <c:ptCount val="1"/>
                <c:pt idx="0">
                  <c:v>Královéhradecký kraj</c:v>
                </c:pt>
              </c:strCache>
            </c:strRef>
          </c:tx>
          <c:spPr>
            <a:solidFill>
              <a:srgbClr val="D7144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List1!$B$2:$B$10</c:f>
              <c:numCache>
                <c:formatCode>0</c:formatCode>
                <c:ptCount val="9"/>
                <c:pt idx="0">
                  <c:v>554803</c:v>
                </c:pt>
                <c:pt idx="1">
                  <c:v>551421</c:v>
                </c:pt>
                <c:pt idx="2">
                  <c:v>551235</c:v>
                </c:pt>
                <c:pt idx="3">
                  <c:v>548349.30000000005</c:v>
                </c:pt>
                <c:pt idx="4">
                  <c:v>542454.5</c:v>
                </c:pt>
                <c:pt idx="5">
                  <c:v>534310.6</c:v>
                </c:pt>
                <c:pt idx="6">
                  <c:v>525658.1</c:v>
                </c:pt>
                <c:pt idx="7">
                  <c:v>517446.5</c:v>
                </c:pt>
                <c:pt idx="8">
                  <c:v>509788.8</c:v>
                </c:pt>
              </c:numCache>
            </c:numRef>
          </c:val>
          <c:extLst>
            <c:ext xmlns:c16="http://schemas.microsoft.com/office/drawing/2014/chart" uri="{C3380CC4-5D6E-409C-BE32-E72D297353CC}">
              <c16:uniqueId val="{00000000-6B21-4A62-94F6-5E4E8D776E76}"/>
            </c:ext>
          </c:extLst>
        </c:ser>
        <c:dLbls>
          <c:showLegendKey val="0"/>
          <c:showVal val="0"/>
          <c:showCatName val="0"/>
          <c:showSerName val="0"/>
          <c:showPercent val="0"/>
          <c:showBubbleSize val="0"/>
        </c:dLbls>
        <c:gapWidth val="100"/>
        <c:axId val="414863744"/>
        <c:axId val="414865664"/>
      </c:barChart>
      <c:catAx>
        <c:axId val="41486374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cs-CZ" sz="1400" b="0" dirty="0">
                    <a:solidFill>
                      <a:schemeClr val="tx1"/>
                    </a:solidFill>
                  </a:rPr>
                  <a:t>roky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14865664"/>
        <c:crosses val="autoZero"/>
        <c:auto val="1"/>
        <c:lblAlgn val="ctr"/>
        <c:lblOffset val="100"/>
        <c:noMultiLvlLbl val="0"/>
      </c:catAx>
      <c:valAx>
        <c:axId val="414865664"/>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414863744"/>
        <c:crosses val="autoZero"/>
        <c:crossBetween val="between"/>
        <c:dispUnits>
          <c:builtInUnit val="thousands"/>
          <c:dispUnitsLbl>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cs-CZ" dirty="0"/>
                    <a:t>Tisíce</a:t>
                  </a:r>
                  <a:endParaRPr lang="en-US" dirty="0"/>
                </a:p>
              </c:rich>
            </c:tx>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cs-CZ"/>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HKK muži</c:v>
                </c:pt>
              </c:strCache>
            </c:strRef>
          </c:tx>
          <c:spPr>
            <a:ln w="12700" cap="rnd">
              <a:solidFill>
                <a:srgbClr val="0070C0"/>
              </a:solidFill>
              <a:round/>
            </a:ln>
            <a:effectLst/>
          </c:spPr>
          <c:marker>
            <c:symbol val="none"/>
          </c:marker>
          <c:cat>
            <c:numRef>
              <c:f>List1!$A$2:$A$17</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List1!$B$2:$B$17</c:f>
              <c:numCache>
                <c:formatCode>0.00000</c:formatCode>
                <c:ptCount val="16"/>
                <c:pt idx="0">
                  <c:v>0.99974083759141319</c:v>
                </c:pt>
                <c:pt idx="1">
                  <c:v>1.0021640805012137</c:v>
                </c:pt>
                <c:pt idx="2">
                  <c:v>1.0091008201480358</c:v>
                </c:pt>
                <c:pt idx="3">
                  <c:v>1.0069051416468495</c:v>
                </c:pt>
                <c:pt idx="4">
                  <c:v>1.0036358488283683</c:v>
                </c:pt>
                <c:pt idx="5">
                  <c:v>1.0054289394845053</c:v>
                </c:pt>
                <c:pt idx="6">
                  <c:v>1.0001114053904319</c:v>
                </c:pt>
                <c:pt idx="7">
                  <c:v>1.0011750479849608</c:v>
                </c:pt>
                <c:pt idx="8">
                  <c:v>1.0035115155859997</c:v>
                </c:pt>
                <c:pt idx="9">
                  <c:v>1.0022820903863174</c:v>
                </c:pt>
                <c:pt idx="10">
                  <c:v>1.0036875018527962</c:v>
                </c:pt>
                <c:pt idx="11">
                  <c:v>1.0043450877062787</c:v>
                </c:pt>
                <c:pt idx="12">
                  <c:v>1.0031240985242911</c:v>
                </c:pt>
                <c:pt idx="13">
                  <c:v>1.0040002825459042</c:v>
                </c:pt>
                <c:pt idx="14">
                  <c:v>1.0054757694034202</c:v>
                </c:pt>
                <c:pt idx="15">
                  <c:v>1.0006204246936701</c:v>
                </c:pt>
              </c:numCache>
            </c:numRef>
          </c:val>
          <c:smooth val="0"/>
          <c:extLst>
            <c:ext xmlns:c16="http://schemas.microsoft.com/office/drawing/2014/chart" uri="{C3380CC4-5D6E-409C-BE32-E72D297353CC}">
              <c16:uniqueId val="{00000000-E991-4DCE-ABB5-0DB32A96BBD1}"/>
            </c:ext>
          </c:extLst>
        </c:ser>
        <c:ser>
          <c:idx val="1"/>
          <c:order val="1"/>
          <c:tx>
            <c:strRef>
              <c:f>List1!$C$1</c:f>
              <c:strCache>
                <c:ptCount val="1"/>
                <c:pt idx="0">
                  <c:v>ČR muži</c:v>
                </c:pt>
              </c:strCache>
            </c:strRef>
          </c:tx>
          <c:spPr>
            <a:ln w="12700" cap="rnd">
              <a:solidFill>
                <a:srgbClr val="0070C0"/>
              </a:solidFill>
              <a:prstDash val="sysDash"/>
              <a:round/>
            </a:ln>
            <a:effectLst/>
          </c:spPr>
          <c:marker>
            <c:symbol val="none"/>
          </c:marker>
          <c:cat>
            <c:numRef>
              <c:f>List1!$A$2:$A$17</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List1!$C$2:$C$17</c:f>
              <c:numCache>
                <c:formatCode>0.00000</c:formatCode>
                <c:ptCount val="16"/>
                <c:pt idx="0">
                  <c:v>0.99979257688146517</c:v>
                </c:pt>
                <c:pt idx="1">
                  <c:v>1.0069612436821453</c:v>
                </c:pt>
                <c:pt idx="2">
                  <c:v>1.0047700028551609</c:v>
                </c:pt>
                <c:pt idx="3">
                  <c:v>1.0072884785136007</c:v>
                </c:pt>
                <c:pt idx="4">
                  <c:v>1.0030984711632622</c:v>
                </c:pt>
                <c:pt idx="5">
                  <c:v>1.0047807429876912</c:v>
                </c:pt>
                <c:pt idx="6">
                  <c:v>1.0020620450561264</c:v>
                </c:pt>
                <c:pt idx="7">
                  <c:v>1.0030302253191041</c:v>
                </c:pt>
                <c:pt idx="8">
                  <c:v>1.0041839313219152</c:v>
                </c:pt>
                <c:pt idx="9">
                  <c:v>1.0033251325352461</c:v>
                </c:pt>
                <c:pt idx="10">
                  <c:v>1.0025997477279238</c:v>
                </c:pt>
                <c:pt idx="11">
                  <c:v>1.007376935936535</c:v>
                </c:pt>
                <c:pt idx="12">
                  <c:v>0.9987755185513375</c:v>
                </c:pt>
                <c:pt idx="13">
                  <c:v>1.0056879516580783</c:v>
                </c:pt>
                <c:pt idx="14">
                  <c:v>0.99947337875649123</c:v>
                </c:pt>
                <c:pt idx="15">
                  <c:v>1.00104006131231</c:v>
                </c:pt>
              </c:numCache>
            </c:numRef>
          </c:val>
          <c:smooth val="0"/>
          <c:extLst>
            <c:ext xmlns:c16="http://schemas.microsoft.com/office/drawing/2014/chart" uri="{C3380CC4-5D6E-409C-BE32-E72D297353CC}">
              <c16:uniqueId val="{00000001-E991-4DCE-ABB5-0DB32A96BBD1}"/>
            </c:ext>
          </c:extLst>
        </c:ser>
        <c:dLbls>
          <c:showLegendKey val="0"/>
          <c:showVal val="0"/>
          <c:showCatName val="0"/>
          <c:showSerName val="0"/>
          <c:showPercent val="0"/>
          <c:showBubbleSize val="0"/>
        </c:dLbls>
        <c:smooth val="0"/>
        <c:axId val="1845283120"/>
        <c:axId val="1845280944"/>
      </c:lineChart>
      <c:catAx>
        <c:axId val="184528312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845280944"/>
        <c:crosses val="autoZero"/>
        <c:auto val="1"/>
        <c:lblAlgn val="ctr"/>
        <c:lblOffset val="100"/>
        <c:noMultiLvlLbl val="0"/>
      </c:catAx>
      <c:valAx>
        <c:axId val="1845280944"/>
        <c:scaling>
          <c:orientation val="minMax"/>
          <c:max val="1.100000000000000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Index růstu naděje dožití</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845283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KHK ženy</c:v>
                </c:pt>
              </c:strCache>
            </c:strRef>
          </c:tx>
          <c:spPr>
            <a:ln w="12700" cap="rnd">
              <a:solidFill>
                <a:srgbClr val="FF0000"/>
              </a:solidFill>
              <a:round/>
            </a:ln>
            <a:effectLst/>
          </c:spPr>
          <c:marker>
            <c:symbol val="none"/>
          </c:marker>
          <c:cat>
            <c:numRef>
              <c:f>List1!$A$2:$A$17</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List1!$B$2:$B$17</c:f>
              <c:numCache>
                <c:formatCode>0.00000</c:formatCode>
                <c:ptCount val="16"/>
                <c:pt idx="0">
                  <c:v>0.99901080449724977</c:v>
                </c:pt>
                <c:pt idx="1">
                  <c:v>1.001801195071059</c:v>
                </c:pt>
                <c:pt idx="2">
                  <c:v>1.0078873021777941</c:v>
                </c:pt>
                <c:pt idx="3">
                  <c:v>1.0022206790504471</c:v>
                </c:pt>
                <c:pt idx="4">
                  <c:v>1.0011661910555774</c:v>
                </c:pt>
                <c:pt idx="5">
                  <c:v>1.0052900204072417</c:v>
                </c:pt>
                <c:pt idx="6">
                  <c:v>1.0018923371219726</c:v>
                </c:pt>
                <c:pt idx="7">
                  <c:v>1.0029034347192531</c:v>
                </c:pt>
                <c:pt idx="8">
                  <c:v>1.0050361205643807</c:v>
                </c:pt>
                <c:pt idx="9">
                  <c:v>1.0005876242038647</c:v>
                </c:pt>
                <c:pt idx="10">
                  <c:v>1.0006324756102691</c:v>
                </c:pt>
                <c:pt idx="11">
                  <c:v>1.0063619893228939</c:v>
                </c:pt>
                <c:pt idx="12">
                  <c:v>1.0027481653059278</c:v>
                </c:pt>
                <c:pt idx="13">
                  <c:v>0.99825795889083535</c:v>
                </c:pt>
                <c:pt idx="14">
                  <c:v>1.0044907185232039</c:v>
                </c:pt>
                <c:pt idx="15">
                  <c:v>1.0026438674103222</c:v>
                </c:pt>
              </c:numCache>
            </c:numRef>
          </c:val>
          <c:smooth val="0"/>
          <c:extLst>
            <c:ext xmlns:c16="http://schemas.microsoft.com/office/drawing/2014/chart" uri="{C3380CC4-5D6E-409C-BE32-E72D297353CC}">
              <c16:uniqueId val="{00000000-1A1C-42A5-891E-FC74F5B90665}"/>
            </c:ext>
          </c:extLst>
        </c:ser>
        <c:ser>
          <c:idx val="1"/>
          <c:order val="1"/>
          <c:tx>
            <c:strRef>
              <c:f>List1!$C$1</c:f>
              <c:strCache>
                <c:ptCount val="1"/>
                <c:pt idx="0">
                  <c:v>ČR ženy</c:v>
                </c:pt>
              </c:strCache>
            </c:strRef>
          </c:tx>
          <c:spPr>
            <a:ln w="12700" cap="rnd">
              <a:solidFill>
                <a:srgbClr val="FF0000"/>
              </a:solidFill>
              <a:prstDash val="sysDash"/>
              <a:round/>
            </a:ln>
            <a:effectLst/>
          </c:spPr>
          <c:marker>
            <c:symbol val="none"/>
          </c:marker>
          <c:cat>
            <c:numRef>
              <c:f>List1!$A$2:$A$17</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List1!$C$2:$C$17</c:f>
              <c:numCache>
                <c:formatCode>0.00000</c:formatCode>
                <c:ptCount val="16"/>
                <c:pt idx="0">
                  <c:v>0.99931533988864796</c:v>
                </c:pt>
                <c:pt idx="1">
                  <c:v>1.0071366036378158</c:v>
                </c:pt>
                <c:pt idx="2">
                  <c:v>1.0017647342501488</c:v>
                </c:pt>
                <c:pt idx="3">
                  <c:v>1.006378825038643</c:v>
                </c:pt>
                <c:pt idx="4">
                  <c:v>1.0025715116436151</c:v>
                </c:pt>
                <c:pt idx="5">
                  <c:v>1.0029842036982026</c:v>
                </c:pt>
                <c:pt idx="6">
                  <c:v>1.0001024550940203</c:v>
                </c:pt>
                <c:pt idx="7">
                  <c:v>1.004091505339985</c:v>
                </c:pt>
                <c:pt idx="8">
                  <c:v>1.0025063480778387</c:v>
                </c:pt>
                <c:pt idx="9">
                  <c:v>1.001988563273736</c:v>
                </c:pt>
                <c:pt idx="10">
                  <c:v>1.0020178141260447</c:v>
                </c:pt>
                <c:pt idx="11">
                  <c:v>1.0070412119463128</c:v>
                </c:pt>
                <c:pt idx="12">
                  <c:v>0.99663171184543609</c:v>
                </c:pt>
                <c:pt idx="13">
                  <c:v>1.0045735423118318</c:v>
                </c:pt>
                <c:pt idx="14">
                  <c:v>1.0002326924270557</c:v>
                </c:pt>
                <c:pt idx="15">
                  <c:v>1.0005696513510842</c:v>
                </c:pt>
              </c:numCache>
            </c:numRef>
          </c:val>
          <c:smooth val="0"/>
          <c:extLst>
            <c:ext xmlns:c16="http://schemas.microsoft.com/office/drawing/2014/chart" uri="{C3380CC4-5D6E-409C-BE32-E72D297353CC}">
              <c16:uniqueId val="{00000001-1A1C-42A5-891E-FC74F5B90665}"/>
            </c:ext>
          </c:extLst>
        </c:ser>
        <c:dLbls>
          <c:showLegendKey val="0"/>
          <c:showVal val="0"/>
          <c:showCatName val="0"/>
          <c:showSerName val="0"/>
          <c:showPercent val="0"/>
          <c:showBubbleSize val="0"/>
        </c:dLbls>
        <c:smooth val="0"/>
        <c:axId val="1845282032"/>
        <c:axId val="1845283664"/>
      </c:lineChart>
      <c:catAx>
        <c:axId val="18452820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845283664"/>
        <c:crosses val="autoZero"/>
        <c:auto val="1"/>
        <c:lblAlgn val="ctr"/>
        <c:lblOffset val="100"/>
        <c:noMultiLvlLbl val="0"/>
      </c:catAx>
      <c:valAx>
        <c:axId val="1845283664"/>
        <c:scaling>
          <c:orientation val="minMax"/>
          <c:max val="1.1000000000000001"/>
          <c:min val="0.9"/>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Index růstu naděje dožití</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1845282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cs-CZ" sz="1200" b="1" dirty="0">
                <a:solidFill>
                  <a:schemeClr val="tx1"/>
                </a:solidFill>
              </a:rPr>
              <a:t>Ambulantní lékaři</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cs-CZ"/>
        </a:p>
      </c:txPr>
    </c:title>
    <c:autoTitleDeleted val="0"/>
    <c:plotArea>
      <c:layout/>
      <c:scatterChart>
        <c:scatterStyle val="lineMarker"/>
        <c:varyColors val="0"/>
        <c:ser>
          <c:idx val="0"/>
          <c:order val="0"/>
          <c:tx>
            <c:strRef>
              <c:f>List1!$B$1</c:f>
              <c:strCache>
                <c:ptCount val="1"/>
                <c:pt idx="0">
                  <c:v>Hodnoty osy Y</c:v>
                </c:pt>
              </c:strCache>
            </c:strRef>
          </c:tx>
          <c:spPr>
            <a:ln w="19050" cap="rnd">
              <a:noFill/>
              <a:round/>
            </a:ln>
            <a:effectLst/>
          </c:spPr>
          <c:marker>
            <c:symbol val="circle"/>
            <c:size val="5"/>
            <c:spPr>
              <a:solidFill>
                <a:srgbClr val="037BC1"/>
              </a:solidFill>
              <a:ln w="9525">
                <a:solidFill>
                  <a:srgbClr val="037BC1"/>
                </a:solidFill>
              </a:ln>
              <a:effectLst/>
            </c:spPr>
          </c:marker>
          <c:xVal>
            <c:numRef>
              <c:f>List1!$A$2:$A$77</c:f>
              <c:numCache>
                <c:formatCode>General</c:formatCode>
                <c:ptCount val="76"/>
                <c:pt idx="0">
                  <c:v>2.5699146610799999</c:v>
                </c:pt>
                <c:pt idx="1">
                  <c:v>2.5896990087399998</c:v>
                </c:pt>
                <c:pt idx="2">
                  <c:v>2.5516915113700001</c:v>
                </c:pt>
                <c:pt idx="3">
                  <c:v>2.6544144520400001</c:v>
                </c:pt>
                <c:pt idx="4">
                  <c:v>6.6657201543399998</c:v>
                </c:pt>
                <c:pt idx="5">
                  <c:v>1.5459666537700001</c:v>
                </c:pt>
                <c:pt idx="6">
                  <c:v>2.4527645763299999</c:v>
                </c:pt>
                <c:pt idx="7">
                  <c:v>2.2044029741900002</c:v>
                </c:pt>
                <c:pt idx="8">
                  <c:v>3.8220553363900001</c:v>
                </c:pt>
                <c:pt idx="9">
                  <c:v>2.5051963143</c:v>
                </c:pt>
                <c:pt idx="10">
                  <c:v>2.77241274428</c:v>
                </c:pt>
                <c:pt idx="11">
                  <c:v>2.3802233212799999</c:v>
                </c:pt>
                <c:pt idx="12">
                  <c:v>2.3710190623599998</c:v>
                </c:pt>
                <c:pt idx="13">
                  <c:v>2.3421495880199998</c:v>
                </c:pt>
                <c:pt idx="14">
                  <c:v>1.92721311475</c:v>
                </c:pt>
                <c:pt idx="15">
                  <c:v>2.5511968647500001</c:v>
                </c:pt>
                <c:pt idx="16">
                  <c:v>2.7003543107799999</c:v>
                </c:pt>
                <c:pt idx="17">
                  <c:v>2.6079550567599998</c:v>
                </c:pt>
                <c:pt idx="18">
                  <c:v>5.3439260720200004</c:v>
                </c:pt>
                <c:pt idx="19">
                  <c:v>2.76348686038</c:v>
                </c:pt>
                <c:pt idx="20">
                  <c:v>2.3169596820799998</c:v>
                </c:pt>
                <c:pt idx="21">
                  <c:v>2.5771100309300001</c:v>
                </c:pt>
                <c:pt idx="22">
                  <c:v>2.79476293468</c:v>
                </c:pt>
                <c:pt idx="23">
                  <c:v>2.8100648643900001</c:v>
                </c:pt>
                <c:pt idx="24">
                  <c:v>3.6996502601699999</c:v>
                </c:pt>
                <c:pt idx="25">
                  <c:v>2.5337338334399999</c:v>
                </c:pt>
                <c:pt idx="26">
                  <c:v>2.8552368659499998</c:v>
                </c:pt>
                <c:pt idx="27">
                  <c:v>2.5129721458400001</c:v>
                </c:pt>
                <c:pt idx="28">
                  <c:v>2.60413049251</c:v>
                </c:pt>
                <c:pt idx="29">
                  <c:v>2.97081730318</c:v>
                </c:pt>
                <c:pt idx="30">
                  <c:v>2.13262806536</c:v>
                </c:pt>
                <c:pt idx="31">
                  <c:v>2.9369704315799998</c:v>
                </c:pt>
                <c:pt idx="32">
                  <c:v>2.4867724867700001</c:v>
                </c:pt>
                <c:pt idx="33">
                  <c:v>2.4490480098999998</c:v>
                </c:pt>
                <c:pt idx="34">
                  <c:v>2.1664801155700002</c:v>
                </c:pt>
                <c:pt idx="35">
                  <c:v>2.6915966788299999</c:v>
                </c:pt>
                <c:pt idx="36">
                  <c:v>2.3210187958700002</c:v>
                </c:pt>
                <c:pt idx="37">
                  <c:v>2.5005384256399998</c:v>
                </c:pt>
                <c:pt idx="38">
                  <c:v>2.5190030167700002</c:v>
                </c:pt>
                <c:pt idx="39">
                  <c:v>2.06882233871</c:v>
                </c:pt>
                <c:pt idx="40">
                  <c:v>4.5992974500399999</c:v>
                </c:pt>
                <c:pt idx="41">
                  <c:v>2.2947983741</c:v>
                </c:pt>
                <c:pt idx="42">
                  <c:v>3.9157896672399999</c:v>
                </c:pt>
                <c:pt idx="43">
                  <c:v>3.31059192799</c:v>
                </c:pt>
                <c:pt idx="44">
                  <c:v>2.3736610916299998</c:v>
                </c:pt>
                <c:pt idx="45">
                  <c:v>2.7311727477400001</c:v>
                </c:pt>
                <c:pt idx="46">
                  <c:v>1.78516838024</c:v>
                </c:pt>
                <c:pt idx="47">
                  <c:v>6.1617407343900004</c:v>
                </c:pt>
                <c:pt idx="48">
                  <c:v>1.5576417280799999</c:v>
                </c:pt>
                <c:pt idx="49">
                  <c:v>2.2056247662900001</c:v>
                </c:pt>
                <c:pt idx="50">
                  <c:v>1.5766697327600001</c:v>
                </c:pt>
                <c:pt idx="51">
                  <c:v>1.3342010819300001</c:v>
                </c:pt>
                <c:pt idx="52">
                  <c:v>2.6928943833500001</c:v>
                </c:pt>
                <c:pt idx="53">
                  <c:v>2.59737414107</c:v>
                </c:pt>
                <c:pt idx="54">
                  <c:v>3.0752745290200001</c:v>
                </c:pt>
                <c:pt idx="55">
                  <c:v>2.20155178636</c:v>
                </c:pt>
                <c:pt idx="56">
                  <c:v>3.1167635861599998</c:v>
                </c:pt>
                <c:pt idx="57">
                  <c:v>2.3156706860899998</c:v>
                </c:pt>
                <c:pt idx="58">
                  <c:v>2.5892292583200001</c:v>
                </c:pt>
                <c:pt idx="59">
                  <c:v>2.2197079244500002</c:v>
                </c:pt>
                <c:pt idx="60">
                  <c:v>2.69434966659</c:v>
                </c:pt>
                <c:pt idx="61">
                  <c:v>2.5529674849799999</c:v>
                </c:pt>
                <c:pt idx="62">
                  <c:v>2.85999827855</c:v>
                </c:pt>
                <c:pt idx="63">
                  <c:v>3.1654016506999998</c:v>
                </c:pt>
                <c:pt idx="64">
                  <c:v>2.2424793169399999</c:v>
                </c:pt>
                <c:pt idx="65">
                  <c:v>2.20234494952</c:v>
                </c:pt>
                <c:pt idx="66">
                  <c:v>2.4908852657799998</c:v>
                </c:pt>
                <c:pt idx="67">
                  <c:v>3.12591550946</c:v>
                </c:pt>
                <c:pt idx="68">
                  <c:v>2.6347966434500001</c:v>
                </c:pt>
                <c:pt idx="69">
                  <c:v>3.8747918915100001</c:v>
                </c:pt>
                <c:pt idx="70">
                  <c:v>2.43862862747</c:v>
                </c:pt>
                <c:pt idx="71">
                  <c:v>2.5374955795799998</c:v>
                </c:pt>
                <c:pt idx="72">
                  <c:v>2.2993456381400001</c:v>
                </c:pt>
                <c:pt idx="73">
                  <c:v>2.7346315194200002</c:v>
                </c:pt>
                <c:pt idx="74">
                  <c:v>3.2994127730999998</c:v>
                </c:pt>
                <c:pt idx="75">
                  <c:v>2.4093886270099998</c:v>
                </c:pt>
              </c:numCache>
            </c:numRef>
          </c:xVal>
          <c:yVal>
            <c:numRef>
              <c:f>List1!$B$2:$B$77</c:f>
              <c:numCache>
                <c:formatCode>General</c:formatCode>
                <c:ptCount val="76"/>
                <c:pt idx="0">
                  <c:v>78.27444486972098</c:v>
                </c:pt>
                <c:pt idx="1">
                  <c:v>78.389972767566292</c:v>
                </c:pt>
                <c:pt idx="2">
                  <c:v>79.154081219297069</c:v>
                </c:pt>
                <c:pt idx="3">
                  <c:v>78.452744081588605</c:v>
                </c:pt>
                <c:pt idx="4">
                  <c:v>79.992491738066278</c:v>
                </c:pt>
                <c:pt idx="5">
                  <c:v>79.077211506596896</c:v>
                </c:pt>
                <c:pt idx="6">
                  <c:v>76.972934753900773</c:v>
                </c:pt>
                <c:pt idx="7">
                  <c:v>77.811315414541667</c:v>
                </c:pt>
                <c:pt idx="8">
                  <c:v>78.975304647062345</c:v>
                </c:pt>
                <c:pt idx="9">
                  <c:v>77.752004772951508</c:v>
                </c:pt>
                <c:pt idx="10">
                  <c:v>77.598842373969603</c:v>
                </c:pt>
                <c:pt idx="11">
                  <c:v>76.059256879341504</c:v>
                </c:pt>
                <c:pt idx="12">
                  <c:v>78.377416199362216</c:v>
                </c:pt>
                <c:pt idx="13">
                  <c:v>77.282393988833434</c:v>
                </c:pt>
                <c:pt idx="14">
                  <c:v>78.679405012406633</c:v>
                </c:pt>
                <c:pt idx="15">
                  <c:v>79.367887093099924</c:v>
                </c:pt>
                <c:pt idx="16">
                  <c:v>80.039196104003565</c:v>
                </c:pt>
                <c:pt idx="17">
                  <c:v>78.42650667775348</c:v>
                </c:pt>
                <c:pt idx="18">
                  <c:v>79.89067121641537</c:v>
                </c:pt>
                <c:pt idx="19">
                  <c:v>78.918525872403748</c:v>
                </c:pt>
                <c:pt idx="20">
                  <c:v>77.711071368675746</c:v>
                </c:pt>
                <c:pt idx="21">
                  <c:v>78.943493667782704</c:v>
                </c:pt>
                <c:pt idx="22">
                  <c:v>79.521684850209923</c:v>
                </c:pt>
                <c:pt idx="23">
                  <c:v>78.979503456464826</c:v>
                </c:pt>
                <c:pt idx="24">
                  <c:v>78.070062118074134</c:v>
                </c:pt>
                <c:pt idx="25">
                  <c:v>76.680355385222029</c:v>
                </c:pt>
                <c:pt idx="26">
                  <c:v>77.929348969920994</c:v>
                </c:pt>
                <c:pt idx="27">
                  <c:v>78.4016443708514</c:v>
                </c:pt>
                <c:pt idx="28">
                  <c:v>78.575358501580155</c:v>
                </c:pt>
                <c:pt idx="29">
                  <c:v>77.93459590930955</c:v>
                </c:pt>
                <c:pt idx="30">
                  <c:v>78.125359520927091</c:v>
                </c:pt>
                <c:pt idx="31">
                  <c:v>78.468905080741081</c:v>
                </c:pt>
                <c:pt idx="32">
                  <c:v>77.103872554692572</c:v>
                </c:pt>
                <c:pt idx="33">
                  <c:v>76.292435151983796</c:v>
                </c:pt>
                <c:pt idx="34">
                  <c:v>78.333657416355848</c:v>
                </c:pt>
                <c:pt idx="35">
                  <c:v>79.338396986615905</c:v>
                </c:pt>
                <c:pt idx="36">
                  <c:v>75.581871459850163</c:v>
                </c:pt>
                <c:pt idx="37">
                  <c:v>79.136117588740731</c:v>
                </c:pt>
                <c:pt idx="38">
                  <c:v>78.038726695220419</c:v>
                </c:pt>
                <c:pt idx="39">
                  <c:v>78.538135474292744</c:v>
                </c:pt>
                <c:pt idx="40">
                  <c:v>79.093437351340228</c:v>
                </c:pt>
                <c:pt idx="41">
                  <c:v>78.035702227588445</c:v>
                </c:pt>
                <c:pt idx="42">
                  <c:v>77.249672441390871</c:v>
                </c:pt>
                <c:pt idx="43">
                  <c:v>79.260047665270079</c:v>
                </c:pt>
                <c:pt idx="44">
                  <c:v>78.600093299334148</c:v>
                </c:pt>
                <c:pt idx="45">
                  <c:v>79.043793275742985</c:v>
                </c:pt>
                <c:pt idx="46">
                  <c:v>78.162446624324929</c:v>
                </c:pt>
                <c:pt idx="47">
                  <c:v>79.557085446517945</c:v>
                </c:pt>
                <c:pt idx="48">
                  <c:v>78.4930879229791</c:v>
                </c:pt>
                <c:pt idx="49">
                  <c:v>77.963301914738736</c:v>
                </c:pt>
                <c:pt idx="50">
                  <c:v>79.357550602695213</c:v>
                </c:pt>
                <c:pt idx="51">
                  <c:v>80.08462779986175</c:v>
                </c:pt>
                <c:pt idx="52">
                  <c:v>78.04606826020985</c:v>
                </c:pt>
                <c:pt idx="53">
                  <c:v>78.260121709239414</c:v>
                </c:pt>
                <c:pt idx="54">
                  <c:v>78.025125643715</c:v>
                </c:pt>
                <c:pt idx="55">
                  <c:v>78.09291948184358</c:v>
                </c:pt>
                <c:pt idx="56">
                  <c:v>77.684899119312817</c:v>
                </c:pt>
                <c:pt idx="57">
                  <c:v>79.104524230139674</c:v>
                </c:pt>
                <c:pt idx="58">
                  <c:v>79.134275780531766</c:v>
                </c:pt>
                <c:pt idx="59">
                  <c:v>76.328204419533066</c:v>
                </c:pt>
                <c:pt idx="60">
                  <c:v>77.715826889767598</c:v>
                </c:pt>
                <c:pt idx="61">
                  <c:v>78.055817799704272</c:v>
                </c:pt>
                <c:pt idx="62">
                  <c:v>78.748830536166579</c:v>
                </c:pt>
                <c:pt idx="63">
                  <c:v>78.467216868073095</c:v>
                </c:pt>
                <c:pt idx="64">
                  <c:v>77.379399875265449</c:v>
                </c:pt>
                <c:pt idx="65">
                  <c:v>75.786641331175474</c:v>
                </c:pt>
                <c:pt idx="66">
                  <c:v>79.698479316522651</c:v>
                </c:pt>
                <c:pt idx="67">
                  <c:v>78.44228834512694</c:v>
                </c:pt>
                <c:pt idx="68">
                  <c:v>78.66449453152083</c:v>
                </c:pt>
                <c:pt idx="69">
                  <c:v>77.296110579231311</c:v>
                </c:pt>
                <c:pt idx="70">
                  <c:v>78.944093365646779</c:v>
                </c:pt>
                <c:pt idx="71">
                  <c:v>78.288529982781952</c:v>
                </c:pt>
                <c:pt idx="72">
                  <c:v>79.11982615672143</c:v>
                </c:pt>
                <c:pt idx="73">
                  <c:v>79.313559180156034</c:v>
                </c:pt>
                <c:pt idx="74">
                  <c:v>79.038359946144098</c:v>
                </c:pt>
                <c:pt idx="75">
                  <c:v>78.727605155673402</c:v>
                </c:pt>
              </c:numCache>
            </c:numRef>
          </c:yVal>
          <c:smooth val="0"/>
          <c:extLst>
            <c:ext xmlns:c16="http://schemas.microsoft.com/office/drawing/2014/chart" uri="{C3380CC4-5D6E-409C-BE32-E72D297353CC}">
              <c16:uniqueId val="{00000000-FF14-4D71-A7A5-651690170410}"/>
            </c:ext>
          </c:extLst>
        </c:ser>
        <c:dLbls>
          <c:showLegendKey val="0"/>
          <c:showVal val="0"/>
          <c:showCatName val="0"/>
          <c:showSerName val="0"/>
          <c:showPercent val="0"/>
          <c:showBubbleSize val="0"/>
        </c:dLbls>
        <c:axId val="458409448"/>
        <c:axId val="453500712"/>
      </c:scatterChart>
      <c:valAx>
        <c:axId val="458409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cs-CZ" sz="1000" b="1" dirty="0">
                    <a:solidFill>
                      <a:schemeClr val="tx1"/>
                    </a:solidFill>
                  </a:rPr>
                  <a:t>Počet ambulantních lékařů na 1 000 obyvatel</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3500712"/>
        <c:crosses val="autoZero"/>
        <c:crossBetween val="midCat"/>
      </c:valAx>
      <c:valAx>
        <c:axId val="453500712"/>
        <c:scaling>
          <c:orientation val="minMax"/>
          <c:max val="8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t" anchorCtr="0"/>
              <a:lstStyle/>
              <a:p>
                <a:pPr>
                  <a:defRPr sz="1330" b="1" i="0" u="none" strike="noStrike" kern="1200" baseline="0">
                    <a:solidFill>
                      <a:schemeClr val="tx1"/>
                    </a:solidFill>
                    <a:latin typeface="+mn-lt"/>
                    <a:ea typeface="+mn-ea"/>
                    <a:cs typeface="+mn-cs"/>
                  </a:defRPr>
                </a:pPr>
                <a:r>
                  <a:rPr lang="cs-CZ" sz="1000" b="1" dirty="0">
                    <a:solidFill>
                      <a:schemeClr val="tx1"/>
                    </a:solidFill>
                  </a:rPr>
                  <a:t>Naděje dožití při narození (roky)</a:t>
                </a:r>
              </a:p>
            </c:rich>
          </c:tx>
          <c:overlay val="0"/>
          <c:spPr>
            <a:noFill/>
            <a:ln>
              <a:noFill/>
            </a:ln>
            <a:effectLst/>
          </c:spPr>
          <c:txPr>
            <a:bodyPr rot="-5400000" spcFirstLastPara="1" vertOverflow="ellipsis" vert="horz" wrap="square" anchor="t" anchorCtr="0"/>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840944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cs-CZ" sz="1200" b="1" dirty="0">
                <a:solidFill>
                  <a:schemeClr val="tx1"/>
                </a:solidFill>
              </a:rPr>
              <a:t>Nemocniční lůžka</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cs-CZ"/>
        </a:p>
      </c:txPr>
    </c:title>
    <c:autoTitleDeleted val="0"/>
    <c:plotArea>
      <c:layout/>
      <c:scatterChart>
        <c:scatterStyle val="lineMarker"/>
        <c:varyColors val="0"/>
        <c:ser>
          <c:idx val="0"/>
          <c:order val="0"/>
          <c:tx>
            <c:strRef>
              <c:f>List1!$B$1</c:f>
              <c:strCache>
                <c:ptCount val="1"/>
                <c:pt idx="0">
                  <c:v>Hodnoty osy Y</c:v>
                </c:pt>
              </c:strCache>
            </c:strRef>
          </c:tx>
          <c:spPr>
            <a:ln w="19050" cap="rnd">
              <a:noFill/>
              <a:round/>
            </a:ln>
            <a:effectLst/>
          </c:spPr>
          <c:marker>
            <c:symbol val="circle"/>
            <c:size val="5"/>
            <c:spPr>
              <a:solidFill>
                <a:srgbClr val="037BC1"/>
              </a:solidFill>
              <a:ln w="9525">
                <a:solidFill>
                  <a:srgbClr val="037BC1"/>
                </a:solidFill>
              </a:ln>
              <a:effectLst/>
            </c:spPr>
          </c:marker>
          <c:xVal>
            <c:numRef>
              <c:f>List1!$A$2:$A$78</c:f>
              <c:numCache>
                <c:formatCode>General</c:formatCode>
                <c:ptCount val="77"/>
                <c:pt idx="0">
                  <c:v>4.6039465361999996</c:v>
                </c:pt>
                <c:pt idx="1">
                  <c:v>5.1143676473999999</c:v>
                </c:pt>
                <c:pt idx="2">
                  <c:v>3.9423763717</c:v>
                </c:pt>
                <c:pt idx="3">
                  <c:v>6.1696165962</c:v>
                </c:pt>
                <c:pt idx="4">
                  <c:v>10.6363216585</c:v>
                </c:pt>
                <c:pt idx="5">
                  <c:v>1.4578359863999999</c:v>
                </c:pt>
                <c:pt idx="6">
                  <c:v>4.7946721182000003</c:v>
                </c:pt>
                <c:pt idx="7">
                  <c:v>4.6168051708000002</c:v>
                </c:pt>
                <c:pt idx="8">
                  <c:v>6.1525949163</c:v>
                </c:pt>
                <c:pt idx="9">
                  <c:v>4.0424870297000002</c:v>
                </c:pt>
                <c:pt idx="10">
                  <c:v>4.0627002834999999</c:v>
                </c:pt>
                <c:pt idx="11">
                  <c:v>4.6251392751999996</c:v>
                </c:pt>
                <c:pt idx="12">
                  <c:v>3.7778653619</c:v>
                </c:pt>
                <c:pt idx="13">
                  <c:v>5.4020424576000003</c:v>
                </c:pt>
                <c:pt idx="14">
                  <c:v>3.3114754097999999</c:v>
                </c:pt>
                <c:pt idx="16">
                  <c:v>4.5111510014</c:v>
                </c:pt>
                <c:pt idx="17">
                  <c:v>5.6310106293000004</c:v>
                </c:pt>
                <c:pt idx="18">
                  <c:v>4.3644824971</c:v>
                </c:pt>
                <c:pt idx="19">
                  <c:v>8.8416188948999999</c:v>
                </c:pt>
                <c:pt idx="20">
                  <c:v>5.1225068058999996</c:v>
                </c:pt>
                <c:pt idx="21">
                  <c:v>2.5906084157000002</c:v>
                </c:pt>
                <c:pt idx="22">
                  <c:v>3.6613850135999999</c:v>
                </c:pt>
                <c:pt idx="23">
                  <c:v>6.1947611546000001</c:v>
                </c:pt>
                <c:pt idx="24">
                  <c:v>4.3315484741999999</c:v>
                </c:pt>
                <c:pt idx="25">
                  <c:v>5.9796980294999997</c:v>
                </c:pt>
                <c:pt idx="26">
                  <c:v>4.4667175074000003</c:v>
                </c:pt>
                <c:pt idx="27">
                  <c:v>5.3678031101999997</c:v>
                </c:pt>
                <c:pt idx="28">
                  <c:v>6.5004544566</c:v>
                </c:pt>
                <c:pt idx="29">
                  <c:v>5.6789165117999998</c:v>
                </c:pt>
                <c:pt idx="30">
                  <c:v>3.6220324668999999</c:v>
                </c:pt>
                <c:pt idx="31">
                  <c:v>4.9395676869000003</c:v>
                </c:pt>
                <c:pt idx="32">
                  <c:v>6.1304646799000002</c:v>
                </c:pt>
                <c:pt idx="33">
                  <c:v>4.9802637104</c:v>
                </c:pt>
                <c:pt idx="34">
                  <c:v>4.3119891796000003</c:v>
                </c:pt>
                <c:pt idx="35">
                  <c:v>5.6347999120000001</c:v>
                </c:pt>
                <c:pt idx="36">
                  <c:v>3.6733653126000001</c:v>
                </c:pt>
                <c:pt idx="37">
                  <c:v>7.0243663181000002</c:v>
                </c:pt>
                <c:pt idx="38">
                  <c:v>5.2945188270000001</c:v>
                </c:pt>
                <c:pt idx="39">
                  <c:v>3.7281481774</c:v>
                </c:pt>
                <c:pt idx="40">
                  <c:v>3.6331551357</c:v>
                </c:pt>
                <c:pt idx="41">
                  <c:v>6.9610849157999999</c:v>
                </c:pt>
                <c:pt idx="42">
                  <c:v>2.7531701029</c:v>
                </c:pt>
                <c:pt idx="43">
                  <c:v>6.7851254359000004</c:v>
                </c:pt>
                <c:pt idx="44">
                  <c:v>5.5432175534999999</c:v>
                </c:pt>
                <c:pt idx="45">
                  <c:v>4.7112946360999999</c:v>
                </c:pt>
                <c:pt idx="46">
                  <c:v>5.1395319202999996</c:v>
                </c:pt>
                <c:pt idx="47">
                  <c:v>2.9766214542</c:v>
                </c:pt>
                <c:pt idx="48">
                  <c:v>11.549845573100001</c:v>
                </c:pt>
                <c:pt idx="49">
                  <c:v>4.0542402235999999</c:v>
                </c:pt>
                <c:pt idx="50">
                  <c:v>1.9816405020000001</c:v>
                </c:pt>
                <c:pt idx="51">
                  <c:v>1.1436224239999999</c:v>
                </c:pt>
                <c:pt idx="52">
                  <c:v>3.1798070865999999</c:v>
                </c:pt>
                <c:pt idx="53">
                  <c:v>4.7854438367999999</c:v>
                </c:pt>
                <c:pt idx="54">
                  <c:v>3.8466117761</c:v>
                </c:pt>
                <c:pt idx="55">
                  <c:v>5.4492962828999998</c:v>
                </c:pt>
                <c:pt idx="56">
                  <c:v>3.0749278332999999</c:v>
                </c:pt>
                <c:pt idx="57">
                  <c:v>3.3220485120999999</c:v>
                </c:pt>
                <c:pt idx="58">
                  <c:v>6.5383218307000002</c:v>
                </c:pt>
                <c:pt idx="59">
                  <c:v>3.5543585045000001</c:v>
                </c:pt>
                <c:pt idx="60">
                  <c:v>4.3180949415000001</c:v>
                </c:pt>
                <c:pt idx="61">
                  <c:v>3.8358579264000001</c:v>
                </c:pt>
                <c:pt idx="62">
                  <c:v>6.9144917418</c:v>
                </c:pt>
                <c:pt idx="63">
                  <c:v>4.5462527560000003</c:v>
                </c:pt>
                <c:pt idx="64">
                  <c:v>0.28397796330000002</c:v>
                </c:pt>
                <c:pt idx="65">
                  <c:v>4.9163293474999996</c:v>
                </c:pt>
                <c:pt idx="66">
                  <c:v>3.7439495102000002</c:v>
                </c:pt>
                <c:pt idx="67">
                  <c:v>4.9301492436999999</c:v>
                </c:pt>
                <c:pt idx="68">
                  <c:v>4.9118590302999996</c:v>
                </c:pt>
                <c:pt idx="69">
                  <c:v>10.4660793615</c:v>
                </c:pt>
                <c:pt idx="70">
                  <c:v>3.2596780707000002</c:v>
                </c:pt>
                <c:pt idx="71">
                  <c:v>3.3491197292999999</c:v>
                </c:pt>
                <c:pt idx="72">
                  <c:v>4.7720805607000001</c:v>
                </c:pt>
                <c:pt idx="73">
                  <c:v>4.0937597596000002</c:v>
                </c:pt>
                <c:pt idx="74">
                  <c:v>5.1584262111000001</c:v>
                </c:pt>
                <c:pt idx="75">
                  <c:v>5.2080574828000001</c:v>
                </c:pt>
                <c:pt idx="76">
                  <c:v>7.2273844493999997</c:v>
                </c:pt>
              </c:numCache>
            </c:numRef>
          </c:xVal>
          <c:yVal>
            <c:numRef>
              <c:f>List1!$B$2:$B$78</c:f>
              <c:numCache>
                <c:formatCode>General</c:formatCode>
                <c:ptCount val="77"/>
                <c:pt idx="0">
                  <c:v>78.27444486972098</c:v>
                </c:pt>
                <c:pt idx="1">
                  <c:v>78.389972767566292</c:v>
                </c:pt>
                <c:pt idx="2">
                  <c:v>79.154081219297069</c:v>
                </c:pt>
                <c:pt idx="3">
                  <c:v>78.452744081588605</c:v>
                </c:pt>
                <c:pt idx="4">
                  <c:v>79.992491738066278</c:v>
                </c:pt>
                <c:pt idx="5">
                  <c:v>79.077211506596896</c:v>
                </c:pt>
                <c:pt idx="6">
                  <c:v>76.972934753900773</c:v>
                </c:pt>
                <c:pt idx="7">
                  <c:v>77.811315414541667</c:v>
                </c:pt>
                <c:pt idx="8">
                  <c:v>78.975304647062345</c:v>
                </c:pt>
                <c:pt idx="9">
                  <c:v>77.752004772951508</c:v>
                </c:pt>
                <c:pt idx="10">
                  <c:v>77.598842373969603</c:v>
                </c:pt>
                <c:pt idx="11">
                  <c:v>76.059256879341504</c:v>
                </c:pt>
                <c:pt idx="12">
                  <c:v>78.377416199362216</c:v>
                </c:pt>
                <c:pt idx="13">
                  <c:v>77.282393988833434</c:v>
                </c:pt>
                <c:pt idx="14">
                  <c:v>78.679405012406633</c:v>
                </c:pt>
                <c:pt idx="15">
                  <c:v>79.367887093099924</c:v>
                </c:pt>
                <c:pt idx="16">
                  <c:v>80.039196104003565</c:v>
                </c:pt>
                <c:pt idx="17">
                  <c:v>78.42650667775348</c:v>
                </c:pt>
                <c:pt idx="18">
                  <c:v>79.89067121641537</c:v>
                </c:pt>
                <c:pt idx="19">
                  <c:v>78.918525872403748</c:v>
                </c:pt>
                <c:pt idx="20">
                  <c:v>77.711071368675746</c:v>
                </c:pt>
                <c:pt idx="21">
                  <c:v>78.943493667782704</c:v>
                </c:pt>
                <c:pt idx="22">
                  <c:v>79.521684850209923</c:v>
                </c:pt>
                <c:pt idx="23">
                  <c:v>78.979503456464826</c:v>
                </c:pt>
                <c:pt idx="24">
                  <c:v>78.070062118074134</c:v>
                </c:pt>
                <c:pt idx="25">
                  <c:v>76.680355385222029</c:v>
                </c:pt>
                <c:pt idx="26">
                  <c:v>77.929348969920994</c:v>
                </c:pt>
                <c:pt idx="27">
                  <c:v>78.4016443708514</c:v>
                </c:pt>
                <c:pt idx="28">
                  <c:v>78.575358501580155</c:v>
                </c:pt>
                <c:pt idx="29">
                  <c:v>77.93459590930955</c:v>
                </c:pt>
                <c:pt idx="30">
                  <c:v>78.125359520927091</c:v>
                </c:pt>
                <c:pt idx="31">
                  <c:v>78.468905080741081</c:v>
                </c:pt>
                <c:pt idx="32">
                  <c:v>77.103872554692572</c:v>
                </c:pt>
                <c:pt idx="33">
                  <c:v>76.292435151983796</c:v>
                </c:pt>
                <c:pt idx="34">
                  <c:v>78.333657416355848</c:v>
                </c:pt>
                <c:pt idx="35">
                  <c:v>79.338396986615905</c:v>
                </c:pt>
                <c:pt idx="36">
                  <c:v>75.581871459850163</c:v>
                </c:pt>
                <c:pt idx="37">
                  <c:v>79.136117588740731</c:v>
                </c:pt>
                <c:pt idx="38">
                  <c:v>78.038726695220419</c:v>
                </c:pt>
                <c:pt idx="39">
                  <c:v>78.538135474292744</c:v>
                </c:pt>
                <c:pt idx="40">
                  <c:v>79.093437351340228</c:v>
                </c:pt>
                <c:pt idx="41">
                  <c:v>78.035702227588445</c:v>
                </c:pt>
                <c:pt idx="42">
                  <c:v>77.249672441390871</c:v>
                </c:pt>
                <c:pt idx="43">
                  <c:v>79.260047665270079</c:v>
                </c:pt>
                <c:pt idx="44">
                  <c:v>78.600093299334148</c:v>
                </c:pt>
                <c:pt idx="45">
                  <c:v>79.043793275742985</c:v>
                </c:pt>
                <c:pt idx="46">
                  <c:v>78.162446624324929</c:v>
                </c:pt>
                <c:pt idx="47">
                  <c:v>79.557085446517945</c:v>
                </c:pt>
                <c:pt idx="48">
                  <c:v>78.4930879229791</c:v>
                </c:pt>
                <c:pt idx="49">
                  <c:v>77.963301914738736</c:v>
                </c:pt>
                <c:pt idx="50">
                  <c:v>79.357550602695213</c:v>
                </c:pt>
                <c:pt idx="51">
                  <c:v>80.08462779986175</c:v>
                </c:pt>
                <c:pt idx="52">
                  <c:v>78.04606826020985</c:v>
                </c:pt>
                <c:pt idx="53">
                  <c:v>78.260121709239414</c:v>
                </c:pt>
                <c:pt idx="54">
                  <c:v>78.025125643715</c:v>
                </c:pt>
                <c:pt idx="55">
                  <c:v>78.09291948184358</c:v>
                </c:pt>
                <c:pt idx="56">
                  <c:v>77.684899119312817</c:v>
                </c:pt>
                <c:pt idx="57">
                  <c:v>79.104524230139674</c:v>
                </c:pt>
                <c:pt idx="58">
                  <c:v>79.134275780531766</c:v>
                </c:pt>
                <c:pt idx="59">
                  <c:v>76.328204419533066</c:v>
                </c:pt>
                <c:pt idx="60">
                  <c:v>77.715826889767598</c:v>
                </c:pt>
                <c:pt idx="61">
                  <c:v>78.055817799704272</c:v>
                </c:pt>
                <c:pt idx="62">
                  <c:v>78.748830536166579</c:v>
                </c:pt>
                <c:pt idx="63">
                  <c:v>78.467216868073095</c:v>
                </c:pt>
                <c:pt idx="64">
                  <c:v>77.379399875265449</c:v>
                </c:pt>
                <c:pt idx="65">
                  <c:v>75.786641331175474</c:v>
                </c:pt>
                <c:pt idx="66">
                  <c:v>79.698479316522651</c:v>
                </c:pt>
                <c:pt idx="67">
                  <c:v>78.44228834512694</c:v>
                </c:pt>
                <c:pt idx="68">
                  <c:v>78.66449453152083</c:v>
                </c:pt>
                <c:pt idx="69">
                  <c:v>77.296110579231311</c:v>
                </c:pt>
                <c:pt idx="70">
                  <c:v>78.944093365646779</c:v>
                </c:pt>
                <c:pt idx="71">
                  <c:v>78.288529982781952</c:v>
                </c:pt>
                <c:pt idx="72">
                  <c:v>79.11982615672143</c:v>
                </c:pt>
                <c:pt idx="73">
                  <c:v>79.313559180156034</c:v>
                </c:pt>
                <c:pt idx="74">
                  <c:v>79.038359946144098</c:v>
                </c:pt>
                <c:pt idx="75">
                  <c:v>78.727605155673402</c:v>
                </c:pt>
                <c:pt idx="76">
                  <c:v>80.095371311937754</c:v>
                </c:pt>
              </c:numCache>
            </c:numRef>
          </c:yVal>
          <c:smooth val="0"/>
          <c:extLst>
            <c:ext xmlns:c16="http://schemas.microsoft.com/office/drawing/2014/chart" uri="{C3380CC4-5D6E-409C-BE32-E72D297353CC}">
              <c16:uniqueId val="{00000000-57B8-4652-A430-AE61F28A7F56}"/>
            </c:ext>
          </c:extLst>
        </c:ser>
        <c:dLbls>
          <c:showLegendKey val="0"/>
          <c:showVal val="0"/>
          <c:showCatName val="0"/>
          <c:showSerName val="0"/>
          <c:showPercent val="0"/>
          <c:showBubbleSize val="0"/>
        </c:dLbls>
        <c:axId val="453501496"/>
        <c:axId val="453501104"/>
      </c:scatterChart>
      <c:valAx>
        <c:axId val="453501496"/>
        <c:scaling>
          <c:orientation val="minMax"/>
          <c:max val="1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cs-CZ" sz="1000" b="1" dirty="0">
                    <a:solidFill>
                      <a:schemeClr val="tx1"/>
                    </a:solidFill>
                  </a:rPr>
                  <a:t>Počet nemocničních lůžek na 1 000 obyvatel</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3501104"/>
        <c:crosses val="autoZero"/>
        <c:crossBetween val="midCat"/>
      </c:valAx>
      <c:valAx>
        <c:axId val="453501104"/>
        <c:scaling>
          <c:orientation val="minMax"/>
          <c:max val="8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cs-CZ" sz="1000" b="1" dirty="0">
                    <a:solidFill>
                      <a:schemeClr val="tx1"/>
                    </a:solidFill>
                  </a:rPr>
                  <a:t>Naděje dožití při narození (roky)</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350149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cs-CZ" sz="1200" b="1" dirty="0">
                <a:solidFill>
                  <a:schemeClr val="tx1"/>
                </a:solidFill>
              </a:rPr>
              <a:t>Registrovaná nezaměstnanost</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cs-CZ"/>
        </a:p>
      </c:txPr>
    </c:title>
    <c:autoTitleDeleted val="0"/>
    <c:plotArea>
      <c:layout/>
      <c:scatterChart>
        <c:scatterStyle val="lineMarker"/>
        <c:varyColors val="0"/>
        <c:ser>
          <c:idx val="0"/>
          <c:order val="0"/>
          <c:tx>
            <c:strRef>
              <c:f>List1!$B$1</c:f>
              <c:strCache>
                <c:ptCount val="1"/>
                <c:pt idx="0">
                  <c:v>Hodnoty osy Y</c:v>
                </c:pt>
              </c:strCache>
            </c:strRef>
          </c:tx>
          <c:spPr>
            <a:ln w="19050" cap="rnd">
              <a:noFill/>
              <a:round/>
            </a:ln>
            <a:effectLst/>
          </c:spPr>
          <c:marker>
            <c:symbol val="circle"/>
            <c:size val="5"/>
            <c:spPr>
              <a:solidFill>
                <a:srgbClr val="037BC1"/>
              </a:solidFill>
              <a:ln w="9525">
                <a:solidFill>
                  <a:srgbClr val="037BC1"/>
                </a:solidFill>
              </a:ln>
              <a:effectLst/>
            </c:spPr>
          </c:marker>
          <c:xVal>
            <c:numRef>
              <c:f>List1!$A$2:$A$78</c:f>
              <c:numCache>
                <c:formatCode>General</c:formatCode>
                <c:ptCount val="77"/>
                <c:pt idx="0">
                  <c:v>3.7558833699999998</c:v>
                </c:pt>
                <c:pt idx="1">
                  <c:v>5.0650810999999996</c:v>
                </c:pt>
                <c:pt idx="2">
                  <c:v>5.5724803200000004</c:v>
                </c:pt>
                <c:pt idx="3">
                  <c:v>6.4615661500000003</c:v>
                </c:pt>
                <c:pt idx="4">
                  <c:v>7.5900874399999996</c:v>
                </c:pt>
                <c:pt idx="5">
                  <c:v>5.2330779700000001</c:v>
                </c:pt>
                <c:pt idx="6">
                  <c:v>11.56360772</c:v>
                </c:pt>
                <c:pt idx="7">
                  <c:v>5.6519669400000003</c:v>
                </c:pt>
                <c:pt idx="8">
                  <c:v>4.0422279799999998</c:v>
                </c:pt>
                <c:pt idx="9">
                  <c:v>7.4039044499999997</c:v>
                </c:pt>
                <c:pt idx="10">
                  <c:v>5.4995938300000002</c:v>
                </c:pt>
                <c:pt idx="11">
                  <c:v>9.3914473699999999</c:v>
                </c:pt>
                <c:pt idx="12">
                  <c:v>5.63853676</c:v>
                </c:pt>
                <c:pt idx="13">
                  <c:v>8.7610978900000003</c:v>
                </c:pt>
                <c:pt idx="14">
                  <c:v>5.2983070100000003</c:v>
                </c:pt>
                <c:pt idx="15">
                  <c:v>5.6033186199999996</c:v>
                </c:pt>
                <c:pt idx="16">
                  <c:v>5.7852164500000001</c:v>
                </c:pt>
                <c:pt idx="17">
                  <c:v>8.9768110199999995</c:v>
                </c:pt>
                <c:pt idx="18">
                  <c:v>5.7996951000000001</c:v>
                </c:pt>
                <c:pt idx="19">
                  <c:v>5.6354509400000001</c:v>
                </c:pt>
                <c:pt idx="20">
                  <c:v>9.4747954599999993</c:v>
                </c:pt>
                <c:pt idx="21">
                  <c:v>4.0508993499999999</c:v>
                </c:pt>
                <c:pt idx="22">
                  <c:v>5.7377929300000003</c:v>
                </c:pt>
                <c:pt idx="23">
                  <c:v>4.7132367500000001</c:v>
                </c:pt>
                <c:pt idx="24">
                  <c:v>7.0181738899999999</c:v>
                </c:pt>
                <c:pt idx="25">
                  <c:v>10.964421700000001</c:v>
                </c:pt>
                <c:pt idx="26">
                  <c:v>6.9236984000000001</c:v>
                </c:pt>
                <c:pt idx="27">
                  <c:v>4.9229256599999998</c:v>
                </c:pt>
                <c:pt idx="28">
                  <c:v>7.3209111</c:v>
                </c:pt>
                <c:pt idx="29">
                  <c:v>7.1537635000000002</c:v>
                </c:pt>
                <c:pt idx="30">
                  <c:v>6.5595116999999998</c:v>
                </c:pt>
                <c:pt idx="31">
                  <c:v>7.0887105999999998</c:v>
                </c:pt>
                <c:pt idx="32">
                  <c:v>7.3366269600000003</c:v>
                </c:pt>
                <c:pt idx="33">
                  <c:v>7.9793212000000002</c:v>
                </c:pt>
                <c:pt idx="34">
                  <c:v>6.9708400900000003</c:v>
                </c:pt>
                <c:pt idx="35">
                  <c:v>3.5259884100000001</c:v>
                </c:pt>
                <c:pt idx="36">
                  <c:v>11.0993754</c:v>
                </c:pt>
                <c:pt idx="37">
                  <c:v>4.9969488499999999</c:v>
                </c:pt>
                <c:pt idx="38">
                  <c:v>5.24575689</c:v>
                </c:pt>
                <c:pt idx="39">
                  <c:v>6.7778985699999996</c:v>
                </c:pt>
                <c:pt idx="40">
                  <c:v>6.9639217000000002</c:v>
                </c:pt>
                <c:pt idx="41">
                  <c:v>7.0876212799999996</c:v>
                </c:pt>
                <c:pt idx="42">
                  <c:v>10.06230515</c:v>
                </c:pt>
                <c:pt idx="43">
                  <c:v>4.2628313999999996</c:v>
                </c:pt>
                <c:pt idx="44">
                  <c:v>4.0864315199999997</c:v>
                </c:pt>
                <c:pt idx="45">
                  <c:v>4.2876721299999998</c:v>
                </c:pt>
                <c:pt idx="46">
                  <c:v>4.0834120499999997</c:v>
                </c:pt>
                <c:pt idx="47">
                  <c:v>4.3141628900000004</c:v>
                </c:pt>
                <c:pt idx="48">
                  <c:v>4.2980888799999999</c:v>
                </c:pt>
                <c:pt idx="49">
                  <c:v>4.4083118099999998</c:v>
                </c:pt>
                <c:pt idx="50">
                  <c:v>2.6250023100000002</c:v>
                </c:pt>
                <c:pt idx="51">
                  <c:v>3.7362712199999999</c:v>
                </c:pt>
                <c:pt idx="52">
                  <c:v>8.1650630900000003</c:v>
                </c:pt>
                <c:pt idx="53">
                  <c:v>7.7793904200000004</c:v>
                </c:pt>
                <c:pt idx="54">
                  <c:v>4.8846315200000001</c:v>
                </c:pt>
                <c:pt idx="55">
                  <c:v>5.7809578000000004</c:v>
                </c:pt>
                <c:pt idx="56">
                  <c:v>3.86968588</c:v>
                </c:pt>
                <c:pt idx="57">
                  <c:v>2.8797224400000001</c:v>
                </c:pt>
                <c:pt idx="58">
                  <c:v>6.57783462</c:v>
                </c:pt>
                <c:pt idx="59">
                  <c:v>8.6928704999999997</c:v>
                </c:pt>
                <c:pt idx="60">
                  <c:v>5.8388686500000002</c:v>
                </c:pt>
                <c:pt idx="61">
                  <c:v>6.8986856100000002</c:v>
                </c:pt>
                <c:pt idx="62">
                  <c:v>6.7649347300000002</c:v>
                </c:pt>
                <c:pt idx="63">
                  <c:v>6.1979221000000004</c:v>
                </c:pt>
                <c:pt idx="64">
                  <c:v>6.1044440800000004</c:v>
                </c:pt>
                <c:pt idx="65">
                  <c:v>7.3643230700000002</c:v>
                </c:pt>
                <c:pt idx="66">
                  <c:v>8.3203763500000001</c:v>
                </c:pt>
                <c:pt idx="67">
                  <c:v>5.7636998100000003</c:v>
                </c:pt>
                <c:pt idx="68">
                  <c:v>5.1995011199999999</c:v>
                </c:pt>
                <c:pt idx="69">
                  <c:v>10.387656209999999</c:v>
                </c:pt>
                <c:pt idx="70">
                  <c:v>4.59739947</c:v>
                </c:pt>
                <c:pt idx="71">
                  <c:v>7.0010209799999998</c:v>
                </c:pt>
                <c:pt idx="72">
                  <c:v>4.7221026799999999</c:v>
                </c:pt>
                <c:pt idx="73">
                  <c:v>6.2899069499999998</c:v>
                </c:pt>
                <c:pt idx="74">
                  <c:v>5.1411155700000002</c:v>
                </c:pt>
                <c:pt idx="75">
                  <c:v>9.4085245900000007</c:v>
                </c:pt>
                <c:pt idx="76">
                  <c:v>4.2011423099999998</c:v>
                </c:pt>
              </c:numCache>
            </c:numRef>
          </c:xVal>
          <c:yVal>
            <c:numRef>
              <c:f>List1!$B$2:$B$78</c:f>
              <c:numCache>
                <c:formatCode>General</c:formatCode>
                <c:ptCount val="77"/>
                <c:pt idx="0">
                  <c:v>78.27444486972098</c:v>
                </c:pt>
                <c:pt idx="1">
                  <c:v>78.389972767566292</c:v>
                </c:pt>
                <c:pt idx="2">
                  <c:v>79.154081219297069</c:v>
                </c:pt>
                <c:pt idx="3">
                  <c:v>78.452744081588605</c:v>
                </c:pt>
                <c:pt idx="4">
                  <c:v>79.992491738066278</c:v>
                </c:pt>
                <c:pt idx="5">
                  <c:v>79.077211506596896</c:v>
                </c:pt>
                <c:pt idx="6">
                  <c:v>76.972934753900773</c:v>
                </c:pt>
                <c:pt idx="7">
                  <c:v>77.811315414541667</c:v>
                </c:pt>
                <c:pt idx="8">
                  <c:v>78.975304647062345</c:v>
                </c:pt>
                <c:pt idx="9">
                  <c:v>77.752004772951508</c:v>
                </c:pt>
                <c:pt idx="10">
                  <c:v>77.598842373969603</c:v>
                </c:pt>
                <c:pt idx="11">
                  <c:v>76.059256879341504</c:v>
                </c:pt>
                <c:pt idx="12">
                  <c:v>78.377416199362216</c:v>
                </c:pt>
                <c:pt idx="13">
                  <c:v>77.282393988833434</c:v>
                </c:pt>
                <c:pt idx="14">
                  <c:v>78.679405012406633</c:v>
                </c:pt>
                <c:pt idx="15">
                  <c:v>79.367887093099924</c:v>
                </c:pt>
                <c:pt idx="16">
                  <c:v>80.039196104003565</c:v>
                </c:pt>
                <c:pt idx="17">
                  <c:v>78.42650667775348</c:v>
                </c:pt>
                <c:pt idx="18">
                  <c:v>79.89067121641537</c:v>
                </c:pt>
                <c:pt idx="19">
                  <c:v>78.918525872403748</c:v>
                </c:pt>
                <c:pt idx="20">
                  <c:v>77.711071368675746</c:v>
                </c:pt>
                <c:pt idx="21">
                  <c:v>78.943493667782704</c:v>
                </c:pt>
                <c:pt idx="22">
                  <c:v>79.521684850209923</c:v>
                </c:pt>
                <c:pt idx="23">
                  <c:v>78.979503456464826</c:v>
                </c:pt>
                <c:pt idx="24">
                  <c:v>78.070062118074134</c:v>
                </c:pt>
                <c:pt idx="25">
                  <c:v>76.680355385222029</c:v>
                </c:pt>
                <c:pt idx="26">
                  <c:v>77.929348969920994</c:v>
                </c:pt>
                <c:pt idx="27">
                  <c:v>78.4016443708514</c:v>
                </c:pt>
                <c:pt idx="28">
                  <c:v>78.575358501580155</c:v>
                </c:pt>
                <c:pt idx="29">
                  <c:v>77.93459590930955</c:v>
                </c:pt>
                <c:pt idx="30">
                  <c:v>78.125359520927091</c:v>
                </c:pt>
                <c:pt idx="31">
                  <c:v>78.468905080741081</c:v>
                </c:pt>
                <c:pt idx="32">
                  <c:v>77.103872554692572</c:v>
                </c:pt>
                <c:pt idx="33">
                  <c:v>76.292435151983796</c:v>
                </c:pt>
                <c:pt idx="34">
                  <c:v>78.333657416355848</c:v>
                </c:pt>
                <c:pt idx="35">
                  <c:v>79.338396986615905</c:v>
                </c:pt>
                <c:pt idx="36">
                  <c:v>75.581871459850163</c:v>
                </c:pt>
                <c:pt idx="37">
                  <c:v>79.136117588740731</c:v>
                </c:pt>
                <c:pt idx="38">
                  <c:v>78.038726695220419</c:v>
                </c:pt>
                <c:pt idx="39">
                  <c:v>78.538135474292744</c:v>
                </c:pt>
                <c:pt idx="40">
                  <c:v>79.093437351340228</c:v>
                </c:pt>
                <c:pt idx="41">
                  <c:v>78.035702227588445</c:v>
                </c:pt>
                <c:pt idx="42">
                  <c:v>77.249672441390871</c:v>
                </c:pt>
                <c:pt idx="43">
                  <c:v>79.260047665270079</c:v>
                </c:pt>
                <c:pt idx="44">
                  <c:v>78.600093299334148</c:v>
                </c:pt>
                <c:pt idx="45">
                  <c:v>79.043793275742985</c:v>
                </c:pt>
                <c:pt idx="46">
                  <c:v>78.162446624324929</c:v>
                </c:pt>
                <c:pt idx="47">
                  <c:v>79.557085446517945</c:v>
                </c:pt>
                <c:pt idx="48">
                  <c:v>78.4930879229791</c:v>
                </c:pt>
                <c:pt idx="49">
                  <c:v>77.963301914738736</c:v>
                </c:pt>
                <c:pt idx="50">
                  <c:v>79.357550602695213</c:v>
                </c:pt>
                <c:pt idx="51">
                  <c:v>80.08462779986175</c:v>
                </c:pt>
                <c:pt idx="52">
                  <c:v>78.04606826020985</c:v>
                </c:pt>
                <c:pt idx="53">
                  <c:v>78.260121709239414</c:v>
                </c:pt>
                <c:pt idx="54">
                  <c:v>78.025125643715</c:v>
                </c:pt>
                <c:pt idx="55">
                  <c:v>78.09291948184358</c:v>
                </c:pt>
                <c:pt idx="56">
                  <c:v>77.684899119312817</c:v>
                </c:pt>
                <c:pt idx="57">
                  <c:v>79.104524230139674</c:v>
                </c:pt>
                <c:pt idx="58">
                  <c:v>79.134275780531766</c:v>
                </c:pt>
                <c:pt idx="59">
                  <c:v>76.328204419533066</c:v>
                </c:pt>
                <c:pt idx="60">
                  <c:v>77.715826889767598</c:v>
                </c:pt>
                <c:pt idx="61">
                  <c:v>78.055817799704272</c:v>
                </c:pt>
                <c:pt idx="62">
                  <c:v>78.748830536166579</c:v>
                </c:pt>
                <c:pt idx="63">
                  <c:v>78.467216868073095</c:v>
                </c:pt>
                <c:pt idx="64">
                  <c:v>77.379399875265449</c:v>
                </c:pt>
                <c:pt idx="65">
                  <c:v>75.786641331175474</c:v>
                </c:pt>
                <c:pt idx="66">
                  <c:v>79.698479316522651</c:v>
                </c:pt>
                <c:pt idx="67">
                  <c:v>78.44228834512694</c:v>
                </c:pt>
                <c:pt idx="68">
                  <c:v>78.66449453152083</c:v>
                </c:pt>
                <c:pt idx="69">
                  <c:v>77.296110579231311</c:v>
                </c:pt>
                <c:pt idx="70">
                  <c:v>78.944093365646779</c:v>
                </c:pt>
                <c:pt idx="71">
                  <c:v>78.288529982781952</c:v>
                </c:pt>
                <c:pt idx="72">
                  <c:v>79.11982615672143</c:v>
                </c:pt>
                <c:pt idx="73">
                  <c:v>79.313559180156034</c:v>
                </c:pt>
                <c:pt idx="74">
                  <c:v>79.038359946144098</c:v>
                </c:pt>
                <c:pt idx="75">
                  <c:v>78.727605155673402</c:v>
                </c:pt>
                <c:pt idx="76">
                  <c:v>80.095371311937754</c:v>
                </c:pt>
              </c:numCache>
            </c:numRef>
          </c:yVal>
          <c:smooth val="0"/>
          <c:extLst>
            <c:ext xmlns:c16="http://schemas.microsoft.com/office/drawing/2014/chart" uri="{C3380CC4-5D6E-409C-BE32-E72D297353CC}">
              <c16:uniqueId val="{00000000-3D47-40B5-88BE-E09F3E455065}"/>
            </c:ext>
          </c:extLst>
        </c:ser>
        <c:dLbls>
          <c:showLegendKey val="0"/>
          <c:showVal val="0"/>
          <c:showCatName val="0"/>
          <c:showSerName val="0"/>
          <c:showPercent val="0"/>
          <c:showBubbleSize val="0"/>
        </c:dLbls>
        <c:axId val="453488168"/>
        <c:axId val="453488952"/>
      </c:scatterChart>
      <c:valAx>
        <c:axId val="453488168"/>
        <c:scaling>
          <c:orientation val="minMax"/>
          <c:max val="12"/>
          <c:min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cs-CZ" sz="1000" b="1" dirty="0">
                    <a:solidFill>
                      <a:schemeClr val="tx1"/>
                    </a:solidFill>
                  </a:rPr>
                  <a:t>Míra</a:t>
                </a:r>
                <a:r>
                  <a:rPr lang="cs-CZ" sz="1000" b="1" baseline="0" dirty="0">
                    <a:solidFill>
                      <a:schemeClr val="tx1"/>
                    </a:solidFill>
                  </a:rPr>
                  <a:t> nezaměstnanosti (%)</a:t>
                </a:r>
                <a:endParaRPr lang="cs-CZ" sz="1000" b="1" dirty="0">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3488952"/>
        <c:crosses val="autoZero"/>
        <c:crossBetween val="midCat"/>
      </c:valAx>
      <c:valAx>
        <c:axId val="453488952"/>
        <c:scaling>
          <c:orientation val="minMax"/>
          <c:max val="8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cs-CZ" sz="1000" b="1" dirty="0">
                    <a:solidFill>
                      <a:schemeClr val="tx1"/>
                    </a:solidFill>
                  </a:rPr>
                  <a:t>Naděje dožití při narození (roky)</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348816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cs-CZ" sz="1200" b="1" dirty="0">
                <a:solidFill>
                  <a:schemeClr val="tx1"/>
                </a:solidFill>
              </a:rPr>
              <a:t>Dosažené vzdělání</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cs-CZ"/>
        </a:p>
      </c:txPr>
    </c:title>
    <c:autoTitleDeleted val="0"/>
    <c:plotArea>
      <c:layout/>
      <c:scatterChart>
        <c:scatterStyle val="lineMarker"/>
        <c:varyColors val="0"/>
        <c:ser>
          <c:idx val="0"/>
          <c:order val="0"/>
          <c:tx>
            <c:strRef>
              <c:f>List1!$B$1</c:f>
              <c:strCache>
                <c:ptCount val="1"/>
                <c:pt idx="0">
                  <c:v>Hodnoty osy Y</c:v>
                </c:pt>
              </c:strCache>
            </c:strRef>
          </c:tx>
          <c:spPr>
            <a:ln w="19050" cap="rnd">
              <a:noFill/>
              <a:round/>
            </a:ln>
            <a:effectLst/>
          </c:spPr>
          <c:marker>
            <c:symbol val="circle"/>
            <c:size val="5"/>
            <c:spPr>
              <a:solidFill>
                <a:srgbClr val="037BC1"/>
              </a:solidFill>
              <a:ln w="9525">
                <a:solidFill>
                  <a:srgbClr val="037BC1"/>
                </a:solidFill>
              </a:ln>
              <a:effectLst/>
            </c:spPr>
          </c:marker>
          <c:xVal>
            <c:numRef>
              <c:f>List1!$A$2:$A$78</c:f>
              <c:numCache>
                <c:formatCode>General</c:formatCode>
                <c:ptCount val="77"/>
                <c:pt idx="0">
                  <c:v>18.136736150419601</c:v>
                </c:pt>
                <c:pt idx="1">
                  <c:v>17.034691667694698</c:v>
                </c:pt>
                <c:pt idx="2">
                  <c:v>17.4630967684738</c:v>
                </c:pt>
                <c:pt idx="3">
                  <c:v>22.983272907053401</c:v>
                </c:pt>
                <c:pt idx="4">
                  <c:v>13.1632007649433</c:v>
                </c:pt>
                <c:pt idx="5">
                  <c:v>17.861941455459998</c:v>
                </c:pt>
                <c:pt idx="6">
                  <c:v>23.145498290490099</c:v>
                </c:pt>
                <c:pt idx="7">
                  <c:v>21.093851056574</c:v>
                </c:pt>
                <c:pt idx="8">
                  <c:v>16.141080918479901</c:v>
                </c:pt>
                <c:pt idx="9">
                  <c:v>22.652812696417399</c:v>
                </c:pt>
                <c:pt idx="10">
                  <c:v>23.424782212976201</c:v>
                </c:pt>
                <c:pt idx="11">
                  <c:v>23.9895245614373</c:v>
                </c:pt>
                <c:pt idx="12">
                  <c:v>19.339890511777899</c:v>
                </c:pt>
                <c:pt idx="13">
                  <c:v>23.5242225979563</c:v>
                </c:pt>
                <c:pt idx="14">
                  <c:v>20.7982409643285</c:v>
                </c:pt>
                <c:pt idx="15">
                  <c:v>18.534100599167601</c:v>
                </c:pt>
                <c:pt idx="16">
                  <c:v>18.181592902810099</c:v>
                </c:pt>
                <c:pt idx="17">
                  <c:v>21.952455890808899</c:v>
                </c:pt>
                <c:pt idx="18">
                  <c:v>15.7859078590786</c:v>
                </c:pt>
                <c:pt idx="19">
                  <c:v>19.1454897899572</c:v>
                </c:pt>
                <c:pt idx="20">
                  <c:v>22.985939291533398</c:v>
                </c:pt>
                <c:pt idx="21">
                  <c:v>18.2753037618332</c:v>
                </c:pt>
                <c:pt idx="22">
                  <c:v>18.212700906601</c:v>
                </c:pt>
                <c:pt idx="23">
                  <c:v>21.4284791400183</c:v>
                </c:pt>
                <c:pt idx="24">
                  <c:v>20.940427576267101</c:v>
                </c:pt>
                <c:pt idx="25">
                  <c:v>21.918261366056601</c:v>
                </c:pt>
                <c:pt idx="26">
                  <c:v>19.3832891736104</c:v>
                </c:pt>
                <c:pt idx="27">
                  <c:v>19.2137184508268</c:v>
                </c:pt>
                <c:pt idx="28">
                  <c:v>18.624312767257202</c:v>
                </c:pt>
                <c:pt idx="29">
                  <c:v>18.991019545694702</c:v>
                </c:pt>
                <c:pt idx="30">
                  <c:v>18.902862921064301</c:v>
                </c:pt>
                <c:pt idx="31">
                  <c:v>18.227572933829901</c:v>
                </c:pt>
                <c:pt idx="32">
                  <c:v>20.463744940282801</c:v>
                </c:pt>
                <c:pt idx="33">
                  <c:v>23.040830449826998</c:v>
                </c:pt>
                <c:pt idx="34">
                  <c:v>18.3104130151454</c:v>
                </c:pt>
                <c:pt idx="35">
                  <c:v>17.146941325709498</c:v>
                </c:pt>
                <c:pt idx="36">
                  <c:v>24.042243033779702</c:v>
                </c:pt>
                <c:pt idx="37">
                  <c:v>19.213983187496002</c:v>
                </c:pt>
                <c:pt idx="38">
                  <c:v>19.362411567630399</c:v>
                </c:pt>
                <c:pt idx="39">
                  <c:v>17.225950782997799</c:v>
                </c:pt>
                <c:pt idx="40">
                  <c:v>17.5048904835751</c:v>
                </c:pt>
                <c:pt idx="41">
                  <c:v>20.1942424811526</c:v>
                </c:pt>
                <c:pt idx="42">
                  <c:v>19.160435804315298</c:v>
                </c:pt>
                <c:pt idx="43">
                  <c:v>15.487289741522501</c:v>
                </c:pt>
                <c:pt idx="44">
                  <c:v>19.195597636966902</c:v>
                </c:pt>
                <c:pt idx="45">
                  <c:v>18.097525181775701</c:v>
                </c:pt>
                <c:pt idx="46">
                  <c:v>20.8469603244314</c:v>
                </c:pt>
                <c:pt idx="47">
                  <c:v>14.340358143501</c:v>
                </c:pt>
                <c:pt idx="48">
                  <c:v>21.034976928770501</c:v>
                </c:pt>
                <c:pt idx="49">
                  <c:v>20.622733053841401</c:v>
                </c:pt>
                <c:pt idx="50">
                  <c:v>13.847297276373</c:v>
                </c:pt>
                <c:pt idx="51">
                  <c:v>13.2692236013269</c:v>
                </c:pt>
                <c:pt idx="52">
                  <c:v>19.178057666657701</c:v>
                </c:pt>
                <c:pt idx="53">
                  <c:v>19.2029547782364</c:v>
                </c:pt>
                <c:pt idx="54">
                  <c:v>17.886866977006601</c:v>
                </c:pt>
                <c:pt idx="55">
                  <c:v>20.320335145885799</c:v>
                </c:pt>
                <c:pt idx="56">
                  <c:v>18.497547165206399</c:v>
                </c:pt>
                <c:pt idx="57">
                  <c:v>18.312121212121198</c:v>
                </c:pt>
                <c:pt idx="58">
                  <c:v>18.766160630720702</c:v>
                </c:pt>
                <c:pt idx="59">
                  <c:v>26.157099224684799</c:v>
                </c:pt>
                <c:pt idx="60">
                  <c:v>18.9719439544713</c:v>
                </c:pt>
                <c:pt idx="61">
                  <c:v>21.168404100407901</c:v>
                </c:pt>
                <c:pt idx="62">
                  <c:v>20.773393615563801</c:v>
                </c:pt>
                <c:pt idx="63">
                  <c:v>17.811895328480599</c:v>
                </c:pt>
                <c:pt idx="64">
                  <c:v>24.301322858819798</c:v>
                </c:pt>
                <c:pt idx="65">
                  <c:v>23.0096123217598</c:v>
                </c:pt>
                <c:pt idx="66">
                  <c:v>20.115279201623501</c:v>
                </c:pt>
                <c:pt idx="67">
                  <c:v>20.0829817994574</c:v>
                </c:pt>
                <c:pt idx="68">
                  <c:v>20.982010721215499</c:v>
                </c:pt>
                <c:pt idx="69">
                  <c:v>20.042520486689899</c:v>
                </c:pt>
                <c:pt idx="70">
                  <c:v>19.162902376037501</c:v>
                </c:pt>
                <c:pt idx="71">
                  <c:v>19.355475822113998</c:v>
                </c:pt>
                <c:pt idx="72">
                  <c:v>19.422261789287699</c:v>
                </c:pt>
                <c:pt idx="73">
                  <c:v>18.909953559437898</c:v>
                </c:pt>
                <c:pt idx="74">
                  <c:v>18.732319498500001</c:v>
                </c:pt>
                <c:pt idx="75">
                  <c:v>23.727957577542998</c:v>
                </c:pt>
                <c:pt idx="76">
                  <c:v>10.383043363636499</c:v>
                </c:pt>
              </c:numCache>
            </c:numRef>
          </c:xVal>
          <c:yVal>
            <c:numRef>
              <c:f>List1!$B$2:$B$78</c:f>
              <c:numCache>
                <c:formatCode>General</c:formatCode>
                <c:ptCount val="77"/>
                <c:pt idx="0">
                  <c:v>78.27444486972098</c:v>
                </c:pt>
                <c:pt idx="1">
                  <c:v>78.389972767566306</c:v>
                </c:pt>
                <c:pt idx="2">
                  <c:v>79.154081219297069</c:v>
                </c:pt>
                <c:pt idx="3">
                  <c:v>78.452744081588605</c:v>
                </c:pt>
                <c:pt idx="4">
                  <c:v>79.992491738066278</c:v>
                </c:pt>
                <c:pt idx="5">
                  <c:v>79.077211506596896</c:v>
                </c:pt>
                <c:pt idx="6">
                  <c:v>76.972934753900773</c:v>
                </c:pt>
                <c:pt idx="7">
                  <c:v>77.811315414541667</c:v>
                </c:pt>
                <c:pt idx="8">
                  <c:v>78.975304647062345</c:v>
                </c:pt>
                <c:pt idx="9">
                  <c:v>77.752004772951508</c:v>
                </c:pt>
                <c:pt idx="10">
                  <c:v>77.598842373969603</c:v>
                </c:pt>
                <c:pt idx="11">
                  <c:v>76.059256879341504</c:v>
                </c:pt>
                <c:pt idx="12">
                  <c:v>78.377416199362216</c:v>
                </c:pt>
                <c:pt idx="13">
                  <c:v>77.282393988833434</c:v>
                </c:pt>
                <c:pt idx="14">
                  <c:v>78.679405012406633</c:v>
                </c:pt>
                <c:pt idx="15">
                  <c:v>79.367887093099924</c:v>
                </c:pt>
                <c:pt idx="16">
                  <c:v>80.039196104003565</c:v>
                </c:pt>
                <c:pt idx="17">
                  <c:v>78.42650667775348</c:v>
                </c:pt>
                <c:pt idx="18">
                  <c:v>79.89067121641537</c:v>
                </c:pt>
                <c:pt idx="19">
                  <c:v>78.918525872403748</c:v>
                </c:pt>
                <c:pt idx="20">
                  <c:v>77.711071368675746</c:v>
                </c:pt>
                <c:pt idx="21">
                  <c:v>78.943493667782704</c:v>
                </c:pt>
                <c:pt idx="22">
                  <c:v>79.521684850209923</c:v>
                </c:pt>
                <c:pt idx="23">
                  <c:v>78.979503456464826</c:v>
                </c:pt>
                <c:pt idx="24">
                  <c:v>78.070062118074134</c:v>
                </c:pt>
                <c:pt idx="25">
                  <c:v>76.680355385222029</c:v>
                </c:pt>
                <c:pt idx="26">
                  <c:v>77.929348969920994</c:v>
                </c:pt>
                <c:pt idx="27">
                  <c:v>78.4016443708514</c:v>
                </c:pt>
                <c:pt idx="28">
                  <c:v>78.575358501580155</c:v>
                </c:pt>
                <c:pt idx="29">
                  <c:v>77.93459590930955</c:v>
                </c:pt>
                <c:pt idx="30">
                  <c:v>78.125359520927091</c:v>
                </c:pt>
                <c:pt idx="31">
                  <c:v>78.468905080741081</c:v>
                </c:pt>
                <c:pt idx="32">
                  <c:v>77.103872554692572</c:v>
                </c:pt>
                <c:pt idx="33">
                  <c:v>76.292435151983796</c:v>
                </c:pt>
                <c:pt idx="34">
                  <c:v>78.333657416355848</c:v>
                </c:pt>
                <c:pt idx="35">
                  <c:v>79.338396986615905</c:v>
                </c:pt>
                <c:pt idx="36">
                  <c:v>75.581871459850163</c:v>
                </c:pt>
                <c:pt idx="37">
                  <c:v>79.136117588740731</c:v>
                </c:pt>
                <c:pt idx="38">
                  <c:v>78.038726695220419</c:v>
                </c:pt>
                <c:pt idx="39">
                  <c:v>78.538135474292744</c:v>
                </c:pt>
                <c:pt idx="40">
                  <c:v>79.093437351340228</c:v>
                </c:pt>
                <c:pt idx="41">
                  <c:v>78.035702227588445</c:v>
                </c:pt>
                <c:pt idx="42">
                  <c:v>77.249672441390871</c:v>
                </c:pt>
                <c:pt idx="43">
                  <c:v>79.260047665270079</c:v>
                </c:pt>
                <c:pt idx="44">
                  <c:v>78.600093299334148</c:v>
                </c:pt>
                <c:pt idx="45">
                  <c:v>79.043793275742985</c:v>
                </c:pt>
                <c:pt idx="46">
                  <c:v>78.162446624324929</c:v>
                </c:pt>
                <c:pt idx="47">
                  <c:v>79.557085446517945</c:v>
                </c:pt>
                <c:pt idx="48">
                  <c:v>78.4930879229791</c:v>
                </c:pt>
                <c:pt idx="49">
                  <c:v>77.963301914738736</c:v>
                </c:pt>
                <c:pt idx="50">
                  <c:v>79.357550602695213</c:v>
                </c:pt>
                <c:pt idx="51">
                  <c:v>80.08462779986175</c:v>
                </c:pt>
                <c:pt idx="52">
                  <c:v>78.04606826020985</c:v>
                </c:pt>
                <c:pt idx="53">
                  <c:v>78.260121709239414</c:v>
                </c:pt>
                <c:pt idx="54">
                  <c:v>78.025125643715</c:v>
                </c:pt>
                <c:pt idx="55">
                  <c:v>78.09291948184358</c:v>
                </c:pt>
                <c:pt idx="56">
                  <c:v>77.684899119312817</c:v>
                </c:pt>
                <c:pt idx="57">
                  <c:v>79.104524230139674</c:v>
                </c:pt>
                <c:pt idx="58">
                  <c:v>79.134275780531766</c:v>
                </c:pt>
                <c:pt idx="59">
                  <c:v>76.328204419533066</c:v>
                </c:pt>
                <c:pt idx="60">
                  <c:v>77.715826889767598</c:v>
                </c:pt>
                <c:pt idx="61">
                  <c:v>78.055817799704272</c:v>
                </c:pt>
                <c:pt idx="62">
                  <c:v>78.748830536166579</c:v>
                </c:pt>
                <c:pt idx="63">
                  <c:v>78.467216868073095</c:v>
                </c:pt>
                <c:pt idx="64">
                  <c:v>77.379399875265449</c:v>
                </c:pt>
                <c:pt idx="65">
                  <c:v>75.786641331175474</c:v>
                </c:pt>
                <c:pt idx="66">
                  <c:v>79.698479316522651</c:v>
                </c:pt>
                <c:pt idx="67">
                  <c:v>78.44228834512694</c:v>
                </c:pt>
                <c:pt idx="68">
                  <c:v>78.66449453152083</c:v>
                </c:pt>
                <c:pt idx="69">
                  <c:v>77.296110579231311</c:v>
                </c:pt>
                <c:pt idx="70">
                  <c:v>78.944093365646779</c:v>
                </c:pt>
                <c:pt idx="71">
                  <c:v>78.288529982781952</c:v>
                </c:pt>
                <c:pt idx="72">
                  <c:v>79.11982615672143</c:v>
                </c:pt>
                <c:pt idx="73">
                  <c:v>79.313559180156034</c:v>
                </c:pt>
                <c:pt idx="74">
                  <c:v>79.038359946144098</c:v>
                </c:pt>
                <c:pt idx="75">
                  <c:v>78.727605155673402</c:v>
                </c:pt>
                <c:pt idx="76">
                  <c:v>80.095371311937754</c:v>
                </c:pt>
              </c:numCache>
            </c:numRef>
          </c:yVal>
          <c:smooth val="0"/>
          <c:extLst>
            <c:ext xmlns:c16="http://schemas.microsoft.com/office/drawing/2014/chart" uri="{C3380CC4-5D6E-409C-BE32-E72D297353CC}">
              <c16:uniqueId val="{00000000-79F1-436B-A20A-620203814FFE}"/>
            </c:ext>
          </c:extLst>
        </c:ser>
        <c:dLbls>
          <c:showLegendKey val="0"/>
          <c:showVal val="0"/>
          <c:showCatName val="0"/>
          <c:showSerName val="0"/>
          <c:showPercent val="0"/>
          <c:showBubbleSize val="0"/>
        </c:dLbls>
        <c:axId val="453490912"/>
        <c:axId val="453491304"/>
      </c:scatterChart>
      <c:valAx>
        <c:axId val="453490912"/>
        <c:scaling>
          <c:orientation val="minMax"/>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cs-CZ" sz="1000" b="1" dirty="0">
                    <a:solidFill>
                      <a:schemeClr val="tx1"/>
                    </a:solidFill>
                  </a:rPr>
                  <a:t>% populace nad 15 let se základním vzděláním</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3491304"/>
        <c:crosses val="autoZero"/>
        <c:crossBetween val="midCat"/>
      </c:valAx>
      <c:valAx>
        <c:axId val="453491304"/>
        <c:scaling>
          <c:orientation val="minMax"/>
          <c:max val="8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cs-CZ" sz="1000" b="1" dirty="0">
                    <a:solidFill>
                      <a:schemeClr val="tx1"/>
                    </a:solidFill>
                  </a:rPr>
                  <a:t>Naděje dožití při narození (roky)</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34909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7191358024693"/>
          <c:y val="7.4968022375298329E-2"/>
          <c:w val="0.7998635802469134"/>
          <c:h val="0.77818024718049028"/>
        </c:manualLayout>
      </c:layout>
      <c:scatterChart>
        <c:scatterStyle val="lineMarker"/>
        <c:varyColors val="0"/>
        <c:ser>
          <c:idx val="0"/>
          <c:order val="0"/>
          <c:tx>
            <c:strRef>
              <c:f>List1!$C$1</c:f>
              <c:strCache>
                <c:ptCount val="1"/>
                <c:pt idx="0">
                  <c:v>m 2017–2018</c:v>
                </c:pt>
              </c:strCache>
            </c:strRef>
          </c:tx>
          <c:spPr>
            <a:ln w="19050" cap="rnd">
              <a:noFill/>
              <a:round/>
            </a:ln>
            <a:effectLst/>
          </c:spPr>
          <c:marker>
            <c:symbol val="diamond"/>
            <c:size val="5"/>
            <c:spPr>
              <a:solidFill>
                <a:schemeClr val="accent1"/>
              </a:solidFill>
              <a:ln w="9525">
                <a:noFill/>
              </a:ln>
              <a:effectLst/>
            </c:spPr>
          </c:marker>
          <c:dPt>
            <c:idx val="14"/>
            <c:marker>
              <c:symbol val="diamond"/>
              <c:size val="8"/>
              <c:spPr>
                <a:noFill/>
                <a:ln w="9525">
                  <a:solidFill>
                    <a:schemeClr val="accent1"/>
                  </a:solidFill>
                </a:ln>
                <a:effectLst/>
              </c:spPr>
            </c:marker>
            <c:bubble3D val="0"/>
            <c:extLst>
              <c:ext xmlns:c16="http://schemas.microsoft.com/office/drawing/2014/chart" uri="{C3380CC4-5D6E-409C-BE32-E72D297353CC}">
                <c16:uniqueId val="{00000000-B45C-4BE2-A816-A97E5B96BCA8}"/>
              </c:ext>
            </c:extLst>
          </c:dPt>
          <c:dPt>
            <c:idx val="15"/>
            <c:marker>
              <c:symbol val="diamond"/>
              <c:size val="8"/>
            </c:marker>
            <c:bubble3D val="0"/>
            <c:extLst>
              <c:ext xmlns:c16="http://schemas.microsoft.com/office/drawing/2014/chart" uri="{C3380CC4-5D6E-409C-BE32-E72D297353CC}">
                <c16:uniqueId val="{00000001-B45C-4BE2-A816-A97E5B96BCA8}"/>
              </c:ext>
            </c:extLst>
          </c:dPt>
          <c:xVal>
            <c:numRef>
              <c:f>List1!$B$2:$B$33</c:f>
              <c:numCache>
                <c:formatCode>General</c:formatCode>
                <c:ptCount val="32"/>
                <c:pt idx="0">
                  <c:v>6.6833711283451569</c:v>
                </c:pt>
                <c:pt idx="1">
                  <c:v>2.6636715925767778</c:v>
                </c:pt>
                <c:pt idx="2">
                  <c:v>3.5118770652739473</c:v>
                </c:pt>
                <c:pt idx="3">
                  <c:v>3.8960221381484961</c:v>
                </c:pt>
                <c:pt idx="4">
                  <c:v>3.953584061488884</c:v>
                </c:pt>
                <c:pt idx="5">
                  <c:v>3.2502961871356164</c:v>
                </c:pt>
                <c:pt idx="6">
                  <c:v>3.2827417328670316</c:v>
                </c:pt>
                <c:pt idx="7">
                  <c:v>3.9440939875163386</c:v>
                </c:pt>
                <c:pt idx="8">
                  <c:v>3.4855987698318165</c:v>
                </c:pt>
                <c:pt idx="9">
                  <c:v>3.3660054110018276</c:v>
                </c:pt>
                <c:pt idx="10">
                  <c:v>4.5031335492320883</c:v>
                </c:pt>
                <c:pt idx="11">
                  <c:v>4.2875706176194592</c:v>
                </c:pt>
                <c:pt idx="12">
                  <c:v>3.3571210410417249</c:v>
                </c:pt>
                <c:pt idx="13">
                  <c:v>3.7872411722418193</c:v>
                </c:pt>
                <c:pt idx="14">
                  <c:v>3.9895268297385056</c:v>
                </c:pt>
                <c:pt idx="15">
                  <c:v>3.9440939875163386</c:v>
                </c:pt>
                <c:pt idx="16">
                  <c:v>6.6833711283451569</c:v>
                </c:pt>
                <c:pt idx="17">
                  <c:v>2.6636715925767778</c:v>
                </c:pt>
                <c:pt idx="18">
                  <c:v>3.5118770652739473</c:v>
                </c:pt>
                <c:pt idx="19">
                  <c:v>3.8960221381484961</c:v>
                </c:pt>
                <c:pt idx="20">
                  <c:v>3.953584061488884</c:v>
                </c:pt>
                <c:pt idx="21">
                  <c:v>3.2502961871356164</c:v>
                </c:pt>
                <c:pt idx="22">
                  <c:v>3.2827417328670316</c:v>
                </c:pt>
                <c:pt idx="23">
                  <c:v>3.9440939875163386</c:v>
                </c:pt>
                <c:pt idx="24">
                  <c:v>3.4855987698318165</c:v>
                </c:pt>
                <c:pt idx="25">
                  <c:v>3.3660054110018276</c:v>
                </c:pt>
                <c:pt idx="26">
                  <c:v>4.5031335492320883</c:v>
                </c:pt>
                <c:pt idx="27">
                  <c:v>4.2875706176194592</c:v>
                </c:pt>
                <c:pt idx="28">
                  <c:v>3.3571210410417249</c:v>
                </c:pt>
                <c:pt idx="29">
                  <c:v>3.7872411722418193</c:v>
                </c:pt>
                <c:pt idx="30">
                  <c:v>3.9895268297385056</c:v>
                </c:pt>
                <c:pt idx="31">
                  <c:v>3.9440939875163386</c:v>
                </c:pt>
              </c:numCache>
            </c:numRef>
          </c:xVal>
          <c:yVal>
            <c:numRef>
              <c:f>List1!$C$2:$C$33</c:f>
              <c:numCache>
                <c:formatCode>General</c:formatCode>
                <c:ptCount val="32"/>
                <c:pt idx="0">
                  <c:v>78.254059206099996</c:v>
                </c:pt>
                <c:pt idx="1">
                  <c:v>76.137084577500005</c:v>
                </c:pt>
                <c:pt idx="2">
                  <c:v>76.333532133899993</c:v>
                </c:pt>
                <c:pt idx="3">
                  <c:v>76.247879385800005</c:v>
                </c:pt>
                <c:pt idx="4">
                  <c:v>74.451899484699993</c:v>
                </c:pt>
                <c:pt idx="5">
                  <c:v>74.192377603699995</c:v>
                </c:pt>
                <c:pt idx="6">
                  <c:v>75.447126943399994</c:v>
                </c:pt>
                <c:pt idx="7">
                  <c:v>77.233683588399998</c:v>
                </c:pt>
                <c:pt idx="8">
                  <c:v>76.530496461400006</c:v>
                </c:pt>
                <c:pt idx="9">
                  <c:v>76.911212499399994</c:v>
                </c:pt>
                <c:pt idx="10">
                  <c:v>76.329980718399995</c:v>
                </c:pt>
                <c:pt idx="11">
                  <c:v>75.555344951099997</c:v>
                </c:pt>
                <c:pt idx="12">
                  <c:v>75.766316298899994</c:v>
                </c:pt>
                <c:pt idx="13">
                  <c:v>74.531983206899994</c:v>
                </c:pt>
                <c:pt idx="14">
                  <c:v>76.08</c:v>
                </c:pt>
                <c:pt idx="15">
                  <c:v>77.233683588399998</c:v>
                </c:pt>
              </c:numCache>
            </c:numRef>
          </c:yVal>
          <c:smooth val="0"/>
          <c:extLst>
            <c:ext xmlns:c16="http://schemas.microsoft.com/office/drawing/2014/chart" uri="{C3380CC4-5D6E-409C-BE32-E72D297353CC}">
              <c16:uniqueId val="{00000002-B45C-4BE2-A816-A97E5B96BCA8}"/>
            </c:ext>
          </c:extLst>
        </c:ser>
        <c:ser>
          <c:idx val="1"/>
          <c:order val="1"/>
          <c:tx>
            <c:strRef>
              <c:f>List1!$D$1</c:f>
              <c:strCache>
                <c:ptCount val="1"/>
                <c:pt idx="0">
                  <c:v>ž 2017–2018</c:v>
                </c:pt>
              </c:strCache>
            </c:strRef>
          </c:tx>
          <c:spPr>
            <a:ln w="19050">
              <a:noFill/>
            </a:ln>
          </c:spPr>
          <c:marker>
            <c:symbol val="diamond"/>
            <c:size val="5"/>
            <c:spPr>
              <a:solidFill>
                <a:srgbClr val="C00000"/>
              </a:solidFill>
              <a:ln>
                <a:noFill/>
              </a:ln>
            </c:spPr>
          </c:marker>
          <c:dPt>
            <c:idx val="26"/>
            <c:bubble3D val="0"/>
            <c:extLst>
              <c:ext xmlns:c16="http://schemas.microsoft.com/office/drawing/2014/chart" uri="{C3380CC4-5D6E-409C-BE32-E72D297353CC}">
                <c16:uniqueId val="{00000003-B45C-4BE2-A816-A97E5B96BCA8}"/>
              </c:ext>
            </c:extLst>
          </c:dPt>
          <c:dPt>
            <c:idx val="30"/>
            <c:marker>
              <c:symbol val="diamond"/>
              <c:size val="8"/>
              <c:spPr>
                <a:noFill/>
                <a:ln w="9525">
                  <a:solidFill>
                    <a:srgbClr val="C00000"/>
                  </a:solidFill>
                </a:ln>
              </c:spPr>
            </c:marker>
            <c:bubble3D val="0"/>
            <c:extLst>
              <c:ext xmlns:c16="http://schemas.microsoft.com/office/drawing/2014/chart" uri="{C3380CC4-5D6E-409C-BE32-E72D297353CC}">
                <c16:uniqueId val="{00000004-B45C-4BE2-A816-A97E5B96BCA8}"/>
              </c:ext>
            </c:extLst>
          </c:dPt>
          <c:dPt>
            <c:idx val="31"/>
            <c:marker>
              <c:symbol val="diamond"/>
              <c:size val="8"/>
            </c:marker>
            <c:bubble3D val="0"/>
            <c:extLst>
              <c:ext xmlns:c16="http://schemas.microsoft.com/office/drawing/2014/chart" uri="{C3380CC4-5D6E-409C-BE32-E72D297353CC}">
                <c16:uniqueId val="{00000005-B45C-4BE2-A816-A97E5B96BCA8}"/>
              </c:ext>
            </c:extLst>
          </c:dPt>
          <c:xVal>
            <c:numRef>
              <c:f>List1!$B$2:$B$33</c:f>
              <c:numCache>
                <c:formatCode>General</c:formatCode>
                <c:ptCount val="32"/>
                <c:pt idx="0">
                  <c:v>6.6833711283451569</c:v>
                </c:pt>
                <c:pt idx="1">
                  <c:v>2.6636715925767778</c:v>
                </c:pt>
                <c:pt idx="2">
                  <c:v>3.5118770652739473</c:v>
                </c:pt>
                <c:pt idx="3">
                  <c:v>3.8960221381484961</c:v>
                </c:pt>
                <c:pt idx="4">
                  <c:v>3.953584061488884</c:v>
                </c:pt>
                <c:pt idx="5">
                  <c:v>3.2502961871356164</c:v>
                </c:pt>
                <c:pt idx="6">
                  <c:v>3.2827417328670316</c:v>
                </c:pt>
                <c:pt idx="7">
                  <c:v>3.9440939875163386</c:v>
                </c:pt>
                <c:pt idx="8">
                  <c:v>3.4855987698318165</c:v>
                </c:pt>
                <c:pt idx="9">
                  <c:v>3.3660054110018276</c:v>
                </c:pt>
                <c:pt idx="10">
                  <c:v>4.5031335492320883</c:v>
                </c:pt>
                <c:pt idx="11">
                  <c:v>4.2875706176194592</c:v>
                </c:pt>
                <c:pt idx="12">
                  <c:v>3.3571210410417249</c:v>
                </c:pt>
                <c:pt idx="13">
                  <c:v>3.7872411722418193</c:v>
                </c:pt>
                <c:pt idx="14">
                  <c:v>3.9895268297385056</c:v>
                </c:pt>
                <c:pt idx="15">
                  <c:v>3.9440939875163386</c:v>
                </c:pt>
                <c:pt idx="16">
                  <c:v>6.6833711283451569</c:v>
                </c:pt>
                <c:pt idx="17">
                  <c:v>2.6636715925767778</c:v>
                </c:pt>
                <c:pt idx="18">
                  <c:v>3.5118770652739473</c:v>
                </c:pt>
                <c:pt idx="19">
                  <c:v>3.8960221381484961</c:v>
                </c:pt>
                <c:pt idx="20">
                  <c:v>3.953584061488884</c:v>
                </c:pt>
                <c:pt idx="21">
                  <c:v>3.2502961871356164</c:v>
                </c:pt>
                <c:pt idx="22">
                  <c:v>3.2827417328670316</c:v>
                </c:pt>
                <c:pt idx="23">
                  <c:v>3.9440939875163386</c:v>
                </c:pt>
                <c:pt idx="24">
                  <c:v>3.4855987698318165</c:v>
                </c:pt>
                <c:pt idx="25">
                  <c:v>3.3660054110018276</c:v>
                </c:pt>
                <c:pt idx="26">
                  <c:v>4.5031335492320883</c:v>
                </c:pt>
                <c:pt idx="27">
                  <c:v>4.2875706176194592</c:v>
                </c:pt>
                <c:pt idx="28">
                  <c:v>3.3571210410417249</c:v>
                </c:pt>
                <c:pt idx="29">
                  <c:v>3.7872411722418193</c:v>
                </c:pt>
                <c:pt idx="30">
                  <c:v>3.9895268297385056</c:v>
                </c:pt>
                <c:pt idx="31">
                  <c:v>3.9440939875163386</c:v>
                </c:pt>
              </c:numCache>
            </c:numRef>
          </c:xVal>
          <c:yVal>
            <c:numRef>
              <c:f>List1!$D$2:$D$33</c:f>
              <c:numCache>
                <c:formatCode>General</c:formatCode>
                <c:ptCount val="32"/>
                <c:pt idx="16">
                  <c:v>82.954890185099998</c:v>
                </c:pt>
                <c:pt idx="17">
                  <c:v>81.627628241899998</c:v>
                </c:pt>
                <c:pt idx="18">
                  <c:v>81.993111157900003</c:v>
                </c:pt>
                <c:pt idx="19">
                  <c:v>81.609429419999998</c:v>
                </c:pt>
                <c:pt idx="20">
                  <c:v>79.860671420299994</c:v>
                </c:pt>
                <c:pt idx="21">
                  <c:v>79.990251334899995</c:v>
                </c:pt>
                <c:pt idx="22">
                  <c:v>81.658325474099996</c:v>
                </c:pt>
                <c:pt idx="23">
                  <c:v>82.602913427999994</c:v>
                </c:pt>
                <c:pt idx="24">
                  <c:v>82.262503246500003</c:v>
                </c:pt>
                <c:pt idx="25">
                  <c:v>82.958593565200005</c:v>
                </c:pt>
                <c:pt idx="26">
                  <c:v>82.719162609400001</c:v>
                </c:pt>
                <c:pt idx="27">
                  <c:v>81.884439769099998</c:v>
                </c:pt>
                <c:pt idx="28">
                  <c:v>82.3936705789</c:v>
                </c:pt>
                <c:pt idx="29">
                  <c:v>81.050490097999997</c:v>
                </c:pt>
                <c:pt idx="30">
                  <c:v>81.89</c:v>
                </c:pt>
                <c:pt idx="31">
                  <c:v>82.602913427999994</c:v>
                </c:pt>
              </c:numCache>
            </c:numRef>
          </c:yVal>
          <c:smooth val="0"/>
          <c:extLst>
            <c:ext xmlns:c16="http://schemas.microsoft.com/office/drawing/2014/chart" uri="{C3380CC4-5D6E-409C-BE32-E72D297353CC}">
              <c16:uniqueId val="{00000006-B45C-4BE2-A816-A97E5B96BCA8}"/>
            </c:ext>
          </c:extLst>
        </c:ser>
        <c:dLbls>
          <c:showLegendKey val="0"/>
          <c:showVal val="0"/>
          <c:showCatName val="0"/>
          <c:showSerName val="0"/>
          <c:showPercent val="0"/>
          <c:showBubbleSize val="0"/>
        </c:dLbls>
        <c:axId val="35059584"/>
        <c:axId val="35104640"/>
      </c:scatterChart>
      <c:valAx>
        <c:axId val="35059584"/>
        <c:scaling>
          <c:orientation val="minMax"/>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104640"/>
        <c:crosses val="autoZero"/>
        <c:crossBetween val="midCat"/>
      </c:valAx>
      <c:valAx>
        <c:axId val="3510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0595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23245099767007"/>
          <c:y val="7.4968022375298329E-2"/>
          <c:w val="0.80770302706883557"/>
          <c:h val="0.78286574857894642"/>
        </c:manualLayout>
      </c:layout>
      <c:scatterChart>
        <c:scatterStyle val="lineMarker"/>
        <c:varyColors val="0"/>
        <c:ser>
          <c:idx val="0"/>
          <c:order val="0"/>
          <c:tx>
            <c:strRef>
              <c:f>List1!$C$1</c:f>
              <c:strCache>
                <c:ptCount val="1"/>
                <c:pt idx="0">
                  <c:v>m 2017–2018</c:v>
                </c:pt>
              </c:strCache>
            </c:strRef>
          </c:tx>
          <c:spPr>
            <a:ln w="19050" cap="rnd">
              <a:noFill/>
              <a:round/>
            </a:ln>
            <a:effectLst/>
          </c:spPr>
          <c:marker>
            <c:symbol val="diamond"/>
            <c:size val="5"/>
            <c:spPr>
              <a:solidFill>
                <a:schemeClr val="accent1"/>
              </a:solidFill>
              <a:ln w="9525">
                <a:noFill/>
              </a:ln>
              <a:effectLst/>
            </c:spPr>
          </c:marker>
          <c:dPt>
            <c:idx val="14"/>
            <c:marker>
              <c:symbol val="diamond"/>
              <c:size val="8"/>
              <c:spPr>
                <a:noFill/>
                <a:ln w="9525">
                  <a:solidFill>
                    <a:schemeClr val="accent1"/>
                  </a:solidFill>
                </a:ln>
                <a:effectLst/>
              </c:spPr>
            </c:marker>
            <c:bubble3D val="0"/>
            <c:extLst>
              <c:ext xmlns:c16="http://schemas.microsoft.com/office/drawing/2014/chart" uri="{C3380CC4-5D6E-409C-BE32-E72D297353CC}">
                <c16:uniqueId val="{00000000-928A-4DA9-9231-4992AFC5A86D}"/>
              </c:ext>
            </c:extLst>
          </c:dPt>
          <c:dPt>
            <c:idx val="15"/>
            <c:marker>
              <c:symbol val="diamond"/>
              <c:size val="8"/>
            </c:marker>
            <c:bubble3D val="0"/>
            <c:extLst>
              <c:ext xmlns:c16="http://schemas.microsoft.com/office/drawing/2014/chart" uri="{C3380CC4-5D6E-409C-BE32-E72D297353CC}">
                <c16:uniqueId val="{00000001-928A-4DA9-9231-4992AFC5A86D}"/>
              </c:ext>
            </c:extLst>
          </c:dPt>
          <c:xVal>
            <c:numRef>
              <c:f>List1!$B$2:$B$33</c:f>
              <c:numCache>
                <c:formatCode>General</c:formatCode>
                <c:ptCount val="32"/>
                <c:pt idx="0">
                  <c:v>6.3</c:v>
                </c:pt>
                <c:pt idx="1">
                  <c:v>3</c:v>
                </c:pt>
                <c:pt idx="2">
                  <c:v>4.3</c:v>
                </c:pt>
                <c:pt idx="3">
                  <c:v>4.7</c:v>
                </c:pt>
                <c:pt idx="4">
                  <c:v>3.8</c:v>
                </c:pt>
                <c:pt idx="5">
                  <c:v>4.5999999999999996</c:v>
                </c:pt>
                <c:pt idx="6">
                  <c:v>4.3</c:v>
                </c:pt>
                <c:pt idx="7">
                  <c:v>5.0999999999999996</c:v>
                </c:pt>
                <c:pt idx="8">
                  <c:v>3.8</c:v>
                </c:pt>
                <c:pt idx="9">
                  <c:v>4.4000000000000004</c:v>
                </c:pt>
                <c:pt idx="10">
                  <c:v>5.0999999999999996</c:v>
                </c:pt>
                <c:pt idx="11">
                  <c:v>4.5</c:v>
                </c:pt>
                <c:pt idx="12">
                  <c:v>3.7</c:v>
                </c:pt>
                <c:pt idx="13">
                  <c:v>4.4000000000000004</c:v>
                </c:pt>
                <c:pt idx="14">
                  <c:v>4.5</c:v>
                </c:pt>
                <c:pt idx="15">
                  <c:v>5.0999999999999996</c:v>
                </c:pt>
                <c:pt idx="16">
                  <c:v>6.3</c:v>
                </c:pt>
                <c:pt idx="17">
                  <c:v>3</c:v>
                </c:pt>
                <c:pt idx="18">
                  <c:v>4.3</c:v>
                </c:pt>
                <c:pt idx="19">
                  <c:v>4.7</c:v>
                </c:pt>
                <c:pt idx="20">
                  <c:v>3.8</c:v>
                </c:pt>
                <c:pt idx="21">
                  <c:v>4.5999999999999996</c:v>
                </c:pt>
                <c:pt idx="22">
                  <c:v>4.3</c:v>
                </c:pt>
                <c:pt idx="23">
                  <c:v>5.0999999999999996</c:v>
                </c:pt>
                <c:pt idx="24">
                  <c:v>3.8</c:v>
                </c:pt>
                <c:pt idx="25">
                  <c:v>4.4000000000000004</c:v>
                </c:pt>
                <c:pt idx="26">
                  <c:v>5.0999999999999996</c:v>
                </c:pt>
                <c:pt idx="27">
                  <c:v>4.5</c:v>
                </c:pt>
                <c:pt idx="28">
                  <c:v>3.7</c:v>
                </c:pt>
                <c:pt idx="29">
                  <c:v>4.4000000000000004</c:v>
                </c:pt>
                <c:pt idx="30">
                  <c:v>4.5</c:v>
                </c:pt>
                <c:pt idx="31">
                  <c:v>5.0999999999999996</c:v>
                </c:pt>
              </c:numCache>
            </c:numRef>
          </c:xVal>
          <c:yVal>
            <c:numRef>
              <c:f>List1!$C$2:$C$33</c:f>
              <c:numCache>
                <c:formatCode>General</c:formatCode>
                <c:ptCount val="32"/>
                <c:pt idx="0">
                  <c:v>78.254059206099996</c:v>
                </c:pt>
                <c:pt idx="1">
                  <c:v>76.137084577500005</c:v>
                </c:pt>
                <c:pt idx="2">
                  <c:v>76.333532133899993</c:v>
                </c:pt>
                <c:pt idx="3">
                  <c:v>76.247879385800005</c:v>
                </c:pt>
                <c:pt idx="4">
                  <c:v>74.451899484699993</c:v>
                </c:pt>
                <c:pt idx="5">
                  <c:v>74.192377603699995</c:v>
                </c:pt>
                <c:pt idx="6">
                  <c:v>75.447126943399994</c:v>
                </c:pt>
                <c:pt idx="7">
                  <c:v>77.233683588399998</c:v>
                </c:pt>
                <c:pt idx="8">
                  <c:v>76.530496461400006</c:v>
                </c:pt>
                <c:pt idx="9">
                  <c:v>76.911212499399994</c:v>
                </c:pt>
                <c:pt idx="10">
                  <c:v>76.329980718399995</c:v>
                </c:pt>
                <c:pt idx="11">
                  <c:v>75.555344951099997</c:v>
                </c:pt>
                <c:pt idx="12">
                  <c:v>75.766316298899994</c:v>
                </c:pt>
                <c:pt idx="13">
                  <c:v>74.531983206899994</c:v>
                </c:pt>
                <c:pt idx="14">
                  <c:v>76.08</c:v>
                </c:pt>
                <c:pt idx="15">
                  <c:v>77.233683588399998</c:v>
                </c:pt>
              </c:numCache>
            </c:numRef>
          </c:yVal>
          <c:smooth val="0"/>
          <c:extLst>
            <c:ext xmlns:c16="http://schemas.microsoft.com/office/drawing/2014/chart" uri="{C3380CC4-5D6E-409C-BE32-E72D297353CC}">
              <c16:uniqueId val="{00000002-928A-4DA9-9231-4992AFC5A86D}"/>
            </c:ext>
          </c:extLst>
        </c:ser>
        <c:ser>
          <c:idx val="1"/>
          <c:order val="1"/>
          <c:tx>
            <c:strRef>
              <c:f>List1!$D$1</c:f>
              <c:strCache>
                <c:ptCount val="1"/>
                <c:pt idx="0">
                  <c:v>ž 2017–2018</c:v>
                </c:pt>
              </c:strCache>
            </c:strRef>
          </c:tx>
          <c:spPr>
            <a:ln w="19050">
              <a:noFill/>
            </a:ln>
          </c:spPr>
          <c:marker>
            <c:symbol val="diamond"/>
            <c:size val="5"/>
            <c:spPr>
              <a:solidFill>
                <a:srgbClr val="C00000"/>
              </a:solidFill>
              <a:ln>
                <a:noFill/>
              </a:ln>
            </c:spPr>
          </c:marker>
          <c:dPt>
            <c:idx val="30"/>
            <c:marker>
              <c:symbol val="diamond"/>
              <c:size val="8"/>
              <c:spPr>
                <a:noFill/>
                <a:ln w="9525">
                  <a:solidFill>
                    <a:srgbClr val="C00000"/>
                  </a:solidFill>
                </a:ln>
              </c:spPr>
            </c:marker>
            <c:bubble3D val="0"/>
            <c:extLst>
              <c:ext xmlns:c16="http://schemas.microsoft.com/office/drawing/2014/chart" uri="{C3380CC4-5D6E-409C-BE32-E72D297353CC}">
                <c16:uniqueId val="{00000003-928A-4DA9-9231-4992AFC5A86D}"/>
              </c:ext>
            </c:extLst>
          </c:dPt>
          <c:dPt>
            <c:idx val="31"/>
            <c:marker>
              <c:symbol val="diamond"/>
              <c:size val="8"/>
            </c:marker>
            <c:bubble3D val="0"/>
            <c:extLst>
              <c:ext xmlns:c16="http://schemas.microsoft.com/office/drawing/2014/chart" uri="{C3380CC4-5D6E-409C-BE32-E72D297353CC}">
                <c16:uniqueId val="{00000004-928A-4DA9-9231-4992AFC5A86D}"/>
              </c:ext>
            </c:extLst>
          </c:dPt>
          <c:xVal>
            <c:numRef>
              <c:f>List1!$B$2:$B$33</c:f>
              <c:numCache>
                <c:formatCode>General</c:formatCode>
                <c:ptCount val="32"/>
                <c:pt idx="0">
                  <c:v>6.3</c:v>
                </c:pt>
                <c:pt idx="1">
                  <c:v>3</c:v>
                </c:pt>
                <c:pt idx="2">
                  <c:v>4.3</c:v>
                </c:pt>
                <c:pt idx="3">
                  <c:v>4.7</c:v>
                </c:pt>
                <c:pt idx="4">
                  <c:v>3.8</c:v>
                </c:pt>
                <c:pt idx="5">
                  <c:v>4.5999999999999996</c:v>
                </c:pt>
                <c:pt idx="6">
                  <c:v>4.3</c:v>
                </c:pt>
                <c:pt idx="7">
                  <c:v>5.0999999999999996</c:v>
                </c:pt>
                <c:pt idx="8">
                  <c:v>3.8</c:v>
                </c:pt>
                <c:pt idx="9">
                  <c:v>4.4000000000000004</c:v>
                </c:pt>
                <c:pt idx="10">
                  <c:v>5.0999999999999996</c:v>
                </c:pt>
                <c:pt idx="11">
                  <c:v>4.5</c:v>
                </c:pt>
                <c:pt idx="12">
                  <c:v>3.7</c:v>
                </c:pt>
                <c:pt idx="13">
                  <c:v>4.4000000000000004</c:v>
                </c:pt>
                <c:pt idx="14">
                  <c:v>4.5</c:v>
                </c:pt>
                <c:pt idx="15">
                  <c:v>5.0999999999999996</c:v>
                </c:pt>
                <c:pt idx="16">
                  <c:v>6.3</c:v>
                </c:pt>
                <c:pt idx="17">
                  <c:v>3</c:v>
                </c:pt>
                <c:pt idx="18">
                  <c:v>4.3</c:v>
                </c:pt>
                <c:pt idx="19">
                  <c:v>4.7</c:v>
                </c:pt>
                <c:pt idx="20">
                  <c:v>3.8</c:v>
                </c:pt>
                <c:pt idx="21">
                  <c:v>4.5999999999999996</c:v>
                </c:pt>
                <c:pt idx="22">
                  <c:v>4.3</c:v>
                </c:pt>
                <c:pt idx="23">
                  <c:v>5.0999999999999996</c:v>
                </c:pt>
                <c:pt idx="24">
                  <c:v>3.8</c:v>
                </c:pt>
                <c:pt idx="25">
                  <c:v>4.4000000000000004</c:v>
                </c:pt>
                <c:pt idx="26">
                  <c:v>5.0999999999999996</c:v>
                </c:pt>
                <c:pt idx="27">
                  <c:v>4.5</c:v>
                </c:pt>
                <c:pt idx="28">
                  <c:v>3.7</c:v>
                </c:pt>
                <c:pt idx="29">
                  <c:v>4.4000000000000004</c:v>
                </c:pt>
                <c:pt idx="30">
                  <c:v>4.5</c:v>
                </c:pt>
                <c:pt idx="31">
                  <c:v>5.0999999999999996</c:v>
                </c:pt>
              </c:numCache>
            </c:numRef>
          </c:xVal>
          <c:yVal>
            <c:numRef>
              <c:f>List1!$D$2:$D$33</c:f>
              <c:numCache>
                <c:formatCode>General</c:formatCode>
                <c:ptCount val="32"/>
                <c:pt idx="16">
                  <c:v>82.954890185099998</c:v>
                </c:pt>
                <c:pt idx="17">
                  <c:v>81.627628241899998</c:v>
                </c:pt>
                <c:pt idx="18">
                  <c:v>81.993111157900003</c:v>
                </c:pt>
                <c:pt idx="19">
                  <c:v>81.609429419999998</c:v>
                </c:pt>
                <c:pt idx="20">
                  <c:v>79.860671420299994</c:v>
                </c:pt>
                <c:pt idx="21">
                  <c:v>79.990251334899995</c:v>
                </c:pt>
                <c:pt idx="22">
                  <c:v>81.658325474099996</c:v>
                </c:pt>
                <c:pt idx="23">
                  <c:v>82.602913427999994</c:v>
                </c:pt>
                <c:pt idx="24">
                  <c:v>82.262503246500003</c:v>
                </c:pt>
                <c:pt idx="25">
                  <c:v>82.958593565200005</c:v>
                </c:pt>
                <c:pt idx="26">
                  <c:v>82.719162609400001</c:v>
                </c:pt>
                <c:pt idx="27">
                  <c:v>81.884439769099998</c:v>
                </c:pt>
                <c:pt idx="28">
                  <c:v>82.3936705789</c:v>
                </c:pt>
                <c:pt idx="29">
                  <c:v>81.050490097999997</c:v>
                </c:pt>
                <c:pt idx="30">
                  <c:v>81.89</c:v>
                </c:pt>
                <c:pt idx="31">
                  <c:v>82.602913427999994</c:v>
                </c:pt>
              </c:numCache>
            </c:numRef>
          </c:yVal>
          <c:smooth val="0"/>
          <c:extLst>
            <c:ext xmlns:c16="http://schemas.microsoft.com/office/drawing/2014/chart" uri="{C3380CC4-5D6E-409C-BE32-E72D297353CC}">
              <c16:uniqueId val="{00000005-928A-4DA9-9231-4992AFC5A86D}"/>
            </c:ext>
          </c:extLst>
        </c:ser>
        <c:dLbls>
          <c:showLegendKey val="0"/>
          <c:showVal val="0"/>
          <c:showCatName val="0"/>
          <c:showSerName val="0"/>
          <c:showPercent val="0"/>
          <c:showBubbleSize val="0"/>
        </c:dLbls>
        <c:axId val="35059584"/>
        <c:axId val="35104640"/>
      </c:scatterChart>
      <c:valAx>
        <c:axId val="35059584"/>
        <c:scaling>
          <c:orientation val="minMax"/>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104640"/>
        <c:crosses val="autoZero"/>
        <c:crossBetween val="midCat"/>
      </c:valAx>
      <c:valAx>
        <c:axId val="3510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0595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7191358024693"/>
          <c:y val="7.4968022375298329E-2"/>
          <c:w val="0.7998635802469134"/>
          <c:h val="0.77818024718049028"/>
        </c:manualLayout>
      </c:layout>
      <c:scatterChart>
        <c:scatterStyle val="lineMarker"/>
        <c:varyColors val="0"/>
        <c:ser>
          <c:idx val="0"/>
          <c:order val="0"/>
          <c:tx>
            <c:strRef>
              <c:f>List1!$C$1</c:f>
              <c:strCache>
                <c:ptCount val="1"/>
                <c:pt idx="0">
                  <c:v>m 2017–2018</c:v>
                </c:pt>
              </c:strCache>
            </c:strRef>
          </c:tx>
          <c:spPr>
            <a:ln w="19050" cap="rnd">
              <a:noFill/>
              <a:round/>
            </a:ln>
            <a:effectLst/>
          </c:spPr>
          <c:marker>
            <c:symbol val="diamond"/>
            <c:size val="5"/>
            <c:spPr>
              <a:solidFill>
                <a:schemeClr val="accent1"/>
              </a:solidFill>
              <a:ln w="9525">
                <a:noFill/>
              </a:ln>
              <a:effectLst/>
            </c:spPr>
          </c:marker>
          <c:dPt>
            <c:idx val="14"/>
            <c:marker>
              <c:symbol val="diamond"/>
              <c:size val="8"/>
              <c:spPr>
                <a:noFill/>
                <a:ln w="9525">
                  <a:solidFill>
                    <a:schemeClr val="accent1"/>
                  </a:solidFill>
                </a:ln>
                <a:effectLst/>
              </c:spPr>
            </c:marker>
            <c:bubble3D val="0"/>
            <c:extLst>
              <c:ext xmlns:c16="http://schemas.microsoft.com/office/drawing/2014/chart" uri="{C3380CC4-5D6E-409C-BE32-E72D297353CC}">
                <c16:uniqueId val="{00000000-02B1-4B4A-AD69-5E918658A247}"/>
              </c:ext>
            </c:extLst>
          </c:dPt>
          <c:dPt>
            <c:idx val="15"/>
            <c:marker>
              <c:symbol val="diamond"/>
              <c:size val="8"/>
            </c:marker>
            <c:bubble3D val="0"/>
            <c:extLst>
              <c:ext xmlns:c16="http://schemas.microsoft.com/office/drawing/2014/chart" uri="{C3380CC4-5D6E-409C-BE32-E72D297353CC}">
                <c16:uniqueId val="{00000001-02B1-4B4A-AD69-5E918658A247}"/>
              </c:ext>
            </c:extLst>
          </c:dPt>
          <c:xVal>
            <c:numRef>
              <c:f>List1!$B$2:$B$33</c:f>
              <c:numCache>
                <c:formatCode>General</c:formatCode>
                <c:ptCount val="32"/>
                <c:pt idx="0">
                  <c:v>0.75693999999999995</c:v>
                </c:pt>
                <c:pt idx="1">
                  <c:v>1.3322639999999999</c:v>
                </c:pt>
                <c:pt idx="2">
                  <c:v>1.2143390000000001</c:v>
                </c:pt>
                <c:pt idx="3">
                  <c:v>1.2943739999999999</c:v>
                </c:pt>
                <c:pt idx="4">
                  <c:v>3.001557</c:v>
                </c:pt>
                <c:pt idx="5">
                  <c:v>3.2260360000000001</c:v>
                </c:pt>
                <c:pt idx="6">
                  <c:v>1.5139069999999999</c:v>
                </c:pt>
                <c:pt idx="7">
                  <c:v>1.921192</c:v>
                </c:pt>
                <c:pt idx="8">
                  <c:v>1.21668</c:v>
                </c:pt>
                <c:pt idx="9">
                  <c:v>1.0828100000000001</c:v>
                </c:pt>
                <c:pt idx="10">
                  <c:v>1.8327869999999999</c:v>
                </c:pt>
                <c:pt idx="11">
                  <c:v>2.3675190000000002</c:v>
                </c:pt>
                <c:pt idx="12">
                  <c:v>1.570452</c:v>
                </c:pt>
                <c:pt idx="13">
                  <c:v>3.1753800000000001</c:v>
                </c:pt>
                <c:pt idx="14">
                  <c:v>1.7932360000000001</c:v>
                </c:pt>
                <c:pt idx="15">
                  <c:v>1.921192</c:v>
                </c:pt>
                <c:pt idx="16">
                  <c:v>1.894182</c:v>
                </c:pt>
                <c:pt idx="17">
                  <c:v>2.740094</c:v>
                </c:pt>
                <c:pt idx="18">
                  <c:v>1.67499</c:v>
                </c:pt>
                <c:pt idx="19">
                  <c:v>1.8226389999999999</c:v>
                </c:pt>
                <c:pt idx="20">
                  <c:v>2.745549</c:v>
                </c:pt>
                <c:pt idx="21">
                  <c:v>4.1490520000000002</c:v>
                </c:pt>
                <c:pt idx="22">
                  <c:v>2.3478940000000001</c:v>
                </c:pt>
                <c:pt idx="23">
                  <c:v>2.7609110000000001</c:v>
                </c:pt>
                <c:pt idx="24">
                  <c:v>2.3323079999999998</c:v>
                </c:pt>
                <c:pt idx="25">
                  <c:v>2.5104329999999999</c:v>
                </c:pt>
                <c:pt idx="26">
                  <c:v>3.5788120000000001</c:v>
                </c:pt>
                <c:pt idx="27">
                  <c:v>2.8107609999999998</c:v>
                </c:pt>
                <c:pt idx="28">
                  <c:v>2.0348169999999999</c:v>
                </c:pt>
                <c:pt idx="29">
                  <c:v>4.2899929999999999</c:v>
                </c:pt>
                <c:pt idx="30">
                  <c:v>2.8081320000000001</c:v>
                </c:pt>
                <c:pt idx="31">
                  <c:v>2.7609110000000001</c:v>
                </c:pt>
              </c:numCache>
            </c:numRef>
          </c:xVal>
          <c:yVal>
            <c:numRef>
              <c:f>List1!$C$2:$C$33</c:f>
              <c:numCache>
                <c:formatCode>General</c:formatCode>
                <c:ptCount val="32"/>
                <c:pt idx="0">
                  <c:v>78.254059206099996</c:v>
                </c:pt>
                <c:pt idx="1">
                  <c:v>76.137084577500005</c:v>
                </c:pt>
                <c:pt idx="2">
                  <c:v>76.333532133899993</c:v>
                </c:pt>
                <c:pt idx="3">
                  <c:v>76.247879385800005</c:v>
                </c:pt>
                <c:pt idx="4">
                  <c:v>74.451899484699993</c:v>
                </c:pt>
                <c:pt idx="5">
                  <c:v>74.192377603699995</c:v>
                </c:pt>
                <c:pt idx="6">
                  <c:v>75.447126943399994</c:v>
                </c:pt>
                <c:pt idx="7">
                  <c:v>77.233683588399998</c:v>
                </c:pt>
                <c:pt idx="8">
                  <c:v>76.530496461400006</c:v>
                </c:pt>
                <c:pt idx="9">
                  <c:v>76.911212499399994</c:v>
                </c:pt>
                <c:pt idx="10">
                  <c:v>76.329980718399995</c:v>
                </c:pt>
                <c:pt idx="11">
                  <c:v>75.555344951099997</c:v>
                </c:pt>
                <c:pt idx="12">
                  <c:v>75.766316298899994</c:v>
                </c:pt>
                <c:pt idx="13">
                  <c:v>74.531983206899994</c:v>
                </c:pt>
                <c:pt idx="14">
                  <c:v>76.08</c:v>
                </c:pt>
                <c:pt idx="15">
                  <c:v>77.233683588399998</c:v>
                </c:pt>
              </c:numCache>
            </c:numRef>
          </c:yVal>
          <c:smooth val="0"/>
          <c:extLst>
            <c:ext xmlns:c16="http://schemas.microsoft.com/office/drawing/2014/chart" uri="{C3380CC4-5D6E-409C-BE32-E72D297353CC}">
              <c16:uniqueId val="{00000002-02B1-4B4A-AD69-5E918658A247}"/>
            </c:ext>
          </c:extLst>
        </c:ser>
        <c:ser>
          <c:idx val="1"/>
          <c:order val="1"/>
          <c:tx>
            <c:strRef>
              <c:f>List1!$D$1</c:f>
              <c:strCache>
                <c:ptCount val="1"/>
                <c:pt idx="0">
                  <c:v>ž 2017–2018</c:v>
                </c:pt>
              </c:strCache>
            </c:strRef>
          </c:tx>
          <c:spPr>
            <a:ln w="19050">
              <a:noFill/>
            </a:ln>
          </c:spPr>
          <c:marker>
            <c:symbol val="diamond"/>
            <c:size val="5"/>
            <c:spPr>
              <a:solidFill>
                <a:srgbClr val="C00000"/>
              </a:solidFill>
              <a:ln>
                <a:noFill/>
              </a:ln>
            </c:spPr>
          </c:marker>
          <c:dPt>
            <c:idx val="30"/>
            <c:marker>
              <c:symbol val="diamond"/>
              <c:size val="8"/>
              <c:spPr>
                <a:noFill/>
                <a:ln w="9525">
                  <a:solidFill>
                    <a:srgbClr val="C00000"/>
                  </a:solidFill>
                </a:ln>
              </c:spPr>
            </c:marker>
            <c:bubble3D val="0"/>
            <c:extLst>
              <c:ext xmlns:c16="http://schemas.microsoft.com/office/drawing/2014/chart" uri="{C3380CC4-5D6E-409C-BE32-E72D297353CC}">
                <c16:uniqueId val="{00000003-02B1-4B4A-AD69-5E918658A247}"/>
              </c:ext>
            </c:extLst>
          </c:dPt>
          <c:dPt>
            <c:idx val="31"/>
            <c:marker>
              <c:symbol val="diamond"/>
              <c:size val="8"/>
            </c:marker>
            <c:bubble3D val="0"/>
            <c:extLst>
              <c:ext xmlns:c16="http://schemas.microsoft.com/office/drawing/2014/chart" uri="{C3380CC4-5D6E-409C-BE32-E72D297353CC}">
                <c16:uniqueId val="{00000004-02B1-4B4A-AD69-5E918658A247}"/>
              </c:ext>
            </c:extLst>
          </c:dPt>
          <c:xVal>
            <c:numRef>
              <c:f>List1!$B$2:$B$33</c:f>
              <c:numCache>
                <c:formatCode>General</c:formatCode>
                <c:ptCount val="32"/>
                <c:pt idx="0">
                  <c:v>0.75693999999999995</c:v>
                </c:pt>
                <c:pt idx="1">
                  <c:v>1.3322639999999999</c:v>
                </c:pt>
                <c:pt idx="2">
                  <c:v>1.2143390000000001</c:v>
                </c:pt>
                <c:pt idx="3">
                  <c:v>1.2943739999999999</c:v>
                </c:pt>
                <c:pt idx="4">
                  <c:v>3.001557</c:v>
                </c:pt>
                <c:pt idx="5">
                  <c:v>3.2260360000000001</c:v>
                </c:pt>
                <c:pt idx="6">
                  <c:v>1.5139069999999999</c:v>
                </c:pt>
                <c:pt idx="7">
                  <c:v>1.921192</c:v>
                </c:pt>
                <c:pt idx="8">
                  <c:v>1.21668</c:v>
                </c:pt>
                <c:pt idx="9">
                  <c:v>1.0828100000000001</c:v>
                </c:pt>
                <c:pt idx="10">
                  <c:v>1.8327869999999999</c:v>
                </c:pt>
                <c:pt idx="11">
                  <c:v>2.3675190000000002</c:v>
                </c:pt>
                <c:pt idx="12">
                  <c:v>1.570452</c:v>
                </c:pt>
                <c:pt idx="13">
                  <c:v>3.1753800000000001</c:v>
                </c:pt>
                <c:pt idx="14">
                  <c:v>1.7932360000000001</c:v>
                </c:pt>
                <c:pt idx="15">
                  <c:v>1.921192</c:v>
                </c:pt>
                <c:pt idx="16">
                  <c:v>1.894182</c:v>
                </c:pt>
                <c:pt idx="17">
                  <c:v>2.740094</c:v>
                </c:pt>
                <c:pt idx="18">
                  <c:v>1.67499</c:v>
                </c:pt>
                <c:pt idx="19">
                  <c:v>1.8226389999999999</c:v>
                </c:pt>
                <c:pt idx="20">
                  <c:v>2.745549</c:v>
                </c:pt>
                <c:pt idx="21">
                  <c:v>4.1490520000000002</c:v>
                </c:pt>
                <c:pt idx="22">
                  <c:v>2.3478940000000001</c:v>
                </c:pt>
                <c:pt idx="23">
                  <c:v>2.7609110000000001</c:v>
                </c:pt>
                <c:pt idx="24">
                  <c:v>2.3323079999999998</c:v>
                </c:pt>
                <c:pt idx="25">
                  <c:v>2.5104329999999999</c:v>
                </c:pt>
                <c:pt idx="26">
                  <c:v>3.5788120000000001</c:v>
                </c:pt>
                <c:pt idx="27">
                  <c:v>2.8107609999999998</c:v>
                </c:pt>
                <c:pt idx="28">
                  <c:v>2.0348169999999999</c:v>
                </c:pt>
                <c:pt idx="29">
                  <c:v>4.2899929999999999</c:v>
                </c:pt>
                <c:pt idx="30">
                  <c:v>2.8081320000000001</c:v>
                </c:pt>
                <c:pt idx="31">
                  <c:v>2.7609110000000001</c:v>
                </c:pt>
              </c:numCache>
            </c:numRef>
          </c:xVal>
          <c:yVal>
            <c:numRef>
              <c:f>List1!$D$2:$D$33</c:f>
              <c:numCache>
                <c:formatCode>General</c:formatCode>
                <c:ptCount val="32"/>
                <c:pt idx="16">
                  <c:v>82.954890185099998</c:v>
                </c:pt>
                <c:pt idx="17">
                  <c:v>81.627628241899998</c:v>
                </c:pt>
                <c:pt idx="18">
                  <c:v>81.993111157900003</c:v>
                </c:pt>
                <c:pt idx="19">
                  <c:v>81.609429419999998</c:v>
                </c:pt>
                <c:pt idx="20">
                  <c:v>79.860671420299994</c:v>
                </c:pt>
                <c:pt idx="21">
                  <c:v>79.990251334899995</c:v>
                </c:pt>
                <c:pt idx="22">
                  <c:v>81.658325474099996</c:v>
                </c:pt>
                <c:pt idx="23">
                  <c:v>82.602913427999994</c:v>
                </c:pt>
                <c:pt idx="24">
                  <c:v>82.262503246500003</c:v>
                </c:pt>
                <c:pt idx="25">
                  <c:v>82.958593565200005</c:v>
                </c:pt>
                <c:pt idx="26">
                  <c:v>82.719162609400001</c:v>
                </c:pt>
                <c:pt idx="27">
                  <c:v>81.884439769099998</c:v>
                </c:pt>
                <c:pt idx="28">
                  <c:v>82.3936705789</c:v>
                </c:pt>
                <c:pt idx="29">
                  <c:v>81.050490097999997</c:v>
                </c:pt>
                <c:pt idx="30">
                  <c:v>81.89</c:v>
                </c:pt>
                <c:pt idx="31">
                  <c:v>82.602913427999994</c:v>
                </c:pt>
              </c:numCache>
            </c:numRef>
          </c:yVal>
          <c:smooth val="0"/>
          <c:extLst>
            <c:ext xmlns:c16="http://schemas.microsoft.com/office/drawing/2014/chart" uri="{C3380CC4-5D6E-409C-BE32-E72D297353CC}">
              <c16:uniqueId val="{00000005-02B1-4B4A-AD69-5E918658A247}"/>
            </c:ext>
          </c:extLst>
        </c:ser>
        <c:dLbls>
          <c:showLegendKey val="0"/>
          <c:showVal val="0"/>
          <c:showCatName val="0"/>
          <c:showSerName val="0"/>
          <c:showPercent val="0"/>
          <c:showBubbleSize val="0"/>
        </c:dLbls>
        <c:axId val="35059584"/>
        <c:axId val="35104640"/>
      </c:scatterChart>
      <c:valAx>
        <c:axId val="35059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104640"/>
        <c:crosses val="autoZero"/>
        <c:crossBetween val="midCat"/>
      </c:valAx>
      <c:valAx>
        <c:axId val="3510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0595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userShapes r:id="rId2"/>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5216049382715"/>
          <c:y val="7.4968022375298329E-2"/>
          <c:w val="0.80378333333333318"/>
          <c:h val="0.77818024718049028"/>
        </c:manualLayout>
      </c:layout>
      <c:scatterChart>
        <c:scatterStyle val="lineMarker"/>
        <c:varyColors val="0"/>
        <c:ser>
          <c:idx val="0"/>
          <c:order val="0"/>
          <c:tx>
            <c:strRef>
              <c:f>List1!$C$1</c:f>
              <c:strCache>
                <c:ptCount val="1"/>
                <c:pt idx="0">
                  <c:v>m 2017–2018</c:v>
                </c:pt>
              </c:strCache>
            </c:strRef>
          </c:tx>
          <c:spPr>
            <a:ln w="19050" cap="rnd">
              <a:noFill/>
              <a:round/>
            </a:ln>
            <a:effectLst/>
          </c:spPr>
          <c:marker>
            <c:symbol val="diamond"/>
            <c:size val="5"/>
            <c:spPr>
              <a:solidFill>
                <a:schemeClr val="accent1"/>
              </a:solidFill>
              <a:ln w="9525">
                <a:noFill/>
              </a:ln>
              <a:effectLst/>
            </c:spPr>
          </c:marker>
          <c:dPt>
            <c:idx val="14"/>
            <c:marker>
              <c:symbol val="diamond"/>
              <c:size val="8"/>
              <c:spPr>
                <a:noFill/>
                <a:ln w="9525">
                  <a:solidFill>
                    <a:schemeClr val="accent1"/>
                  </a:solidFill>
                </a:ln>
                <a:effectLst/>
              </c:spPr>
            </c:marker>
            <c:bubble3D val="0"/>
            <c:extLst>
              <c:ext xmlns:c16="http://schemas.microsoft.com/office/drawing/2014/chart" uri="{C3380CC4-5D6E-409C-BE32-E72D297353CC}">
                <c16:uniqueId val="{00000000-DBF1-4E3B-99D2-A232AED60174}"/>
              </c:ext>
            </c:extLst>
          </c:dPt>
          <c:dPt>
            <c:idx val="15"/>
            <c:marker>
              <c:symbol val="diamond"/>
              <c:size val="8"/>
            </c:marker>
            <c:bubble3D val="0"/>
            <c:extLst>
              <c:ext xmlns:c16="http://schemas.microsoft.com/office/drawing/2014/chart" uri="{C3380CC4-5D6E-409C-BE32-E72D297353CC}">
                <c16:uniqueId val="{00000001-DBF1-4E3B-99D2-A232AED60174}"/>
              </c:ext>
            </c:extLst>
          </c:dPt>
          <c:xVal>
            <c:numRef>
              <c:f>List1!$B$2:$B$33</c:f>
              <c:numCache>
                <c:formatCode>General</c:formatCode>
                <c:ptCount val="32"/>
                <c:pt idx="0">
                  <c:v>6.7220380000000004</c:v>
                </c:pt>
                <c:pt idx="1">
                  <c:v>9.1489799999999999</c:v>
                </c:pt>
                <c:pt idx="2">
                  <c:v>9.8211460000000006</c:v>
                </c:pt>
                <c:pt idx="3">
                  <c:v>8.9682189999999995</c:v>
                </c:pt>
                <c:pt idx="4">
                  <c:v>16.66629</c:v>
                </c:pt>
                <c:pt idx="5">
                  <c:v>16.119730000000001</c:v>
                </c:pt>
                <c:pt idx="6">
                  <c:v>13.30059</c:v>
                </c:pt>
                <c:pt idx="7">
                  <c:v>9.8336269999999999</c:v>
                </c:pt>
                <c:pt idx="8">
                  <c:v>11.22836</c:v>
                </c:pt>
                <c:pt idx="9">
                  <c:v>8.9691369999999999</c:v>
                </c:pt>
                <c:pt idx="10">
                  <c:v>9.7071299999999994</c:v>
                </c:pt>
                <c:pt idx="11">
                  <c:v>10.264709999999999</c:v>
                </c:pt>
                <c:pt idx="12">
                  <c:v>9.6186880000000006</c:v>
                </c:pt>
                <c:pt idx="13">
                  <c:v>11.427099999999999</c:v>
                </c:pt>
                <c:pt idx="14">
                  <c:v>10.35657</c:v>
                </c:pt>
                <c:pt idx="15">
                  <c:v>9.8336269999999999</c:v>
                </c:pt>
                <c:pt idx="16">
                  <c:v>8.7323339999999998</c:v>
                </c:pt>
                <c:pt idx="17">
                  <c:v>16.671489999999999</c:v>
                </c:pt>
                <c:pt idx="18">
                  <c:v>17.214860000000002</c:v>
                </c:pt>
                <c:pt idx="19">
                  <c:v>16.35294</c:v>
                </c:pt>
                <c:pt idx="20">
                  <c:v>21.149629999999998</c:v>
                </c:pt>
                <c:pt idx="21">
                  <c:v>24.171279999999999</c:v>
                </c:pt>
                <c:pt idx="22">
                  <c:v>18.98077</c:v>
                </c:pt>
                <c:pt idx="23">
                  <c:v>15.10951</c:v>
                </c:pt>
                <c:pt idx="24">
                  <c:v>15.167020000000001</c:v>
                </c:pt>
                <c:pt idx="25">
                  <c:v>15.56377</c:v>
                </c:pt>
                <c:pt idx="26">
                  <c:v>16.12837</c:v>
                </c:pt>
                <c:pt idx="27">
                  <c:v>18.126830000000002</c:v>
                </c:pt>
                <c:pt idx="28">
                  <c:v>16.716539999999998</c:v>
                </c:pt>
                <c:pt idx="29">
                  <c:v>18.67164</c:v>
                </c:pt>
                <c:pt idx="30">
                  <c:v>16.546050000000001</c:v>
                </c:pt>
                <c:pt idx="31">
                  <c:v>15.10951</c:v>
                </c:pt>
              </c:numCache>
            </c:numRef>
          </c:xVal>
          <c:yVal>
            <c:numRef>
              <c:f>List1!$C$2:$C$33</c:f>
              <c:numCache>
                <c:formatCode>General</c:formatCode>
                <c:ptCount val="32"/>
                <c:pt idx="0">
                  <c:v>78.254059206099996</c:v>
                </c:pt>
                <c:pt idx="1">
                  <c:v>76.137084577500005</c:v>
                </c:pt>
                <c:pt idx="2">
                  <c:v>76.333532133899993</c:v>
                </c:pt>
                <c:pt idx="3">
                  <c:v>76.247879385800005</c:v>
                </c:pt>
                <c:pt idx="4">
                  <c:v>74.451899484699993</c:v>
                </c:pt>
                <c:pt idx="5">
                  <c:v>74.192377603699995</c:v>
                </c:pt>
                <c:pt idx="6">
                  <c:v>75.447126943399994</c:v>
                </c:pt>
                <c:pt idx="7">
                  <c:v>77.233683588399998</c:v>
                </c:pt>
                <c:pt idx="8">
                  <c:v>76.530496461400006</c:v>
                </c:pt>
                <c:pt idx="9">
                  <c:v>76.911212499399994</c:v>
                </c:pt>
                <c:pt idx="10">
                  <c:v>76.329980718399995</c:v>
                </c:pt>
                <c:pt idx="11">
                  <c:v>75.555344951099997</c:v>
                </c:pt>
                <c:pt idx="12">
                  <c:v>75.766316298899994</c:v>
                </c:pt>
                <c:pt idx="13">
                  <c:v>74.531983206899994</c:v>
                </c:pt>
                <c:pt idx="14">
                  <c:v>76.08</c:v>
                </c:pt>
                <c:pt idx="15">
                  <c:v>77.233683588399998</c:v>
                </c:pt>
              </c:numCache>
            </c:numRef>
          </c:yVal>
          <c:smooth val="0"/>
          <c:extLst>
            <c:ext xmlns:c16="http://schemas.microsoft.com/office/drawing/2014/chart" uri="{C3380CC4-5D6E-409C-BE32-E72D297353CC}">
              <c16:uniqueId val="{00000002-DBF1-4E3B-99D2-A232AED60174}"/>
            </c:ext>
          </c:extLst>
        </c:ser>
        <c:ser>
          <c:idx val="1"/>
          <c:order val="1"/>
          <c:tx>
            <c:strRef>
              <c:f>List1!$D$1</c:f>
              <c:strCache>
                <c:ptCount val="1"/>
                <c:pt idx="0">
                  <c:v>ž 2017–2018</c:v>
                </c:pt>
              </c:strCache>
            </c:strRef>
          </c:tx>
          <c:spPr>
            <a:ln w="19050">
              <a:noFill/>
            </a:ln>
          </c:spPr>
          <c:marker>
            <c:symbol val="diamond"/>
            <c:size val="5"/>
            <c:spPr>
              <a:solidFill>
                <a:srgbClr val="C00000"/>
              </a:solidFill>
              <a:ln>
                <a:noFill/>
              </a:ln>
            </c:spPr>
          </c:marker>
          <c:dPt>
            <c:idx val="30"/>
            <c:marker>
              <c:symbol val="diamond"/>
              <c:size val="8"/>
              <c:spPr>
                <a:noFill/>
                <a:ln w="9525">
                  <a:solidFill>
                    <a:srgbClr val="C00000"/>
                  </a:solidFill>
                </a:ln>
              </c:spPr>
            </c:marker>
            <c:bubble3D val="0"/>
            <c:extLst>
              <c:ext xmlns:c16="http://schemas.microsoft.com/office/drawing/2014/chart" uri="{C3380CC4-5D6E-409C-BE32-E72D297353CC}">
                <c16:uniqueId val="{00000003-DBF1-4E3B-99D2-A232AED60174}"/>
              </c:ext>
            </c:extLst>
          </c:dPt>
          <c:dPt>
            <c:idx val="31"/>
            <c:marker>
              <c:symbol val="diamond"/>
              <c:size val="8"/>
            </c:marker>
            <c:bubble3D val="0"/>
            <c:extLst>
              <c:ext xmlns:c16="http://schemas.microsoft.com/office/drawing/2014/chart" uri="{C3380CC4-5D6E-409C-BE32-E72D297353CC}">
                <c16:uniqueId val="{00000004-DBF1-4E3B-99D2-A232AED60174}"/>
              </c:ext>
            </c:extLst>
          </c:dPt>
          <c:xVal>
            <c:numRef>
              <c:f>List1!$B$2:$B$33</c:f>
              <c:numCache>
                <c:formatCode>General</c:formatCode>
                <c:ptCount val="32"/>
                <c:pt idx="0">
                  <c:v>6.7220380000000004</c:v>
                </c:pt>
                <c:pt idx="1">
                  <c:v>9.1489799999999999</c:v>
                </c:pt>
                <c:pt idx="2">
                  <c:v>9.8211460000000006</c:v>
                </c:pt>
                <c:pt idx="3">
                  <c:v>8.9682189999999995</c:v>
                </c:pt>
                <c:pt idx="4">
                  <c:v>16.66629</c:v>
                </c:pt>
                <c:pt idx="5">
                  <c:v>16.119730000000001</c:v>
                </c:pt>
                <c:pt idx="6">
                  <c:v>13.30059</c:v>
                </c:pt>
                <c:pt idx="7">
                  <c:v>9.8336269999999999</c:v>
                </c:pt>
                <c:pt idx="8">
                  <c:v>11.22836</c:v>
                </c:pt>
                <c:pt idx="9">
                  <c:v>8.9691369999999999</c:v>
                </c:pt>
                <c:pt idx="10">
                  <c:v>9.7071299999999994</c:v>
                </c:pt>
                <c:pt idx="11">
                  <c:v>10.264709999999999</c:v>
                </c:pt>
                <c:pt idx="12">
                  <c:v>9.6186880000000006</c:v>
                </c:pt>
                <c:pt idx="13">
                  <c:v>11.427099999999999</c:v>
                </c:pt>
                <c:pt idx="14">
                  <c:v>10.35657</c:v>
                </c:pt>
                <c:pt idx="15">
                  <c:v>9.8336269999999999</c:v>
                </c:pt>
                <c:pt idx="16">
                  <c:v>8.7323339999999998</c:v>
                </c:pt>
                <c:pt idx="17">
                  <c:v>16.671489999999999</c:v>
                </c:pt>
                <c:pt idx="18">
                  <c:v>17.214860000000002</c:v>
                </c:pt>
                <c:pt idx="19">
                  <c:v>16.35294</c:v>
                </c:pt>
                <c:pt idx="20">
                  <c:v>21.149629999999998</c:v>
                </c:pt>
                <c:pt idx="21">
                  <c:v>24.171279999999999</c:v>
                </c:pt>
                <c:pt idx="22">
                  <c:v>18.98077</c:v>
                </c:pt>
                <c:pt idx="23">
                  <c:v>15.10951</c:v>
                </c:pt>
                <c:pt idx="24">
                  <c:v>15.167020000000001</c:v>
                </c:pt>
                <c:pt idx="25">
                  <c:v>15.56377</c:v>
                </c:pt>
                <c:pt idx="26">
                  <c:v>16.12837</c:v>
                </c:pt>
                <c:pt idx="27">
                  <c:v>18.126830000000002</c:v>
                </c:pt>
                <c:pt idx="28">
                  <c:v>16.716539999999998</c:v>
                </c:pt>
                <c:pt idx="29">
                  <c:v>18.67164</c:v>
                </c:pt>
                <c:pt idx="30">
                  <c:v>16.546050000000001</c:v>
                </c:pt>
                <c:pt idx="31">
                  <c:v>15.10951</c:v>
                </c:pt>
              </c:numCache>
            </c:numRef>
          </c:xVal>
          <c:yVal>
            <c:numRef>
              <c:f>List1!$D$2:$D$33</c:f>
              <c:numCache>
                <c:formatCode>General</c:formatCode>
                <c:ptCount val="32"/>
                <c:pt idx="16">
                  <c:v>82.954890185099998</c:v>
                </c:pt>
                <c:pt idx="17">
                  <c:v>81.627628241899998</c:v>
                </c:pt>
                <c:pt idx="18">
                  <c:v>81.993111157900003</c:v>
                </c:pt>
                <c:pt idx="19">
                  <c:v>81.609429419999998</c:v>
                </c:pt>
                <c:pt idx="20">
                  <c:v>79.860671420299994</c:v>
                </c:pt>
                <c:pt idx="21">
                  <c:v>79.990251334899995</c:v>
                </c:pt>
                <c:pt idx="22">
                  <c:v>81.658325474099996</c:v>
                </c:pt>
                <c:pt idx="23">
                  <c:v>82.602913427999994</c:v>
                </c:pt>
                <c:pt idx="24">
                  <c:v>82.262503246500003</c:v>
                </c:pt>
                <c:pt idx="25">
                  <c:v>82.958593565200005</c:v>
                </c:pt>
                <c:pt idx="26">
                  <c:v>82.719162609400001</c:v>
                </c:pt>
                <c:pt idx="27">
                  <c:v>81.884439769099998</c:v>
                </c:pt>
                <c:pt idx="28">
                  <c:v>82.3936705789</c:v>
                </c:pt>
                <c:pt idx="29">
                  <c:v>81.050490097999997</c:v>
                </c:pt>
                <c:pt idx="30">
                  <c:v>81.89</c:v>
                </c:pt>
                <c:pt idx="31">
                  <c:v>82.602913427999994</c:v>
                </c:pt>
              </c:numCache>
            </c:numRef>
          </c:yVal>
          <c:smooth val="0"/>
          <c:extLst>
            <c:ext xmlns:c16="http://schemas.microsoft.com/office/drawing/2014/chart" uri="{C3380CC4-5D6E-409C-BE32-E72D297353CC}">
              <c16:uniqueId val="{00000005-DBF1-4E3B-99D2-A232AED60174}"/>
            </c:ext>
          </c:extLst>
        </c:ser>
        <c:dLbls>
          <c:showLegendKey val="0"/>
          <c:showVal val="0"/>
          <c:showCatName val="0"/>
          <c:showSerName val="0"/>
          <c:showPercent val="0"/>
          <c:showBubbleSize val="0"/>
        </c:dLbls>
        <c:axId val="35059584"/>
        <c:axId val="35104640"/>
      </c:scatterChart>
      <c:valAx>
        <c:axId val="35059584"/>
        <c:scaling>
          <c:orientation val="minMax"/>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104640"/>
        <c:crosses val="autoZero"/>
        <c:crossBetween val="midCat"/>
      </c:valAx>
      <c:valAx>
        <c:axId val="3510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50595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95279084278988"/>
          <c:y val="3.8166341716004762E-2"/>
          <c:w val="0.78254301050890529"/>
          <c:h val="0.87843407615890723"/>
        </c:manualLayout>
      </c:layout>
      <c:lineChart>
        <c:grouping val="standard"/>
        <c:varyColors val="0"/>
        <c:ser>
          <c:idx val="0"/>
          <c:order val="0"/>
          <c:tx>
            <c:strRef>
              <c:f>List1!$B$1</c:f>
              <c:strCache>
                <c:ptCount val="1"/>
                <c:pt idx="0">
                  <c:v>počet obyvatel celkem</c:v>
                </c:pt>
              </c:strCache>
            </c:strRef>
          </c:tx>
          <c:spPr>
            <a:ln w="28575" cap="rnd">
              <a:solidFill>
                <a:srgbClr val="084263"/>
              </a:solidFill>
              <a:round/>
            </a:ln>
            <a:effectLst/>
          </c:spPr>
          <c:marker>
            <c:symbol val="none"/>
          </c:marker>
          <c:cat>
            <c:numRef>
              <c:f>List1!$A$2:$A$27</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List1!$B$2:$B$27</c:f>
              <c:numCache>
                <c:formatCode>#,##0</c:formatCode>
                <c:ptCount val="26"/>
                <c:pt idx="0">
                  <c:v>554500</c:v>
                </c:pt>
                <c:pt idx="1">
                  <c:v>554306</c:v>
                </c:pt>
                <c:pt idx="2">
                  <c:v>553827</c:v>
                </c:pt>
                <c:pt idx="3">
                  <c:v>553382</c:v>
                </c:pt>
                <c:pt idx="4">
                  <c:v>552852</c:v>
                </c:pt>
                <c:pt idx="5">
                  <c:v>552481</c:v>
                </c:pt>
                <c:pt idx="6">
                  <c:v>551651</c:v>
                </c:pt>
                <c:pt idx="7">
                  <c:v>550780</c:v>
                </c:pt>
                <c:pt idx="8">
                  <c:v>549329</c:v>
                </c:pt>
                <c:pt idx="9">
                  <c:v>548437</c:v>
                </c:pt>
                <c:pt idx="10">
                  <c:v>547563</c:v>
                </c:pt>
                <c:pt idx="11">
                  <c:v>547296</c:v>
                </c:pt>
                <c:pt idx="12">
                  <c:v>548368</c:v>
                </c:pt>
                <c:pt idx="13">
                  <c:v>549643</c:v>
                </c:pt>
                <c:pt idx="14">
                  <c:v>552212</c:v>
                </c:pt>
                <c:pt idx="15">
                  <c:v>554520</c:v>
                </c:pt>
                <c:pt idx="16">
                  <c:v>554402</c:v>
                </c:pt>
                <c:pt idx="17">
                  <c:v>554803</c:v>
                </c:pt>
                <c:pt idx="18">
                  <c:v>553856</c:v>
                </c:pt>
                <c:pt idx="19">
                  <c:v>552946</c:v>
                </c:pt>
                <c:pt idx="20">
                  <c:v>551909</c:v>
                </c:pt>
                <c:pt idx="21">
                  <c:v>551590</c:v>
                </c:pt>
                <c:pt idx="22">
                  <c:v>551421</c:v>
                </c:pt>
                <c:pt idx="23">
                  <c:v>550804</c:v>
                </c:pt>
                <c:pt idx="24">
                  <c:v>551089</c:v>
                </c:pt>
                <c:pt idx="25">
                  <c:v>551021</c:v>
                </c:pt>
              </c:numCache>
            </c:numRef>
          </c:val>
          <c:smooth val="0"/>
          <c:extLst>
            <c:ext xmlns:c16="http://schemas.microsoft.com/office/drawing/2014/chart" uri="{C3380CC4-5D6E-409C-BE32-E72D297353CC}">
              <c16:uniqueId val="{00000000-9994-4A14-9A89-26A2C5E33433}"/>
            </c:ext>
          </c:extLst>
        </c:ser>
        <c:ser>
          <c:idx val="1"/>
          <c:order val="1"/>
          <c:tx>
            <c:strRef>
              <c:f>List1!$C$1</c:f>
              <c:strCache>
                <c:ptCount val="1"/>
                <c:pt idx="0">
                  <c:v>počet obyvatel bez stěhování</c:v>
                </c:pt>
              </c:strCache>
            </c:strRef>
          </c:tx>
          <c:spPr>
            <a:ln w="28575" cap="rnd">
              <a:solidFill>
                <a:srgbClr val="D71440"/>
              </a:solidFill>
              <a:prstDash val="sysDash"/>
              <a:round/>
            </a:ln>
            <a:effectLst/>
          </c:spPr>
          <c:marker>
            <c:symbol val="none"/>
          </c:marker>
          <c:cat>
            <c:numRef>
              <c:f>List1!$A$2:$A$27</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List1!$C$2:$C$27</c:f>
              <c:numCache>
                <c:formatCode>0</c:formatCode>
                <c:ptCount val="26"/>
                <c:pt idx="0">
                  <c:v>554342</c:v>
                </c:pt>
                <c:pt idx="1">
                  <c:v>554017</c:v>
                </c:pt>
                <c:pt idx="2">
                  <c:v>553383</c:v>
                </c:pt>
                <c:pt idx="3">
                  <c:v>552863</c:v>
                </c:pt>
                <c:pt idx="4">
                  <c:v>552337</c:v>
                </c:pt>
                <c:pt idx="5">
                  <c:v>551994</c:v>
                </c:pt>
                <c:pt idx="6">
                  <c:v>551490</c:v>
                </c:pt>
                <c:pt idx="7">
                  <c:v>550821</c:v>
                </c:pt>
                <c:pt idx="8">
                  <c:v>550039</c:v>
                </c:pt>
                <c:pt idx="9">
                  <c:v>548562</c:v>
                </c:pt>
                <c:pt idx="10">
                  <c:v>547516</c:v>
                </c:pt>
                <c:pt idx="11">
                  <c:v>547006</c:v>
                </c:pt>
                <c:pt idx="12">
                  <c:v>546992</c:v>
                </c:pt>
                <c:pt idx="13">
                  <c:v>548167</c:v>
                </c:pt>
                <c:pt idx="14">
                  <c:v>550173</c:v>
                </c:pt>
                <c:pt idx="15">
                  <c:v>552937</c:v>
                </c:pt>
                <c:pt idx="16">
                  <c:v>554846</c:v>
                </c:pt>
                <c:pt idx="17">
                  <c:v>554858</c:v>
                </c:pt>
                <c:pt idx="18">
                  <c:v>554244</c:v>
                </c:pt>
                <c:pt idx="19">
                  <c:v>553499</c:v>
                </c:pt>
                <c:pt idx="20">
                  <c:v>552479</c:v>
                </c:pt>
                <c:pt idx="21">
                  <c:v>551813</c:v>
                </c:pt>
                <c:pt idx="22">
                  <c:v>551336</c:v>
                </c:pt>
                <c:pt idx="23">
                  <c:v>551356</c:v>
                </c:pt>
                <c:pt idx="24">
                  <c:v>550723</c:v>
                </c:pt>
                <c:pt idx="25">
                  <c:v>550742</c:v>
                </c:pt>
              </c:numCache>
            </c:numRef>
          </c:val>
          <c:smooth val="0"/>
          <c:extLst>
            <c:ext xmlns:c16="http://schemas.microsoft.com/office/drawing/2014/chart" uri="{C3380CC4-5D6E-409C-BE32-E72D297353CC}">
              <c16:uniqueId val="{00000001-9994-4A14-9A89-26A2C5E33433}"/>
            </c:ext>
          </c:extLst>
        </c:ser>
        <c:dLbls>
          <c:showLegendKey val="0"/>
          <c:showVal val="0"/>
          <c:showCatName val="0"/>
          <c:showSerName val="0"/>
          <c:showPercent val="0"/>
          <c:showBubbleSize val="0"/>
        </c:dLbls>
        <c:smooth val="0"/>
        <c:axId val="414755840"/>
        <c:axId val="414762112"/>
      </c:lineChart>
      <c:catAx>
        <c:axId val="4147558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414762112"/>
        <c:crosses val="autoZero"/>
        <c:auto val="1"/>
        <c:lblAlgn val="ctr"/>
        <c:lblOffset val="100"/>
        <c:tickLblSkip val="1"/>
        <c:noMultiLvlLbl val="0"/>
      </c:catAx>
      <c:valAx>
        <c:axId val="4147621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Počet obyvatel</a:t>
                </a:r>
              </a:p>
            </c:rich>
          </c:tx>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414755840"/>
        <c:crosses val="autoZero"/>
        <c:crossBetween val="between"/>
      </c:valAx>
      <c:spPr>
        <a:noFill/>
        <a:ln>
          <a:noFill/>
        </a:ln>
        <a:effectLst/>
      </c:spPr>
    </c:plotArea>
    <c:legend>
      <c:legendPos val="b"/>
      <c:layout>
        <c:manualLayout>
          <c:xMode val="edge"/>
          <c:yMode val="edge"/>
          <c:x val="0.52948501981554053"/>
          <c:y val="0.66839278942466274"/>
          <c:w val="0.45183796277763244"/>
          <c:h val="0.183789171036109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2018</c:v>
                </c:pt>
              </c:strCache>
            </c:strRef>
          </c:tx>
          <c:spPr>
            <a:solidFill>
              <a:schemeClr val="bg1">
                <a:lumMod val="50000"/>
              </a:schemeClr>
            </a:solidFill>
            <a:ln w="19050">
              <a:solidFill>
                <a:schemeClr val="tx1"/>
              </a:solidFill>
            </a:ln>
            <a:effectLst/>
          </c:spPr>
          <c:invertIfNegative val="0"/>
          <c:dLbls>
            <c:dLbl>
              <c:idx val="0"/>
              <c:layout>
                <c:manualLayout>
                  <c:x val="-6.2819445536777374E-2"/>
                  <c:y val="-5.34440030989110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DD-42A5-BA3A-3AC912B3537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65+</c:v>
                </c:pt>
              </c:strCache>
            </c:strRef>
          </c:cat>
          <c:val>
            <c:numRef>
              <c:f>List1!$B$2</c:f>
              <c:numCache>
                <c:formatCode>#\ ##0_ ;[Red]\-#\ ##0\ </c:formatCode>
                <c:ptCount val="1"/>
                <c:pt idx="0">
                  <c:v>116666</c:v>
                </c:pt>
              </c:numCache>
            </c:numRef>
          </c:val>
          <c:extLst>
            <c:ext xmlns:c16="http://schemas.microsoft.com/office/drawing/2014/chart" uri="{C3380CC4-5D6E-409C-BE32-E72D297353CC}">
              <c16:uniqueId val="{00000001-86DD-42A5-BA3A-3AC912B3537B}"/>
            </c:ext>
          </c:extLst>
        </c:ser>
        <c:ser>
          <c:idx val="1"/>
          <c:order val="1"/>
          <c:tx>
            <c:strRef>
              <c:f>List1!$C$1</c:f>
              <c:strCache>
                <c:ptCount val="1"/>
                <c:pt idx="0">
                  <c:v>2022</c:v>
                </c:pt>
              </c:strCache>
            </c:strRef>
          </c:tx>
          <c:spPr>
            <a:solidFill>
              <a:schemeClr val="bg1">
                <a:lumMod val="85000"/>
              </a:schemeClr>
            </a:solidFill>
            <a:ln w="19050">
              <a:solidFill>
                <a:schemeClr val="tx1"/>
              </a:solidFill>
              <a:prstDash val="sysDash"/>
            </a:ln>
            <a:effectLst/>
          </c:spPr>
          <c:invertIfNegative val="0"/>
          <c:dLbls>
            <c:dLbl>
              <c:idx val="0"/>
              <c:layout>
                <c:manualLayout>
                  <c:x val="-5.025555642942180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DD-42A5-BA3A-3AC912B3537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65+</c:v>
                </c:pt>
              </c:strCache>
            </c:strRef>
          </c:cat>
          <c:val>
            <c:numRef>
              <c:f>List1!$C$2</c:f>
              <c:numCache>
                <c:formatCode>#\ ##0_ ;[Red]\-#\ ##0\ </c:formatCode>
                <c:ptCount val="1"/>
                <c:pt idx="0">
                  <c:v>141329</c:v>
                </c:pt>
              </c:numCache>
            </c:numRef>
          </c:val>
          <c:extLst>
            <c:ext xmlns:c16="http://schemas.microsoft.com/office/drawing/2014/chart" uri="{C3380CC4-5D6E-409C-BE32-E72D297353CC}">
              <c16:uniqueId val="{00000003-86DD-42A5-BA3A-3AC912B3537B}"/>
            </c:ext>
          </c:extLst>
        </c:ser>
        <c:ser>
          <c:idx val="2"/>
          <c:order val="2"/>
          <c:tx>
            <c:strRef>
              <c:f>List1!$D$1</c:f>
              <c:strCache>
                <c:ptCount val="1"/>
                <c:pt idx="0">
                  <c:v>2026</c:v>
                </c:pt>
              </c:strCache>
            </c:strRef>
          </c:tx>
          <c:spPr>
            <a:solidFill>
              <a:schemeClr val="bg1">
                <a:lumMod val="95000"/>
              </a:schemeClr>
            </a:solidFill>
            <a:ln w="19050">
              <a:solidFill>
                <a:schemeClr val="tx1"/>
              </a:solidFill>
              <a:prstDash val="sysDash"/>
            </a:ln>
            <a:effectLst/>
          </c:spPr>
          <c:invertIfNegative val="0"/>
          <c:dLbls>
            <c:dLbl>
              <c:idx val="0"/>
              <c:layout>
                <c:manualLayout>
                  <c:x val="-5.6537500983099592E-2"/>
                  <c:y val="-5.34440030989105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DD-42A5-BA3A-3AC912B3537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65+</c:v>
                </c:pt>
              </c:strCache>
            </c:strRef>
          </c:cat>
          <c:val>
            <c:numRef>
              <c:f>List1!$D$2</c:f>
              <c:numCache>
                <c:formatCode>#\ ##0_ ;[Red]\-#\ ##0\ </c:formatCode>
                <c:ptCount val="1"/>
                <c:pt idx="0">
                  <c:v>160649</c:v>
                </c:pt>
              </c:numCache>
            </c:numRef>
          </c:val>
          <c:extLst>
            <c:ext xmlns:c16="http://schemas.microsoft.com/office/drawing/2014/chart" uri="{C3380CC4-5D6E-409C-BE32-E72D297353CC}">
              <c16:uniqueId val="{00000005-86DD-42A5-BA3A-3AC912B3537B}"/>
            </c:ext>
          </c:extLst>
        </c:ser>
        <c:dLbls>
          <c:showLegendKey val="0"/>
          <c:showVal val="0"/>
          <c:showCatName val="0"/>
          <c:showSerName val="0"/>
          <c:showPercent val="0"/>
          <c:showBubbleSize val="0"/>
        </c:dLbls>
        <c:gapWidth val="70"/>
        <c:overlap val="34"/>
        <c:axId val="256546224"/>
        <c:axId val="256540784"/>
      </c:barChart>
      <c:catAx>
        <c:axId val="2565462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6540784"/>
        <c:crosses val="autoZero"/>
        <c:auto val="1"/>
        <c:lblAlgn val="ctr"/>
        <c:lblOffset val="100"/>
        <c:noMultiLvlLbl val="0"/>
      </c:catAx>
      <c:valAx>
        <c:axId val="256540784"/>
        <c:scaling>
          <c:orientation val="minMax"/>
          <c:max val="250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Projekce</a:t>
                </a:r>
                <a:r>
                  <a:rPr lang="cs-CZ" sz="1000" baseline="0" dirty="0"/>
                  <a:t> počtu obyvatel</a:t>
                </a:r>
                <a:endParaRPr lang="cs-CZ" sz="1000" dirty="0"/>
              </a:p>
            </c:rich>
          </c:tx>
          <c:layout>
            <c:manualLayout>
              <c:xMode val="edge"/>
              <c:yMode val="edge"/>
              <c:x val="7.493269333077395E-3"/>
              <c:y val="8.2483613912939652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_ ;[Red]\-#,##0\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256546224"/>
        <c:crosses val="autoZero"/>
        <c:crossBetween val="between"/>
        <c:majorUnit val="5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2018</c:v>
                </c:pt>
              </c:strCache>
            </c:strRef>
          </c:tx>
          <c:spPr>
            <a:solidFill>
              <a:schemeClr val="bg1">
                <a:lumMod val="50000"/>
              </a:schemeClr>
            </a:solidFill>
            <a:ln w="19050">
              <a:solidFill>
                <a:schemeClr val="tx1"/>
              </a:solidFill>
            </a:ln>
            <a:effectLst/>
          </c:spPr>
          <c:invertIfNegative val="0"/>
          <c:dLbls>
            <c:dLbl>
              <c:idx val="0"/>
              <c:layout>
                <c:manualLayout>
                  <c:x val="-5.0255556429421915E-2"/>
                  <c:y val="2.449488511999752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2B-4693-9D7C-69DE3D23D82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40-64 let</c:v>
                </c:pt>
              </c:strCache>
            </c:strRef>
          </c:cat>
          <c:val>
            <c:numRef>
              <c:f>List1!$B$2</c:f>
              <c:numCache>
                <c:formatCode>#\ ##0_ ;[Red]\-#\ ##0\ </c:formatCode>
                <c:ptCount val="1"/>
                <c:pt idx="0">
                  <c:v>191695</c:v>
                </c:pt>
              </c:numCache>
            </c:numRef>
          </c:val>
          <c:extLst>
            <c:ext xmlns:c16="http://schemas.microsoft.com/office/drawing/2014/chart" uri="{C3380CC4-5D6E-409C-BE32-E72D297353CC}">
              <c16:uniqueId val="{00000001-C52B-4693-9D7C-69DE3D23D82F}"/>
            </c:ext>
          </c:extLst>
        </c:ser>
        <c:ser>
          <c:idx val="1"/>
          <c:order val="1"/>
          <c:tx>
            <c:strRef>
              <c:f>List1!$C$1</c:f>
              <c:strCache>
                <c:ptCount val="1"/>
                <c:pt idx="0">
                  <c:v>2022</c:v>
                </c:pt>
              </c:strCache>
            </c:strRef>
          </c:tx>
          <c:spPr>
            <a:solidFill>
              <a:schemeClr val="bg1">
                <a:lumMod val="85000"/>
              </a:schemeClr>
            </a:solidFill>
            <a:ln w="19050">
              <a:solidFill>
                <a:schemeClr val="tx1"/>
              </a:solidFill>
              <a:prstDash val="sysDash"/>
            </a:ln>
            <a:effectLst/>
          </c:spPr>
          <c:invertIfNegative val="0"/>
          <c:dLbls>
            <c:dLbl>
              <c:idx val="0"/>
              <c:layout>
                <c:manualLayout>
                  <c:x val="-5.025555642942180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2B-4693-9D7C-69DE3D23D82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40-64 let</c:v>
                </c:pt>
              </c:strCache>
            </c:strRef>
          </c:cat>
          <c:val>
            <c:numRef>
              <c:f>List1!$C$2</c:f>
              <c:numCache>
                <c:formatCode>#\ ##0_ ;[Red]\-#\ ##0\ </c:formatCode>
                <c:ptCount val="1"/>
                <c:pt idx="0">
                  <c:v>192283</c:v>
                </c:pt>
              </c:numCache>
            </c:numRef>
          </c:val>
          <c:extLst>
            <c:ext xmlns:c16="http://schemas.microsoft.com/office/drawing/2014/chart" uri="{C3380CC4-5D6E-409C-BE32-E72D297353CC}">
              <c16:uniqueId val="{00000003-C52B-4693-9D7C-69DE3D23D82F}"/>
            </c:ext>
          </c:extLst>
        </c:ser>
        <c:ser>
          <c:idx val="2"/>
          <c:order val="2"/>
          <c:tx>
            <c:strRef>
              <c:f>List1!$D$1</c:f>
              <c:strCache>
                <c:ptCount val="1"/>
                <c:pt idx="0">
                  <c:v>2026</c:v>
                </c:pt>
              </c:strCache>
            </c:strRef>
          </c:tx>
          <c:spPr>
            <a:solidFill>
              <a:schemeClr val="bg1">
                <a:lumMod val="95000"/>
              </a:schemeClr>
            </a:solidFill>
            <a:ln w="19050">
              <a:solidFill>
                <a:schemeClr val="tx1"/>
              </a:solidFill>
              <a:prstDash val="sysDash"/>
            </a:ln>
            <a:effectLst/>
          </c:spPr>
          <c:invertIfNegative val="0"/>
          <c:dLbls>
            <c:dLbl>
              <c:idx val="0"/>
              <c:layout>
                <c:manualLayout>
                  <c:x val="-4.397361187574412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2B-4693-9D7C-69DE3D23D82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40-64 let</c:v>
                </c:pt>
              </c:strCache>
            </c:strRef>
          </c:cat>
          <c:val>
            <c:numRef>
              <c:f>List1!$D$2</c:f>
              <c:numCache>
                <c:formatCode>#\ ##0_ ;[Red]\-#\ ##0\ </c:formatCode>
                <c:ptCount val="1"/>
                <c:pt idx="0">
                  <c:v>194690</c:v>
                </c:pt>
              </c:numCache>
            </c:numRef>
          </c:val>
          <c:extLst>
            <c:ext xmlns:c16="http://schemas.microsoft.com/office/drawing/2014/chart" uri="{C3380CC4-5D6E-409C-BE32-E72D297353CC}">
              <c16:uniqueId val="{00000005-C52B-4693-9D7C-69DE3D23D82F}"/>
            </c:ext>
          </c:extLst>
        </c:ser>
        <c:dLbls>
          <c:showLegendKey val="0"/>
          <c:showVal val="0"/>
          <c:showCatName val="0"/>
          <c:showSerName val="0"/>
          <c:showPercent val="0"/>
          <c:showBubbleSize val="0"/>
        </c:dLbls>
        <c:gapWidth val="70"/>
        <c:overlap val="34"/>
        <c:axId val="256545680"/>
        <c:axId val="256543504"/>
      </c:barChart>
      <c:catAx>
        <c:axId val="2565456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6543504"/>
        <c:crosses val="autoZero"/>
        <c:auto val="1"/>
        <c:lblAlgn val="ctr"/>
        <c:lblOffset val="100"/>
        <c:noMultiLvlLbl val="0"/>
      </c:catAx>
      <c:valAx>
        <c:axId val="256543504"/>
        <c:scaling>
          <c:orientation val="minMax"/>
          <c:max val="250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Projekce</a:t>
                </a:r>
                <a:r>
                  <a:rPr lang="cs-CZ" sz="1000" baseline="0" dirty="0"/>
                  <a:t> počtu obyvatel</a:t>
                </a:r>
                <a:endParaRPr lang="cs-CZ" sz="1000" dirty="0"/>
              </a:p>
            </c:rich>
          </c:tx>
          <c:layout>
            <c:manualLayout>
              <c:xMode val="edge"/>
              <c:yMode val="edge"/>
              <c:x val="7.493269333077395E-3"/>
              <c:y val="8.2483613912939652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_ ;[Red]\-#,##0\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256545680"/>
        <c:crosses val="autoZero"/>
        <c:crossBetween val="between"/>
        <c:majorUnit val="5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2018</c:v>
                </c:pt>
              </c:strCache>
            </c:strRef>
          </c:tx>
          <c:spPr>
            <a:solidFill>
              <a:schemeClr val="bg1">
                <a:lumMod val="50000"/>
              </a:schemeClr>
            </a:solidFill>
            <a:ln w="19050">
              <a:solidFill>
                <a:schemeClr val="tx1"/>
              </a:solidFill>
            </a:ln>
            <a:effectLst/>
          </c:spPr>
          <c:invertIfNegative val="0"/>
          <c:dLbls>
            <c:dLbl>
              <c:idx val="0"/>
              <c:layout>
                <c:manualLayout>
                  <c:x val="5.0255556429421741E-2"/>
                  <c:y val="-2.449488511999752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CE-4A72-A8D8-50C628B58E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15-39 let</c:v>
                </c:pt>
              </c:strCache>
            </c:strRef>
          </c:cat>
          <c:val>
            <c:numRef>
              <c:f>List1!$B$2</c:f>
              <c:numCache>
                <c:formatCode>#\ ##0_ ;[Red]\-#\ ##0\ </c:formatCode>
                <c:ptCount val="1"/>
                <c:pt idx="0">
                  <c:v>157083</c:v>
                </c:pt>
              </c:numCache>
            </c:numRef>
          </c:val>
          <c:extLst>
            <c:ext xmlns:c16="http://schemas.microsoft.com/office/drawing/2014/chart" uri="{C3380CC4-5D6E-409C-BE32-E72D297353CC}">
              <c16:uniqueId val="{00000001-95CE-4A72-A8D8-50C628B58EDB}"/>
            </c:ext>
          </c:extLst>
        </c:ser>
        <c:ser>
          <c:idx val="1"/>
          <c:order val="1"/>
          <c:tx>
            <c:strRef>
              <c:f>List1!$C$1</c:f>
              <c:strCache>
                <c:ptCount val="1"/>
                <c:pt idx="0">
                  <c:v>2022</c:v>
                </c:pt>
              </c:strCache>
            </c:strRef>
          </c:tx>
          <c:spPr>
            <a:solidFill>
              <a:schemeClr val="bg1">
                <a:lumMod val="85000"/>
              </a:schemeClr>
            </a:solidFill>
            <a:ln w="19050">
              <a:solidFill>
                <a:schemeClr val="tx1"/>
              </a:solidFill>
              <a:prstDash val="sysDash"/>
            </a:ln>
            <a:effectLst/>
          </c:spPr>
          <c:invertIfNegative val="0"/>
          <c:dLbls>
            <c:dLbl>
              <c:idx val="0"/>
              <c:layout>
                <c:manualLayout>
                  <c:x val="4.397361187574412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CE-4A72-A8D8-50C628B58E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15-39 let</c:v>
                </c:pt>
              </c:strCache>
            </c:strRef>
          </c:cat>
          <c:val>
            <c:numRef>
              <c:f>List1!$C$2</c:f>
              <c:numCache>
                <c:formatCode>#\ ##0_ ;[Red]\-#\ ##0\ </c:formatCode>
                <c:ptCount val="1"/>
                <c:pt idx="0">
                  <c:v>148842</c:v>
                </c:pt>
              </c:numCache>
            </c:numRef>
          </c:val>
          <c:extLst>
            <c:ext xmlns:c16="http://schemas.microsoft.com/office/drawing/2014/chart" uri="{C3380CC4-5D6E-409C-BE32-E72D297353CC}">
              <c16:uniqueId val="{00000003-95CE-4A72-A8D8-50C628B58EDB}"/>
            </c:ext>
          </c:extLst>
        </c:ser>
        <c:ser>
          <c:idx val="2"/>
          <c:order val="2"/>
          <c:tx>
            <c:strRef>
              <c:f>List1!$D$1</c:f>
              <c:strCache>
                <c:ptCount val="1"/>
                <c:pt idx="0">
                  <c:v>2026</c:v>
                </c:pt>
              </c:strCache>
            </c:strRef>
          </c:tx>
          <c:spPr>
            <a:solidFill>
              <a:schemeClr val="bg1">
                <a:lumMod val="95000"/>
              </a:schemeClr>
            </a:solidFill>
            <a:ln w="19050">
              <a:solidFill>
                <a:schemeClr val="tx1"/>
              </a:solidFill>
              <a:prstDash val="sysDash"/>
            </a:ln>
            <a:effectLst/>
          </c:spPr>
          <c:invertIfNegative val="0"/>
          <c:dLbls>
            <c:dLbl>
              <c:idx val="0"/>
              <c:layout>
                <c:manualLayout>
                  <c:x val="5.6537500983099592E-2"/>
                  <c:y val="-5.34440030989105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CE-4A72-A8D8-50C628B58E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15-39 let</c:v>
                </c:pt>
              </c:strCache>
            </c:strRef>
          </c:cat>
          <c:val>
            <c:numRef>
              <c:f>List1!$D$2</c:f>
              <c:numCache>
                <c:formatCode>#\ ##0_ ;[Red]\-#\ ##0\ </c:formatCode>
                <c:ptCount val="1"/>
                <c:pt idx="0">
                  <c:v>142977</c:v>
                </c:pt>
              </c:numCache>
            </c:numRef>
          </c:val>
          <c:extLst>
            <c:ext xmlns:c16="http://schemas.microsoft.com/office/drawing/2014/chart" uri="{C3380CC4-5D6E-409C-BE32-E72D297353CC}">
              <c16:uniqueId val="{00000005-95CE-4A72-A8D8-50C628B58EDB}"/>
            </c:ext>
          </c:extLst>
        </c:ser>
        <c:dLbls>
          <c:showLegendKey val="0"/>
          <c:showVal val="0"/>
          <c:showCatName val="0"/>
          <c:showSerName val="0"/>
          <c:showPercent val="0"/>
          <c:showBubbleSize val="0"/>
        </c:dLbls>
        <c:gapWidth val="70"/>
        <c:overlap val="34"/>
        <c:axId val="256536976"/>
        <c:axId val="256544048"/>
      </c:barChart>
      <c:catAx>
        <c:axId val="2565369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6544048"/>
        <c:crosses val="autoZero"/>
        <c:auto val="1"/>
        <c:lblAlgn val="ctr"/>
        <c:lblOffset val="100"/>
        <c:noMultiLvlLbl val="0"/>
      </c:catAx>
      <c:valAx>
        <c:axId val="256544048"/>
        <c:scaling>
          <c:orientation val="minMax"/>
          <c:max val="250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Projekce</a:t>
                </a:r>
                <a:r>
                  <a:rPr lang="cs-CZ" sz="1000" baseline="0" dirty="0"/>
                  <a:t> počtu obyvatel</a:t>
                </a:r>
                <a:endParaRPr lang="cs-CZ" sz="1000" dirty="0"/>
              </a:p>
            </c:rich>
          </c:tx>
          <c:layout>
            <c:manualLayout>
              <c:xMode val="edge"/>
              <c:yMode val="edge"/>
              <c:x val="7.493269333077395E-3"/>
              <c:y val="8.2483613912939652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_ ;[Red]\-#,##0\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256536976"/>
        <c:crosses val="autoZero"/>
        <c:crossBetween val="between"/>
        <c:majorUnit val="5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List1!$B$1</c:f>
              <c:strCache>
                <c:ptCount val="1"/>
                <c:pt idx="0">
                  <c:v>2018</c:v>
                </c:pt>
              </c:strCache>
            </c:strRef>
          </c:tx>
          <c:spPr>
            <a:solidFill>
              <a:schemeClr val="bg1">
                <a:lumMod val="85000"/>
              </a:schemeClr>
            </a:solidFill>
            <a:ln>
              <a:solidFill>
                <a:schemeClr val="tx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20 - 24</c:v>
                </c:pt>
                <c:pt idx="1">
                  <c:v>25 - 29</c:v>
                </c:pt>
                <c:pt idx="2">
                  <c:v>30 - 34</c:v>
                </c:pt>
                <c:pt idx="3">
                  <c:v>35 - 39</c:v>
                </c:pt>
              </c:strCache>
            </c:strRef>
          </c:cat>
          <c:val>
            <c:numRef>
              <c:f>List1!$B$2:$B$5</c:f>
              <c:numCache>
                <c:formatCode>#,##0_ ;[Red]\-#,##0\ </c:formatCode>
                <c:ptCount val="4"/>
                <c:pt idx="0">
                  <c:v>12571</c:v>
                </c:pt>
                <c:pt idx="1">
                  <c:v>16369</c:v>
                </c:pt>
                <c:pt idx="2">
                  <c:v>16669</c:v>
                </c:pt>
                <c:pt idx="3">
                  <c:v>17886</c:v>
                </c:pt>
              </c:numCache>
            </c:numRef>
          </c:val>
          <c:extLst>
            <c:ext xmlns:c16="http://schemas.microsoft.com/office/drawing/2014/chart" uri="{C3380CC4-5D6E-409C-BE32-E72D297353CC}">
              <c16:uniqueId val="{00000000-7E5E-4A06-B430-509FFC8B4D2F}"/>
            </c:ext>
          </c:extLst>
        </c:ser>
        <c:ser>
          <c:idx val="1"/>
          <c:order val="1"/>
          <c:tx>
            <c:strRef>
              <c:f>List1!$C$1</c:f>
              <c:strCache>
                <c:ptCount val="1"/>
                <c:pt idx="0">
                  <c:v>2022</c:v>
                </c:pt>
              </c:strCache>
            </c:strRef>
          </c:tx>
          <c:spPr>
            <a:solidFill>
              <a:schemeClr val="accent2">
                <a:lumMod val="20000"/>
                <a:lumOff val="80000"/>
              </a:schemeClr>
            </a:solidFill>
            <a:ln>
              <a:solidFill>
                <a:schemeClr val="tx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20 - 24</c:v>
                </c:pt>
                <c:pt idx="1">
                  <c:v>25 - 29</c:v>
                </c:pt>
                <c:pt idx="2">
                  <c:v>30 - 34</c:v>
                </c:pt>
                <c:pt idx="3">
                  <c:v>35 - 39</c:v>
                </c:pt>
              </c:strCache>
            </c:strRef>
          </c:cat>
          <c:val>
            <c:numRef>
              <c:f>List1!$C$2:$C$5</c:f>
              <c:numCache>
                <c:formatCode>#,##0_ ;[Red]\-#,##0\ </c:formatCode>
                <c:ptCount val="4"/>
                <c:pt idx="0">
                  <c:v>12076</c:v>
                </c:pt>
                <c:pt idx="1">
                  <c:v>12571</c:v>
                </c:pt>
                <c:pt idx="2">
                  <c:v>16369</c:v>
                </c:pt>
                <c:pt idx="3">
                  <c:v>16669</c:v>
                </c:pt>
              </c:numCache>
            </c:numRef>
          </c:val>
          <c:extLst>
            <c:ext xmlns:c16="http://schemas.microsoft.com/office/drawing/2014/chart" uri="{C3380CC4-5D6E-409C-BE32-E72D297353CC}">
              <c16:uniqueId val="{00000001-7E5E-4A06-B430-509FFC8B4D2F}"/>
            </c:ext>
          </c:extLst>
        </c:ser>
        <c:ser>
          <c:idx val="2"/>
          <c:order val="2"/>
          <c:tx>
            <c:strRef>
              <c:f>List1!$D$1</c:f>
              <c:strCache>
                <c:ptCount val="1"/>
                <c:pt idx="0">
                  <c:v>2026</c:v>
                </c:pt>
              </c:strCache>
            </c:strRef>
          </c:tx>
          <c:spPr>
            <a:solidFill>
              <a:schemeClr val="accent3"/>
            </a:solidFill>
            <a:ln>
              <a:solidFill>
                <a:schemeClr val="tx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20 - 24</c:v>
                </c:pt>
                <c:pt idx="1">
                  <c:v>25 - 29</c:v>
                </c:pt>
                <c:pt idx="2">
                  <c:v>30 - 34</c:v>
                </c:pt>
                <c:pt idx="3">
                  <c:v>35 - 39</c:v>
                </c:pt>
              </c:strCache>
            </c:strRef>
          </c:cat>
          <c:val>
            <c:numRef>
              <c:f>List1!$D$2:$D$5</c:f>
              <c:numCache>
                <c:formatCode>#,##0_ ;[Red]\-#,##0\ </c:formatCode>
                <c:ptCount val="4"/>
                <c:pt idx="0">
                  <c:v>14044</c:v>
                </c:pt>
                <c:pt idx="1">
                  <c:v>12076</c:v>
                </c:pt>
                <c:pt idx="2">
                  <c:v>12571</c:v>
                </c:pt>
                <c:pt idx="3">
                  <c:v>16369</c:v>
                </c:pt>
              </c:numCache>
            </c:numRef>
          </c:val>
          <c:extLst>
            <c:ext xmlns:c16="http://schemas.microsoft.com/office/drawing/2014/chart" uri="{C3380CC4-5D6E-409C-BE32-E72D297353CC}">
              <c16:uniqueId val="{00000002-7E5E-4A06-B430-509FFC8B4D2F}"/>
            </c:ext>
          </c:extLst>
        </c:ser>
        <c:ser>
          <c:idx val="3"/>
          <c:order val="3"/>
          <c:tx>
            <c:strRef>
              <c:f>List1!$E$1</c:f>
              <c:strCache>
                <c:ptCount val="1"/>
                <c:pt idx="0">
                  <c:v>2030</c:v>
                </c:pt>
              </c:strCache>
            </c:strRef>
          </c:tx>
          <c:spPr>
            <a:solidFill>
              <a:schemeClr val="accent2">
                <a:lumMod val="40000"/>
                <a:lumOff val="60000"/>
              </a:schemeClr>
            </a:solidFill>
            <a:ln>
              <a:solidFill>
                <a:schemeClr val="tx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20 - 24</c:v>
                </c:pt>
                <c:pt idx="1">
                  <c:v>25 - 29</c:v>
                </c:pt>
                <c:pt idx="2">
                  <c:v>30 - 34</c:v>
                </c:pt>
                <c:pt idx="3">
                  <c:v>35 - 39</c:v>
                </c:pt>
              </c:strCache>
            </c:strRef>
          </c:cat>
          <c:val>
            <c:numRef>
              <c:f>List1!$E$2:$E$5</c:f>
              <c:numCache>
                <c:formatCode>#,##0_ ;[Red]\-#,##0\ </c:formatCode>
                <c:ptCount val="4"/>
                <c:pt idx="0">
                  <c:v>14018</c:v>
                </c:pt>
                <c:pt idx="1">
                  <c:v>14044</c:v>
                </c:pt>
                <c:pt idx="2">
                  <c:v>12076</c:v>
                </c:pt>
                <c:pt idx="3">
                  <c:v>12571</c:v>
                </c:pt>
              </c:numCache>
            </c:numRef>
          </c:val>
          <c:extLst>
            <c:ext xmlns:c16="http://schemas.microsoft.com/office/drawing/2014/chart" uri="{C3380CC4-5D6E-409C-BE32-E72D297353CC}">
              <c16:uniqueId val="{00000003-7E5E-4A06-B430-509FFC8B4D2F}"/>
            </c:ext>
          </c:extLst>
        </c:ser>
        <c:dLbls>
          <c:showLegendKey val="0"/>
          <c:showVal val="0"/>
          <c:showCatName val="0"/>
          <c:showSerName val="0"/>
          <c:showPercent val="0"/>
          <c:showBubbleSize val="0"/>
        </c:dLbls>
        <c:gapWidth val="70"/>
        <c:overlap val="34"/>
        <c:axId val="163283632"/>
        <c:axId val="163285808"/>
      </c:barChart>
      <c:catAx>
        <c:axId val="1632836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cs-CZ"/>
          </a:p>
        </c:txPr>
        <c:crossAx val="163285808"/>
        <c:crosses val="autoZero"/>
        <c:auto val="1"/>
        <c:lblAlgn val="ctr"/>
        <c:lblOffset val="100"/>
        <c:noMultiLvlLbl val="0"/>
      </c:catAx>
      <c:valAx>
        <c:axId val="163285808"/>
        <c:scaling>
          <c:orientation val="minMax"/>
          <c:max val="35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cs-CZ" sz="1000" dirty="0">
                    <a:solidFill>
                      <a:schemeClr val="tx1"/>
                    </a:solidFill>
                  </a:rPr>
                  <a:t>Projekce</a:t>
                </a:r>
                <a:r>
                  <a:rPr lang="cs-CZ" sz="1000" baseline="0" dirty="0">
                    <a:solidFill>
                      <a:schemeClr val="tx1"/>
                    </a:solidFill>
                  </a:rPr>
                  <a:t> počtu </a:t>
                </a:r>
                <a:r>
                  <a:rPr lang="cs-CZ" sz="1000" dirty="0">
                    <a:solidFill>
                      <a:schemeClr val="tx1"/>
                    </a:solidFill>
                  </a:rPr>
                  <a:t>žen ve věkových skupinách</a:t>
                </a:r>
              </a:p>
            </c:rich>
          </c:tx>
          <c:layout>
            <c:manualLayout>
              <c:xMode val="edge"/>
              <c:yMode val="edge"/>
              <c:x val="7.493269333077395E-3"/>
              <c:y val="8.2483613912939652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title>
        <c:numFmt formatCode="#,##0_ ;[Red]\-#,##0\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16328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List1!$B$1</c:f>
              <c:strCache>
                <c:ptCount val="1"/>
                <c:pt idx="0">
                  <c:v>20 - 24</c:v>
                </c:pt>
              </c:strCache>
            </c:strRef>
          </c:tx>
          <c:spPr>
            <a:solidFill>
              <a:schemeClr val="bg1">
                <a:lumMod val="85000"/>
              </a:schemeClr>
            </a:solidFill>
            <a:ln>
              <a:solidFill>
                <a:schemeClr val="tx1"/>
              </a:solidFill>
            </a:ln>
            <a:effectLst/>
          </c:spPr>
          <c:invertIfNegative val="0"/>
          <c:cat>
            <c:numRef>
              <c:f>List1!$A$2:$A$5</c:f>
              <c:numCache>
                <c:formatCode>General</c:formatCode>
                <c:ptCount val="4"/>
                <c:pt idx="0">
                  <c:v>2018</c:v>
                </c:pt>
                <c:pt idx="1">
                  <c:v>2022</c:v>
                </c:pt>
                <c:pt idx="2">
                  <c:v>2026</c:v>
                </c:pt>
                <c:pt idx="3">
                  <c:v>2030</c:v>
                </c:pt>
              </c:numCache>
            </c:numRef>
          </c:cat>
          <c:val>
            <c:numRef>
              <c:f>List1!$B$2:$B$5</c:f>
              <c:numCache>
                <c:formatCode>#,##0_ ;[Red]\-#,##0\ </c:formatCode>
                <c:ptCount val="4"/>
                <c:pt idx="0">
                  <c:v>12571</c:v>
                </c:pt>
                <c:pt idx="1">
                  <c:v>12076</c:v>
                </c:pt>
                <c:pt idx="2">
                  <c:v>14044</c:v>
                </c:pt>
                <c:pt idx="3">
                  <c:v>14018</c:v>
                </c:pt>
              </c:numCache>
            </c:numRef>
          </c:val>
          <c:extLst>
            <c:ext xmlns:c16="http://schemas.microsoft.com/office/drawing/2014/chart" uri="{C3380CC4-5D6E-409C-BE32-E72D297353CC}">
              <c16:uniqueId val="{00000000-14B3-4346-AA3C-15291E588014}"/>
            </c:ext>
          </c:extLst>
        </c:ser>
        <c:ser>
          <c:idx val="1"/>
          <c:order val="1"/>
          <c:tx>
            <c:strRef>
              <c:f>List1!$C$1</c:f>
              <c:strCache>
                <c:ptCount val="1"/>
                <c:pt idx="0">
                  <c:v>25 - 29</c:v>
                </c:pt>
              </c:strCache>
            </c:strRef>
          </c:tx>
          <c:spPr>
            <a:solidFill>
              <a:schemeClr val="accent2">
                <a:lumMod val="20000"/>
                <a:lumOff val="80000"/>
              </a:schemeClr>
            </a:solidFill>
            <a:ln>
              <a:solidFill>
                <a:schemeClr val="tx1"/>
              </a:solidFill>
            </a:ln>
            <a:effectLst/>
          </c:spPr>
          <c:invertIfNegative val="0"/>
          <c:cat>
            <c:numRef>
              <c:f>List1!$A$2:$A$5</c:f>
              <c:numCache>
                <c:formatCode>General</c:formatCode>
                <c:ptCount val="4"/>
                <c:pt idx="0">
                  <c:v>2018</c:v>
                </c:pt>
                <c:pt idx="1">
                  <c:v>2022</c:v>
                </c:pt>
                <c:pt idx="2">
                  <c:v>2026</c:v>
                </c:pt>
                <c:pt idx="3">
                  <c:v>2030</c:v>
                </c:pt>
              </c:numCache>
            </c:numRef>
          </c:cat>
          <c:val>
            <c:numRef>
              <c:f>List1!$C$2:$C$5</c:f>
              <c:numCache>
                <c:formatCode>#,##0_ ;[Red]\-#,##0\ </c:formatCode>
                <c:ptCount val="4"/>
                <c:pt idx="0">
                  <c:v>16369</c:v>
                </c:pt>
                <c:pt idx="1">
                  <c:v>12571</c:v>
                </c:pt>
                <c:pt idx="2">
                  <c:v>12076</c:v>
                </c:pt>
                <c:pt idx="3">
                  <c:v>14044</c:v>
                </c:pt>
              </c:numCache>
            </c:numRef>
          </c:val>
          <c:extLst>
            <c:ext xmlns:c16="http://schemas.microsoft.com/office/drawing/2014/chart" uri="{C3380CC4-5D6E-409C-BE32-E72D297353CC}">
              <c16:uniqueId val="{00000001-14B3-4346-AA3C-15291E588014}"/>
            </c:ext>
          </c:extLst>
        </c:ser>
        <c:ser>
          <c:idx val="2"/>
          <c:order val="2"/>
          <c:tx>
            <c:strRef>
              <c:f>List1!$D$1</c:f>
              <c:strCache>
                <c:ptCount val="1"/>
                <c:pt idx="0">
                  <c:v>30 - 34</c:v>
                </c:pt>
              </c:strCache>
            </c:strRef>
          </c:tx>
          <c:spPr>
            <a:solidFill>
              <a:schemeClr val="accent3"/>
            </a:solidFill>
            <a:ln>
              <a:solidFill>
                <a:schemeClr val="tx1"/>
              </a:solidFill>
            </a:ln>
            <a:effectLst/>
          </c:spPr>
          <c:invertIfNegative val="0"/>
          <c:cat>
            <c:numRef>
              <c:f>List1!$A$2:$A$5</c:f>
              <c:numCache>
                <c:formatCode>General</c:formatCode>
                <c:ptCount val="4"/>
                <c:pt idx="0">
                  <c:v>2018</c:v>
                </c:pt>
                <c:pt idx="1">
                  <c:v>2022</c:v>
                </c:pt>
                <c:pt idx="2">
                  <c:v>2026</c:v>
                </c:pt>
                <c:pt idx="3">
                  <c:v>2030</c:v>
                </c:pt>
              </c:numCache>
            </c:numRef>
          </c:cat>
          <c:val>
            <c:numRef>
              <c:f>List1!$D$2:$D$5</c:f>
              <c:numCache>
                <c:formatCode>#,##0_ ;[Red]\-#,##0\ </c:formatCode>
                <c:ptCount val="4"/>
                <c:pt idx="0">
                  <c:v>16669</c:v>
                </c:pt>
                <c:pt idx="1">
                  <c:v>16369</c:v>
                </c:pt>
                <c:pt idx="2">
                  <c:v>12571</c:v>
                </c:pt>
                <c:pt idx="3">
                  <c:v>12076</c:v>
                </c:pt>
              </c:numCache>
            </c:numRef>
          </c:val>
          <c:extLst>
            <c:ext xmlns:c16="http://schemas.microsoft.com/office/drawing/2014/chart" uri="{C3380CC4-5D6E-409C-BE32-E72D297353CC}">
              <c16:uniqueId val="{00000002-14B3-4346-AA3C-15291E588014}"/>
            </c:ext>
          </c:extLst>
        </c:ser>
        <c:ser>
          <c:idx val="3"/>
          <c:order val="3"/>
          <c:tx>
            <c:strRef>
              <c:f>List1!$E$1</c:f>
              <c:strCache>
                <c:ptCount val="1"/>
                <c:pt idx="0">
                  <c:v>35 - 39</c:v>
                </c:pt>
              </c:strCache>
            </c:strRef>
          </c:tx>
          <c:spPr>
            <a:solidFill>
              <a:schemeClr val="accent2">
                <a:lumMod val="40000"/>
                <a:lumOff val="60000"/>
              </a:schemeClr>
            </a:solidFill>
            <a:ln>
              <a:solidFill>
                <a:schemeClr val="tx1"/>
              </a:solidFill>
            </a:ln>
            <a:effectLst/>
          </c:spPr>
          <c:invertIfNegative val="0"/>
          <c:cat>
            <c:numRef>
              <c:f>List1!$A$2:$A$5</c:f>
              <c:numCache>
                <c:formatCode>General</c:formatCode>
                <c:ptCount val="4"/>
                <c:pt idx="0">
                  <c:v>2018</c:v>
                </c:pt>
                <c:pt idx="1">
                  <c:v>2022</c:v>
                </c:pt>
                <c:pt idx="2">
                  <c:v>2026</c:v>
                </c:pt>
                <c:pt idx="3">
                  <c:v>2030</c:v>
                </c:pt>
              </c:numCache>
            </c:numRef>
          </c:cat>
          <c:val>
            <c:numRef>
              <c:f>List1!$E$2:$E$5</c:f>
              <c:numCache>
                <c:formatCode>#,##0_ ;[Red]\-#,##0\ </c:formatCode>
                <c:ptCount val="4"/>
                <c:pt idx="0">
                  <c:v>17886</c:v>
                </c:pt>
                <c:pt idx="1">
                  <c:v>16669</c:v>
                </c:pt>
                <c:pt idx="2">
                  <c:v>16369</c:v>
                </c:pt>
                <c:pt idx="3">
                  <c:v>12571</c:v>
                </c:pt>
              </c:numCache>
            </c:numRef>
          </c:val>
          <c:extLst>
            <c:ext xmlns:c16="http://schemas.microsoft.com/office/drawing/2014/chart" uri="{C3380CC4-5D6E-409C-BE32-E72D297353CC}">
              <c16:uniqueId val="{00000003-14B3-4346-AA3C-15291E588014}"/>
            </c:ext>
          </c:extLst>
        </c:ser>
        <c:dLbls>
          <c:showLegendKey val="0"/>
          <c:showVal val="0"/>
          <c:showCatName val="0"/>
          <c:showSerName val="0"/>
          <c:showPercent val="0"/>
          <c:showBubbleSize val="0"/>
        </c:dLbls>
        <c:gapWidth val="70"/>
        <c:overlap val="100"/>
        <c:axId val="163286896"/>
        <c:axId val="163290160"/>
      </c:barChart>
      <c:lineChart>
        <c:grouping val="standard"/>
        <c:varyColors val="0"/>
        <c:ser>
          <c:idx val="4"/>
          <c:order val="4"/>
          <c:tx>
            <c:strRef>
              <c:f>List1!$F$1</c:f>
              <c:strCache>
                <c:ptCount val="1"/>
                <c:pt idx="0">
                  <c:v>celkem</c:v>
                </c:pt>
              </c:strCache>
            </c:strRef>
          </c:tx>
          <c:spPr>
            <a:ln w="28575" cap="rnd">
              <a:noFill/>
              <a:round/>
            </a:ln>
            <a:effectLst/>
          </c:spPr>
          <c:marker>
            <c:symbol val="square"/>
            <c:size val="5"/>
            <c:spPr>
              <a:solidFill>
                <a:schemeClr val="tx1"/>
              </a:solidFill>
              <a:ln w="9525">
                <a:solidFill>
                  <a:schemeClr val="tx1"/>
                </a:solidFill>
              </a:ln>
              <a:effectLst/>
            </c:spPr>
          </c:marker>
          <c:dLbls>
            <c:numFmt formatCode="#,##0_ ;[Red]\-#,##0\ "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List1!$A$2:$A$5</c:f>
              <c:numCache>
                <c:formatCode>General</c:formatCode>
                <c:ptCount val="4"/>
                <c:pt idx="0">
                  <c:v>2018</c:v>
                </c:pt>
                <c:pt idx="1">
                  <c:v>2022</c:v>
                </c:pt>
                <c:pt idx="2">
                  <c:v>2026</c:v>
                </c:pt>
                <c:pt idx="3">
                  <c:v>2030</c:v>
                </c:pt>
              </c:numCache>
            </c:numRef>
          </c:cat>
          <c:val>
            <c:numRef>
              <c:f>List1!$F$2:$F$5</c:f>
              <c:numCache>
                <c:formatCode>#,##0_ ;[Red]\-#,##0\ </c:formatCode>
                <c:ptCount val="4"/>
                <c:pt idx="0">
                  <c:v>63495</c:v>
                </c:pt>
                <c:pt idx="1">
                  <c:v>57685</c:v>
                </c:pt>
                <c:pt idx="2">
                  <c:v>55060</c:v>
                </c:pt>
                <c:pt idx="3">
                  <c:v>52709</c:v>
                </c:pt>
              </c:numCache>
            </c:numRef>
          </c:val>
          <c:smooth val="0"/>
          <c:extLst>
            <c:ext xmlns:c16="http://schemas.microsoft.com/office/drawing/2014/chart" uri="{C3380CC4-5D6E-409C-BE32-E72D297353CC}">
              <c16:uniqueId val="{00000004-14B3-4346-AA3C-15291E588014}"/>
            </c:ext>
          </c:extLst>
        </c:ser>
        <c:dLbls>
          <c:showLegendKey val="0"/>
          <c:showVal val="0"/>
          <c:showCatName val="0"/>
          <c:showSerName val="0"/>
          <c:showPercent val="0"/>
          <c:showBubbleSize val="0"/>
        </c:dLbls>
        <c:marker val="1"/>
        <c:smooth val="0"/>
        <c:axId val="163286896"/>
        <c:axId val="163290160"/>
      </c:lineChart>
      <c:lineChart>
        <c:grouping val="standard"/>
        <c:varyColors val="0"/>
        <c:ser>
          <c:idx val="5"/>
          <c:order val="5"/>
          <c:tx>
            <c:strRef>
              <c:f>List1!$G$1</c:f>
              <c:strCache>
                <c:ptCount val="1"/>
                <c:pt idx="0">
                  <c:v>počet narození</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numFmt formatCode="#,##0_ ;[Red]\-#,##0\ "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List1!$A$2:$A$5</c:f>
              <c:numCache>
                <c:formatCode>General</c:formatCode>
                <c:ptCount val="4"/>
                <c:pt idx="0">
                  <c:v>2018</c:v>
                </c:pt>
                <c:pt idx="1">
                  <c:v>2022</c:v>
                </c:pt>
                <c:pt idx="2">
                  <c:v>2026</c:v>
                </c:pt>
                <c:pt idx="3">
                  <c:v>2030</c:v>
                </c:pt>
              </c:numCache>
            </c:numRef>
          </c:cat>
          <c:val>
            <c:numRef>
              <c:f>List1!$G$2:$G$5</c:f>
              <c:numCache>
                <c:formatCode>#,##0_ ;[Red]\-#,##0\ </c:formatCode>
                <c:ptCount val="4"/>
                <c:pt idx="0">
                  <c:v>5677</c:v>
                </c:pt>
                <c:pt idx="1">
                  <c:v>5158</c:v>
                </c:pt>
                <c:pt idx="2">
                  <c:v>4923</c:v>
                </c:pt>
                <c:pt idx="3">
                  <c:v>4713</c:v>
                </c:pt>
              </c:numCache>
            </c:numRef>
          </c:val>
          <c:smooth val="0"/>
          <c:extLst>
            <c:ext xmlns:c16="http://schemas.microsoft.com/office/drawing/2014/chart" uri="{C3380CC4-5D6E-409C-BE32-E72D297353CC}">
              <c16:uniqueId val="{00000005-14B3-4346-AA3C-15291E588014}"/>
            </c:ext>
          </c:extLst>
        </c:ser>
        <c:dLbls>
          <c:showLegendKey val="0"/>
          <c:showVal val="0"/>
          <c:showCatName val="0"/>
          <c:showSerName val="0"/>
          <c:showPercent val="0"/>
          <c:showBubbleSize val="0"/>
        </c:dLbls>
        <c:marker val="1"/>
        <c:smooth val="0"/>
        <c:axId val="163287984"/>
        <c:axId val="163284720"/>
      </c:lineChart>
      <c:catAx>
        <c:axId val="163286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cs-CZ"/>
          </a:p>
        </c:txPr>
        <c:crossAx val="163290160"/>
        <c:crosses val="autoZero"/>
        <c:auto val="1"/>
        <c:lblAlgn val="ctr"/>
        <c:lblOffset val="100"/>
        <c:noMultiLvlLbl val="0"/>
      </c:catAx>
      <c:valAx>
        <c:axId val="163290160"/>
        <c:scaling>
          <c:orientation val="minMax"/>
          <c:max val="100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cs-CZ" sz="1000" dirty="0">
                    <a:solidFill>
                      <a:schemeClr val="tx1"/>
                    </a:solidFill>
                  </a:rPr>
                  <a:t>Počet žen ve věku 20-39 let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title>
        <c:numFmt formatCode="#,##0_ ;[Red]\-#,##0\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163286896"/>
        <c:crosses val="autoZero"/>
        <c:crossBetween val="between"/>
      </c:valAx>
      <c:valAx>
        <c:axId val="163284720"/>
        <c:scaling>
          <c:orientation val="minMax"/>
          <c:max val="7000"/>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cs-CZ" sz="1000" dirty="0">
                    <a:solidFill>
                      <a:schemeClr val="tx1"/>
                    </a:solidFill>
                  </a:rPr>
                  <a:t>Počet porodů</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title>
        <c:numFmt formatCode="#,##0_ ;[Red]\-#,##0\ "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163287984"/>
        <c:crosses val="max"/>
        <c:crossBetween val="between"/>
      </c:valAx>
      <c:catAx>
        <c:axId val="163287984"/>
        <c:scaling>
          <c:orientation val="minMax"/>
        </c:scaling>
        <c:delete val="1"/>
        <c:axPos val="b"/>
        <c:numFmt formatCode="General" sourceLinked="1"/>
        <c:majorTickMark val="out"/>
        <c:minorTickMark val="none"/>
        <c:tickLblPos val="nextTo"/>
        <c:crossAx val="1632847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vysokoškolské v %</c:v>
                </c:pt>
              </c:strCache>
            </c:strRef>
          </c:tx>
          <c:spPr>
            <a:solidFill>
              <a:srgbClr val="92D050"/>
            </a:solidFill>
            <a:ln>
              <a:solidFill>
                <a:schemeClr val="tx1"/>
              </a:solidFill>
            </a:ln>
            <a:effectLst/>
          </c:spPr>
          <c:invertIfNegative val="0"/>
          <c:dPt>
            <c:idx val="3"/>
            <c:invertIfNegative val="0"/>
            <c:bubble3D val="0"/>
            <c:spPr>
              <a:solidFill>
                <a:srgbClr val="92D050"/>
              </a:solidFill>
              <a:ln>
                <a:solidFill>
                  <a:schemeClr val="tx1"/>
                </a:solidFill>
              </a:ln>
              <a:effectLst/>
            </c:spPr>
            <c:extLst>
              <c:ext xmlns:c16="http://schemas.microsoft.com/office/drawing/2014/chart" uri="{C3380CC4-5D6E-409C-BE32-E72D297353CC}">
                <c16:uniqueId val="{00000006-91C9-4281-99B0-541449B0E5F5}"/>
              </c:ext>
            </c:extLst>
          </c:dPt>
          <c:dPt>
            <c:idx val="7"/>
            <c:invertIfNegative val="0"/>
            <c:bubble3D val="0"/>
            <c:spPr>
              <a:solidFill>
                <a:srgbClr val="92D050"/>
              </a:solidFill>
              <a:ln>
                <a:solidFill>
                  <a:schemeClr val="tx1"/>
                </a:solidFill>
              </a:ln>
              <a:effectLst/>
            </c:spPr>
            <c:extLst>
              <c:ext xmlns:c16="http://schemas.microsoft.com/office/drawing/2014/chart" uri="{C3380CC4-5D6E-409C-BE32-E72D297353CC}">
                <c16:uniqueId val="{00000001-925F-40B2-A2DE-921E537A9D89}"/>
              </c:ext>
            </c:extLst>
          </c:dPt>
          <c:dPt>
            <c:idx val="10"/>
            <c:invertIfNegative val="0"/>
            <c:bubble3D val="0"/>
            <c:spPr>
              <a:solidFill>
                <a:srgbClr val="C00000"/>
              </a:solidFill>
              <a:ln>
                <a:solidFill>
                  <a:schemeClr val="tx1"/>
                </a:solidFill>
              </a:ln>
              <a:effectLst/>
            </c:spPr>
            <c:extLst>
              <c:ext xmlns:c16="http://schemas.microsoft.com/office/drawing/2014/chart" uri="{C3380CC4-5D6E-409C-BE32-E72D297353CC}">
                <c16:uniqueId val="{00000009-585F-494C-A387-2551DE9F4C20}"/>
              </c:ext>
            </c:extLst>
          </c:dPt>
          <c:dPt>
            <c:idx val="12"/>
            <c:invertIfNegative val="0"/>
            <c:bubble3D val="0"/>
            <c:spPr>
              <a:solidFill>
                <a:srgbClr val="FFC000"/>
              </a:solidFill>
              <a:ln>
                <a:solidFill>
                  <a:schemeClr val="tx1"/>
                </a:solidFill>
              </a:ln>
              <a:effectLst/>
            </c:spPr>
            <c:extLst>
              <c:ext xmlns:c16="http://schemas.microsoft.com/office/drawing/2014/chart" uri="{C3380CC4-5D6E-409C-BE32-E72D297353CC}">
                <c16:uniqueId val="{00000001-3383-4B88-88B3-7C4F14C93EBD}"/>
              </c:ext>
            </c:extLst>
          </c:dPt>
          <c:dPt>
            <c:idx val="13"/>
            <c:invertIfNegative val="0"/>
            <c:bubble3D val="0"/>
            <c:spPr>
              <a:solidFill>
                <a:srgbClr val="92D050"/>
              </a:solidFill>
              <a:ln>
                <a:solidFill>
                  <a:schemeClr val="tx1"/>
                </a:solidFill>
              </a:ln>
              <a:effectLst/>
            </c:spPr>
            <c:extLst>
              <c:ext xmlns:c16="http://schemas.microsoft.com/office/drawing/2014/chart" uri="{C3380CC4-5D6E-409C-BE32-E72D297353CC}">
                <c16:uniqueId val="{00000002-6883-4D72-BBD0-D35FAF3A7627}"/>
              </c:ext>
            </c:extLst>
          </c:dPt>
          <c:dLbls>
            <c:delete val="1"/>
          </c:dLbls>
          <c:cat>
            <c:strRef>
              <c:f>List1!$A$2:$A$16</c:f>
              <c:strCache>
                <c:ptCount val="15"/>
                <c:pt idx="0">
                  <c:v>Ústecký</c:v>
                </c:pt>
                <c:pt idx="1">
                  <c:v>Karlovarský</c:v>
                </c:pt>
                <c:pt idx="2">
                  <c:v>Olomoucký</c:v>
                </c:pt>
                <c:pt idx="3">
                  <c:v>Liberecký</c:v>
                </c:pt>
                <c:pt idx="4">
                  <c:v>Pardubická</c:v>
                </c:pt>
                <c:pt idx="5">
                  <c:v>Vysočina</c:v>
                </c:pt>
                <c:pt idx="6">
                  <c:v>Jihočeský</c:v>
                </c:pt>
                <c:pt idx="7">
                  <c:v>Zlínský</c:v>
                </c:pt>
                <c:pt idx="8">
                  <c:v>Plzeňský</c:v>
                </c:pt>
                <c:pt idx="9">
                  <c:v>Moravskoslezský</c:v>
                </c:pt>
                <c:pt idx="10">
                  <c:v>Královehradecký</c:v>
                </c:pt>
                <c:pt idx="11">
                  <c:v>Středočeský</c:v>
                </c:pt>
                <c:pt idx="12">
                  <c:v>Česká republika</c:v>
                </c:pt>
                <c:pt idx="13">
                  <c:v>Jihomoravský</c:v>
                </c:pt>
                <c:pt idx="14">
                  <c:v>Hlavní město Praha</c:v>
                </c:pt>
              </c:strCache>
            </c:strRef>
          </c:cat>
          <c:val>
            <c:numRef>
              <c:f>List1!$B$2:$B$16</c:f>
              <c:numCache>
                <c:formatCode>General</c:formatCode>
                <c:ptCount val="15"/>
                <c:pt idx="0">
                  <c:v>11.2</c:v>
                </c:pt>
                <c:pt idx="1">
                  <c:v>12.4</c:v>
                </c:pt>
                <c:pt idx="2">
                  <c:v>14.6</c:v>
                </c:pt>
                <c:pt idx="3">
                  <c:v>14.7</c:v>
                </c:pt>
                <c:pt idx="4">
                  <c:v>15.5</c:v>
                </c:pt>
                <c:pt idx="5">
                  <c:v>15.6</c:v>
                </c:pt>
                <c:pt idx="6">
                  <c:v>15.7</c:v>
                </c:pt>
                <c:pt idx="7">
                  <c:v>15.9</c:v>
                </c:pt>
                <c:pt idx="8">
                  <c:v>17</c:v>
                </c:pt>
                <c:pt idx="9">
                  <c:v>17.2</c:v>
                </c:pt>
                <c:pt idx="10">
                  <c:v>17.899999999999999</c:v>
                </c:pt>
                <c:pt idx="11">
                  <c:v>18.2</c:v>
                </c:pt>
                <c:pt idx="12">
                  <c:v>19.399999999999999</c:v>
                </c:pt>
                <c:pt idx="13">
                  <c:v>22.6</c:v>
                </c:pt>
                <c:pt idx="14">
                  <c:v>38.299999999999997</c:v>
                </c:pt>
              </c:numCache>
            </c:numRef>
          </c:val>
          <c:extLst>
            <c:ext xmlns:c16="http://schemas.microsoft.com/office/drawing/2014/chart" uri="{C3380CC4-5D6E-409C-BE32-E72D297353CC}">
              <c16:uniqueId val="{00000000-AB22-41C9-8C72-2D5A7E9A376D}"/>
            </c:ext>
          </c:extLst>
        </c:ser>
        <c:dLbls>
          <c:dLblPos val="outEnd"/>
          <c:showLegendKey val="0"/>
          <c:showVal val="1"/>
          <c:showCatName val="0"/>
          <c:showSerName val="0"/>
          <c:showPercent val="0"/>
          <c:showBubbleSize val="0"/>
        </c:dLbls>
        <c:gapWidth val="95"/>
        <c:axId val="343792376"/>
        <c:axId val="343795512"/>
      </c:barChart>
      <c:catAx>
        <c:axId val="343792376"/>
        <c:scaling>
          <c:orientation val="minMax"/>
        </c:scaling>
        <c:delete val="0"/>
        <c:axPos val="b"/>
        <c:numFmt formatCode="General" sourceLinked="1"/>
        <c:majorTickMark val="in"/>
        <c:minorTickMark val="none"/>
        <c:tickLblPos val="nextTo"/>
        <c:spPr>
          <a:noFill/>
          <a:ln w="25400"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cs-CZ"/>
          </a:p>
        </c:txPr>
        <c:crossAx val="343795512"/>
        <c:crosses val="autoZero"/>
        <c:auto val="1"/>
        <c:lblAlgn val="ctr"/>
        <c:lblOffset val="100"/>
        <c:noMultiLvlLbl val="0"/>
      </c:catAx>
      <c:valAx>
        <c:axId val="343795512"/>
        <c:scaling>
          <c:orientation val="minMax"/>
        </c:scaling>
        <c:delete val="0"/>
        <c:axPos val="l"/>
        <c:majorGridlines>
          <c:spPr>
            <a:ln w="9525" cap="flat" cmpd="sng" algn="ctr">
              <a:solidFill>
                <a:schemeClr val="tx1">
                  <a:lumMod val="15000"/>
                  <a:lumOff val="85000"/>
                </a:schemeClr>
              </a:solidFill>
              <a:round/>
            </a:ln>
            <a:effectLst/>
          </c:spPr>
        </c:majorGridlines>
        <c:numFmt formatCode="#,##0&quot; %&quot;;#,##0&quot; %&quot;"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343792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59117122507643"/>
          <c:y val="9.2640385979619141E-2"/>
          <c:w val="0.79424547963917769"/>
          <c:h val="0.58641617880061614"/>
        </c:manualLayout>
      </c:layout>
      <c:lineChart>
        <c:grouping val="standard"/>
        <c:varyColors val="0"/>
        <c:ser>
          <c:idx val="0"/>
          <c:order val="0"/>
          <c:tx>
            <c:strRef>
              <c:f>List1!$B$20</c:f>
              <c:strCache>
                <c:ptCount val="1"/>
                <c:pt idx="0">
                  <c:v>ČR</c:v>
                </c:pt>
              </c:strCache>
            </c:strRef>
          </c:tx>
          <c:spPr>
            <a:ln w="28575" cap="rnd">
              <a:solidFill>
                <a:schemeClr val="accent1"/>
              </a:solidFill>
              <a:round/>
            </a:ln>
            <a:effectLst/>
          </c:spPr>
          <c:marker>
            <c:symbol val="none"/>
          </c:marker>
          <c:cat>
            <c:numRef>
              <c:f>List1!$A$21:$A$30</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List1!$B$21:$B$30</c:f>
              <c:numCache>
                <c:formatCode>General</c:formatCode>
                <c:ptCount val="10"/>
                <c:pt idx="0">
                  <c:v>6.7</c:v>
                </c:pt>
                <c:pt idx="1">
                  <c:v>7.3</c:v>
                </c:pt>
                <c:pt idx="2">
                  <c:v>6.7</c:v>
                </c:pt>
                <c:pt idx="3">
                  <c:v>6.1</c:v>
                </c:pt>
                <c:pt idx="4">
                  <c:v>7</c:v>
                </c:pt>
                <c:pt idx="5">
                  <c:v>6.1</c:v>
                </c:pt>
                <c:pt idx="6">
                  <c:v>5</c:v>
                </c:pt>
                <c:pt idx="7">
                  <c:v>4</c:v>
                </c:pt>
                <c:pt idx="8">
                  <c:v>2.9</c:v>
                </c:pt>
                <c:pt idx="9">
                  <c:v>2.2000000000000002</c:v>
                </c:pt>
              </c:numCache>
            </c:numRef>
          </c:val>
          <c:smooth val="0"/>
          <c:extLst>
            <c:ext xmlns:c16="http://schemas.microsoft.com/office/drawing/2014/chart" uri="{C3380CC4-5D6E-409C-BE32-E72D297353CC}">
              <c16:uniqueId val="{00000000-C7E3-4E54-A450-80E22296E573}"/>
            </c:ext>
          </c:extLst>
        </c:ser>
        <c:ser>
          <c:idx val="1"/>
          <c:order val="1"/>
          <c:tx>
            <c:strRef>
              <c:f>List1!$C$20</c:f>
              <c:strCache>
                <c:ptCount val="1"/>
                <c:pt idx="0">
                  <c:v>HKK</c:v>
                </c:pt>
              </c:strCache>
            </c:strRef>
          </c:tx>
          <c:spPr>
            <a:ln w="28575" cap="rnd">
              <a:solidFill>
                <a:schemeClr val="accent2"/>
              </a:solidFill>
              <a:round/>
            </a:ln>
            <a:effectLst/>
          </c:spPr>
          <c:marker>
            <c:symbol val="none"/>
          </c:marker>
          <c:cat>
            <c:numRef>
              <c:f>List1!$A$21:$A$30</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List1!$C$21:$C$30</c:f>
              <c:numCache>
                <c:formatCode>#,##0.0</c:formatCode>
                <c:ptCount val="10"/>
                <c:pt idx="0">
                  <c:v>7.6999826567777507</c:v>
                </c:pt>
                <c:pt idx="1">
                  <c:v>6.8563689267082806</c:v>
                </c:pt>
                <c:pt idx="2">
                  <c:v>7.1162318795540189</c:v>
                </c:pt>
                <c:pt idx="3">
                  <c:v>6.1657366698999816</c:v>
                </c:pt>
                <c:pt idx="4">
                  <c:v>8.1874846147196489</c:v>
                </c:pt>
                <c:pt idx="5">
                  <c:v>6.1657366698999816</c:v>
                </c:pt>
                <c:pt idx="6">
                  <c:v>5.6097862853158338</c:v>
                </c:pt>
                <c:pt idx="7">
                  <c:v>4.0640322468237358</c:v>
                </c:pt>
                <c:pt idx="8">
                  <c:v>2.2235625769828316</c:v>
                </c:pt>
                <c:pt idx="9">
                  <c:v>2.2968164273793685</c:v>
                </c:pt>
              </c:numCache>
            </c:numRef>
          </c:val>
          <c:smooth val="0"/>
          <c:extLst>
            <c:ext xmlns:c16="http://schemas.microsoft.com/office/drawing/2014/chart" uri="{C3380CC4-5D6E-409C-BE32-E72D297353CC}">
              <c16:uniqueId val="{00000001-C7E3-4E54-A450-80E22296E573}"/>
            </c:ext>
          </c:extLst>
        </c:ser>
        <c:dLbls>
          <c:showLegendKey val="0"/>
          <c:showVal val="0"/>
          <c:showCatName val="0"/>
          <c:showSerName val="0"/>
          <c:showPercent val="0"/>
          <c:showBubbleSize val="0"/>
        </c:dLbls>
        <c:smooth val="0"/>
        <c:axId val="551806584"/>
        <c:axId val="551807368"/>
      </c:lineChart>
      <c:catAx>
        <c:axId val="551806584"/>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551807368"/>
        <c:crosses val="autoZero"/>
        <c:auto val="1"/>
        <c:lblAlgn val="ctr"/>
        <c:lblOffset val="100"/>
        <c:noMultiLvlLbl val="0"/>
      </c:catAx>
      <c:valAx>
        <c:axId val="551807368"/>
        <c:scaling>
          <c:orientation val="minMax"/>
          <c:max val="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000" dirty="0"/>
                  <a:t>Míra</a:t>
                </a:r>
                <a:r>
                  <a:rPr lang="cs-CZ" sz="1000" baseline="0" dirty="0"/>
                  <a:t> nezaměstnanosti (průměr roku)</a:t>
                </a:r>
                <a:endParaRPr lang="cs-CZ" sz="1000" dirty="0"/>
              </a:p>
            </c:rich>
          </c:tx>
          <c:layout>
            <c:manualLayout>
              <c:xMode val="edge"/>
              <c:yMode val="edge"/>
              <c:x val="1.4540750669230608E-2"/>
              <c:y val="6.883948352088069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quot; %&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551806584"/>
        <c:crosses val="autoZero"/>
        <c:crossBetween val="between"/>
        <c:majorUnit val="2"/>
      </c:valAx>
      <c:spPr>
        <a:noFill/>
        <a:ln>
          <a:noFill/>
        </a:ln>
        <a:effectLst/>
      </c:spPr>
    </c:plotArea>
    <c:legend>
      <c:legendPos val="t"/>
      <c:layout>
        <c:manualLayout>
          <c:xMode val="edge"/>
          <c:yMode val="edge"/>
          <c:x val="0.67275633682812375"/>
          <c:y val="0.8156438496877384"/>
          <c:w val="0.19860603080872694"/>
          <c:h val="0.141597050824445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List1!$B$1</c:f>
              <c:strCache>
                <c:ptCount val="1"/>
                <c:pt idx="0">
                  <c:v>základní</c:v>
                </c:pt>
              </c:strCache>
            </c:strRef>
          </c:tx>
          <c:spPr>
            <a:solidFill>
              <a:schemeClr val="accent1"/>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List1!$B$2:$B$15</c:f>
              <c:numCache>
                <c:formatCode>General</c:formatCode>
                <c:ptCount val="14"/>
                <c:pt idx="0">
                  <c:v>9.6872412053448809</c:v>
                </c:pt>
                <c:pt idx="1">
                  <c:v>15.814392936215039</c:v>
                </c:pt>
                <c:pt idx="2">
                  <c:v>16.922319127055012</c:v>
                </c:pt>
                <c:pt idx="3">
                  <c:v>15.372905412423238</c:v>
                </c:pt>
                <c:pt idx="4">
                  <c:v>22.817672786367446</c:v>
                </c:pt>
                <c:pt idx="5">
                  <c:v>22.435754663404438</c:v>
                </c:pt>
                <c:pt idx="6">
                  <c:v>17.060966379041279</c:v>
                </c:pt>
                <c:pt idx="7">
                  <c:v>15.011430057963802</c:v>
                </c:pt>
                <c:pt idx="8">
                  <c:v>15.956591748809146</c:v>
                </c:pt>
                <c:pt idx="9">
                  <c:v>16.833663669724611</c:v>
                </c:pt>
                <c:pt idx="10">
                  <c:v>16.063017817838578</c:v>
                </c:pt>
                <c:pt idx="11">
                  <c:v>18.822726581532894</c:v>
                </c:pt>
                <c:pt idx="12">
                  <c:v>18.409249210125498</c:v>
                </c:pt>
                <c:pt idx="13">
                  <c:v>18.877808345647793</c:v>
                </c:pt>
              </c:numCache>
            </c:numRef>
          </c:val>
          <c:extLst>
            <c:ext xmlns:c16="http://schemas.microsoft.com/office/drawing/2014/chart" uri="{C3380CC4-5D6E-409C-BE32-E72D297353CC}">
              <c16:uniqueId val="{00000000-A9A7-419D-8062-D442E36F0AEF}"/>
            </c:ext>
          </c:extLst>
        </c:ser>
        <c:ser>
          <c:idx val="1"/>
          <c:order val="1"/>
          <c:tx>
            <c:strRef>
              <c:f>List1!$C$1</c:f>
              <c:strCache>
                <c:ptCount val="1"/>
                <c:pt idx="0">
                  <c:v>střední bez maturity</c:v>
                </c:pt>
              </c:strCache>
            </c:strRef>
          </c:tx>
          <c:spPr>
            <a:solidFill>
              <a:schemeClr val="accent2"/>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List1!$C$2:$C$15</c:f>
              <c:numCache>
                <c:formatCode>General</c:formatCode>
                <c:ptCount val="14"/>
                <c:pt idx="0">
                  <c:v>19.323151621592171</c:v>
                </c:pt>
                <c:pt idx="1">
                  <c:v>37.41653969663907</c:v>
                </c:pt>
                <c:pt idx="2">
                  <c:v>36.935884732993735</c:v>
                </c:pt>
                <c:pt idx="3">
                  <c:v>37.522332659868717</c:v>
                </c:pt>
                <c:pt idx="4">
                  <c:v>37.197476644802414</c:v>
                </c:pt>
                <c:pt idx="5">
                  <c:v>40.051548591340385</c:v>
                </c:pt>
                <c:pt idx="6">
                  <c:v>40.148158191554501</c:v>
                </c:pt>
                <c:pt idx="7">
                  <c:v>38.403646965798558</c:v>
                </c:pt>
                <c:pt idx="8">
                  <c:v>39.609474702637755</c:v>
                </c:pt>
                <c:pt idx="9">
                  <c:v>39.44755244714964</c:v>
                </c:pt>
                <c:pt idx="10">
                  <c:v>34.347872584488478</c:v>
                </c:pt>
                <c:pt idx="11">
                  <c:v>37.479541391432598</c:v>
                </c:pt>
                <c:pt idx="12">
                  <c:v>37.445405262289846</c:v>
                </c:pt>
                <c:pt idx="13">
                  <c:v>37.102931992717465</c:v>
                </c:pt>
              </c:numCache>
            </c:numRef>
          </c:val>
          <c:extLst>
            <c:ext xmlns:c16="http://schemas.microsoft.com/office/drawing/2014/chart" uri="{C3380CC4-5D6E-409C-BE32-E72D297353CC}">
              <c16:uniqueId val="{00000001-A9A7-419D-8062-D442E36F0AEF}"/>
            </c:ext>
          </c:extLst>
        </c:ser>
        <c:ser>
          <c:idx val="2"/>
          <c:order val="2"/>
          <c:tx>
            <c:strRef>
              <c:f>List1!$D$1</c:f>
              <c:strCache>
                <c:ptCount val="1"/>
                <c:pt idx="0">
                  <c:v>střední s maturitou</c:v>
                </c:pt>
              </c:strCache>
            </c:strRef>
          </c:tx>
          <c:spPr>
            <a:solidFill>
              <a:schemeClr val="accent3"/>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List1!$D$2:$D$15</c:f>
              <c:numCache>
                <c:formatCode>General</c:formatCode>
                <c:ptCount val="14"/>
                <c:pt idx="0">
                  <c:v>41.983934869809545</c:v>
                </c:pt>
                <c:pt idx="1">
                  <c:v>34.751536360825632</c:v>
                </c:pt>
                <c:pt idx="2">
                  <c:v>34.986149816200566</c:v>
                </c:pt>
                <c:pt idx="3">
                  <c:v>34.999864780182413</c:v>
                </c:pt>
                <c:pt idx="4">
                  <c:v>32.134867444406616</c:v>
                </c:pt>
                <c:pt idx="5">
                  <c:v>29.919830577917999</c:v>
                </c:pt>
                <c:pt idx="6">
                  <c:v>32.393538382160457</c:v>
                </c:pt>
                <c:pt idx="7">
                  <c:v>34.849234453251213</c:v>
                </c:pt>
                <c:pt idx="8">
                  <c:v>33.614049456207212</c:v>
                </c:pt>
                <c:pt idx="9">
                  <c:v>33.721900378388071</c:v>
                </c:pt>
                <c:pt idx="10">
                  <c:v>33.180897718410222</c:v>
                </c:pt>
                <c:pt idx="11">
                  <c:v>33.255500221305404</c:v>
                </c:pt>
                <c:pt idx="12">
                  <c:v>32.319562155427434</c:v>
                </c:pt>
                <c:pt idx="13">
                  <c:v>31.649207824571857</c:v>
                </c:pt>
              </c:numCache>
            </c:numRef>
          </c:val>
          <c:extLst>
            <c:ext xmlns:c16="http://schemas.microsoft.com/office/drawing/2014/chart" uri="{C3380CC4-5D6E-409C-BE32-E72D297353CC}">
              <c16:uniqueId val="{00000002-A9A7-419D-8062-D442E36F0AEF}"/>
            </c:ext>
          </c:extLst>
        </c:ser>
        <c:ser>
          <c:idx val="3"/>
          <c:order val="3"/>
          <c:tx>
            <c:strRef>
              <c:f>List1!$E$1</c:f>
              <c:strCache>
                <c:ptCount val="1"/>
                <c:pt idx="0">
                  <c:v>vysokoškolské</c:v>
                </c:pt>
              </c:strCache>
            </c:strRef>
          </c:tx>
          <c:spPr>
            <a:solidFill>
              <a:schemeClr val="accent4"/>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List1!$E$2:$E$15</c:f>
              <c:numCache>
                <c:formatCode>General</c:formatCode>
                <c:ptCount val="14"/>
                <c:pt idx="0">
                  <c:v>28.934030895920809</c:v>
                </c:pt>
                <c:pt idx="1">
                  <c:v>12.008678976748643</c:v>
                </c:pt>
                <c:pt idx="2">
                  <c:v>11.155646323750684</c:v>
                </c:pt>
                <c:pt idx="3">
                  <c:v>12.011292491740008</c:v>
                </c:pt>
                <c:pt idx="4">
                  <c:v>7.6506746186121548</c:v>
                </c:pt>
                <c:pt idx="5">
                  <c:v>7.5928661673371938</c:v>
                </c:pt>
                <c:pt idx="6">
                  <c:v>10.256723390624007</c:v>
                </c:pt>
                <c:pt idx="7">
                  <c:v>11.735688522986454</c:v>
                </c:pt>
                <c:pt idx="8">
                  <c:v>10.819884092345927</c:v>
                </c:pt>
                <c:pt idx="9">
                  <c:v>9.9715347362282802</c:v>
                </c:pt>
                <c:pt idx="10">
                  <c:v>16.369911338825201</c:v>
                </c:pt>
                <c:pt idx="11">
                  <c:v>10.427103241161692</c:v>
                </c:pt>
                <c:pt idx="12">
                  <c:v>11.825783372157247</c:v>
                </c:pt>
                <c:pt idx="13">
                  <c:v>12.370051837062883</c:v>
                </c:pt>
              </c:numCache>
            </c:numRef>
          </c:val>
          <c:extLst>
            <c:ext xmlns:c16="http://schemas.microsoft.com/office/drawing/2014/chart" uri="{C3380CC4-5D6E-409C-BE32-E72D297353CC}">
              <c16:uniqueId val="{00000003-A9A7-419D-8062-D442E36F0AEF}"/>
            </c:ext>
          </c:extLst>
        </c:ser>
        <c:dLbls>
          <c:showLegendKey val="0"/>
          <c:showVal val="0"/>
          <c:showCatName val="0"/>
          <c:showSerName val="0"/>
          <c:showPercent val="0"/>
          <c:showBubbleSize val="0"/>
        </c:dLbls>
        <c:gapWidth val="0"/>
        <c:overlap val="100"/>
        <c:axId val="71325200"/>
        <c:axId val="71323024"/>
      </c:barChart>
      <c:catAx>
        <c:axId val="71325200"/>
        <c:scaling>
          <c:orientation val="maxMin"/>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71323024"/>
        <c:crosses val="autoZero"/>
        <c:auto val="1"/>
        <c:lblAlgn val="ctr"/>
        <c:lblOffset val="100"/>
        <c:noMultiLvlLbl val="0"/>
      </c:catAx>
      <c:valAx>
        <c:axId val="7132302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71325200"/>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userShapes r:id="rId5"/>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List1!$B$1</c:f>
              <c:strCache>
                <c:ptCount val="1"/>
                <c:pt idx="0">
                  <c:v>základní</c:v>
                </c:pt>
              </c:strCache>
            </c:strRef>
          </c:tx>
          <c:spPr>
            <a:solidFill>
              <a:schemeClr val="accent1"/>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List1!$B$2:$B$15</c:f>
              <c:numCache>
                <c:formatCode>General</c:formatCode>
                <c:ptCount val="14"/>
                <c:pt idx="0">
                  <c:v>7.7640242753180004</c:v>
                </c:pt>
                <c:pt idx="1">
                  <c:v>12.986165677933826</c:v>
                </c:pt>
                <c:pt idx="2">
                  <c:v>13.591658091180284</c:v>
                </c:pt>
                <c:pt idx="3">
                  <c:v>12.712070489436012</c:v>
                </c:pt>
                <c:pt idx="4">
                  <c:v>18.951272413760044</c:v>
                </c:pt>
                <c:pt idx="5">
                  <c:v>20.199264172411066</c:v>
                </c:pt>
                <c:pt idx="6">
                  <c:v>16.209192806823491</c:v>
                </c:pt>
                <c:pt idx="7">
                  <c:v>12.530189881448731</c:v>
                </c:pt>
                <c:pt idx="8">
                  <c:v>13.229583197324429</c:v>
                </c:pt>
                <c:pt idx="9">
                  <c:v>12.307056768531094</c:v>
                </c:pt>
                <c:pt idx="10">
                  <c:v>13.004612008012117</c:v>
                </c:pt>
                <c:pt idx="11">
                  <c:v>14.308959375958747</c:v>
                </c:pt>
                <c:pt idx="12">
                  <c:v>13.266537873002132</c:v>
                </c:pt>
                <c:pt idx="13">
                  <c:v>15.148061020990362</c:v>
                </c:pt>
              </c:numCache>
            </c:numRef>
          </c:val>
          <c:extLst>
            <c:ext xmlns:c16="http://schemas.microsoft.com/office/drawing/2014/chart" uri="{C3380CC4-5D6E-409C-BE32-E72D297353CC}">
              <c16:uniqueId val="{00000000-10F5-4FCC-927C-E21939C77909}"/>
            </c:ext>
          </c:extLst>
        </c:ser>
        <c:ser>
          <c:idx val="1"/>
          <c:order val="1"/>
          <c:tx>
            <c:strRef>
              <c:f>List1!$C$1</c:f>
              <c:strCache>
                <c:ptCount val="1"/>
                <c:pt idx="0">
                  <c:v>střední bez maturity</c:v>
                </c:pt>
              </c:strCache>
            </c:strRef>
          </c:tx>
          <c:spPr>
            <a:solidFill>
              <a:schemeClr val="accent2"/>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List1!$C$2:$C$15</c:f>
              <c:numCache>
                <c:formatCode>General</c:formatCode>
                <c:ptCount val="14"/>
                <c:pt idx="0">
                  <c:v>16.595249103784056</c:v>
                </c:pt>
                <c:pt idx="1">
                  <c:v>32.778344520708409</c:v>
                </c:pt>
                <c:pt idx="2">
                  <c:v>36.542415351921314</c:v>
                </c:pt>
                <c:pt idx="3">
                  <c:v>36.391723184211614</c:v>
                </c:pt>
                <c:pt idx="4">
                  <c:v>36.658569928229575</c:v>
                </c:pt>
                <c:pt idx="5">
                  <c:v>35.542968952484863</c:v>
                </c:pt>
                <c:pt idx="6">
                  <c:v>36.091503060521397</c:v>
                </c:pt>
                <c:pt idx="7">
                  <c:v>33.12334461418051</c:v>
                </c:pt>
                <c:pt idx="8">
                  <c:v>35.736705052763959</c:v>
                </c:pt>
                <c:pt idx="9">
                  <c:v>37.494042664187873</c:v>
                </c:pt>
                <c:pt idx="10">
                  <c:v>31.417818350798672</c:v>
                </c:pt>
                <c:pt idx="11">
                  <c:v>35.830391501796569</c:v>
                </c:pt>
                <c:pt idx="12">
                  <c:v>37.19053242627092</c:v>
                </c:pt>
                <c:pt idx="13">
                  <c:v>34.831735861362063</c:v>
                </c:pt>
              </c:numCache>
            </c:numRef>
          </c:val>
          <c:extLst>
            <c:ext xmlns:c16="http://schemas.microsoft.com/office/drawing/2014/chart" uri="{C3380CC4-5D6E-409C-BE32-E72D297353CC}">
              <c16:uniqueId val="{00000001-10F5-4FCC-927C-E21939C77909}"/>
            </c:ext>
          </c:extLst>
        </c:ser>
        <c:ser>
          <c:idx val="2"/>
          <c:order val="2"/>
          <c:tx>
            <c:strRef>
              <c:f>List1!$D$1</c:f>
              <c:strCache>
                <c:ptCount val="1"/>
                <c:pt idx="0">
                  <c:v>střední s maturitou</c:v>
                </c:pt>
              </c:strCache>
            </c:strRef>
          </c:tx>
          <c:spPr>
            <a:solidFill>
              <a:schemeClr val="accent3"/>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List1!$D$2:$D$15</c:f>
              <c:numCache>
                <c:formatCode>General</c:formatCode>
                <c:ptCount val="14"/>
                <c:pt idx="0">
                  <c:v>37.229348593540287</c:v>
                </c:pt>
                <c:pt idx="1">
                  <c:v>35.962173314004012</c:v>
                </c:pt>
                <c:pt idx="2">
                  <c:v>34.015843570902071</c:v>
                </c:pt>
                <c:pt idx="3">
                  <c:v>33.767803497204525</c:v>
                </c:pt>
                <c:pt idx="4">
                  <c:v>31.863375474791816</c:v>
                </c:pt>
                <c:pt idx="5">
                  <c:v>32.899092628341918</c:v>
                </c:pt>
                <c:pt idx="6">
                  <c:v>32.635095522422588</c:v>
                </c:pt>
                <c:pt idx="7">
                  <c:v>36.140862850371676</c:v>
                </c:pt>
                <c:pt idx="8">
                  <c:v>35.274583173505249</c:v>
                </c:pt>
                <c:pt idx="9">
                  <c:v>34.544732577286105</c:v>
                </c:pt>
                <c:pt idx="10">
                  <c:v>32.893492283455771</c:v>
                </c:pt>
                <c:pt idx="11">
                  <c:v>35.039848414934909</c:v>
                </c:pt>
                <c:pt idx="12">
                  <c:v>33.463342086250712</c:v>
                </c:pt>
                <c:pt idx="13">
                  <c:v>32.716745601539827</c:v>
                </c:pt>
              </c:numCache>
            </c:numRef>
          </c:val>
          <c:extLst>
            <c:ext xmlns:c16="http://schemas.microsoft.com/office/drawing/2014/chart" uri="{C3380CC4-5D6E-409C-BE32-E72D297353CC}">
              <c16:uniqueId val="{00000002-10F5-4FCC-927C-E21939C77909}"/>
            </c:ext>
          </c:extLst>
        </c:ser>
        <c:ser>
          <c:idx val="3"/>
          <c:order val="3"/>
          <c:tx>
            <c:strRef>
              <c:f>List1!$E$1</c:f>
              <c:strCache>
                <c:ptCount val="1"/>
                <c:pt idx="0">
                  <c:v>vysokoškolské</c:v>
                </c:pt>
              </c:strCache>
            </c:strRef>
          </c:tx>
          <c:spPr>
            <a:solidFill>
              <a:schemeClr val="accent4"/>
            </a:solidFill>
            <a:ln>
              <a:noFill/>
            </a:ln>
            <a:effectLst/>
          </c:spPr>
          <c:invertIfNegative val="0"/>
          <c:cat>
            <c:strRef>
              <c:f>List1!$A$2:$A$15</c:f>
              <c:strCache>
                <c:ptCount val="14"/>
                <c:pt idx="0">
                  <c:v>PHA</c:v>
                </c:pt>
                <c:pt idx="1">
                  <c:v>STC</c:v>
                </c:pt>
                <c:pt idx="2">
                  <c:v>JHC</c:v>
                </c:pt>
                <c:pt idx="3">
                  <c:v>PLK</c:v>
                </c:pt>
                <c:pt idx="4">
                  <c:v>KVK</c:v>
                </c:pt>
                <c:pt idx="5">
                  <c:v>ULK</c:v>
                </c:pt>
                <c:pt idx="6">
                  <c:v>LBK</c:v>
                </c:pt>
                <c:pt idx="7">
                  <c:v>HKK</c:v>
                </c:pt>
                <c:pt idx="8">
                  <c:v>PAK</c:v>
                </c:pt>
                <c:pt idx="9">
                  <c:v>VYS</c:v>
                </c:pt>
                <c:pt idx="10">
                  <c:v>JHM</c:v>
                </c:pt>
                <c:pt idx="11">
                  <c:v>OLK</c:v>
                </c:pt>
                <c:pt idx="12">
                  <c:v>ZLK</c:v>
                </c:pt>
                <c:pt idx="13">
                  <c:v>MSK</c:v>
                </c:pt>
              </c:strCache>
            </c:strRef>
          </c:cat>
          <c:val>
            <c:numRef>
              <c:f>List1!$E$2:$E$15</c:f>
              <c:numCache>
                <c:formatCode>General</c:formatCode>
                <c:ptCount val="14"/>
                <c:pt idx="0">
                  <c:v>38.344137507499745</c:v>
                </c:pt>
                <c:pt idx="1">
                  <c:v>18.183130809731484</c:v>
                </c:pt>
                <c:pt idx="2">
                  <c:v>15.674364188972628</c:v>
                </c:pt>
                <c:pt idx="3">
                  <c:v>17.026536273442609</c:v>
                </c:pt>
                <c:pt idx="4">
                  <c:v>12.423695550631436</c:v>
                </c:pt>
                <c:pt idx="5">
                  <c:v>11.244655428233067</c:v>
                </c:pt>
                <c:pt idx="6">
                  <c:v>14.735779350345727</c:v>
                </c:pt>
                <c:pt idx="7">
                  <c:v>17.884884956376677</c:v>
                </c:pt>
                <c:pt idx="8">
                  <c:v>15.476068589688269</c:v>
                </c:pt>
                <c:pt idx="9">
                  <c:v>15.563361353928634</c:v>
                </c:pt>
                <c:pt idx="10">
                  <c:v>22.56114896261624</c:v>
                </c:pt>
                <c:pt idx="11">
                  <c:v>14.620800281658575</c:v>
                </c:pt>
                <c:pt idx="12">
                  <c:v>15.872111307777493</c:v>
                </c:pt>
                <c:pt idx="13">
                  <c:v>17.157600301493972</c:v>
                </c:pt>
              </c:numCache>
            </c:numRef>
          </c:val>
          <c:extLst>
            <c:ext xmlns:c16="http://schemas.microsoft.com/office/drawing/2014/chart" uri="{C3380CC4-5D6E-409C-BE32-E72D297353CC}">
              <c16:uniqueId val="{00000003-10F5-4FCC-927C-E21939C77909}"/>
            </c:ext>
          </c:extLst>
        </c:ser>
        <c:dLbls>
          <c:showLegendKey val="0"/>
          <c:showVal val="0"/>
          <c:showCatName val="0"/>
          <c:showSerName val="0"/>
          <c:showPercent val="0"/>
          <c:showBubbleSize val="0"/>
        </c:dLbls>
        <c:gapWidth val="0"/>
        <c:overlap val="100"/>
        <c:axId val="62653920"/>
        <c:axId val="62657184"/>
      </c:barChart>
      <c:catAx>
        <c:axId val="62653920"/>
        <c:scaling>
          <c:orientation val="maxMin"/>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62657184"/>
        <c:crosses val="autoZero"/>
        <c:auto val="1"/>
        <c:lblAlgn val="ctr"/>
        <c:lblOffset val="100"/>
        <c:noMultiLvlLbl val="0"/>
      </c:catAx>
      <c:valAx>
        <c:axId val="6265718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62653920"/>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userShapes r:id="rId5"/>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základní</c:v>
                </c:pt>
              </c:strCache>
            </c:strRef>
          </c:tx>
          <c:spPr>
            <a:ln w="19050" cap="rnd">
              <a:solidFill>
                <a:srgbClr val="C00000"/>
              </a:solidFill>
              <a:round/>
            </a:ln>
            <a:effectLst/>
          </c:spPr>
          <c:marker>
            <c:symbol val="squar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List1!$B$2:$B$10</c:f>
              <c:numCache>
                <c:formatCode>#\ ##0.000</c:formatCode>
                <c:ptCount val="9"/>
                <c:pt idx="0">
                  <c:v>0.15011430057963801</c:v>
                </c:pt>
                <c:pt idx="1">
                  <c:v>0.15393323963188757</c:v>
                </c:pt>
                <c:pt idx="2">
                  <c:v>0.1413116582655552</c:v>
                </c:pt>
                <c:pt idx="3">
                  <c:v>0.12878394511838714</c:v>
                </c:pt>
                <c:pt idx="4">
                  <c:v>0.13678472680896558</c:v>
                </c:pt>
                <c:pt idx="5">
                  <c:v>0.1373460903705781</c:v>
                </c:pt>
                <c:pt idx="6">
                  <c:v>0.13832426601073244</c:v>
                </c:pt>
                <c:pt idx="7">
                  <c:v>0.13564410376609226</c:v>
                </c:pt>
                <c:pt idx="8">
                  <c:v>0.12530189881448731</c:v>
                </c:pt>
              </c:numCache>
            </c:numRef>
          </c:val>
          <c:smooth val="0"/>
          <c:extLst>
            <c:ext xmlns:c16="http://schemas.microsoft.com/office/drawing/2014/chart" uri="{C3380CC4-5D6E-409C-BE32-E72D297353CC}">
              <c16:uniqueId val="{00000000-9DBB-4653-AD08-AB77753A2FAA}"/>
            </c:ext>
          </c:extLst>
        </c:ser>
        <c:ser>
          <c:idx val="1"/>
          <c:order val="1"/>
          <c:tx>
            <c:strRef>
              <c:f>List1!$C$1</c:f>
              <c:strCache>
                <c:ptCount val="1"/>
                <c:pt idx="0">
                  <c:v>bez maturity</c:v>
                </c:pt>
              </c:strCache>
            </c:strRef>
          </c:tx>
          <c:spPr>
            <a:ln w="19050" cap="rnd">
              <a:solidFill>
                <a:srgbClr val="0070C0"/>
              </a:solidFill>
              <a:round/>
            </a:ln>
            <a:effectLst/>
          </c:spPr>
          <c:marker>
            <c:symbol val="square"/>
            <c:size val="5"/>
            <c:spPr>
              <a:solidFill>
                <a:srgbClr val="0070C0"/>
              </a:solidFill>
              <a:ln w="9525">
                <a:solidFill>
                  <a:srgbClr val="0070C0"/>
                </a:solidFill>
              </a:ln>
              <a:effectLst/>
            </c:spPr>
          </c:marker>
          <c:dLbls>
            <c:dLbl>
              <c:idx val="7"/>
              <c:layout>
                <c:manualLayout>
                  <c:x val="-3.7351339102933784E-2"/>
                  <c:y val="-6.24860796398793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75-4E47-B05E-B834F11E5C46}"/>
                </c:ext>
              </c:extLst>
            </c:dLbl>
            <c:dLbl>
              <c:idx val="8"/>
              <c:layout>
                <c:manualLayout>
                  <c:x val="-3.5292851472175243E-2"/>
                  <c:y val="-7.18111912108008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75-4E47-B05E-B834F11E5C4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List1!$C$2:$C$10</c:f>
              <c:numCache>
                <c:formatCode>#\ ##0.000</c:formatCode>
                <c:ptCount val="9"/>
                <c:pt idx="0">
                  <c:v>0.3840364696579856</c:v>
                </c:pt>
                <c:pt idx="1">
                  <c:v>0.37391026093161644</c:v>
                </c:pt>
                <c:pt idx="2">
                  <c:v>0.3786171876141835</c:v>
                </c:pt>
                <c:pt idx="3">
                  <c:v>0.390274592518079</c:v>
                </c:pt>
                <c:pt idx="4">
                  <c:v>0.37402039553936173</c:v>
                </c:pt>
                <c:pt idx="5">
                  <c:v>0.36679539471386491</c:v>
                </c:pt>
                <c:pt idx="6">
                  <c:v>0.36242232064061064</c:v>
                </c:pt>
                <c:pt idx="7">
                  <c:v>0.33908466369218659</c:v>
                </c:pt>
                <c:pt idx="8">
                  <c:v>0.33123344614180511</c:v>
                </c:pt>
              </c:numCache>
            </c:numRef>
          </c:val>
          <c:smooth val="0"/>
          <c:extLst>
            <c:ext xmlns:c16="http://schemas.microsoft.com/office/drawing/2014/chart" uri="{C3380CC4-5D6E-409C-BE32-E72D297353CC}">
              <c16:uniqueId val="{00000001-9DBB-4653-AD08-AB77753A2FAA}"/>
            </c:ext>
          </c:extLst>
        </c:ser>
        <c:ser>
          <c:idx val="2"/>
          <c:order val="2"/>
          <c:tx>
            <c:strRef>
              <c:f>List1!$D$1</c:f>
              <c:strCache>
                <c:ptCount val="1"/>
                <c:pt idx="0">
                  <c:v>s maturitou</c:v>
                </c:pt>
              </c:strCache>
            </c:strRef>
          </c:tx>
          <c:spPr>
            <a:ln w="19050" cap="rnd">
              <a:solidFill>
                <a:schemeClr val="tx1"/>
              </a:solidFill>
              <a:round/>
            </a:ln>
            <a:effectLst/>
          </c:spPr>
          <c:marker>
            <c:symbol val="square"/>
            <c:size val="5"/>
            <c:spPr>
              <a:solidFill>
                <a:schemeClr val="tx1"/>
              </a:solidFill>
              <a:ln w="19050">
                <a:solidFill>
                  <a:schemeClr val="tx1"/>
                </a:solidFill>
              </a:ln>
              <a:effectLst/>
            </c:spPr>
          </c:marker>
          <c:dLbls>
            <c:dLbl>
              <c:idx val="7"/>
              <c:layout>
                <c:manualLayout>
                  <c:x val="-3.7351339102933784E-2"/>
                  <c:y val="5.31609680689578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75-4E47-B05E-B834F11E5C46}"/>
                </c:ext>
              </c:extLst>
            </c:dLbl>
            <c:dLbl>
              <c:idx val="8"/>
              <c:layout>
                <c:manualLayout>
                  <c:x val="-3.5292851472175243E-2"/>
                  <c:y val="7.4919561734441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75-4E47-B05E-B834F11E5C4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List1!$D$2:$D$10</c:f>
              <c:numCache>
                <c:formatCode>#\ ##0.000</c:formatCode>
                <c:ptCount val="9"/>
                <c:pt idx="0">
                  <c:v>0.34849234453251215</c:v>
                </c:pt>
                <c:pt idx="1">
                  <c:v>0.35194511272215229</c:v>
                </c:pt>
                <c:pt idx="2">
                  <c:v>0.3505122321428078</c:v>
                </c:pt>
                <c:pt idx="3">
                  <c:v>0.34281953607461818</c:v>
                </c:pt>
                <c:pt idx="4">
                  <c:v>0.34481808460240115</c:v>
                </c:pt>
                <c:pt idx="5">
                  <c:v>0.34739891795164335</c:v>
                </c:pt>
                <c:pt idx="6">
                  <c:v>0.34333737235603301</c:v>
                </c:pt>
                <c:pt idx="7">
                  <c:v>0.36123131380294332</c:v>
                </c:pt>
                <c:pt idx="8">
                  <c:v>0.36140862850371674</c:v>
                </c:pt>
              </c:numCache>
            </c:numRef>
          </c:val>
          <c:smooth val="0"/>
          <c:extLst>
            <c:ext xmlns:c16="http://schemas.microsoft.com/office/drawing/2014/chart" uri="{C3380CC4-5D6E-409C-BE32-E72D297353CC}">
              <c16:uniqueId val="{00000002-9DBB-4653-AD08-AB77753A2FAA}"/>
            </c:ext>
          </c:extLst>
        </c:ser>
        <c:ser>
          <c:idx val="3"/>
          <c:order val="3"/>
          <c:tx>
            <c:strRef>
              <c:f>List1!$E$1</c:f>
              <c:strCache>
                <c:ptCount val="1"/>
                <c:pt idx="0">
                  <c:v>vysokoškolské</c:v>
                </c:pt>
              </c:strCache>
            </c:strRef>
          </c:tx>
          <c:spPr>
            <a:ln w="19050" cap="rnd">
              <a:solidFill>
                <a:srgbClr val="00B050"/>
              </a:solidFill>
              <a:round/>
            </a:ln>
            <a:effectLst/>
          </c:spPr>
          <c:marker>
            <c:symbol val="square"/>
            <c:size val="5"/>
            <c:spPr>
              <a:solidFill>
                <a:srgbClr val="00B050"/>
              </a:solidFill>
              <a:ln w="19050">
                <a:solidFill>
                  <a:srgbClr val="00B05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B050"/>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List1!$E$2:$E$10</c:f>
              <c:numCache>
                <c:formatCode>#\ ##0.000</c:formatCode>
                <c:ptCount val="9"/>
                <c:pt idx="0">
                  <c:v>0.11735688522986454</c:v>
                </c:pt>
                <c:pt idx="1">
                  <c:v>0.11957897361811437</c:v>
                </c:pt>
                <c:pt idx="2">
                  <c:v>0.12955892197745356</c:v>
                </c:pt>
                <c:pt idx="3">
                  <c:v>0.13783971003902334</c:v>
                </c:pt>
                <c:pt idx="4">
                  <c:v>0.14389979066360664</c:v>
                </c:pt>
                <c:pt idx="5">
                  <c:v>0.14790841539906044</c:v>
                </c:pt>
                <c:pt idx="6">
                  <c:v>0.15401680350428706</c:v>
                </c:pt>
                <c:pt idx="7">
                  <c:v>0.16302451629674258</c:v>
                </c:pt>
                <c:pt idx="8">
                  <c:v>0.17884884956376676</c:v>
                </c:pt>
              </c:numCache>
            </c:numRef>
          </c:val>
          <c:smooth val="0"/>
          <c:extLst>
            <c:ext xmlns:c16="http://schemas.microsoft.com/office/drawing/2014/chart" uri="{C3380CC4-5D6E-409C-BE32-E72D297353CC}">
              <c16:uniqueId val="{00000003-9DBB-4653-AD08-AB77753A2FAA}"/>
            </c:ext>
          </c:extLst>
        </c:ser>
        <c:dLbls>
          <c:showLegendKey val="0"/>
          <c:showVal val="0"/>
          <c:showCatName val="0"/>
          <c:showSerName val="0"/>
          <c:showPercent val="0"/>
          <c:showBubbleSize val="0"/>
        </c:dLbls>
        <c:marker val="1"/>
        <c:smooth val="0"/>
        <c:axId val="2008219120"/>
        <c:axId val="2008216400"/>
      </c:lineChart>
      <c:catAx>
        <c:axId val="200821912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2008216400"/>
        <c:crosses val="autoZero"/>
        <c:auto val="1"/>
        <c:lblAlgn val="ctr"/>
        <c:lblOffset val="100"/>
        <c:noMultiLvlLbl val="0"/>
      </c:catAx>
      <c:valAx>
        <c:axId val="2008216400"/>
        <c:scaling>
          <c:orientation val="minMax"/>
          <c:max val="0.6000000000000002"/>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200821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2662802787508"/>
          <c:y val="7.7611111111111117E-2"/>
          <c:w val="0.80818106873059226"/>
          <c:h val="0.72626666666666662"/>
        </c:manualLayout>
      </c:layout>
      <c:lineChart>
        <c:grouping val="standard"/>
        <c:varyColors val="0"/>
        <c:ser>
          <c:idx val="0"/>
          <c:order val="0"/>
          <c:tx>
            <c:strRef>
              <c:f>List1!$B$1</c:f>
              <c:strCache>
                <c:ptCount val="1"/>
                <c:pt idx="0">
                  <c:v>přirozený vývoj</c:v>
                </c:pt>
              </c:strCache>
            </c:strRef>
          </c:tx>
          <c:spPr>
            <a:ln w="19050" cap="rnd">
              <a:solidFill>
                <a:srgbClr val="D71440"/>
              </a:solidFill>
              <a:round/>
            </a:ln>
            <a:effectLst/>
          </c:spPr>
          <c:marker>
            <c:symbol val="none"/>
          </c:marker>
          <c:cat>
            <c:numRef>
              <c:f>List1!$A$2:$A$27</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List1!$B$2:$B$27</c:f>
              <c:numCache>
                <c:formatCode>0</c:formatCode>
                <c:ptCount val="26"/>
                <c:pt idx="0">
                  <c:v>287</c:v>
                </c:pt>
                <c:pt idx="1">
                  <c:v>-483</c:v>
                </c:pt>
                <c:pt idx="2">
                  <c:v>-921</c:v>
                </c:pt>
                <c:pt idx="3">
                  <c:v>-963</c:v>
                </c:pt>
                <c:pt idx="4">
                  <c:v>-1044</c:v>
                </c:pt>
                <c:pt idx="5">
                  <c:v>-858</c:v>
                </c:pt>
                <c:pt idx="6">
                  <c:v>-990</c:v>
                </c:pt>
                <c:pt idx="7">
                  <c:v>-829</c:v>
                </c:pt>
                <c:pt idx="8">
                  <c:v>-849</c:v>
                </c:pt>
                <c:pt idx="9">
                  <c:v>-767</c:v>
                </c:pt>
                <c:pt idx="10">
                  <c:v>-921</c:v>
                </c:pt>
                <c:pt idx="11">
                  <c:v>-557</c:v>
                </c:pt>
                <c:pt idx="12">
                  <c:v>-303</c:v>
                </c:pt>
                <c:pt idx="13">
                  <c:v>-200</c:v>
                </c:pt>
                <c:pt idx="14">
                  <c:v>538</c:v>
                </c:pt>
                <c:pt idx="15">
                  <c:v>721</c:v>
                </c:pt>
                <c:pt idx="16">
                  <c:v>333</c:v>
                </c:pt>
                <c:pt idx="17">
                  <c:v>444</c:v>
                </c:pt>
                <c:pt idx="18">
                  <c:v>-332</c:v>
                </c:pt>
                <c:pt idx="19">
                  <c:v>-332</c:v>
                </c:pt>
                <c:pt idx="20">
                  <c:v>-467</c:v>
                </c:pt>
                <c:pt idx="21">
                  <c:v>-96</c:v>
                </c:pt>
                <c:pt idx="22">
                  <c:v>-254</c:v>
                </c:pt>
                <c:pt idx="23">
                  <c:v>-65</c:v>
                </c:pt>
                <c:pt idx="24">
                  <c:v>-81</c:v>
                </c:pt>
                <c:pt idx="25">
                  <c:v>-347</c:v>
                </c:pt>
              </c:numCache>
            </c:numRef>
          </c:val>
          <c:smooth val="0"/>
          <c:extLst>
            <c:ext xmlns:c16="http://schemas.microsoft.com/office/drawing/2014/chart" uri="{C3380CC4-5D6E-409C-BE32-E72D297353CC}">
              <c16:uniqueId val="{00000000-E1FD-44B6-957E-915885B8E855}"/>
            </c:ext>
          </c:extLst>
        </c:ser>
        <c:ser>
          <c:idx val="1"/>
          <c:order val="1"/>
          <c:tx>
            <c:strRef>
              <c:f>List1!$C$1</c:f>
              <c:strCache>
                <c:ptCount val="1"/>
                <c:pt idx="0">
                  <c:v>migrační saldo</c:v>
                </c:pt>
              </c:strCache>
            </c:strRef>
          </c:tx>
          <c:spPr>
            <a:ln w="19050" cap="rnd">
              <a:solidFill>
                <a:srgbClr val="084263"/>
              </a:solidFill>
              <a:round/>
            </a:ln>
            <a:effectLst/>
          </c:spPr>
          <c:marker>
            <c:symbol val="none"/>
          </c:marker>
          <c:cat>
            <c:numRef>
              <c:f>List1!$A$2:$A$27</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List1!$C$2:$C$27</c:f>
              <c:numCache>
                <c:formatCode>0</c:formatCode>
                <c:ptCount val="26"/>
                <c:pt idx="0">
                  <c:v>158</c:v>
                </c:pt>
                <c:pt idx="1">
                  <c:v>289</c:v>
                </c:pt>
                <c:pt idx="2">
                  <c:v>444</c:v>
                </c:pt>
                <c:pt idx="3">
                  <c:v>519</c:v>
                </c:pt>
                <c:pt idx="4">
                  <c:v>515</c:v>
                </c:pt>
                <c:pt idx="5">
                  <c:v>487</c:v>
                </c:pt>
                <c:pt idx="6">
                  <c:v>161</c:v>
                </c:pt>
                <c:pt idx="7">
                  <c:v>-41</c:v>
                </c:pt>
                <c:pt idx="8">
                  <c:v>-710</c:v>
                </c:pt>
                <c:pt idx="9">
                  <c:v>-125</c:v>
                </c:pt>
                <c:pt idx="10">
                  <c:v>47</c:v>
                </c:pt>
                <c:pt idx="11">
                  <c:v>290</c:v>
                </c:pt>
                <c:pt idx="12">
                  <c:v>1376</c:v>
                </c:pt>
                <c:pt idx="13">
                  <c:v>1476</c:v>
                </c:pt>
                <c:pt idx="14">
                  <c:v>2039</c:v>
                </c:pt>
                <c:pt idx="15">
                  <c:v>1583</c:v>
                </c:pt>
                <c:pt idx="16">
                  <c:v>-444</c:v>
                </c:pt>
                <c:pt idx="17">
                  <c:v>-55</c:v>
                </c:pt>
                <c:pt idx="18">
                  <c:v>-388</c:v>
                </c:pt>
                <c:pt idx="19">
                  <c:v>-553</c:v>
                </c:pt>
                <c:pt idx="20">
                  <c:v>-570</c:v>
                </c:pt>
                <c:pt idx="21">
                  <c:v>-223</c:v>
                </c:pt>
                <c:pt idx="22">
                  <c:v>85</c:v>
                </c:pt>
                <c:pt idx="23">
                  <c:v>-552</c:v>
                </c:pt>
                <c:pt idx="24">
                  <c:v>366</c:v>
                </c:pt>
                <c:pt idx="25">
                  <c:v>279</c:v>
                </c:pt>
              </c:numCache>
            </c:numRef>
          </c:val>
          <c:smooth val="0"/>
          <c:extLst>
            <c:ext xmlns:c16="http://schemas.microsoft.com/office/drawing/2014/chart" uri="{C3380CC4-5D6E-409C-BE32-E72D297353CC}">
              <c16:uniqueId val="{00000001-E1FD-44B6-957E-915885B8E855}"/>
            </c:ext>
          </c:extLst>
        </c:ser>
        <c:dLbls>
          <c:showLegendKey val="0"/>
          <c:showVal val="0"/>
          <c:showCatName val="0"/>
          <c:showSerName val="0"/>
          <c:showPercent val="0"/>
          <c:showBubbleSize val="0"/>
        </c:dLbls>
        <c:smooth val="0"/>
        <c:axId val="414785536"/>
        <c:axId val="414787072"/>
      </c:lineChart>
      <c:catAx>
        <c:axId val="41478553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414787072"/>
        <c:crosses val="autoZero"/>
        <c:auto val="1"/>
        <c:lblAlgn val="ctr"/>
        <c:lblOffset val="100"/>
        <c:tickLblSkip val="1"/>
        <c:noMultiLvlLbl val="0"/>
      </c:catAx>
      <c:valAx>
        <c:axId val="414787072"/>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cs-CZ" sz="800" dirty="0"/>
                  <a:t>Počet obyvatel</a:t>
                </a:r>
              </a:p>
            </c:rich>
          </c:tx>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414785536"/>
        <c:crosses val="autoZero"/>
        <c:crossBetween val="between"/>
      </c:valAx>
      <c:spPr>
        <a:noFill/>
        <a:ln>
          <a:noFill/>
        </a:ln>
        <a:effectLst/>
      </c:spPr>
    </c:plotArea>
    <c:legend>
      <c:legendPos val="r"/>
      <c:layout>
        <c:manualLayout>
          <c:xMode val="edge"/>
          <c:yMode val="edge"/>
          <c:x val="0.17959421523173591"/>
          <c:y val="4.5171111111111113E-2"/>
          <c:w val="0.34167239630304841"/>
          <c:h val="0.2887688888888889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a:solidFill>
                  <a:schemeClr val="tx1"/>
                </a:solidFill>
                <a:latin typeface="+mn-lt"/>
              </a:defRPr>
            </a:pPr>
            <a:r>
              <a:rPr lang="cs-CZ" sz="1200" b="1" dirty="0">
                <a:solidFill>
                  <a:schemeClr val="tx1"/>
                </a:solidFill>
                <a:latin typeface="+mn-lt"/>
              </a:rPr>
              <a:t>Naděje dožití při narození a HDP </a:t>
            </a:r>
            <a:r>
              <a:rPr lang="cs-CZ" sz="1200" b="1" i="0" u="none" strike="noStrike" baseline="0" dirty="0">
                <a:effectLst/>
              </a:rPr>
              <a:t>na 1 obyvatele</a:t>
            </a:r>
            <a:endParaRPr lang="cs-CZ" sz="1200" b="1" dirty="0">
              <a:solidFill>
                <a:schemeClr val="tx1"/>
              </a:solidFill>
              <a:latin typeface="+mn-lt"/>
            </a:endParaRPr>
          </a:p>
        </c:rich>
      </c:tx>
      <c:overlay val="0"/>
    </c:title>
    <c:autoTitleDeleted val="0"/>
    <c:plotArea>
      <c:layout>
        <c:manualLayout>
          <c:layoutTarget val="inner"/>
          <c:xMode val="edge"/>
          <c:yMode val="edge"/>
          <c:x val="8.6183812719640748E-2"/>
          <c:y val="0.18571534424231798"/>
          <c:w val="0.83185871056241423"/>
          <c:h val="0.73579365079365078"/>
        </c:manualLayout>
      </c:layout>
      <c:scatterChart>
        <c:scatterStyle val="lineMarker"/>
        <c:varyColors val="0"/>
        <c:ser>
          <c:idx val="0"/>
          <c:order val="0"/>
          <c:spPr>
            <a:ln w="28575">
              <a:noFill/>
            </a:ln>
          </c:spPr>
          <c:marker>
            <c:symbol val="circle"/>
            <c:size val="5"/>
            <c:spPr>
              <a:solidFill>
                <a:srgbClr val="037BC1"/>
              </a:solidFill>
              <a:ln>
                <a:solidFill>
                  <a:srgbClr val="037BC1"/>
                </a:solidFill>
                <a:prstDash val="solid"/>
              </a:ln>
            </c:spPr>
          </c:marker>
          <c:dPt>
            <c:idx val="9"/>
            <c:marker>
              <c:symbol val="circle"/>
              <c:size val="8"/>
              <c:spPr>
                <a:solidFill>
                  <a:srgbClr val="FF0000"/>
                </a:solidFill>
                <a:ln>
                  <a:solidFill>
                    <a:srgbClr val="7F0506"/>
                  </a:solidFill>
                  <a:prstDash val="solid"/>
                </a:ln>
              </c:spPr>
            </c:marker>
            <c:bubble3D val="0"/>
            <c:extLst>
              <c:ext xmlns:c16="http://schemas.microsoft.com/office/drawing/2014/chart" uri="{C3380CC4-5D6E-409C-BE32-E72D297353CC}">
                <c16:uniqueId val="{00000000-E67C-4F0F-AB7F-7FB6AB89D0EF}"/>
              </c:ext>
            </c:extLst>
          </c:dPt>
          <c:dPt>
            <c:idx val="41"/>
            <c:bubble3D val="0"/>
            <c:extLst>
              <c:ext xmlns:c16="http://schemas.microsoft.com/office/drawing/2014/chart" uri="{C3380CC4-5D6E-409C-BE32-E72D297353CC}">
                <c16:uniqueId val="{00000001-E67C-4F0F-AB7F-7FB6AB89D0EF}"/>
              </c:ext>
            </c:extLst>
          </c:dPt>
          <c:dLbls>
            <c:dLbl>
              <c:idx val="0"/>
              <c:layout>
                <c:manualLayout>
                  <c:x val="-3.1416633890633365E-2"/>
                  <c:y val="-2.5362250157459441E-2"/>
                </c:manualLayout>
              </c:layout>
              <c:tx>
                <c:rich>
                  <a:bodyPr/>
                  <a:lstStyle/>
                  <a:p>
                    <a:pPr>
                      <a:defRPr sz="700" b="0" i="0" u="none" strike="noStrike" baseline="0">
                        <a:solidFill>
                          <a:srgbClr val="000000"/>
                        </a:solidFill>
                        <a:latin typeface="+mn-lt"/>
                        <a:ea typeface="Arial"/>
                        <a:cs typeface="Arial"/>
                      </a:defRPr>
                    </a:pPr>
                    <a:r>
                      <a:rPr lang="en-US">
                        <a:latin typeface="+mn-lt"/>
                      </a:rPr>
                      <a:t>AUS</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7C-4F0F-AB7F-7FB6AB89D0EF}"/>
                </c:ext>
              </c:extLst>
            </c:dLbl>
            <c:dLbl>
              <c:idx val="1"/>
              <c:layout>
                <c:manualLayout>
                  <c:x val="-2.6439385107339741E-2"/>
                  <c:y val="8.8069984431723217E-3"/>
                </c:manualLayout>
              </c:layout>
              <c:tx>
                <c:rich>
                  <a:bodyPr/>
                  <a:lstStyle/>
                  <a:p>
                    <a:pPr>
                      <a:defRPr sz="700" b="0" i="0" u="none" strike="noStrike" baseline="0">
                        <a:solidFill>
                          <a:srgbClr val="000000"/>
                        </a:solidFill>
                        <a:latin typeface="+mn-lt"/>
                        <a:ea typeface="Arial"/>
                        <a:cs typeface="Arial"/>
                      </a:defRPr>
                    </a:pPr>
                    <a:r>
                      <a:rPr lang="en-US">
                        <a:latin typeface="+mn-lt"/>
                      </a:rPr>
                      <a:t>AUT</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7C-4F0F-AB7F-7FB6AB89D0EF}"/>
                </c:ext>
              </c:extLst>
            </c:dLbl>
            <c:dLbl>
              <c:idx val="2"/>
              <c:layout>
                <c:manualLayout>
                  <c:x val="2.4743576792992304E-2"/>
                  <c:y val="0.1548736065940996"/>
                </c:manualLayout>
              </c:layout>
              <c:tx>
                <c:rich>
                  <a:bodyPr/>
                  <a:lstStyle/>
                  <a:p>
                    <a:pPr>
                      <a:defRPr sz="700" b="0" i="0" u="none" strike="noStrike" baseline="0">
                        <a:solidFill>
                          <a:srgbClr val="000000"/>
                        </a:solidFill>
                        <a:latin typeface="+mn-lt"/>
                        <a:ea typeface="Arial"/>
                        <a:cs typeface="Arial"/>
                      </a:defRPr>
                    </a:pPr>
                    <a:r>
                      <a:rPr lang="en-US">
                        <a:latin typeface="+mn-lt"/>
                      </a:rPr>
                      <a:t>BEL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7C-4F0F-AB7F-7FB6AB89D0EF}"/>
                </c:ext>
              </c:extLst>
            </c:dLbl>
            <c:dLbl>
              <c:idx val="3"/>
              <c:layout>
                <c:manualLayout>
                  <c:x val="-0.11459229850912019"/>
                  <c:y val="-8.9361574874621142E-3"/>
                </c:manualLayout>
              </c:layout>
              <c:tx>
                <c:rich>
                  <a:bodyPr/>
                  <a:lstStyle/>
                  <a:p>
                    <a:pPr>
                      <a:defRPr sz="700" b="0" i="0" u="none" strike="noStrike" baseline="0">
                        <a:solidFill>
                          <a:srgbClr val="000000"/>
                        </a:solidFill>
                        <a:latin typeface="+mn-lt"/>
                        <a:ea typeface="Arial"/>
                        <a:cs typeface="Arial"/>
                      </a:defRPr>
                    </a:pPr>
                    <a:r>
                      <a:rPr lang="en-US">
                        <a:latin typeface="+mn-lt"/>
                      </a:rPr>
                      <a:t>BRA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7C-4F0F-AB7F-7FB6AB89D0EF}"/>
                </c:ext>
              </c:extLst>
            </c:dLbl>
            <c:dLbl>
              <c:idx val="4"/>
              <c:layout>
                <c:manualLayout>
                  <c:x val="-8.8384245438400035E-3"/>
                  <c:y val="-9.0894746074460755E-2"/>
                </c:manualLayout>
              </c:layout>
              <c:tx>
                <c:rich>
                  <a:bodyPr/>
                  <a:lstStyle/>
                  <a:p>
                    <a:pPr>
                      <a:defRPr sz="700" b="0" i="0" u="none" strike="noStrike" baseline="0">
                        <a:solidFill>
                          <a:srgbClr val="000000"/>
                        </a:solidFill>
                        <a:latin typeface="+mn-lt"/>
                        <a:ea typeface="Arial"/>
                        <a:cs typeface="Arial"/>
                      </a:defRPr>
                    </a:pPr>
                    <a:r>
                      <a:rPr lang="en-US">
                        <a:latin typeface="+mn-lt"/>
                      </a:rPr>
                      <a:t>CAN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7C-4F0F-AB7F-7FB6AB89D0EF}"/>
                </c:ext>
              </c:extLst>
            </c:dLbl>
            <c:dLbl>
              <c:idx val="5"/>
              <c:layout>
                <c:manualLayout>
                  <c:x val="-2.644354879003381E-2"/>
                  <c:y val="0"/>
                </c:manualLayout>
              </c:layout>
              <c:tx>
                <c:rich>
                  <a:bodyPr/>
                  <a:lstStyle/>
                  <a:p>
                    <a:pPr>
                      <a:defRPr sz="700" b="0" i="0" u="none" strike="noStrike" baseline="0">
                        <a:solidFill>
                          <a:srgbClr val="000000"/>
                        </a:solidFill>
                        <a:latin typeface="+mn-lt"/>
                        <a:ea typeface="Arial"/>
                        <a:cs typeface="Arial"/>
                      </a:defRPr>
                    </a:pPr>
                    <a:r>
                      <a:rPr lang="en-US">
                        <a:latin typeface="+mn-lt"/>
                      </a:rPr>
                      <a:t>CHL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7C-4F0F-AB7F-7FB6AB89D0EF}"/>
                </c:ext>
              </c:extLst>
            </c:dLbl>
            <c:dLbl>
              <c:idx val="6"/>
              <c:layout>
                <c:manualLayout>
                  <c:x val="-0.11459229850912019"/>
                  <c:y val="0"/>
                </c:manualLayout>
              </c:layout>
              <c:tx>
                <c:rich>
                  <a:bodyPr/>
                  <a:lstStyle/>
                  <a:p>
                    <a:pPr>
                      <a:defRPr sz="700" b="0" i="0" u="none" strike="noStrike" baseline="0">
                        <a:solidFill>
                          <a:srgbClr val="000000"/>
                        </a:solidFill>
                        <a:latin typeface="+mn-lt"/>
                        <a:ea typeface="Arial"/>
                        <a:cs typeface="Arial"/>
                      </a:defRPr>
                    </a:pPr>
                    <a:r>
                      <a:rPr lang="en-US">
                        <a:latin typeface="+mn-lt"/>
                      </a:rPr>
                      <a:t>CHN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67C-4F0F-AB7F-7FB6AB89D0EF}"/>
                </c:ext>
              </c:extLst>
            </c:dLbl>
            <c:dLbl>
              <c:idx val="7"/>
              <c:layout>
                <c:manualLayout>
                  <c:x val="-0.10577750631611094"/>
                  <c:y val="1.340423623119317E-2"/>
                </c:manualLayout>
              </c:layout>
              <c:tx>
                <c:rich>
                  <a:bodyPr/>
                  <a:lstStyle/>
                  <a:p>
                    <a:pPr>
                      <a:defRPr sz="700" b="0" i="0" u="none" strike="noStrike" baseline="0">
                        <a:solidFill>
                          <a:srgbClr val="000000"/>
                        </a:solidFill>
                        <a:latin typeface="+mn-lt"/>
                        <a:ea typeface="Arial"/>
                        <a:cs typeface="Arial"/>
                      </a:defRPr>
                    </a:pPr>
                    <a:r>
                      <a:rPr lang="en-US">
                        <a:latin typeface="+mn-lt"/>
                      </a:rPr>
                      <a:t>COL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67C-4F0F-AB7F-7FB6AB89D0EF}"/>
                </c:ext>
              </c:extLst>
            </c:dLbl>
            <c:dLbl>
              <c:idx val="8"/>
              <c:layout>
                <c:manualLayout>
                  <c:x val="-0.10577750631611094"/>
                  <c:y val="-4.4680787437310571E-3"/>
                </c:manualLayout>
              </c:layout>
              <c:tx>
                <c:rich>
                  <a:bodyPr/>
                  <a:lstStyle/>
                  <a:p>
                    <a:pPr>
                      <a:defRPr sz="700" b="0" i="0" u="none" strike="noStrike" baseline="0">
                        <a:solidFill>
                          <a:srgbClr val="000000"/>
                        </a:solidFill>
                        <a:latin typeface="+mn-lt"/>
                        <a:ea typeface="Arial"/>
                        <a:cs typeface="Arial"/>
                      </a:defRPr>
                    </a:pPr>
                    <a:r>
                      <a:rPr lang="en-US">
                        <a:latin typeface="+mn-lt"/>
                      </a:rPr>
                      <a:t>CRI</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67C-4F0F-AB7F-7FB6AB89D0EF}"/>
                </c:ext>
              </c:extLst>
            </c:dLbl>
            <c:dLbl>
              <c:idx val="9"/>
              <c:layout>
                <c:manualLayout>
                  <c:x val="-1.762958438601845E-2"/>
                  <c:y val="0"/>
                </c:manualLayout>
              </c:layout>
              <c:tx>
                <c:rich>
                  <a:bodyPr/>
                  <a:lstStyle/>
                  <a:p>
                    <a:pPr>
                      <a:defRPr sz="900" b="0" i="0" u="none" strike="noStrike" baseline="0">
                        <a:solidFill>
                          <a:srgbClr val="000000"/>
                        </a:solidFill>
                        <a:latin typeface="+mn-lt"/>
                        <a:ea typeface="Arial"/>
                        <a:cs typeface="Arial"/>
                      </a:defRPr>
                    </a:pPr>
                    <a:r>
                      <a:rPr lang="en-US">
                        <a:latin typeface="+mn-lt"/>
                      </a:rPr>
                      <a:t>CZE</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7C-4F0F-AB7F-7FB6AB89D0EF}"/>
                </c:ext>
              </c:extLst>
            </c:dLbl>
            <c:dLbl>
              <c:idx val="10"/>
              <c:layout>
                <c:manualLayout>
                  <c:x val="-2.2032820922783115E-2"/>
                  <c:y val="8.8069984431723217E-3"/>
                </c:manualLayout>
              </c:layout>
              <c:tx>
                <c:rich>
                  <a:bodyPr/>
                  <a:lstStyle/>
                  <a:p>
                    <a:pPr>
                      <a:defRPr sz="700" b="0" i="0" u="none" strike="noStrike" baseline="0">
                        <a:solidFill>
                          <a:srgbClr val="000000"/>
                        </a:solidFill>
                        <a:latin typeface="+mn-lt"/>
                        <a:ea typeface="Arial"/>
                        <a:cs typeface="Arial"/>
                      </a:defRPr>
                    </a:pPr>
                    <a:r>
                      <a:rPr lang="en-US">
                        <a:latin typeface="+mn-lt"/>
                      </a:rPr>
                      <a:t>DNK</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67C-4F0F-AB7F-7FB6AB89D0EF}"/>
                </c:ext>
              </c:extLst>
            </c:dLbl>
            <c:dLbl>
              <c:idx val="11"/>
              <c:layout>
                <c:manualLayout>
                  <c:x val="-9.2555318026597111E-2"/>
                  <c:y val="2.6808472462386341E-2"/>
                </c:manualLayout>
              </c:layout>
              <c:tx>
                <c:rich>
                  <a:bodyPr/>
                  <a:lstStyle/>
                  <a:p>
                    <a:pPr>
                      <a:defRPr sz="700" b="0" i="0" u="none" strike="noStrike" baseline="0">
                        <a:solidFill>
                          <a:srgbClr val="000000"/>
                        </a:solidFill>
                        <a:latin typeface="+mn-lt"/>
                        <a:ea typeface="Arial"/>
                        <a:cs typeface="Arial"/>
                      </a:defRPr>
                    </a:pPr>
                    <a:r>
                      <a:rPr lang="en-US">
                        <a:latin typeface="+mn-lt"/>
                      </a:rPr>
                      <a:t>EST</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67C-4F0F-AB7F-7FB6AB89D0EF}"/>
                </c:ext>
              </c:extLst>
            </c:dLbl>
            <c:dLbl>
              <c:idx val="12"/>
              <c:layout>
                <c:manualLayout>
                  <c:x val="-4.4636300656881858E-2"/>
                  <c:y val="-7.3801552781018034E-2"/>
                </c:manualLayout>
              </c:layout>
              <c:tx>
                <c:rich>
                  <a:bodyPr/>
                  <a:lstStyle/>
                  <a:p>
                    <a:pPr>
                      <a:defRPr sz="700" b="0" i="0" u="none" strike="noStrike" baseline="0">
                        <a:solidFill>
                          <a:srgbClr val="000000"/>
                        </a:solidFill>
                        <a:latin typeface="+mn-lt"/>
                        <a:ea typeface="Arial"/>
                        <a:cs typeface="Arial"/>
                      </a:defRPr>
                    </a:pPr>
                    <a:r>
                      <a:rPr lang="en-US">
                        <a:latin typeface="+mn-lt"/>
                      </a:rPr>
                      <a:t>FIN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67C-4F0F-AB7F-7FB6AB89D0EF}"/>
                </c:ext>
              </c:extLst>
            </c:dLbl>
            <c:dLbl>
              <c:idx val="13"/>
              <c:layout>
                <c:manualLayout>
                  <c:x val="-6.2129030825232419E-2"/>
                  <c:y val="-1.7872280437196578E-2"/>
                </c:manualLayout>
              </c:layout>
              <c:tx>
                <c:rich>
                  <a:bodyPr/>
                  <a:lstStyle/>
                  <a:p>
                    <a:pPr>
                      <a:defRPr sz="700" b="0" i="0" u="none" strike="noStrike" baseline="0">
                        <a:solidFill>
                          <a:srgbClr val="000000"/>
                        </a:solidFill>
                        <a:latin typeface="+mn-lt"/>
                        <a:ea typeface="Arial"/>
                        <a:cs typeface="Arial"/>
                      </a:defRPr>
                    </a:pPr>
                    <a:r>
                      <a:rPr lang="en-US">
                        <a:latin typeface="+mn-lt"/>
                      </a:rPr>
                      <a:t>FRA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67C-4F0F-AB7F-7FB6AB89D0EF}"/>
                </c:ext>
              </c:extLst>
            </c:dLbl>
            <c:dLbl>
              <c:idx val="14"/>
              <c:layout>
                <c:manualLayout>
                  <c:x val="-4.3367169662360289E-2"/>
                  <c:y val="3.0199372084597435E-2"/>
                </c:manualLayout>
              </c:layout>
              <c:tx>
                <c:rich>
                  <a:bodyPr/>
                  <a:lstStyle/>
                  <a:p>
                    <a:pPr>
                      <a:defRPr sz="700" b="0" i="0" u="none" strike="noStrike" baseline="0">
                        <a:solidFill>
                          <a:srgbClr val="000000"/>
                        </a:solidFill>
                        <a:latin typeface="+mn-lt"/>
                        <a:ea typeface="Arial"/>
                        <a:cs typeface="Arial"/>
                      </a:defRPr>
                    </a:pPr>
                    <a:r>
                      <a:rPr lang="en-US">
                        <a:latin typeface="+mn-lt"/>
                      </a:rPr>
                      <a:t>DEU</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67C-4F0F-AB7F-7FB6AB89D0EF}"/>
                </c:ext>
              </c:extLst>
            </c:dLbl>
            <c:dLbl>
              <c:idx val="15"/>
              <c:layout>
                <c:manualLayout>
                  <c:x val="-0.11459229850912023"/>
                  <c:y val="0"/>
                </c:manualLayout>
              </c:layout>
              <c:tx>
                <c:rich>
                  <a:bodyPr/>
                  <a:lstStyle/>
                  <a:p>
                    <a:pPr>
                      <a:defRPr sz="700" b="0" i="0" u="none" strike="noStrike" baseline="0">
                        <a:solidFill>
                          <a:srgbClr val="000000"/>
                        </a:solidFill>
                        <a:latin typeface="+mn-lt"/>
                        <a:ea typeface="Arial"/>
                        <a:cs typeface="Arial"/>
                      </a:defRPr>
                    </a:pPr>
                    <a:r>
                      <a:rPr lang="en-US">
                        <a:latin typeface="+mn-lt"/>
                      </a:rPr>
                      <a:t>GRC</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67C-4F0F-AB7F-7FB6AB89D0EF}"/>
                </c:ext>
              </c:extLst>
            </c:dLbl>
            <c:dLbl>
              <c:idx val="16"/>
              <c:layout>
                <c:manualLayout>
                  <c:x val="-1.7629584386018492E-2"/>
                  <c:y val="0"/>
                </c:manualLayout>
              </c:layout>
              <c:tx>
                <c:rich>
                  <a:bodyPr/>
                  <a:lstStyle/>
                  <a:p>
                    <a:pPr>
                      <a:defRPr sz="700" b="0" i="0" u="none" strike="noStrike" baseline="0">
                        <a:solidFill>
                          <a:srgbClr val="000000"/>
                        </a:solidFill>
                        <a:latin typeface="+mn-lt"/>
                        <a:ea typeface="Arial"/>
                        <a:cs typeface="Arial"/>
                      </a:defRPr>
                    </a:pPr>
                    <a:r>
                      <a:rPr lang="en-US">
                        <a:latin typeface="+mn-lt"/>
                      </a:rPr>
                      <a:t>HUN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67C-4F0F-AB7F-7FB6AB89D0EF}"/>
                </c:ext>
              </c:extLst>
            </c:dLbl>
            <c:dLbl>
              <c:idx val="17"/>
              <c:layout>
                <c:manualLayout>
                  <c:x val="1.8447712734366548E-4"/>
                  <c:y val="-9.0679015295792795E-3"/>
                </c:manualLayout>
              </c:layout>
              <c:tx>
                <c:rich>
                  <a:bodyPr/>
                  <a:lstStyle/>
                  <a:p>
                    <a:pPr>
                      <a:defRPr sz="700" b="0" i="0" u="none" strike="noStrike" baseline="0">
                        <a:solidFill>
                          <a:srgbClr val="000000"/>
                        </a:solidFill>
                        <a:latin typeface="+mn-lt"/>
                        <a:ea typeface="Arial"/>
                        <a:cs typeface="Arial"/>
                      </a:defRPr>
                    </a:pPr>
                    <a:r>
                      <a:rPr lang="en-US">
                        <a:latin typeface="+mn-lt"/>
                      </a:rPr>
                      <a:t>ISL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67C-4F0F-AB7F-7FB6AB89D0EF}"/>
                </c:ext>
              </c:extLst>
            </c:dLbl>
            <c:dLbl>
              <c:idx val="18"/>
              <c:layout>
                <c:manualLayout>
                  <c:x val="-1.7626256738226494E-2"/>
                  <c:y val="0"/>
                </c:manualLayout>
              </c:layout>
              <c:tx>
                <c:rich>
                  <a:bodyPr/>
                  <a:lstStyle/>
                  <a:p>
                    <a:pPr>
                      <a:defRPr sz="700" b="0" i="0" u="none" strike="noStrike" baseline="0">
                        <a:solidFill>
                          <a:srgbClr val="000000"/>
                        </a:solidFill>
                        <a:latin typeface="+mn-lt"/>
                        <a:ea typeface="Arial"/>
                        <a:cs typeface="Arial"/>
                      </a:defRPr>
                    </a:pPr>
                    <a:r>
                      <a:rPr lang="en-US">
                        <a:latin typeface="+mn-lt"/>
                      </a:rPr>
                      <a:t>IND</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67C-4F0F-AB7F-7FB6AB89D0EF}"/>
                </c:ext>
              </c:extLst>
            </c:dLbl>
            <c:dLbl>
              <c:idx val="19"/>
              <c:layout>
                <c:manualLayout>
                  <c:x val="-1.7626256738226515E-2"/>
                  <c:y val="-8.0729886463875577E-17"/>
                </c:manualLayout>
              </c:layout>
              <c:tx>
                <c:rich>
                  <a:bodyPr/>
                  <a:lstStyle/>
                  <a:p>
                    <a:pPr>
                      <a:defRPr sz="700" b="0" i="0" u="none" strike="noStrike" baseline="0">
                        <a:solidFill>
                          <a:srgbClr val="000000"/>
                        </a:solidFill>
                        <a:latin typeface="+mn-lt"/>
                        <a:ea typeface="Arial"/>
                        <a:cs typeface="Arial"/>
                      </a:defRPr>
                    </a:pPr>
                    <a:r>
                      <a:rPr lang="en-US">
                        <a:latin typeface="+mn-lt"/>
                      </a:rPr>
                      <a:t>IDN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67C-4F0F-AB7F-7FB6AB89D0EF}"/>
                </c:ext>
              </c:extLst>
            </c:dLbl>
            <c:dLbl>
              <c:idx val="20"/>
              <c:layout>
                <c:manualLayout>
                  <c:x val="-1.321969255366995E-2"/>
                  <c:y val="0"/>
                </c:manualLayout>
              </c:layout>
              <c:tx>
                <c:rich>
                  <a:bodyPr/>
                  <a:lstStyle/>
                  <a:p>
                    <a:pPr>
                      <a:defRPr sz="700" b="0" i="0" u="none" strike="noStrike" baseline="0">
                        <a:solidFill>
                          <a:srgbClr val="000000"/>
                        </a:solidFill>
                        <a:latin typeface="+mn-lt"/>
                        <a:ea typeface="Arial"/>
                        <a:cs typeface="Arial"/>
                      </a:defRPr>
                    </a:pPr>
                    <a:r>
                      <a:rPr lang="en-US">
                        <a:latin typeface="+mn-lt"/>
                      </a:rPr>
                      <a:t>IRL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67C-4F0F-AB7F-7FB6AB89D0EF}"/>
                </c:ext>
              </c:extLst>
            </c:dLbl>
            <c:dLbl>
              <c:idx val="21"/>
              <c:layout>
                <c:manualLayout>
                  <c:x val="-0.15425886337766179"/>
                  <c:y val="-4.9148866181041626E-2"/>
                </c:manualLayout>
              </c:layout>
              <c:tx>
                <c:rich>
                  <a:bodyPr/>
                  <a:lstStyle/>
                  <a:p>
                    <a:pPr>
                      <a:defRPr sz="700" b="0" i="0" u="none" strike="noStrike" baseline="0">
                        <a:solidFill>
                          <a:srgbClr val="000000"/>
                        </a:solidFill>
                        <a:latin typeface="+mn-lt"/>
                        <a:ea typeface="Arial"/>
                        <a:cs typeface="Arial"/>
                      </a:defRPr>
                    </a:pPr>
                    <a:r>
                      <a:rPr lang="en-US">
                        <a:latin typeface="+mn-lt"/>
                      </a:rPr>
                      <a:t>ISR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67C-4F0F-AB7F-7FB6AB89D0EF}"/>
                </c:ext>
              </c:extLst>
            </c:dLbl>
            <c:dLbl>
              <c:idx val="22"/>
              <c:layout>
                <c:manualLayout>
                  <c:x val="-5.7721639417783022E-2"/>
                  <c:y val="-2.2340417294880181E-2"/>
                </c:manualLayout>
              </c:layout>
              <c:tx>
                <c:rich>
                  <a:bodyPr/>
                  <a:lstStyle/>
                  <a:p>
                    <a:pPr>
                      <a:defRPr sz="700" b="0" i="0" u="none" strike="noStrike" baseline="0">
                        <a:solidFill>
                          <a:srgbClr val="000000"/>
                        </a:solidFill>
                        <a:latin typeface="+mn-lt"/>
                        <a:ea typeface="Arial"/>
                        <a:cs typeface="Arial"/>
                      </a:defRPr>
                    </a:pPr>
                    <a:r>
                      <a:rPr lang="en-US">
                        <a:latin typeface="+mn-lt"/>
                      </a:rPr>
                      <a:t>ITA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67C-4F0F-AB7F-7FB6AB89D0EF}"/>
                </c:ext>
              </c:extLst>
            </c:dLbl>
            <c:dLbl>
              <c:idx val="23"/>
              <c:layout>
                <c:manualLayout>
                  <c:x val="-6.1703545351064717E-2"/>
                  <c:y val="-2.680847246238633E-2"/>
                </c:manualLayout>
              </c:layout>
              <c:tx>
                <c:rich>
                  <a:bodyPr/>
                  <a:lstStyle/>
                  <a:p>
                    <a:pPr>
                      <a:defRPr sz="700" b="0" i="0" u="none" strike="noStrike" baseline="0">
                        <a:solidFill>
                          <a:srgbClr val="000000"/>
                        </a:solidFill>
                        <a:latin typeface="+mn-lt"/>
                        <a:ea typeface="Arial"/>
                        <a:cs typeface="Arial"/>
                      </a:defRPr>
                    </a:pPr>
                    <a:r>
                      <a:rPr lang="en-US">
                        <a:latin typeface="+mn-lt"/>
                      </a:rPr>
                      <a:t>JPN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67C-4F0F-AB7F-7FB6AB89D0EF}"/>
                </c:ext>
              </c:extLst>
            </c:dLbl>
            <c:dLbl>
              <c:idx val="24"/>
              <c:layout>
                <c:manualLayout>
                  <c:x val="-0.11018490241261557"/>
                  <c:y val="-8.9361574874621142E-3"/>
                </c:manualLayout>
              </c:layout>
              <c:tx>
                <c:rich>
                  <a:bodyPr/>
                  <a:lstStyle/>
                  <a:p>
                    <a:pPr>
                      <a:defRPr sz="700" b="0" i="0" u="none" strike="noStrike" baseline="0">
                        <a:solidFill>
                          <a:srgbClr val="000000"/>
                        </a:solidFill>
                        <a:latin typeface="+mn-lt"/>
                        <a:ea typeface="Arial"/>
                        <a:cs typeface="Arial"/>
                      </a:defRPr>
                    </a:pPr>
                    <a:r>
                      <a:rPr lang="en-US">
                        <a:latin typeface="+mn-lt"/>
                      </a:rPr>
                      <a:t>KOR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67C-4F0F-AB7F-7FB6AB89D0EF}"/>
                </c:ext>
              </c:extLst>
            </c:dLbl>
            <c:dLbl>
              <c:idx val="25"/>
              <c:layout>
                <c:manualLayout>
                  <c:x val="-8.4024137488832862E-2"/>
                  <c:y val="3.1276424016709527E-2"/>
                </c:manualLayout>
              </c:layout>
              <c:tx>
                <c:rich>
                  <a:bodyPr/>
                  <a:lstStyle/>
                  <a:p>
                    <a:pPr>
                      <a:defRPr sz="700" b="0" i="0" u="none" strike="noStrike" baseline="0">
                        <a:solidFill>
                          <a:srgbClr val="000000"/>
                        </a:solidFill>
                        <a:latin typeface="+mn-lt"/>
                        <a:ea typeface="Arial"/>
                        <a:cs typeface="Arial"/>
                      </a:defRPr>
                    </a:pPr>
                    <a:r>
                      <a:rPr lang="en-US">
                        <a:latin typeface="+mn-lt"/>
                      </a:rPr>
                      <a:t>LVA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67C-4F0F-AB7F-7FB6AB89D0EF}"/>
                </c:ext>
              </c:extLst>
            </c:dLbl>
            <c:dLbl>
              <c:idx val="26"/>
              <c:layout>
                <c:manualLayout>
                  <c:x val="-4.848135706155085E-2"/>
                  <c:y val="3.1276551206117401E-2"/>
                </c:manualLayout>
              </c:layout>
              <c:tx>
                <c:rich>
                  <a:bodyPr/>
                  <a:lstStyle/>
                  <a:p>
                    <a:pPr>
                      <a:defRPr sz="700" b="0" i="0" u="none" strike="noStrike" baseline="0">
                        <a:solidFill>
                          <a:srgbClr val="000000"/>
                        </a:solidFill>
                        <a:latin typeface="+mn-lt"/>
                        <a:ea typeface="Arial"/>
                        <a:cs typeface="Arial"/>
                      </a:defRPr>
                    </a:pPr>
                    <a:r>
                      <a:rPr lang="en-US">
                        <a:latin typeface="+mn-lt"/>
                      </a:rPr>
                      <a:t>LTU</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67C-4F0F-AB7F-7FB6AB89D0EF}"/>
                </c:ext>
              </c:extLst>
            </c:dLbl>
            <c:dLbl>
              <c:idx val="27"/>
              <c:layout>
                <c:manualLayout>
                  <c:x val="-5.7296149254560093E-2"/>
                  <c:y val="-3.1276551206117401E-2"/>
                </c:manualLayout>
              </c:layout>
              <c:tx>
                <c:rich>
                  <a:bodyPr/>
                  <a:lstStyle/>
                  <a:p>
                    <a:pPr>
                      <a:defRPr sz="700" b="0" i="0" u="none" strike="noStrike" baseline="0">
                        <a:solidFill>
                          <a:srgbClr val="000000"/>
                        </a:solidFill>
                        <a:latin typeface="+mn-lt"/>
                        <a:ea typeface="Arial"/>
                        <a:cs typeface="Arial"/>
                      </a:defRPr>
                    </a:pPr>
                    <a:r>
                      <a:rPr lang="en-US">
                        <a:latin typeface="+mn-lt"/>
                      </a:rPr>
                      <a:t>LUX</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67C-4F0F-AB7F-7FB6AB89D0EF}"/>
                </c:ext>
              </c:extLst>
            </c:dLbl>
            <c:dLbl>
              <c:idx val="28"/>
              <c:layout>
                <c:manualLayout>
                  <c:x val="-5.7579789044136243E-2"/>
                  <c:y val="-2.6808554152563845E-2"/>
                </c:manualLayout>
              </c:layout>
              <c:tx>
                <c:rich>
                  <a:bodyPr/>
                  <a:lstStyle/>
                  <a:p>
                    <a:pPr>
                      <a:defRPr sz="700" b="0" i="0" u="none" strike="noStrike" baseline="0">
                        <a:solidFill>
                          <a:srgbClr val="000000"/>
                        </a:solidFill>
                        <a:latin typeface="+mn-lt"/>
                        <a:ea typeface="Arial"/>
                        <a:cs typeface="Arial"/>
                      </a:defRPr>
                    </a:pPr>
                    <a:r>
                      <a:rPr lang="en-US">
                        <a:latin typeface="+mn-lt"/>
                      </a:rPr>
                      <a:t>MEX</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67C-4F0F-AB7F-7FB6AB89D0EF}"/>
                </c:ext>
              </c:extLst>
            </c:dLbl>
            <c:dLbl>
              <c:idx val="29"/>
              <c:layout>
                <c:manualLayout>
                  <c:x val="-2.2032820922783115E-2"/>
                  <c:y val="0"/>
                </c:manualLayout>
              </c:layout>
              <c:tx>
                <c:rich>
                  <a:bodyPr/>
                  <a:lstStyle/>
                  <a:p>
                    <a:pPr>
                      <a:defRPr sz="700" b="0" i="0" u="none" strike="noStrike" baseline="0">
                        <a:solidFill>
                          <a:srgbClr val="000000"/>
                        </a:solidFill>
                        <a:latin typeface="+mn-lt"/>
                        <a:ea typeface="Arial"/>
                        <a:cs typeface="Arial"/>
                      </a:defRPr>
                    </a:pPr>
                    <a:r>
                      <a:rPr lang="en-US">
                        <a:latin typeface="+mn-lt"/>
                      </a:rPr>
                      <a:t>NLD</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67C-4F0F-AB7F-7FB6AB89D0EF}"/>
                </c:ext>
              </c:extLst>
            </c:dLbl>
            <c:dLbl>
              <c:idx val="30"/>
              <c:layout>
                <c:manualLayout>
                  <c:x val="-7.0518337544073967E-2"/>
                  <c:y val="2.2340393718655285E-2"/>
                </c:manualLayout>
              </c:layout>
              <c:tx>
                <c:rich>
                  <a:bodyPr/>
                  <a:lstStyle/>
                  <a:p>
                    <a:pPr>
                      <a:defRPr sz="700" b="0" i="0" u="none" strike="noStrike" baseline="0">
                        <a:solidFill>
                          <a:srgbClr val="000000"/>
                        </a:solidFill>
                        <a:latin typeface="+mn-lt"/>
                        <a:ea typeface="Arial"/>
                        <a:cs typeface="Arial"/>
                      </a:defRPr>
                    </a:pPr>
                    <a:r>
                      <a:rPr lang="en-US">
                        <a:latin typeface="+mn-lt"/>
                      </a:rPr>
                      <a:t>NZL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67C-4F0F-AB7F-7FB6AB89D0EF}"/>
                </c:ext>
              </c:extLst>
            </c:dLbl>
            <c:dLbl>
              <c:idx val="31"/>
              <c:layout>
                <c:manualLayout>
                  <c:x val="-1.7626256738226494E-2"/>
                  <c:y val="0"/>
                </c:manualLayout>
              </c:layout>
              <c:tx>
                <c:rich>
                  <a:bodyPr/>
                  <a:lstStyle/>
                  <a:p>
                    <a:pPr>
                      <a:defRPr sz="700" b="0" i="0" u="none" strike="noStrike" baseline="0">
                        <a:solidFill>
                          <a:srgbClr val="000000"/>
                        </a:solidFill>
                        <a:latin typeface="+mn-lt"/>
                        <a:ea typeface="Arial"/>
                        <a:cs typeface="Arial"/>
                      </a:defRPr>
                    </a:pPr>
                    <a:r>
                      <a:rPr lang="en-US">
                        <a:latin typeface="+mn-lt"/>
                      </a:rPr>
                      <a:t>NOR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67C-4F0F-AB7F-7FB6AB89D0EF}"/>
                </c:ext>
              </c:extLst>
            </c:dLbl>
            <c:dLbl>
              <c:idx val="32"/>
              <c:layout>
                <c:manualLayout>
                  <c:x val="-8.815139232071962E-3"/>
                  <c:y val="-4.4680787437310571E-3"/>
                </c:manualLayout>
              </c:layout>
              <c:tx>
                <c:rich>
                  <a:bodyPr/>
                  <a:lstStyle/>
                  <a:p>
                    <a:pPr>
                      <a:defRPr sz="700" b="0" i="0" u="none" strike="noStrike" baseline="0">
                        <a:solidFill>
                          <a:srgbClr val="000000"/>
                        </a:solidFill>
                        <a:latin typeface="+mn-lt"/>
                        <a:ea typeface="Arial"/>
                        <a:cs typeface="Arial"/>
                      </a:defRPr>
                    </a:pPr>
                    <a:r>
                      <a:rPr lang="en-US">
                        <a:latin typeface="+mn-lt"/>
                      </a:rPr>
                      <a:t>POL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67C-4F0F-AB7F-7FB6AB89D0EF}"/>
                </c:ext>
              </c:extLst>
            </c:dLbl>
            <c:dLbl>
              <c:idx val="33"/>
              <c:layout>
                <c:manualLayout>
                  <c:x val="-8.8573379269929087E-2"/>
                  <c:y val="-1.7272078963872839E-2"/>
                </c:manualLayout>
              </c:layout>
              <c:tx>
                <c:rich>
                  <a:bodyPr/>
                  <a:lstStyle/>
                  <a:p>
                    <a:pPr>
                      <a:defRPr sz="700" b="0" i="0" u="none" strike="noStrike" baseline="0">
                        <a:solidFill>
                          <a:srgbClr val="000000"/>
                        </a:solidFill>
                        <a:latin typeface="+mn-lt"/>
                        <a:ea typeface="Arial"/>
                        <a:cs typeface="Arial"/>
                      </a:defRPr>
                    </a:pPr>
                    <a:r>
                      <a:rPr lang="en-US">
                        <a:latin typeface="+mn-lt"/>
                      </a:rPr>
                      <a:t>PRT</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67C-4F0F-AB7F-7FB6AB89D0EF}"/>
                </c:ext>
              </c:extLst>
            </c:dLbl>
            <c:dLbl>
              <c:idx val="34"/>
              <c:layout>
                <c:manualLayout>
                  <c:x val="-2.2032820922783115E-2"/>
                  <c:y val="0"/>
                </c:manualLayout>
              </c:layout>
              <c:tx>
                <c:rich>
                  <a:bodyPr/>
                  <a:lstStyle/>
                  <a:p>
                    <a:pPr>
                      <a:defRPr sz="700" b="0" i="0" u="none" strike="noStrike" baseline="0">
                        <a:solidFill>
                          <a:srgbClr val="000000"/>
                        </a:solidFill>
                        <a:latin typeface="+mn-lt"/>
                        <a:ea typeface="Arial"/>
                        <a:cs typeface="Arial"/>
                      </a:defRPr>
                    </a:pPr>
                    <a:r>
                      <a:rPr lang="en-US">
                        <a:latin typeface="+mn-lt"/>
                      </a:rPr>
                      <a:t>RUS</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67C-4F0F-AB7F-7FB6AB89D0EF}"/>
                </c:ext>
              </c:extLst>
            </c:dLbl>
            <c:dLbl>
              <c:idx val="35"/>
              <c:layout>
                <c:manualLayout>
                  <c:x val="-2.2036980482523071E-2"/>
                  <c:y val="0"/>
                </c:manualLayout>
              </c:layout>
              <c:tx>
                <c:rich>
                  <a:bodyPr/>
                  <a:lstStyle/>
                  <a:p>
                    <a:pPr>
                      <a:defRPr sz="700" b="0" i="0" u="none" strike="noStrike" baseline="0">
                        <a:solidFill>
                          <a:srgbClr val="000000"/>
                        </a:solidFill>
                        <a:latin typeface="+mn-lt"/>
                        <a:ea typeface="Arial"/>
                        <a:cs typeface="Arial"/>
                      </a:defRPr>
                    </a:pPr>
                    <a:r>
                      <a:rPr lang="en-US">
                        <a:latin typeface="+mn-lt"/>
                      </a:rPr>
                      <a:t>SVK</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67C-4F0F-AB7F-7FB6AB89D0EF}"/>
                </c:ext>
              </c:extLst>
            </c:dLbl>
            <c:dLbl>
              <c:idx val="36"/>
              <c:layout>
                <c:manualLayout>
                  <c:x val="-8.4733389357066757E-2"/>
                  <c:y val="2.110397022060875E-2"/>
                </c:manualLayout>
              </c:layout>
              <c:tx>
                <c:rich>
                  <a:bodyPr/>
                  <a:lstStyle/>
                  <a:p>
                    <a:pPr>
                      <a:defRPr sz="700" b="0" i="0" u="none" strike="noStrike" baseline="0">
                        <a:solidFill>
                          <a:srgbClr val="000000"/>
                        </a:solidFill>
                        <a:latin typeface="+mn-lt"/>
                        <a:ea typeface="Arial"/>
                        <a:cs typeface="Arial"/>
                      </a:defRPr>
                    </a:pPr>
                    <a:r>
                      <a:rPr lang="en-US">
                        <a:latin typeface="+mn-lt"/>
                      </a:rPr>
                      <a:t>SVN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67C-4F0F-AB7F-7FB6AB89D0EF}"/>
                </c:ext>
              </c:extLst>
            </c:dLbl>
            <c:dLbl>
              <c:idx val="37"/>
              <c:tx>
                <c:rich>
                  <a:bodyPr/>
                  <a:lstStyle/>
                  <a:p>
                    <a:pPr>
                      <a:defRPr sz="700" b="0" i="0" u="none" strike="noStrike" baseline="0">
                        <a:solidFill>
                          <a:srgbClr val="000000"/>
                        </a:solidFill>
                        <a:latin typeface="+mn-lt"/>
                        <a:ea typeface="Arial"/>
                        <a:cs typeface="Arial"/>
                      </a:defRPr>
                    </a:pPr>
                    <a:r>
                      <a:rPr lang="en-US">
                        <a:latin typeface="+mn-lt"/>
                      </a:rPr>
                      <a:t>ZAF</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67C-4F0F-AB7F-7FB6AB89D0EF}"/>
                </c:ext>
              </c:extLst>
            </c:dLbl>
            <c:dLbl>
              <c:idx val="38"/>
              <c:layout>
                <c:manualLayout>
                  <c:x val="-8.4024495696847126E-2"/>
                  <c:y val="-2.3417736220530255E-2"/>
                </c:manualLayout>
              </c:layout>
              <c:tx>
                <c:rich>
                  <a:bodyPr/>
                  <a:lstStyle/>
                  <a:p>
                    <a:pPr>
                      <a:defRPr sz="700" b="0" i="0" u="none" strike="noStrike" baseline="0">
                        <a:solidFill>
                          <a:srgbClr val="000000"/>
                        </a:solidFill>
                        <a:latin typeface="+mn-lt"/>
                        <a:ea typeface="Arial"/>
                        <a:cs typeface="Arial"/>
                      </a:defRPr>
                    </a:pPr>
                    <a:r>
                      <a:rPr lang="en-US">
                        <a:latin typeface="+mn-lt"/>
                      </a:rPr>
                      <a:t>ESP</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67C-4F0F-AB7F-7FB6AB89D0EF}"/>
                </c:ext>
              </c:extLst>
            </c:dLbl>
            <c:dLbl>
              <c:idx val="39"/>
              <c:layout>
                <c:manualLayout>
                  <c:x val="-2.2083524079100927E-2"/>
                  <c:y val="6.7813688705292263E-3"/>
                </c:manualLayout>
              </c:layout>
              <c:tx>
                <c:rich>
                  <a:bodyPr/>
                  <a:lstStyle/>
                  <a:p>
                    <a:pPr>
                      <a:defRPr sz="700" b="0" i="0" u="none" strike="noStrike" baseline="0">
                        <a:solidFill>
                          <a:srgbClr val="000000"/>
                        </a:solidFill>
                        <a:latin typeface="+mn-lt"/>
                        <a:ea typeface="Arial"/>
                        <a:cs typeface="Arial"/>
                      </a:defRPr>
                    </a:pPr>
                    <a:r>
                      <a:rPr lang="en-US">
                        <a:latin typeface="+mn-lt"/>
                      </a:rPr>
                      <a:t>SWE</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67C-4F0F-AB7F-7FB6AB89D0EF}"/>
                </c:ext>
              </c:extLst>
            </c:dLbl>
            <c:dLbl>
              <c:idx val="40"/>
              <c:layout>
                <c:manualLayout>
                  <c:x val="-1.321969255366987E-2"/>
                  <c:y val="-2.0182471615968894E-17"/>
                </c:manualLayout>
              </c:layout>
              <c:tx>
                <c:rich>
                  <a:bodyPr/>
                  <a:lstStyle/>
                  <a:p>
                    <a:pPr>
                      <a:defRPr sz="700" b="0" i="0" u="none" strike="noStrike" baseline="0">
                        <a:solidFill>
                          <a:srgbClr val="000000"/>
                        </a:solidFill>
                        <a:latin typeface="+mn-lt"/>
                        <a:ea typeface="Arial"/>
                        <a:cs typeface="Arial"/>
                      </a:defRPr>
                    </a:pPr>
                    <a:r>
                      <a:rPr lang="en-US">
                        <a:latin typeface="+mn-lt"/>
                      </a:rPr>
                      <a:t>CHE</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E67C-4F0F-AB7F-7FB6AB89D0EF}"/>
                </c:ext>
              </c:extLst>
            </c:dLbl>
            <c:dLbl>
              <c:idx val="41"/>
              <c:layout>
                <c:manualLayout>
                  <c:x val="-0.10577750631611098"/>
                  <c:y val="-4.0956915346420284E-17"/>
                </c:manualLayout>
              </c:layout>
              <c:tx>
                <c:rich>
                  <a:bodyPr/>
                  <a:lstStyle/>
                  <a:p>
                    <a:pPr>
                      <a:defRPr sz="700" b="0" i="0" u="none" strike="noStrike" baseline="0">
                        <a:solidFill>
                          <a:srgbClr val="000000"/>
                        </a:solidFill>
                        <a:latin typeface="+mn-lt"/>
                        <a:ea typeface="Arial"/>
                        <a:cs typeface="Arial"/>
                      </a:defRPr>
                    </a:pPr>
                    <a:r>
                      <a:rPr lang="en-US">
                        <a:latin typeface="+mn-lt"/>
                      </a:rPr>
                      <a:t>TUR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7C-4F0F-AB7F-7FB6AB89D0EF}"/>
                </c:ext>
              </c:extLst>
            </c:dLbl>
            <c:dLbl>
              <c:idx val="42"/>
              <c:layout>
                <c:manualLayout>
                  <c:x val="-7.0518684583136676E-2"/>
                  <c:y val="2.6808472462386341E-2"/>
                </c:manualLayout>
              </c:layout>
              <c:tx>
                <c:rich>
                  <a:bodyPr/>
                  <a:lstStyle/>
                  <a:p>
                    <a:pPr>
                      <a:defRPr sz="700" b="0" i="0" u="none" strike="noStrike" baseline="0">
                        <a:solidFill>
                          <a:srgbClr val="000000"/>
                        </a:solidFill>
                        <a:latin typeface="+mn-lt"/>
                        <a:ea typeface="Arial"/>
                        <a:cs typeface="Arial"/>
                      </a:defRPr>
                    </a:pPr>
                    <a:r>
                      <a:rPr lang="en-US">
                        <a:latin typeface="+mn-lt"/>
                      </a:rPr>
                      <a:t>GBR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E67C-4F0F-AB7F-7FB6AB89D0EF}"/>
                </c:ext>
              </c:extLst>
            </c:dLbl>
            <c:dLbl>
              <c:idx val="43"/>
              <c:layout>
                <c:manualLayout>
                  <c:x val="-1.3222188289513867E-2"/>
                  <c:y val="0"/>
                </c:manualLayout>
              </c:layout>
              <c:tx>
                <c:rich>
                  <a:bodyPr/>
                  <a:lstStyle/>
                  <a:p>
                    <a:pPr>
                      <a:defRPr sz="700" b="0" i="0" u="none" strike="noStrike" baseline="0">
                        <a:solidFill>
                          <a:srgbClr val="000000"/>
                        </a:solidFill>
                        <a:latin typeface="+mn-lt"/>
                        <a:ea typeface="Arial"/>
                        <a:cs typeface="Arial"/>
                      </a:defRPr>
                    </a:pPr>
                    <a:r>
                      <a:rPr lang="en-US">
                        <a:latin typeface="+mn-lt"/>
                      </a:rPr>
                      <a:t>USA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67C-4F0F-AB7F-7FB6AB89D0EF}"/>
                </c:ext>
              </c:extLst>
            </c:dLbl>
            <c:spPr>
              <a:noFill/>
              <a:ln>
                <a:noFill/>
              </a:ln>
              <a:effectLst/>
            </c:spPr>
            <c:txPr>
              <a:bodyPr/>
              <a:lstStyle/>
              <a:p>
                <a:pPr>
                  <a:defRPr sz="700" b="0" i="0" u="none" strike="noStrike" baseline="0">
                    <a:solidFill>
                      <a:srgbClr val="000000"/>
                    </a:solidFill>
                    <a:latin typeface="+mn-lt"/>
                    <a:ea typeface="Arial"/>
                    <a:cs typeface="Aria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og"/>
            <c:dispRSqr val="1"/>
            <c:dispEq val="0"/>
            <c:trendlineLbl>
              <c:layout>
                <c:manualLayout>
                  <c:x val="4.5345653478023405E-2"/>
                  <c:y val="0.65087195767195771"/>
                </c:manualLayout>
              </c:layout>
              <c:numFmt formatCode="#,##0.00" sourceLinked="0"/>
              <c:txPr>
                <a:bodyPr/>
                <a:lstStyle/>
                <a:p>
                  <a:pPr>
                    <a:defRPr sz="800" b="0" i="0" u="none" strike="noStrike" baseline="0">
                      <a:solidFill>
                        <a:srgbClr val="000000"/>
                      </a:solidFill>
                      <a:latin typeface="+mn-lt"/>
                      <a:ea typeface="Arial"/>
                      <a:cs typeface="Arial"/>
                    </a:defRPr>
                  </a:pPr>
                  <a:endParaRPr lang="cs-CZ"/>
                </a:p>
              </c:txPr>
            </c:trendlineLbl>
          </c:trendline>
          <c:xVal>
            <c:numRef>
              <c:f>'FIG1.8'!$B$38:$B$81</c:f>
              <c:numCache>
                <c:formatCode>0.0</c:formatCode>
                <c:ptCount val="44"/>
                <c:pt idx="0">
                  <c:v>47.563699999999997</c:v>
                </c:pt>
                <c:pt idx="1">
                  <c:v>49.4193</c:v>
                </c:pt>
                <c:pt idx="2">
                  <c:v>45.608400000000003</c:v>
                </c:pt>
                <c:pt idx="3">
                  <c:v>15.869</c:v>
                </c:pt>
                <c:pt idx="4" formatCode="0.000">
                  <c:v>44.204900000000002</c:v>
                </c:pt>
                <c:pt idx="5">
                  <c:v>23.095199999999998</c:v>
                </c:pt>
                <c:pt idx="6">
                  <c:v>14.373200000000001</c:v>
                </c:pt>
                <c:pt idx="7">
                  <c:v>13.781499999999999</c:v>
                </c:pt>
                <c:pt idx="8">
                  <c:v>16.4133</c:v>
                </c:pt>
                <c:pt idx="9">
                  <c:v>33.743200000000002</c:v>
                </c:pt>
                <c:pt idx="10">
                  <c:v>48.980800000000002</c:v>
                </c:pt>
                <c:pt idx="11">
                  <c:v>28.9467</c:v>
                </c:pt>
                <c:pt idx="12">
                  <c:v>42.275199999999998</c:v>
                </c:pt>
                <c:pt idx="13">
                  <c:v>40.930799999999998</c:v>
                </c:pt>
                <c:pt idx="14">
                  <c:v>47.998899999999999</c:v>
                </c:pt>
                <c:pt idx="15">
                  <c:v>26.357900000000001</c:v>
                </c:pt>
                <c:pt idx="16">
                  <c:v>26.436199999999999</c:v>
                </c:pt>
                <c:pt idx="17">
                  <c:v>47.689700000000002</c:v>
                </c:pt>
                <c:pt idx="18">
                  <c:v>6.1372</c:v>
                </c:pt>
                <c:pt idx="19">
                  <c:v>11.1259</c:v>
                </c:pt>
                <c:pt idx="20">
                  <c:v>67.974100000000007</c:v>
                </c:pt>
                <c:pt idx="21">
                  <c:v>36.545699999999997</c:v>
                </c:pt>
                <c:pt idx="22">
                  <c:v>37.255200000000002</c:v>
                </c:pt>
                <c:pt idx="23">
                  <c:v>40.700800000000001</c:v>
                </c:pt>
                <c:pt idx="24">
                  <c:v>34.299799999999998</c:v>
                </c:pt>
                <c:pt idx="25">
                  <c:v>24.8993</c:v>
                </c:pt>
                <c:pt idx="26">
                  <c:v>28.912800000000001</c:v>
                </c:pt>
                <c:pt idx="27">
                  <c:v>104.2068</c:v>
                </c:pt>
                <c:pt idx="28">
                  <c:v>17.980799999999999</c:v>
                </c:pt>
                <c:pt idx="29">
                  <c:v>49.546999999999997</c:v>
                </c:pt>
                <c:pt idx="30">
                  <c:v>37.948900000000002</c:v>
                </c:pt>
                <c:pt idx="31">
                  <c:v>62.053199999999997</c:v>
                </c:pt>
                <c:pt idx="32">
                  <c:v>26.855799999999999</c:v>
                </c:pt>
                <c:pt idx="33">
                  <c:v>29.687799999999999</c:v>
                </c:pt>
                <c:pt idx="34">
                  <c:v>24.092099999999999</c:v>
                </c:pt>
                <c:pt idx="35">
                  <c:v>29.9071</c:v>
                </c:pt>
                <c:pt idx="36">
                  <c:v>31.964700000000001</c:v>
                </c:pt>
                <c:pt idx="37">
                  <c:v>13.289899999999999</c:v>
                </c:pt>
                <c:pt idx="38">
                  <c:v>34.696300000000001</c:v>
                </c:pt>
                <c:pt idx="39">
                  <c:v>47.823300000000003</c:v>
                </c:pt>
                <c:pt idx="40">
                  <c:v>62.499600000000001</c:v>
                </c:pt>
                <c:pt idx="41">
                  <c:v>24.070499999999999</c:v>
                </c:pt>
                <c:pt idx="42">
                  <c:v>41.767299999999999</c:v>
                </c:pt>
                <c:pt idx="43">
                  <c:v>56.207000000000001</c:v>
                </c:pt>
              </c:numCache>
            </c:numRef>
          </c:xVal>
          <c:yVal>
            <c:numRef>
              <c:f>'FIG1.8'!$C$38:$C$81</c:f>
              <c:numCache>
                <c:formatCode>0.0</c:formatCode>
                <c:ptCount val="44"/>
                <c:pt idx="0">
                  <c:v>82.5</c:v>
                </c:pt>
                <c:pt idx="1">
                  <c:v>81.3</c:v>
                </c:pt>
                <c:pt idx="2">
                  <c:v>81.099999999999994</c:v>
                </c:pt>
                <c:pt idx="3">
                  <c:v>74.7</c:v>
                </c:pt>
                <c:pt idx="4">
                  <c:v>81.7</c:v>
                </c:pt>
                <c:pt idx="5">
                  <c:v>79.099999999999994</c:v>
                </c:pt>
                <c:pt idx="6">
                  <c:v>76</c:v>
                </c:pt>
                <c:pt idx="7">
                  <c:v>74.2</c:v>
                </c:pt>
                <c:pt idx="8">
                  <c:v>79.599999999999994</c:v>
                </c:pt>
                <c:pt idx="9">
                  <c:v>78.7</c:v>
                </c:pt>
                <c:pt idx="10">
                  <c:v>80.8</c:v>
                </c:pt>
                <c:pt idx="11">
                  <c:v>77.7</c:v>
                </c:pt>
                <c:pt idx="12">
                  <c:v>81.599999999999994</c:v>
                </c:pt>
                <c:pt idx="13">
                  <c:v>82.4</c:v>
                </c:pt>
                <c:pt idx="14">
                  <c:v>80.7</c:v>
                </c:pt>
                <c:pt idx="15">
                  <c:v>81.099999999999994</c:v>
                </c:pt>
                <c:pt idx="16">
                  <c:v>75.7</c:v>
                </c:pt>
                <c:pt idx="17">
                  <c:v>82.5</c:v>
                </c:pt>
                <c:pt idx="18">
                  <c:v>68.3</c:v>
                </c:pt>
                <c:pt idx="19">
                  <c:v>69.099999999999994</c:v>
                </c:pt>
                <c:pt idx="20">
                  <c:v>81.5</c:v>
                </c:pt>
                <c:pt idx="21">
                  <c:v>82.1</c:v>
                </c:pt>
                <c:pt idx="22">
                  <c:v>82.6</c:v>
                </c:pt>
                <c:pt idx="23">
                  <c:v>83.9</c:v>
                </c:pt>
                <c:pt idx="24">
                  <c:v>82.1</c:v>
                </c:pt>
                <c:pt idx="25">
                  <c:v>74.599999999999994</c:v>
                </c:pt>
                <c:pt idx="26">
                  <c:v>74.5</c:v>
                </c:pt>
                <c:pt idx="27">
                  <c:v>82.4</c:v>
                </c:pt>
                <c:pt idx="28">
                  <c:v>75</c:v>
                </c:pt>
                <c:pt idx="29">
                  <c:v>81.599999999999994</c:v>
                </c:pt>
                <c:pt idx="30">
                  <c:v>81.7</c:v>
                </c:pt>
                <c:pt idx="31">
                  <c:v>82.4</c:v>
                </c:pt>
                <c:pt idx="32">
                  <c:v>77.599999999999994</c:v>
                </c:pt>
                <c:pt idx="33">
                  <c:v>81.2</c:v>
                </c:pt>
                <c:pt idx="34">
                  <c:v>71.3</c:v>
                </c:pt>
                <c:pt idx="35">
                  <c:v>76.7</c:v>
                </c:pt>
                <c:pt idx="36">
                  <c:v>80.900000000000006</c:v>
                </c:pt>
                <c:pt idx="37">
                  <c:v>57.4</c:v>
                </c:pt>
                <c:pt idx="38">
                  <c:v>83</c:v>
                </c:pt>
                <c:pt idx="39">
                  <c:v>82.3</c:v>
                </c:pt>
                <c:pt idx="40">
                  <c:v>83</c:v>
                </c:pt>
                <c:pt idx="41">
                  <c:v>78</c:v>
                </c:pt>
                <c:pt idx="42">
                  <c:v>81</c:v>
                </c:pt>
                <c:pt idx="43">
                  <c:v>78.8</c:v>
                </c:pt>
              </c:numCache>
            </c:numRef>
          </c:yVal>
          <c:smooth val="0"/>
          <c:extLst>
            <c:ext xmlns:c16="http://schemas.microsoft.com/office/drawing/2014/chart" uri="{C3380CC4-5D6E-409C-BE32-E72D297353CC}">
              <c16:uniqueId val="{0000002D-E67C-4F0F-AB7F-7FB6AB89D0EF}"/>
            </c:ext>
          </c:extLst>
        </c:ser>
        <c:dLbls>
          <c:showLegendKey val="0"/>
          <c:showVal val="0"/>
          <c:showCatName val="0"/>
          <c:showSerName val="0"/>
          <c:showPercent val="0"/>
          <c:showBubbleSize val="0"/>
        </c:dLbls>
        <c:axId val="321914584"/>
        <c:axId val="321914976"/>
      </c:scatterChart>
      <c:valAx>
        <c:axId val="321914584"/>
        <c:scaling>
          <c:orientation val="minMax"/>
          <c:max val="110"/>
          <c:min val="0"/>
        </c:scaling>
        <c:delete val="0"/>
        <c:axPos val="b"/>
        <c:numFmt formatCode="General" sourceLinked="0"/>
        <c:majorTickMark val="in"/>
        <c:minorTickMark val="none"/>
        <c:tickLblPos val="low"/>
        <c:spPr>
          <a:noFill/>
          <a:ln w="9525">
            <a:solidFill>
              <a:srgbClr val="000000"/>
            </a:solidFill>
            <a:prstDash val="solid"/>
          </a:ln>
          <a:extLst>
            <a:ext uri="{909E8E84-426E-40DD-AFC4-6F175D3DCCD1}">
              <a14:hiddenFill xmlns:a14="http://schemas.microsoft.com/office/drawing/2010/main">
                <a:noFill/>
              </a14:hiddenFill>
            </a:ext>
          </a:extLst>
        </c:spPr>
        <c:txPr>
          <a:bodyPr rot="0" vert="horz"/>
          <a:lstStyle/>
          <a:p>
            <a:pPr>
              <a:defRPr sz="800" b="0" i="0" u="none" strike="noStrike" baseline="0">
                <a:solidFill>
                  <a:srgbClr val="000000"/>
                </a:solidFill>
                <a:latin typeface="+mn-lt"/>
                <a:ea typeface="Arial Narrow"/>
                <a:cs typeface="Arial Narrow"/>
              </a:defRPr>
            </a:pPr>
            <a:endParaRPr lang="cs-CZ"/>
          </a:p>
        </c:txPr>
        <c:crossAx val="321914976"/>
        <c:crosses val="autoZero"/>
        <c:crossBetween val="midCat"/>
      </c:valAx>
      <c:valAx>
        <c:axId val="321914976"/>
        <c:scaling>
          <c:orientation val="minMax"/>
          <c:max val="85"/>
          <c:min val="65"/>
        </c:scaling>
        <c:delete val="0"/>
        <c:axPos val="l"/>
        <c:majorGridlines>
          <c:spPr>
            <a:ln w="9525" cmpd="sng">
              <a:solidFill>
                <a:srgbClr val="C8C8C8"/>
              </a:solidFill>
              <a:prstDash val="solid"/>
            </a:ln>
          </c:spPr>
        </c:majorGridlines>
        <c:numFmt formatCode="General" sourceLinked="0"/>
        <c:majorTickMark val="out"/>
        <c:minorTickMark val="none"/>
        <c:tickLblPos val="nextTo"/>
        <c:spPr>
          <a:ln w="9525">
            <a:noFill/>
          </a:ln>
        </c:spPr>
        <c:txPr>
          <a:bodyPr rot="0" vert="horz"/>
          <a:lstStyle/>
          <a:p>
            <a:pPr>
              <a:defRPr sz="800" b="0" i="0" u="none" strike="noStrike" baseline="0">
                <a:solidFill>
                  <a:srgbClr val="000000"/>
                </a:solidFill>
                <a:latin typeface="+mn-lt"/>
                <a:ea typeface="Arial Narrow"/>
                <a:cs typeface="Arial Narrow"/>
              </a:defRPr>
            </a:pPr>
            <a:endParaRPr lang="cs-CZ"/>
          </a:p>
        </c:txPr>
        <c:crossAx val="321914584"/>
        <c:crosses val="autoZero"/>
        <c:crossBetween val="midCat"/>
        <c:majorUnit val="5"/>
      </c:valAx>
      <c:spPr>
        <a:solidFill>
          <a:srgbClr val="FFFFFF"/>
        </a:solidFill>
        <a:ln w="25400">
          <a:noFill/>
        </a:ln>
      </c:spPr>
    </c:plotArea>
    <c:plotVisOnly val="1"/>
    <c:dispBlanksAs val="gap"/>
    <c:showDLblsOverMax val="0"/>
  </c:chart>
  <c:spPr>
    <a:noFill/>
    <a:ln>
      <a:noFill/>
    </a:ln>
    <a:extLst>
      <a:ext uri="{909E8E84-426E-40DD-AFC4-6F175D3DCCD1}">
        <a14:hiddenFill xmlns:a14="http://schemas.microsoft.com/office/drawing/2010/main">
          <a:solidFill>
            <a:sysClr val="window" lastClr="FFFFFF"/>
          </a:solidFill>
        </a14:hiddenFill>
      </a:ext>
    </a:extLst>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userShapes r:id="rId2"/>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200" b="1" i="0" baseline="0" dirty="0">
                <a:effectLst/>
                <a:latin typeface="+mn-lt"/>
              </a:rPr>
              <a:t>Naděje dožití při narození a výdaje na zdravotnictví na 1 obyvatele</a:t>
            </a:r>
            <a:endParaRPr lang="cs-CZ" sz="1200" dirty="0">
              <a:effectLst/>
              <a:latin typeface="+mn-lt"/>
            </a:endParaRPr>
          </a:p>
        </c:rich>
      </c:tx>
      <c:overlay val="0"/>
    </c:title>
    <c:autoTitleDeleted val="0"/>
    <c:plotArea>
      <c:layout>
        <c:manualLayout>
          <c:layoutTarget val="inner"/>
          <c:xMode val="edge"/>
          <c:yMode val="edge"/>
          <c:x val="8.6183812719640748E-2"/>
          <c:y val="0.18571534424231798"/>
          <c:w val="0.83185871056241423"/>
          <c:h val="0.73579365079365078"/>
        </c:manualLayout>
      </c:layout>
      <c:scatterChart>
        <c:scatterStyle val="lineMarker"/>
        <c:varyColors val="0"/>
        <c:ser>
          <c:idx val="0"/>
          <c:order val="0"/>
          <c:spPr>
            <a:ln w="28575">
              <a:noFill/>
            </a:ln>
          </c:spPr>
          <c:marker>
            <c:symbol val="circle"/>
            <c:size val="5"/>
            <c:spPr>
              <a:solidFill>
                <a:srgbClr val="037BC1"/>
              </a:solidFill>
              <a:ln>
                <a:solidFill>
                  <a:srgbClr val="037BC1"/>
                </a:solidFill>
                <a:prstDash val="solid"/>
              </a:ln>
            </c:spPr>
          </c:marker>
          <c:dPt>
            <c:idx val="9"/>
            <c:marker>
              <c:symbol val="circle"/>
              <c:size val="8"/>
              <c:spPr>
                <a:solidFill>
                  <a:srgbClr val="FF0000"/>
                </a:solidFill>
                <a:ln>
                  <a:solidFill>
                    <a:srgbClr val="7F0506"/>
                  </a:solidFill>
                  <a:prstDash val="solid"/>
                </a:ln>
              </c:spPr>
            </c:marker>
            <c:bubble3D val="0"/>
            <c:extLst>
              <c:ext xmlns:c16="http://schemas.microsoft.com/office/drawing/2014/chart" uri="{C3380CC4-5D6E-409C-BE32-E72D297353CC}">
                <c16:uniqueId val="{00000000-1F5C-4988-9618-108C8975EA67}"/>
              </c:ext>
            </c:extLst>
          </c:dPt>
          <c:dPt>
            <c:idx val="41"/>
            <c:bubble3D val="0"/>
            <c:extLst>
              <c:ext xmlns:c16="http://schemas.microsoft.com/office/drawing/2014/chart" uri="{C3380CC4-5D6E-409C-BE32-E72D297353CC}">
                <c16:uniqueId val="{00000001-1F5C-4988-9618-108C8975EA67}"/>
              </c:ext>
            </c:extLst>
          </c:dPt>
          <c:dLbls>
            <c:dLbl>
              <c:idx val="0"/>
              <c:layout>
                <c:manualLayout>
                  <c:x val="-5.790089443029167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AUS</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5C-4988-9618-108C8975EA67}"/>
                </c:ext>
              </c:extLst>
            </c:dLbl>
            <c:dLbl>
              <c:idx val="1"/>
              <c:layout>
                <c:manualLayout>
                  <c:x val="5.3446979474115468E-2"/>
                  <c:y val="1.7850617041014254E-2"/>
                </c:manualLayout>
              </c:layout>
              <c:tx>
                <c:rich>
                  <a:bodyPr/>
                  <a:lstStyle/>
                  <a:p>
                    <a:pPr>
                      <a:defRPr sz="700" b="0" i="0" u="none" strike="noStrike" baseline="0">
                        <a:solidFill>
                          <a:srgbClr val="000000"/>
                        </a:solidFill>
                        <a:latin typeface="+mn-lt"/>
                        <a:ea typeface="Arial"/>
                        <a:cs typeface="Arial"/>
                      </a:defRPr>
                    </a:pPr>
                    <a:r>
                      <a:rPr lang="en-US">
                        <a:latin typeface="+mn-lt"/>
                      </a:rPr>
                      <a:t>AUT</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5C-4988-9618-108C8975EA67}"/>
                </c:ext>
              </c:extLst>
            </c:dLbl>
            <c:dLbl>
              <c:idx val="2"/>
              <c:layout>
                <c:manualLayout>
                  <c:x val="-5.3446979474115391E-2"/>
                  <c:y val="8.0327425294464905E-2"/>
                </c:manualLayout>
              </c:layout>
              <c:tx>
                <c:rich>
                  <a:bodyPr/>
                  <a:lstStyle/>
                  <a:p>
                    <a:pPr>
                      <a:defRPr sz="700" b="0" i="0" u="none" strike="noStrike" baseline="0">
                        <a:solidFill>
                          <a:srgbClr val="000000"/>
                        </a:solidFill>
                        <a:latin typeface="+mn-lt"/>
                        <a:ea typeface="Arial"/>
                        <a:cs typeface="Arial"/>
                      </a:defRPr>
                    </a:pPr>
                    <a:r>
                      <a:rPr lang="en-US">
                        <a:latin typeface="+mn-lt"/>
                      </a:rPr>
                      <a:t>BEL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5C-4988-9618-108C8975EA67}"/>
                </c:ext>
              </c:extLst>
            </c:dLbl>
            <c:dLbl>
              <c:idx val="3"/>
              <c:layout>
                <c:manualLayout>
                  <c:x val="-0.10689395894823078"/>
                  <c:y val="0"/>
                </c:manualLayout>
              </c:layout>
              <c:tx>
                <c:rich>
                  <a:bodyPr/>
                  <a:lstStyle/>
                  <a:p>
                    <a:pPr>
                      <a:defRPr sz="700" b="0" i="0" u="none" strike="noStrike" baseline="0">
                        <a:solidFill>
                          <a:srgbClr val="000000"/>
                        </a:solidFill>
                        <a:latin typeface="+mn-lt"/>
                        <a:ea typeface="Arial"/>
                        <a:cs typeface="Arial"/>
                      </a:defRPr>
                    </a:pPr>
                    <a:r>
                      <a:rPr lang="en-US">
                        <a:latin typeface="+mn-lt"/>
                      </a:rPr>
                      <a:t>BRA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5C-4988-9618-108C8975EA67}"/>
                </c:ext>
              </c:extLst>
            </c:dLbl>
            <c:dLbl>
              <c:idx val="4"/>
              <c:layout>
                <c:manualLayout>
                  <c:x val="-8.4624384167349367E-2"/>
                  <c:y val="9.8178393725578392E-2"/>
                </c:manualLayout>
              </c:layout>
              <c:tx>
                <c:rich>
                  <a:bodyPr/>
                  <a:lstStyle/>
                  <a:p>
                    <a:pPr>
                      <a:defRPr sz="700" b="0" i="0" u="none" strike="noStrike" baseline="0">
                        <a:solidFill>
                          <a:srgbClr val="000000"/>
                        </a:solidFill>
                        <a:latin typeface="+mn-lt"/>
                        <a:ea typeface="Arial"/>
                        <a:cs typeface="Arial"/>
                      </a:defRPr>
                    </a:pPr>
                    <a:r>
                      <a:rPr lang="en-US">
                        <a:latin typeface="+mn-lt"/>
                      </a:rPr>
                      <a:t>CAN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5C-4988-9618-108C8975EA67}"/>
                </c:ext>
              </c:extLst>
            </c:dLbl>
            <c:dLbl>
              <c:idx val="5"/>
              <c:layout>
                <c:manualLayout>
                  <c:x val="-6.235480938646795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CHL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5C-4988-9618-108C8975EA67}"/>
                </c:ext>
              </c:extLst>
            </c:dLbl>
            <c:dLbl>
              <c:idx val="6"/>
              <c:layout>
                <c:manualLayout>
                  <c:x val="-0.10689395894823078"/>
                  <c:y val="0"/>
                </c:manualLayout>
              </c:layout>
              <c:tx>
                <c:rich>
                  <a:bodyPr/>
                  <a:lstStyle/>
                  <a:p>
                    <a:pPr>
                      <a:defRPr sz="700" b="0" i="0" u="none" strike="noStrike" baseline="0">
                        <a:solidFill>
                          <a:srgbClr val="000000"/>
                        </a:solidFill>
                        <a:latin typeface="+mn-lt"/>
                        <a:ea typeface="Arial"/>
                        <a:cs typeface="Arial"/>
                      </a:defRPr>
                    </a:pPr>
                    <a:r>
                      <a:rPr lang="en-US">
                        <a:latin typeface="+mn-lt"/>
                      </a:rPr>
                      <a:t>CHN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F5C-4988-9618-108C8975EA67}"/>
                </c:ext>
              </c:extLst>
            </c:dLbl>
            <c:dLbl>
              <c:idx val="7"/>
              <c:layout>
                <c:manualLayout>
                  <c:x val="-5.7900894430291672E-2"/>
                  <c:y val="3.5701234082028507E-2"/>
                </c:manualLayout>
              </c:layout>
              <c:tx>
                <c:rich>
                  <a:bodyPr/>
                  <a:lstStyle/>
                  <a:p>
                    <a:pPr>
                      <a:defRPr sz="700" b="0" i="0" u="none" strike="noStrike" baseline="0">
                        <a:solidFill>
                          <a:srgbClr val="000000"/>
                        </a:solidFill>
                        <a:latin typeface="+mn-lt"/>
                        <a:ea typeface="Arial"/>
                        <a:cs typeface="Arial"/>
                      </a:defRPr>
                    </a:pPr>
                    <a:r>
                      <a:rPr lang="en-US">
                        <a:latin typeface="+mn-lt"/>
                      </a:rPr>
                      <a:t>COL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5C-4988-9618-108C8975EA67}"/>
                </c:ext>
              </c:extLst>
            </c:dLbl>
            <c:dLbl>
              <c:idx val="8"/>
              <c:layout>
                <c:manualLayout>
                  <c:x val="-0.10689395894823078"/>
                  <c:y val="0"/>
                </c:manualLayout>
              </c:layout>
              <c:tx>
                <c:rich>
                  <a:bodyPr/>
                  <a:lstStyle/>
                  <a:p>
                    <a:pPr>
                      <a:defRPr sz="700" b="0" i="0" u="none" strike="noStrike" baseline="0">
                        <a:solidFill>
                          <a:srgbClr val="000000"/>
                        </a:solidFill>
                        <a:latin typeface="+mn-lt"/>
                        <a:ea typeface="Arial"/>
                        <a:cs typeface="Arial"/>
                      </a:defRPr>
                    </a:pPr>
                    <a:r>
                      <a:rPr lang="en-US">
                        <a:latin typeface="+mn-lt"/>
                      </a:rPr>
                      <a:t>CRI</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F5C-4988-9618-108C8975EA67}"/>
                </c:ext>
              </c:extLst>
            </c:dLbl>
            <c:dLbl>
              <c:idx val="9"/>
              <c:layout>
                <c:manualLayout>
                  <c:x val="-2.6723489737057696E-2"/>
                  <c:y val="0"/>
                </c:manualLayout>
              </c:layout>
              <c:tx>
                <c:rich>
                  <a:bodyPr/>
                  <a:lstStyle/>
                  <a:p>
                    <a:pPr>
                      <a:defRPr sz="900" b="0" i="0" u="none" strike="noStrike" baseline="0">
                        <a:solidFill>
                          <a:srgbClr val="000000"/>
                        </a:solidFill>
                        <a:latin typeface="+mn-lt"/>
                        <a:ea typeface="Arial"/>
                        <a:cs typeface="Arial"/>
                      </a:defRPr>
                    </a:pPr>
                    <a:r>
                      <a:rPr lang="en-US">
                        <a:latin typeface="+mn-lt"/>
                      </a:rPr>
                      <a:t>CZE</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5C-4988-9618-108C8975EA67}"/>
                </c:ext>
              </c:extLst>
            </c:dLbl>
            <c:dLbl>
              <c:idx val="10"/>
              <c:layout>
                <c:manualLayout>
                  <c:x val="-6.235480938646795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DNK</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F5C-4988-9618-108C8975EA67}"/>
                </c:ext>
              </c:extLst>
            </c:dLbl>
            <c:dLbl>
              <c:idx val="11"/>
              <c:layout>
                <c:manualLayout>
                  <c:x val="-2.2269574780881412E-2"/>
                  <c:y val="0"/>
                </c:manualLayout>
              </c:layout>
              <c:tx>
                <c:rich>
                  <a:bodyPr/>
                  <a:lstStyle/>
                  <a:p>
                    <a:pPr>
                      <a:defRPr sz="700" b="0" i="0" u="none" strike="noStrike" baseline="0">
                        <a:solidFill>
                          <a:srgbClr val="000000"/>
                        </a:solidFill>
                        <a:latin typeface="+mn-lt"/>
                        <a:ea typeface="Arial"/>
                        <a:cs typeface="Arial"/>
                      </a:defRPr>
                    </a:pPr>
                    <a:r>
                      <a:rPr lang="en-US">
                        <a:latin typeface="+mn-lt"/>
                      </a:rPr>
                      <a:t>EST</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F5C-4988-9618-108C8975EA67}"/>
                </c:ext>
              </c:extLst>
            </c:dLbl>
            <c:dLbl>
              <c:idx val="12"/>
              <c:layout>
                <c:manualLayout>
                  <c:x val="-8.9078299123525648E-2"/>
                  <c:y val="8.0327776684564131E-2"/>
                </c:manualLayout>
              </c:layout>
              <c:tx>
                <c:rich>
                  <a:bodyPr/>
                  <a:lstStyle/>
                  <a:p>
                    <a:pPr>
                      <a:defRPr sz="700" b="0" i="0" u="none" strike="noStrike" baseline="0">
                        <a:solidFill>
                          <a:srgbClr val="000000"/>
                        </a:solidFill>
                        <a:latin typeface="+mn-lt"/>
                        <a:ea typeface="Arial"/>
                        <a:cs typeface="Arial"/>
                      </a:defRPr>
                    </a:pPr>
                    <a:r>
                      <a:rPr lang="en-US">
                        <a:latin typeface="+mn-lt"/>
                      </a:rPr>
                      <a:t>FIN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F5C-4988-9618-108C8975EA67}"/>
                </c:ext>
              </c:extLst>
            </c:dLbl>
            <c:dLbl>
              <c:idx val="13"/>
              <c:layout>
                <c:manualLayout>
                  <c:x val="-1.7815659824705128E-2"/>
                  <c:y val="-4.0163888342282066E-2"/>
                </c:manualLayout>
              </c:layout>
              <c:tx>
                <c:rich>
                  <a:bodyPr/>
                  <a:lstStyle/>
                  <a:p>
                    <a:pPr>
                      <a:defRPr sz="700" b="0" i="0" u="none" strike="noStrike" baseline="0">
                        <a:solidFill>
                          <a:srgbClr val="000000"/>
                        </a:solidFill>
                        <a:latin typeface="+mn-lt"/>
                        <a:ea typeface="Arial"/>
                        <a:cs typeface="Arial"/>
                      </a:defRPr>
                    </a:pPr>
                    <a:r>
                      <a:rPr lang="en-US">
                        <a:latin typeface="+mn-lt"/>
                      </a:rPr>
                      <a:t>FRA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F5C-4988-9618-108C8975EA67}"/>
                </c:ext>
              </c:extLst>
            </c:dLbl>
            <c:dLbl>
              <c:idx val="14"/>
              <c:layout>
                <c:manualLayout>
                  <c:x val="-2.6723489737057696E-2"/>
                  <c:y val="1.3387962780760689E-2"/>
                </c:manualLayout>
              </c:layout>
              <c:tx>
                <c:rich>
                  <a:bodyPr/>
                  <a:lstStyle/>
                  <a:p>
                    <a:pPr>
                      <a:defRPr sz="700" b="0" i="0" u="none" strike="noStrike" baseline="0">
                        <a:solidFill>
                          <a:srgbClr val="000000"/>
                        </a:solidFill>
                        <a:latin typeface="+mn-lt"/>
                        <a:ea typeface="Arial"/>
                        <a:cs typeface="Arial"/>
                      </a:defRPr>
                    </a:pPr>
                    <a:r>
                      <a:rPr lang="en-US">
                        <a:latin typeface="+mn-lt"/>
                      </a:rPr>
                      <a:t>DEU</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F5C-4988-9618-108C8975EA67}"/>
                </c:ext>
              </c:extLst>
            </c:dLbl>
            <c:dLbl>
              <c:idx val="15"/>
              <c:layout>
                <c:manualLayout>
                  <c:x val="-0.11134787390440706"/>
                  <c:y val="0"/>
                </c:manualLayout>
              </c:layout>
              <c:tx>
                <c:rich>
                  <a:bodyPr/>
                  <a:lstStyle/>
                  <a:p>
                    <a:pPr>
                      <a:defRPr sz="700" b="0" i="0" u="none" strike="noStrike" baseline="0">
                        <a:solidFill>
                          <a:srgbClr val="000000"/>
                        </a:solidFill>
                        <a:latin typeface="+mn-lt"/>
                        <a:ea typeface="Arial"/>
                        <a:cs typeface="Arial"/>
                      </a:defRPr>
                    </a:pPr>
                    <a:r>
                      <a:rPr lang="en-US">
                        <a:latin typeface="+mn-lt"/>
                      </a:rPr>
                      <a:t>GRC</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F5C-4988-9618-108C8975EA67}"/>
                </c:ext>
              </c:extLst>
            </c:dLbl>
            <c:dLbl>
              <c:idx val="16"/>
              <c:layout>
                <c:manualLayout>
                  <c:x val="-2.2269574780881412E-2"/>
                  <c:y val="0"/>
                </c:manualLayout>
              </c:layout>
              <c:tx>
                <c:rich>
                  <a:bodyPr/>
                  <a:lstStyle/>
                  <a:p>
                    <a:pPr>
                      <a:defRPr sz="700" b="0" i="0" u="none" strike="noStrike" baseline="0">
                        <a:solidFill>
                          <a:srgbClr val="000000"/>
                        </a:solidFill>
                        <a:latin typeface="+mn-lt"/>
                        <a:ea typeface="Arial"/>
                        <a:cs typeface="Arial"/>
                      </a:defRPr>
                    </a:pPr>
                    <a:r>
                      <a:rPr lang="en-US">
                        <a:latin typeface="+mn-lt"/>
                      </a:rPr>
                      <a:t>HUN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F5C-4988-9618-108C8975EA67}"/>
                </c:ext>
              </c:extLst>
            </c:dLbl>
            <c:dLbl>
              <c:idx val="17"/>
              <c:layout>
                <c:manualLayout>
                  <c:x val="-5.790089443029167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ISL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F5C-4988-9618-108C8975EA67}"/>
                </c:ext>
              </c:extLst>
            </c:dLbl>
            <c:dLbl>
              <c:idx val="18"/>
              <c:layout>
                <c:manualLayout>
                  <c:x val="-8.9078299123525641E-3"/>
                  <c:y val="0"/>
                </c:manualLayout>
              </c:layout>
              <c:tx>
                <c:rich>
                  <a:bodyPr/>
                  <a:lstStyle/>
                  <a:p>
                    <a:pPr>
                      <a:defRPr sz="700" b="0" i="0" u="none" strike="noStrike" baseline="0">
                        <a:solidFill>
                          <a:srgbClr val="000000"/>
                        </a:solidFill>
                        <a:latin typeface="+mn-lt"/>
                        <a:ea typeface="Arial"/>
                        <a:cs typeface="Arial"/>
                      </a:defRPr>
                    </a:pPr>
                    <a:r>
                      <a:rPr lang="en-US">
                        <a:latin typeface="+mn-lt"/>
                      </a:rPr>
                      <a:t>IND</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F5C-4988-9618-108C8975EA67}"/>
                </c:ext>
              </c:extLst>
            </c:dLbl>
            <c:dLbl>
              <c:idx val="19"/>
              <c:layout>
                <c:manualLayout>
                  <c:x val="-8.9078299123525641E-3"/>
                  <c:y val="0"/>
                </c:manualLayout>
              </c:layout>
              <c:tx>
                <c:rich>
                  <a:bodyPr/>
                  <a:lstStyle/>
                  <a:p>
                    <a:pPr>
                      <a:defRPr sz="700" b="0" i="0" u="none" strike="noStrike" baseline="0">
                        <a:solidFill>
                          <a:srgbClr val="000000"/>
                        </a:solidFill>
                        <a:latin typeface="+mn-lt"/>
                        <a:ea typeface="Arial"/>
                        <a:cs typeface="Arial"/>
                      </a:defRPr>
                    </a:pPr>
                    <a:r>
                      <a:rPr lang="en-US">
                        <a:latin typeface="+mn-lt"/>
                      </a:rPr>
                      <a:t>IDN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F5C-4988-9618-108C8975EA67}"/>
                </c:ext>
              </c:extLst>
            </c:dLbl>
            <c:dLbl>
              <c:idx val="20"/>
              <c:layout>
                <c:manualLayout>
                  <c:x val="-2.2269574780881412E-2"/>
                  <c:y val="4.4626542602535634E-3"/>
                </c:manualLayout>
              </c:layout>
              <c:tx>
                <c:rich>
                  <a:bodyPr/>
                  <a:lstStyle/>
                  <a:p>
                    <a:pPr>
                      <a:defRPr sz="700" b="0" i="0" u="none" strike="noStrike" baseline="0">
                        <a:solidFill>
                          <a:srgbClr val="000000"/>
                        </a:solidFill>
                        <a:latin typeface="+mn-lt"/>
                        <a:ea typeface="Arial"/>
                        <a:cs typeface="Arial"/>
                      </a:defRPr>
                    </a:pPr>
                    <a:r>
                      <a:rPr lang="en-US">
                        <a:latin typeface="+mn-lt"/>
                      </a:rPr>
                      <a:t>IRL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F5C-4988-9618-108C8975EA67}"/>
                </c:ext>
              </c:extLst>
            </c:dLbl>
            <c:dLbl>
              <c:idx val="21"/>
              <c:layout>
                <c:manualLayout>
                  <c:x val="-6.6808724342644191E-2"/>
                  <c:y val="-3.1238579821774942E-2"/>
                </c:manualLayout>
              </c:layout>
              <c:tx>
                <c:rich>
                  <a:bodyPr/>
                  <a:lstStyle/>
                  <a:p>
                    <a:pPr>
                      <a:defRPr sz="700" b="0" i="0" u="none" strike="noStrike" baseline="0">
                        <a:solidFill>
                          <a:srgbClr val="000000"/>
                        </a:solidFill>
                        <a:latin typeface="+mn-lt"/>
                        <a:ea typeface="Arial"/>
                        <a:cs typeface="Arial"/>
                      </a:defRPr>
                    </a:pPr>
                    <a:r>
                      <a:rPr lang="en-US">
                        <a:latin typeface="+mn-lt"/>
                      </a:rPr>
                      <a:t>ISR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F5C-4988-9618-108C8975EA67}"/>
                </c:ext>
              </c:extLst>
            </c:dLbl>
            <c:dLbl>
              <c:idx val="22"/>
              <c:layout>
                <c:manualLayout>
                  <c:x val="-3.1177404693233976E-2"/>
                  <c:y val="-1.7850617041014254E-2"/>
                </c:manualLayout>
              </c:layout>
              <c:tx>
                <c:rich>
                  <a:bodyPr/>
                  <a:lstStyle/>
                  <a:p>
                    <a:pPr>
                      <a:defRPr sz="700" b="0" i="0" u="none" strike="noStrike" baseline="0">
                        <a:solidFill>
                          <a:srgbClr val="000000"/>
                        </a:solidFill>
                        <a:latin typeface="+mn-lt"/>
                        <a:ea typeface="Arial"/>
                        <a:cs typeface="Arial"/>
                      </a:defRPr>
                    </a:pPr>
                    <a:r>
                      <a:rPr lang="en-US">
                        <a:latin typeface="+mn-lt"/>
                      </a:rPr>
                      <a:t>ITA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F5C-4988-9618-108C8975EA67}"/>
                </c:ext>
              </c:extLst>
            </c:dLbl>
            <c:dLbl>
              <c:idx val="23"/>
              <c:layout>
                <c:manualLayout>
                  <c:x val="-6.2354809386467952E-2"/>
                  <c:y val="-2.6776628341719833E-2"/>
                </c:manualLayout>
              </c:layout>
              <c:tx>
                <c:rich>
                  <a:bodyPr/>
                  <a:lstStyle/>
                  <a:p>
                    <a:pPr>
                      <a:defRPr sz="700" b="0" i="0" u="none" strike="noStrike" baseline="0">
                        <a:solidFill>
                          <a:srgbClr val="000000"/>
                        </a:solidFill>
                        <a:latin typeface="+mn-lt"/>
                        <a:ea typeface="Arial"/>
                        <a:cs typeface="Arial"/>
                      </a:defRPr>
                    </a:pPr>
                    <a:r>
                      <a:rPr lang="en-US">
                        <a:latin typeface="+mn-lt"/>
                      </a:rPr>
                      <a:t>JPN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F5C-4988-9618-108C8975EA67}"/>
                </c:ext>
              </c:extLst>
            </c:dLbl>
            <c:dLbl>
              <c:idx val="24"/>
              <c:layout>
                <c:manualLayout>
                  <c:x val="-0.11134787390440706"/>
                  <c:y val="0"/>
                </c:manualLayout>
              </c:layout>
              <c:tx>
                <c:rich>
                  <a:bodyPr/>
                  <a:lstStyle/>
                  <a:p>
                    <a:pPr>
                      <a:defRPr sz="700" b="0" i="0" u="none" strike="noStrike" baseline="0">
                        <a:solidFill>
                          <a:srgbClr val="000000"/>
                        </a:solidFill>
                        <a:latin typeface="+mn-lt"/>
                        <a:ea typeface="Arial"/>
                        <a:cs typeface="Arial"/>
                      </a:defRPr>
                    </a:pPr>
                    <a:r>
                      <a:rPr lang="en-US">
                        <a:latin typeface="+mn-lt"/>
                      </a:rPr>
                      <a:t>KOR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F5C-4988-9618-108C8975EA67}"/>
                </c:ext>
              </c:extLst>
            </c:dLbl>
            <c:dLbl>
              <c:idx val="25"/>
              <c:layout>
                <c:manualLayout>
                  <c:x val="-6.2354809386467952E-2"/>
                  <c:y val="3.1238579821774942E-2"/>
                </c:manualLayout>
              </c:layout>
              <c:tx>
                <c:rich>
                  <a:bodyPr/>
                  <a:lstStyle/>
                  <a:p>
                    <a:pPr>
                      <a:defRPr sz="700" b="0" i="0" u="none" strike="noStrike" baseline="0">
                        <a:solidFill>
                          <a:srgbClr val="000000"/>
                        </a:solidFill>
                        <a:latin typeface="+mn-lt"/>
                        <a:ea typeface="Arial"/>
                        <a:cs typeface="Arial"/>
                      </a:defRPr>
                    </a:pPr>
                    <a:r>
                      <a:rPr lang="en-US">
                        <a:latin typeface="+mn-lt"/>
                      </a:rPr>
                      <a:t>LVA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F5C-4988-9618-108C8975EA67}"/>
                </c:ext>
              </c:extLst>
            </c:dLbl>
            <c:dLbl>
              <c:idx val="26"/>
              <c:layout>
                <c:manualLayout>
                  <c:x val="-2.2269574780881412E-2"/>
                  <c:y val="0"/>
                </c:manualLayout>
              </c:layout>
              <c:tx>
                <c:rich>
                  <a:bodyPr/>
                  <a:lstStyle/>
                  <a:p>
                    <a:pPr>
                      <a:defRPr sz="700" b="0" i="0" u="none" strike="noStrike" baseline="0">
                        <a:solidFill>
                          <a:srgbClr val="000000"/>
                        </a:solidFill>
                        <a:latin typeface="+mn-lt"/>
                        <a:ea typeface="Arial"/>
                        <a:cs typeface="Arial"/>
                      </a:defRPr>
                    </a:pPr>
                    <a:r>
                      <a:rPr lang="en-US">
                        <a:latin typeface="+mn-lt"/>
                      </a:rPr>
                      <a:t>LTU</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F5C-4988-9618-108C8975EA67}"/>
                </c:ext>
              </c:extLst>
            </c:dLbl>
            <c:dLbl>
              <c:idx val="27"/>
              <c:layout>
                <c:manualLayout>
                  <c:x val="-5.790089443029167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LUX</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F5C-4988-9618-108C8975EA67}"/>
                </c:ext>
              </c:extLst>
            </c:dLbl>
            <c:dLbl>
              <c:idx val="28"/>
              <c:layout>
                <c:manualLayout>
                  <c:x val="-5.3446979474115391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MEX</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F5C-4988-9618-108C8975EA67}"/>
                </c:ext>
              </c:extLst>
            </c:dLbl>
            <c:dLbl>
              <c:idx val="29"/>
              <c:layout>
                <c:manualLayout>
                  <c:x val="-2.2269574780881412E-2"/>
                  <c:y val="-8.925308520507106E-3"/>
                </c:manualLayout>
              </c:layout>
              <c:tx>
                <c:rich>
                  <a:bodyPr/>
                  <a:lstStyle/>
                  <a:p>
                    <a:pPr>
                      <a:defRPr sz="700" b="0" i="0" u="none" strike="noStrike" baseline="0">
                        <a:solidFill>
                          <a:srgbClr val="000000"/>
                        </a:solidFill>
                        <a:latin typeface="+mn-lt"/>
                        <a:ea typeface="Arial"/>
                        <a:cs typeface="Arial"/>
                      </a:defRPr>
                    </a:pPr>
                    <a:r>
                      <a:rPr lang="en-US">
                        <a:latin typeface="+mn-lt"/>
                      </a:rPr>
                      <a:t>NLD</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F5C-4988-9618-108C8975EA67}"/>
                </c:ext>
              </c:extLst>
            </c:dLbl>
            <c:dLbl>
              <c:idx val="30"/>
              <c:layout>
                <c:manualLayout>
                  <c:x val="-6.2354809386467994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NZL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F5C-4988-9618-108C8975EA67}"/>
                </c:ext>
              </c:extLst>
            </c:dLbl>
            <c:dLbl>
              <c:idx val="31"/>
              <c:layout>
                <c:manualLayout>
                  <c:x val="-6.6808724342644232E-2"/>
                  <c:y val="-3.1238579821774942E-2"/>
                </c:manualLayout>
              </c:layout>
              <c:tx>
                <c:rich>
                  <a:bodyPr/>
                  <a:lstStyle/>
                  <a:p>
                    <a:pPr>
                      <a:defRPr sz="700" b="0" i="0" u="none" strike="noStrike" baseline="0">
                        <a:solidFill>
                          <a:srgbClr val="000000"/>
                        </a:solidFill>
                        <a:latin typeface="+mn-lt"/>
                        <a:ea typeface="Arial"/>
                        <a:cs typeface="Arial"/>
                      </a:defRPr>
                    </a:pPr>
                    <a:r>
                      <a:rPr lang="en-US">
                        <a:latin typeface="+mn-lt"/>
                      </a:rPr>
                      <a:t>NOR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F5C-4988-9618-108C8975EA67}"/>
                </c:ext>
              </c:extLst>
            </c:dLbl>
            <c:dLbl>
              <c:idx val="32"/>
              <c:layout>
                <c:manualLayout>
                  <c:x val="-9.7986479737843274E-2"/>
                  <c:y val="1.3387962780760689E-2"/>
                </c:manualLayout>
              </c:layout>
              <c:tx>
                <c:rich>
                  <a:bodyPr/>
                  <a:lstStyle/>
                  <a:p>
                    <a:pPr>
                      <a:defRPr sz="700" b="0" i="0" u="none" strike="noStrike" baseline="0">
                        <a:solidFill>
                          <a:srgbClr val="000000"/>
                        </a:solidFill>
                        <a:latin typeface="+mn-lt"/>
                        <a:ea typeface="Arial"/>
                        <a:cs typeface="Arial"/>
                      </a:defRPr>
                    </a:pPr>
                    <a:r>
                      <a:rPr lang="en-US">
                        <a:latin typeface="+mn-lt"/>
                      </a:rPr>
                      <a:t>POL</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F5C-4988-9618-108C8975EA67}"/>
                </c:ext>
              </c:extLst>
            </c:dLbl>
            <c:dLbl>
              <c:idx val="33"/>
              <c:layout>
                <c:manualLayout>
                  <c:x val="-2.6723840439022747E-2"/>
                  <c:y val="-4.4626542602535634E-3"/>
                </c:manualLayout>
              </c:layout>
              <c:tx>
                <c:rich>
                  <a:bodyPr/>
                  <a:lstStyle/>
                  <a:p>
                    <a:pPr>
                      <a:defRPr sz="700" b="0" i="0" u="none" strike="noStrike" baseline="0">
                        <a:solidFill>
                          <a:srgbClr val="000000"/>
                        </a:solidFill>
                        <a:latin typeface="+mn-lt"/>
                        <a:ea typeface="Arial"/>
                        <a:cs typeface="Arial"/>
                      </a:defRPr>
                    </a:pPr>
                    <a:r>
                      <a:rPr lang="en-US">
                        <a:latin typeface="+mn-lt"/>
                      </a:rPr>
                      <a:t>PRT</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F5C-4988-9618-108C8975EA67}"/>
                </c:ext>
              </c:extLst>
            </c:dLbl>
            <c:dLbl>
              <c:idx val="34"/>
              <c:layout>
                <c:manualLayout>
                  <c:x val="-1.3361744868528848E-2"/>
                  <c:y val="0"/>
                </c:manualLayout>
              </c:layout>
              <c:tx>
                <c:rich>
                  <a:bodyPr/>
                  <a:lstStyle/>
                  <a:p>
                    <a:pPr>
                      <a:defRPr sz="700" b="0" i="0" u="none" strike="noStrike" baseline="0">
                        <a:solidFill>
                          <a:srgbClr val="000000"/>
                        </a:solidFill>
                        <a:latin typeface="+mn-lt"/>
                        <a:ea typeface="Arial"/>
                        <a:cs typeface="Arial"/>
                      </a:defRPr>
                    </a:pPr>
                    <a:r>
                      <a:rPr lang="en-US">
                        <a:latin typeface="+mn-lt"/>
                      </a:rPr>
                      <a:t>RUS</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F5C-4988-9618-108C8975EA67}"/>
                </c:ext>
              </c:extLst>
            </c:dLbl>
            <c:dLbl>
              <c:idx val="35"/>
              <c:layout>
                <c:manualLayout>
                  <c:x val="-2.2269574780881412E-2"/>
                  <c:y val="0"/>
                </c:manualLayout>
              </c:layout>
              <c:tx>
                <c:rich>
                  <a:bodyPr/>
                  <a:lstStyle/>
                  <a:p>
                    <a:pPr>
                      <a:defRPr sz="700" b="0" i="0" u="none" strike="noStrike" baseline="0">
                        <a:solidFill>
                          <a:srgbClr val="000000"/>
                        </a:solidFill>
                        <a:latin typeface="+mn-lt"/>
                        <a:ea typeface="Arial"/>
                        <a:cs typeface="Arial"/>
                      </a:defRPr>
                    </a:pPr>
                    <a:r>
                      <a:rPr lang="en-US">
                        <a:latin typeface="+mn-lt"/>
                      </a:rPr>
                      <a:t>SVK</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F5C-4988-9618-108C8975EA67}"/>
                </c:ext>
              </c:extLst>
            </c:dLbl>
            <c:dLbl>
              <c:idx val="36"/>
              <c:layout>
                <c:manualLayout>
                  <c:x val="-6.235480938646795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SVN</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F5C-4988-9618-108C8975EA67}"/>
                </c:ext>
              </c:extLst>
            </c:dLbl>
            <c:dLbl>
              <c:idx val="37"/>
              <c:tx>
                <c:rich>
                  <a:bodyPr/>
                  <a:lstStyle/>
                  <a:p>
                    <a:pPr>
                      <a:defRPr sz="700" b="0" i="0" u="none" strike="noStrike" baseline="0">
                        <a:solidFill>
                          <a:srgbClr val="000000"/>
                        </a:solidFill>
                        <a:latin typeface="+mn-lt"/>
                        <a:ea typeface="Arial"/>
                        <a:cs typeface="Arial"/>
                      </a:defRPr>
                    </a:pPr>
                    <a:r>
                      <a:rPr lang="en-US">
                        <a:latin typeface="+mn-lt"/>
                      </a:rPr>
                      <a:t>ZAF</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F5C-4988-9618-108C8975EA67}"/>
                </c:ext>
              </c:extLst>
            </c:dLbl>
            <c:dLbl>
              <c:idx val="38"/>
              <c:layout>
                <c:manualLayout>
                  <c:x val="-6.680872434264423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ESP</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1F5C-4988-9618-108C8975EA67}"/>
                </c:ext>
              </c:extLst>
            </c:dLbl>
            <c:dLbl>
              <c:idx val="39"/>
              <c:layout>
                <c:manualLayout>
                  <c:x val="-5.790089443029167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SWE</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F5C-4988-9618-108C8975EA67}"/>
                </c:ext>
              </c:extLst>
            </c:dLbl>
            <c:dLbl>
              <c:idx val="40"/>
              <c:layout>
                <c:manualLayout>
                  <c:x val="-2.2269574780881332E-2"/>
                  <c:y val="-4.4626542602535634E-3"/>
                </c:manualLayout>
              </c:layout>
              <c:tx>
                <c:rich>
                  <a:bodyPr/>
                  <a:lstStyle/>
                  <a:p>
                    <a:pPr>
                      <a:defRPr sz="700" b="0" i="0" u="none" strike="noStrike" baseline="0">
                        <a:solidFill>
                          <a:srgbClr val="000000"/>
                        </a:solidFill>
                        <a:latin typeface="+mn-lt"/>
                        <a:ea typeface="Arial"/>
                        <a:cs typeface="Arial"/>
                      </a:defRPr>
                    </a:pPr>
                    <a:r>
                      <a:rPr lang="en-US">
                        <a:latin typeface="+mn-lt"/>
                      </a:rPr>
                      <a:t>CHE</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F5C-4988-9618-108C8975EA67}"/>
                </c:ext>
              </c:extLst>
            </c:dLbl>
            <c:dLbl>
              <c:idx val="41"/>
              <c:layout>
                <c:manualLayout>
                  <c:x val="-0.11134787390440706"/>
                  <c:y val="0"/>
                </c:manualLayout>
              </c:layout>
              <c:tx>
                <c:rich>
                  <a:bodyPr/>
                  <a:lstStyle/>
                  <a:p>
                    <a:pPr>
                      <a:defRPr sz="700" b="0" i="0" u="none" strike="noStrike" baseline="0">
                        <a:solidFill>
                          <a:srgbClr val="000000"/>
                        </a:solidFill>
                        <a:latin typeface="+mn-lt"/>
                        <a:ea typeface="Arial"/>
                        <a:cs typeface="Arial"/>
                      </a:defRPr>
                    </a:pPr>
                    <a:r>
                      <a:rPr lang="en-US">
                        <a:latin typeface="+mn-lt"/>
                      </a:rPr>
                      <a:t>TUR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5C-4988-9618-108C8975EA67}"/>
                </c:ext>
              </c:extLst>
            </c:dLbl>
            <c:dLbl>
              <c:idx val="42"/>
              <c:layout>
                <c:manualLayout>
                  <c:x val="-6.6808724342644232E-2"/>
                  <c:y val="2.6775925561521377E-2"/>
                </c:manualLayout>
              </c:layout>
              <c:tx>
                <c:rich>
                  <a:bodyPr/>
                  <a:lstStyle/>
                  <a:p>
                    <a:pPr>
                      <a:defRPr sz="700" b="0" i="0" u="none" strike="noStrike" baseline="0">
                        <a:solidFill>
                          <a:srgbClr val="000000"/>
                        </a:solidFill>
                        <a:latin typeface="+mn-lt"/>
                        <a:ea typeface="Arial"/>
                        <a:cs typeface="Arial"/>
                      </a:defRPr>
                    </a:pPr>
                    <a:r>
                      <a:rPr lang="en-US">
                        <a:latin typeface="+mn-lt"/>
                      </a:rPr>
                      <a:t>GBR</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F5C-4988-9618-108C8975EA67}"/>
                </c:ext>
              </c:extLst>
            </c:dLbl>
            <c:dLbl>
              <c:idx val="43"/>
              <c:layout>
                <c:manualLayout>
                  <c:x val="-6.2354809386467952E-2"/>
                  <c:y val="-3.5701234082028507E-2"/>
                </c:manualLayout>
              </c:layout>
              <c:tx>
                <c:rich>
                  <a:bodyPr/>
                  <a:lstStyle/>
                  <a:p>
                    <a:pPr>
                      <a:defRPr sz="700" b="0" i="0" u="none" strike="noStrike" baseline="0">
                        <a:solidFill>
                          <a:srgbClr val="000000"/>
                        </a:solidFill>
                        <a:latin typeface="+mn-lt"/>
                        <a:ea typeface="Arial"/>
                        <a:cs typeface="Arial"/>
                      </a:defRPr>
                    </a:pPr>
                    <a:r>
                      <a:rPr lang="en-US">
                        <a:latin typeface="+mn-lt"/>
                      </a:rPr>
                      <a:t>USA</a:t>
                    </a:r>
                  </a:p>
                </c:rich>
              </c:tx>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F5C-4988-9618-108C8975EA67}"/>
                </c:ext>
              </c:extLst>
            </c:dLbl>
            <c:spPr>
              <a:noFill/>
              <a:ln>
                <a:noFill/>
              </a:ln>
              <a:effectLst/>
            </c:spPr>
            <c:txPr>
              <a:bodyPr/>
              <a:lstStyle/>
              <a:p>
                <a:pPr>
                  <a:defRPr sz="700" b="0" i="0" u="none" strike="noStrike" baseline="0">
                    <a:solidFill>
                      <a:srgbClr val="000000"/>
                    </a:solidFill>
                    <a:latin typeface="+mn-lt"/>
                    <a:ea typeface="Arial"/>
                    <a:cs typeface="Aria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og"/>
            <c:dispRSqr val="0"/>
            <c:dispEq val="0"/>
          </c:trendline>
          <c:trendline>
            <c:trendlineType val="log"/>
            <c:dispRSqr val="0"/>
            <c:dispEq val="0"/>
          </c:trendline>
          <c:trendline>
            <c:trendlineType val="log"/>
            <c:dispRSqr val="1"/>
            <c:dispEq val="0"/>
            <c:trendlineLbl>
              <c:layout>
                <c:manualLayout>
                  <c:x val="6.3933300990063432E-2"/>
                  <c:y val="0.65087195767195771"/>
                </c:manualLayout>
              </c:layout>
              <c:numFmt formatCode="#,##0.00" sourceLinked="0"/>
              <c:txPr>
                <a:bodyPr/>
                <a:lstStyle/>
                <a:p>
                  <a:pPr>
                    <a:defRPr sz="800" b="0" i="0" u="none" strike="noStrike" baseline="0">
                      <a:solidFill>
                        <a:srgbClr val="000000"/>
                      </a:solidFill>
                      <a:latin typeface="+mn-lt"/>
                      <a:ea typeface="Arial"/>
                      <a:cs typeface="Arial"/>
                    </a:defRPr>
                  </a:pPr>
                  <a:endParaRPr lang="cs-CZ"/>
                </a:p>
              </c:txPr>
            </c:trendlineLbl>
          </c:trendline>
          <c:xVal>
            <c:numRef>
              <c:f>'FIG1.8'!$F$38:$F$81</c:f>
              <c:numCache>
                <c:formatCode>General</c:formatCode>
                <c:ptCount val="44"/>
                <c:pt idx="0">
                  <c:v>4.4925540000000002</c:v>
                </c:pt>
                <c:pt idx="1">
                  <c:v>5.100015</c:v>
                </c:pt>
                <c:pt idx="2">
                  <c:v>4.7784519999999997</c:v>
                </c:pt>
                <c:pt idx="3">
                  <c:v>0.99475499999999994</c:v>
                </c:pt>
                <c:pt idx="4">
                  <c:v>4.5328359999999996</c:v>
                </c:pt>
                <c:pt idx="5">
                  <c:v>1.8773310000000001</c:v>
                </c:pt>
                <c:pt idx="6">
                  <c:v>0.73326000000000002</c:v>
                </c:pt>
                <c:pt idx="7">
                  <c:v>0.96418400000000004</c:v>
                </c:pt>
                <c:pt idx="8">
                  <c:v>1.389877</c:v>
                </c:pt>
                <c:pt idx="9">
                  <c:v>2.434059</c:v>
                </c:pt>
                <c:pt idx="10">
                  <c:v>5.0578609999999999</c:v>
                </c:pt>
                <c:pt idx="11">
                  <c:v>1.8851690000000001</c:v>
                </c:pt>
                <c:pt idx="12">
                  <c:v>3.9931890000000001</c:v>
                </c:pt>
                <c:pt idx="13">
                  <c:v>4.5295860000000001</c:v>
                </c:pt>
                <c:pt idx="14">
                  <c:v>5.3526259999999999</c:v>
                </c:pt>
                <c:pt idx="15">
                  <c:v>2.2100710000000001</c:v>
                </c:pt>
                <c:pt idx="16">
                  <c:v>1.9129590000000001</c:v>
                </c:pt>
                <c:pt idx="17">
                  <c:v>4.1056739999999996</c:v>
                </c:pt>
                <c:pt idx="18">
                  <c:v>0.26927000000000001</c:v>
                </c:pt>
                <c:pt idx="19">
                  <c:v>0.30249900000000002</c:v>
                </c:pt>
                <c:pt idx="20">
                  <c:v>5.2757699999999996</c:v>
                </c:pt>
                <c:pt idx="21">
                  <c:v>2.712958</c:v>
                </c:pt>
                <c:pt idx="22">
                  <c:v>3.351594</c:v>
                </c:pt>
                <c:pt idx="23">
                  <c:v>4.4356400000000002</c:v>
                </c:pt>
                <c:pt idx="24">
                  <c:v>2.5349379999999999</c:v>
                </c:pt>
                <c:pt idx="25">
                  <c:v>1.43435</c:v>
                </c:pt>
                <c:pt idx="26">
                  <c:v>1.883284</c:v>
                </c:pt>
                <c:pt idx="27">
                  <c:v>6.8178979999999996</c:v>
                </c:pt>
                <c:pt idx="28">
                  <c:v>1.054484</c:v>
                </c:pt>
                <c:pt idx="29">
                  <c:v>5.2967079999999997</c:v>
                </c:pt>
                <c:pt idx="30">
                  <c:v>3.544562</c:v>
                </c:pt>
                <c:pt idx="31">
                  <c:v>6.1901440000000001</c:v>
                </c:pt>
                <c:pt idx="32">
                  <c:v>1.7036340000000001</c:v>
                </c:pt>
                <c:pt idx="33">
                  <c:v>2.6636989999999998</c:v>
                </c:pt>
                <c:pt idx="34">
                  <c:v>1.350957</c:v>
                </c:pt>
                <c:pt idx="35">
                  <c:v>2.059383</c:v>
                </c:pt>
                <c:pt idx="36">
                  <c:v>2.7307999999999999</c:v>
                </c:pt>
                <c:pt idx="37">
                  <c:v>1.148873</c:v>
                </c:pt>
                <c:pt idx="38">
                  <c:v>3.1800489999999999</c:v>
                </c:pt>
                <c:pt idx="39">
                  <c:v>5.2663330000000004</c:v>
                </c:pt>
                <c:pt idx="40">
                  <c:v>7.5355879999999997</c:v>
                </c:pt>
                <c:pt idx="41">
                  <c:v>0.996641</c:v>
                </c:pt>
                <c:pt idx="42">
                  <c:v>4.1252599999999999</c:v>
                </c:pt>
                <c:pt idx="43">
                  <c:v>9.5071960000000004</c:v>
                </c:pt>
              </c:numCache>
            </c:numRef>
          </c:xVal>
          <c:yVal>
            <c:numRef>
              <c:f>'FIG1.8'!$G$38:$G$81</c:f>
              <c:numCache>
                <c:formatCode>0.0</c:formatCode>
                <c:ptCount val="44"/>
                <c:pt idx="0">
                  <c:v>82.5</c:v>
                </c:pt>
                <c:pt idx="1">
                  <c:v>81.3</c:v>
                </c:pt>
                <c:pt idx="2">
                  <c:v>81.099999999999994</c:v>
                </c:pt>
                <c:pt idx="3">
                  <c:v>74.7</c:v>
                </c:pt>
                <c:pt idx="4">
                  <c:v>81.7</c:v>
                </c:pt>
                <c:pt idx="5">
                  <c:v>79.099999999999994</c:v>
                </c:pt>
                <c:pt idx="6">
                  <c:v>76</c:v>
                </c:pt>
                <c:pt idx="7">
                  <c:v>74.2</c:v>
                </c:pt>
                <c:pt idx="8">
                  <c:v>79.599999999999994</c:v>
                </c:pt>
                <c:pt idx="9">
                  <c:v>78.7</c:v>
                </c:pt>
                <c:pt idx="10">
                  <c:v>80.8</c:v>
                </c:pt>
                <c:pt idx="11">
                  <c:v>77.7</c:v>
                </c:pt>
                <c:pt idx="12">
                  <c:v>81.599999999999994</c:v>
                </c:pt>
                <c:pt idx="13">
                  <c:v>82.4</c:v>
                </c:pt>
                <c:pt idx="14">
                  <c:v>80.7</c:v>
                </c:pt>
                <c:pt idx="15">
                  <c:v>81.099999999999994</c:v>
                </c:pt>
                <c:pt idx="16">
                  <c:v>75.7</c:v>
                </c:pt>
                <c:pt idx="17">
                  <c:v>82.5</c:v>
                </c:pt>
                <c:pt idx="18">
                  <c:v>68.3</c:v>
                </c:pt>
                <c:pt idx="19">
                  <c:v>69.099999999999994</c:v>
                </c:pt>
                <c:pt idx="20">
                  <c:v>81.5</c:v>
                </c:pt>
                <c:pt idx="21">
                  <c:v>82.1</c:v>
                </c:pt>
                <c:pt idx="22">
                  <c:v>82.6</c:v>
                </c:pt>
                <c:pt idx="23">
                  <c:v>83.9</c:v>
                </c:pt>
                <c:pt idx="24">
                  <c:v>82.1</c:v>
                </c:pt>
                <c:pt idx="25">
                  <c:v>74.599999999999994</c:v>
                </c:pt>
                <c:pt idx="26">
                  <c:v>74.5</c:v>
                </c:pt>
                <c:pt idx="27">
                  <c:v>82.4</c:v>
                </c:pt>
                <c:pt idx="28">
                  <c:v>75</c:v>
                </c:pt>
                <c:pt idx="29">
                  <c:v>81.599999999999994</c:v>
                </c:pt>
                <c:pt idx="30">
                  <c:v>81.7</c:v>
                </c:pt>
                <c:pt idx="31">
                  <c:v>82.4</c:v>
                </c:pt>
                <c:pt idx="32">
                  <c:v>77.599999999999994</c:v>
                </c:pt>
                <c:pt idx="33">
                  <c:v>81.2</c:v>
                </c:pt>
                <c:pt idx="34">
                  <c:v>71.3</c:v>
                </c:pt>
                <c:pt idx="35">
                  <c:v>76.7</c:v>
                </c:pt>
                <c:pt idx="36">
                  <c:v>80.900000000000006</c:v>
                </c:pt>
                <c:pt idx="37">
                  <c:v>57.4</c:v>
                </c:pt>
                <c:pt idx="38">
                  <c:v>83</c:v>
                </c:pt>
                <c:pt idx="39">
                  <c:v>82.3</c:v>
                </c:pt>
                <c:pt idx="40">
                  <c:v>83</c:v>
                </c:pt>
                <c:pt idx="41">
                  <c:v>78</c:v>
                </c:pt>
                <c:pt idx="42">
                  <c:v>81</c:v>
                </c:pt>
                <c:pt idx="43">
                  <c:v>78.8</c:v>
                </c:pt>
              </c:numCache>
            </c:numRef>
          </c:yVal>
          <c:smooth val="0"/>
          <c:extLst>
            <c:ext xmlns:c16="http://schemas.microsoft.com/office/drawing/2014/chart" uri="{C3380CC4-5D6E-409C-BE32-E72D297353CC}">
              <c16:uniqueId val="{0000002F-1F5C-4988-9618-108C8975EA67}"/>
            </c:ext>
          </c:extLst>
        </c:ser>
        <c:dLbls>
          <c:showLegendKey val="0"/>
          <c:showVal val="0"/>
          <c:showCatName val="0"/>
          <c:showSerName val="0"/>
          <c:showPercent val="0"/>
          <c:showBubbleSize val="0"/>
        </c:dLbls>
        <c:axId val="321899296"/>
        <c:axId val="321890672"/>
      </c:scatterChart>
      <c:valAx>
        <c:axId val="321899296"/>
        <c:scaling>
          <c:orientation val="minMax"/>
        </c:scaling>
        <c:delete val="0"/>
        <c:axPos val="b"/>
        <c:numFmt formatCode="General" sourceLinked="0"/>
        <c:majorTickMark val="in"/>
        <c:minorTickMark val="none"/>
        <c:tickLblPos val="low"/>
        <c:spPr>
          <a:noFill/>
          <a:ln w="9525">
            <a:solidFill>
              <a:srgbClr val="000000"/>
            </a:solidFill>
            <a:prstDash val="solid"/>
          </a:ln>
          <a:extLst>
            <a:ext uri="{909E8E84-426E-40DD-AFC4-6F175D3DCCD1}">
              <a14:hiddenFill xmlns:a14="http://schemas.microsoft.com/office/drawing/2010/main">
                <a:noFill/>
              </a14:hiddenFill>
            </a:ext>
          </a:extLst>
        </c:spPr>
        <c:txPr>
          <a:bodyPr rot="0" vert="horz"/>
          <a:lstStyle/>
          <a:p>
            <a:pPr>
              <a:defRPr sz="800" b="0" i="0" u="none" strike="noStrike" baseline="0">
                <a:solidFill>
                  <a:srgbClr val="000000"/>
                </a:solidFill>
                <a:latin typeface="+mn-lt"/>
                <a:ea typeface="Arial Narrow"/>
                <a:cs typeface="Arial Narrow"/>
              </a:defRPr>
            </a:pPr>
            <a:endParaRPr lang="cs-CZ"/>
          </a:p>
        </c:txPr>
        <c:crossAx val="321890672"/>
        <c:crosses val="autoZero"/>
        <c:crossBetween val="midCat"/>
      </c:valAx>
      <c:valAx>
        <c:axId val="321890672"/>
        <c:scaling>
          <c:orientation val="minMax"/>
          <c:max val="85"/>
          <c:min val="65"/>
        </c:scaling>
        <c:delete val="0"/>
        <c:axPos val="l"/>
        <c:majorGridlines>
          <c:spPr>
            <a:ln w="9525" cmpd="sng">
              <a:solidFill>
                <a:srgbClr val="C8C8C8"/>
              </a:solidFill>
              <a:prstDash val="solid"/>
            </a:ln>
          </c:spPr>
        </c:majorGridlines>
        <c:numFmt formatCode="General" sourceLinked="0"/>
        <c:majorTickMark val="out"/>
        <c:minorTickMark val="none"/>
        <c:tickLblPos val="nextTo"/>
        <c:spPr>
          <a:ln w="9525">
            <a:noFill/>
          </a:ln>
        </c:spPr>
        <c:txPr>
          <a:bodyPr rot="0" vert="horz"/>
          <a:lstStyle/>
          <a:p>
            <a:pPr>
              <a:defRPr sz="800" b="0" i="0" u="none" strike="noStrike" baseline="0">
                <a:solidFill>
                  <a:srgbClr val="000000"/>
                </a:solidFill>
                <a:latin typeface="+mn-lt"/>
                <a:ea typeface="Arial Narrow"/>
                <a:cs typeface="Arial Narrow"/>
              </a:defRPr>
            </a:pPr>
            <a:endParaRPr lang="cs-CZ"/>
          </a:p>
        </c:txPr>
        <c:crossAx val="321899296"/>
        <c:crosses val="autoZero"/>
        <c:crossBetween val="midCat"/>
        <c:majorUnit val="5"/>
      </c:valAx>
      <c:spPr>
        <a:solidFill>
          <a:srgbClr val="FFFFFF"/>
        </a:solidFill>
        <a:ln w="25400">
          <a:noFill/>
        </a:ln>
      </c:spPr>
    </c:plotArea>
    <c:plotVisOnly val="1"/>
    <c:dispBlanksAs val="gap"/>
    <c:showDLblsOverMax val="0"/>
  </c:chart>
  <c:spPr>
    <a:noFill/>
    <a:ln>
      <a:noFill/>
    </a:ln>
    <a:extLst>
      <a:ext uri="{909E8E84-426E-40DD-AFC4-6F175D3DCCD1}">
        <a14:hiddenFill xmlns:a14="http://schemas.microsoft.com/office/drawing/2010/main">
          <a:solidFill>
            <a:sysClr val="window" lastClr="FFFFFF"/>
          </a:solidFill>
        </a14:hiddenFill>
      </a:ext>
    </a:extLst>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Rozdíl v naději dožití ve 30 letech</a:t>
            </a:r>
            <a:r>
              <a:rPr lang="cs-CZ" sz="1200" b="1" baseline="0" dirty="0">
                <a:solidFill>
                  <a:schemeClr val="tx1"/>
                </a:solidFill>
              </a:rPr>
              <a:t> mezi nejnižší a nejvyšší úrovní vzdělání, ženy (rok 2015 nebo nejbližší)</a:t>
            </a:r>
            <a:endParaRPr lang="cs-CZ"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2015</c:v>
                </c:pt>
              </c:strCache>
            </c:strRef>
          </c:tx>
          <c:spPr>
            <a:solidFill>
              <a:srgbClr val="037BC1"/>
            </a:solidFill>
            <a:ln>
              <a:noFill/>
            </a:ln>
            <a:effectLst/>
          </c:spPr>
          <c:invertIfNegative val="0"/>
          <c:dPt>
            <c:idx val="3"/>
            <c:invertIfNegative val="0"/>
            <c:bubble3D val="0"/>
            <c:spPr>
              <a:solidFill>
                <a:srgbClr val="037BC1"/>
              </a:solidFill>
              <a:ln>
                <a:noFill/>
              </a:ln>
              <a:effectLst/>
            </c:spPr>
            <c:extLst>
              <c:ext xmlns:c16="http://schemas.microsoft.com/office/drawing/2014/chart" uri="{C3380CC4-5D6E-409C-BE32-E72D297353CC}">
                <c16:uniqueId val="{00000001-DACB-4B02-A701-C7468B9D3854}"/>
              </c:ext>
            </c:extLst>
          </c:dPt>
          <c:dPt>
            <c:idx val="6"/>
            <c:invertIfNegative val="0"/>
            <c:bubble3D val="0"/>
            <c:spPr>
              <a:solidFill>
                <a:srgbClr val="037BC1"/>
              </a:solidFill>
              <a:ln>
                <a:noFill/>
              </a:ln>
              <a:effectLst/>
            </c:spPr>
            <c:extLst>
              <c:ext xmlns:c16="http://schemas.microsoft.com/office/drawing/2014/chart" uri="{C3380CC4-5D6E-409C-BE32-E72D297353CC}">
                <c16:uniqueId val="{00000003-DACB-4B02-A701-C7468B9D3854}"/>
              </c:ext>
            </c:extLst>
          </c:dPt>
          <c:dPt>
            <c:idx val="7"/>
            <c:invertIfNegative val="0"/>
            <c:bubble3D val="0"/>
            <c:spPr>
              <a:solidFill>
                <a:srgbClr val="7F0506"/>
              </a:solidFill>
              <a:ln>
                <a:noFill/>
              </a:ln>
              <a:effectLst/>
            </c:spPr>
            <c:extLst>
              <c:ext xmlns:c16="http://schemas.microsoft.com/office/drawing/2014/chart" uri="{C3380CC4-5D6E-409C-BE32-E72D297353CC}">
                <c16:uniqueId val="{00000005-9128-4D20-A9D0-BAF18B445985}"/>
              </c:ext>
            </c:extLst>
          </c:dPt>
          <c:dPt>
            <c:idx val="14"/>
            <c:invertIfNegative val="0"/>
            <c:bubble3D val="0"/>
            <c:spPr>
              <a:solidFill>
                <a:srgbClr val="8CC841"/>
              </a:solidFill>
              <a:ln>
                <a:noFill/>
              </a:ln>
              <a:effectLst/>
            </c:spPr>
            <c:extLst>
              <c:ext xmlns:c16="http://schemas.microsoft.com/office/drawing/2014/chart" uri="{C3380CC4-5D6E-409C-BE32-E72D297353CC}">
                <c16:uniqueId val="{00000004-9128-4D20-A9D0-BAF18B445985}"/>
              </c:ext>
            </c:extLst>
          </c:dPt>
          <c:cat>
            <c:strRef>
              <c:f>List1!$A$2:$A$24</c:f>
              <c:strCache>
                <c:ptCount val="23"/>
                <c:pt idx="0">
                  <c:v>HRV</c:v>
                </c:pt>
                <c:pt idx="1">
                  <c:v>GRC</c:v>
                </c:pt>
                <c:pt idx="2">
                  <c:v>France</c:v>
                </c:pt>
                <c:pt idx="3">
                  <c:v>PRT</c:v>
                </c:pt>
                <c:pt idx="4">
                  <c:v>SVN</c:v>
                </c:pt>
                <c:pt idx="5">
                  <c:v>ITA</c:v>
                </c:pt>
                <c:pt idx="6">
                  <c:v>SWE</c:v>
                </c:pt>
                <c:pt idx="7">
                  <c:v>CZE</c:v>
                </c:pt>
                <c:pt idx="8">
                  <c:v>AUT</c:v>
                </c:pt>
                <c:pt idx="9">
                  <c:v>NOR</c:v>
                </c:pt>
                <c:pt idx="10">
                  <c:v>FIN</c:v>
                </c:pt>
                <c:pt idx="11">
                  <c:v>ROU</c:v>
                </c:pt>
                <c:pt idx="12">
                  <c:v>DNK</c:v>
                </c:pt>
                <c:pt idx="13">
                  <c:v>GBR</c:v>
                </c:pt>
                <c:pt idx="14">
                  <c:v>EU21</c:v>
                </c:pt>
                <c:pt idx="15">
                  <c:v>BEL</c:v>
                </c:pt>
                <c:pt idx="16">
                  <c:v>BGR</c:v>
                </c:pt>
                <c:pt idx="17">
                  <c:v>NLD</c:v>
                </c:pt>
                <c:pt idx="18">
                  <c:v>POL</c:v>
                </c:pt>
                <c:pt idx="19">
                  <c:v>EST</c:v>
                </c:pt>
                <c:pt idx="20">
                  <c:v>HUN</c:v>
                </c:pt>
                <c:pt idx="21">
                  <c:v>SVK</c:v>
                </c:pt>
                <c:pt idx="22">
                  <c:v>LTV</c:v>
                </c:pt>
              </c:strCache>
            </c:strRef>
          </c:cat>
          <c:val>
            <c:numRef>
              <c:f>List1!$B$2:$B$24</c:f>
              <c:numCache>
                <c:formatCode>General</c:formatCode>
                <c:ptCount val="23"/>
                <c:pt idx="0">
                  <c:v>1.6000000000000014</c:v>
                </c:pt>
                <c:pt idx="1">
                  <c:v>2.3999999999999986</c:v>
                </c:pt>
                <c:pt idx="2">
                  <c:v>2.6000000000000014</c:v>
                </c:pt>
                <c:pt idx="3">
                  <c:v>2.7999999999999972</c:v>
                </c:pt>
                <c:pt idx="4">
                  <c:v>2.8000000000000043</c:v>
                </c:pt>
                <c:pt idx="5">
                  <c:v>2.8999999999999986</c:v>
                </c:pt>
                <c:pt idx="6">
                  <c:v>2.8999999999999986</c:v>
                </c:pt>
                <c:pt idx="7">
                  <c:v>3</c:v>
                </c:pt>
                <c:pt idx="8">
                  <c:v>3</c:v>
                </c:pt>
                <c:pt idx="9">
                  <c:v>3.3999999999999986</c:v>
                </c:pt>
                <c:pt idx="10">
                  <c:v>3.5</c:v>
                </c:pt>
                <c:pt idx="11">
                  <c:v>3.8000000000000043</c:v>
                </c:pt>
                <c:pt idx="12">
                  <c:v>3.9000000000000057</c:v>
                </c:pt>
                <c:pt idx="13">
                  <c:v>4</c:v>
                </c:pt>
                <c:pt idx="14">
                  <c:v>4.1333333333333258</c:v>
                </c:pt>
                <c:pt idx="15">
                  <c:v>4.4199999999999946</c:v>
                </c:pt>
                <c:pt idx="16">
                  <c:v>4.5</c:v>
                </c:pt>
                <c:pt idx="17">
                  <c:v>4.6000000000000014</c:v>
                </c:pt>
                <c:pt idx="18">
                  <c:v>5.1000000000000014</c:v>
                </c:pt>
                <c:pt idx="19">
                  <c:v>5.3999999999999986</c:v>
                </c:pt>
                <c:pt idx="20">
                  <c:v>6.3999999999999986</c:v>
                </c:pt>
                <c:pt idx="21">
                  <c:v>6.8999999999999986</c:v>
                </c:pt>
                <c:pt idx="22">
                  <c:v>8</c:v>
                </c:pt>
              </c:numCache>
            </c:numRef>
          </c:val>
          <c:extLst>
            <c:ext xmlns:c16="http://schemas.microsoft.com/office/drawing/2014/chart" uri="{C3380CC4-5D6E-409C-BE32-E72D297353CC}">
              <c16:uniqueId val="{00000004-DACB-4B02-A701-C7468B9D3854}"/>
            </c:ext>
          </c:extLst>
        </c:ser>
        <c:dLbls>
          <c:showLegendKey val="0"/>
          <c:showVal val="0"/>
          <c:showCatName val="0"/>
          <c:showSerName val="0"/>
          <c:showPercent val="0"/>
          <c:showBubbleSize val="0"/>
        </c:dLbls>
        <c:gapWidth val="50"/>
        <c:axId val="321898120"/>
        <c:axId val="321898512"/>
      </c:barChart>
      <c:catAx>
        <c:axId val="32189812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898512"/>
        <c:crosses val="autoZero"/>
        <c:auto val="1"/>
        <c:lblAlgn val="ctr"/>
        <c:lblOffset val="100"/>
        <c:tickLblSkip val="1"/>
        <c:noMultiLvlLbl val="0"/>
      </c:catAx>
      <c:valAx>
        <c:axId val="321898512"/>
        <c:scaling>
          <c:orientation val="minMax"/>
          <c:max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Roky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898120"/>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Rozdíl v naději dožití ve 30 letech mezi nejnižší a nejvyšší úrovní vzdělání, muži</a:t>
            </a:r>
            <a:br>
              <a:rPr lang="cs-CZ" sz="1200" b="1" dirty="0">
                <a:solidFill>
                  <a:schemeClr val="tx1"/>
                </a:solidFill>
              </a:rPr>
            </a:br>
            <a:r>
              <a:rPr lang="cs-CZ" sz="1200" b="1" i="0" u="none" strike="noStrike" baseline="0" dirty="0">
                <a:effectLst/>
              </a:rPr>
              <a:t>(rok 2015 nebo nejbližší)</a:t>
            </a:r>
            <a:endParaRPr lang="cs-CZ"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2015</c:v>
                </c:pt>
              </c:strCache>
            </c:strRef>
          </c:tx>
          <c:spPr>
            <a:solidFill>
              <a:srgbClr val="037BC1"/>
            </a:solidFill>
            <a:ln>
              <a:noFill/>
            </a:ln>
            <a:effectLst/>
          </c:spPr>
          <c:invertIfNegative val="0"/>
          <c:dPt>
            <c:idx val="3"/>
            <c:invertIfNegative val="0"/>
            <c:bubble3D val="0"/>
            <c:spPr>
              <a:solidFill>
                <a:srgbClr val="037BC1"/>
              </a:solidFill>
              <a:ln>
                <a:noFill/>
              </a:ln>
              <a:effectLst/>
            </c:spPr>
            <c:extLst>
              <c:ext xmlns:c16="http://schemas.microsoft.com/office/drawing/2014/chart" uri="{C3380CC4-5D6E-409C-BE32-E72D297353CC}">
                <c16:uniqueId val="{00000001-960D-4700-A000-3538348CAFC1}"/>
              </c:ext>
            </c:extLst>
          </c:dPt>
          <c:dPt>
            <c:idx val="6"/>
            <c:invertIfNegative val="0"/>
            <c:bubble3D val="0"/>
            <c:spPr>
              <a:solidFill>
                <a:srgbClr val="037BC1"/>
              </a:solidFill>
              <a:ln>
                <a:noFill/>
              </a:ln>
              <a:effectLst/>
            </c:spPr>
            <c:extLst>
              <c:ext xmlns:c16="http://schemas.microsoft.com/office/drawing/2014/chart" uri="{C3380CC4-5D6E-409C-BE32-E72D297353CC}">
                <c16:uniqueId val="{00000003-960D-4700-A000-3538348CAFC1}"/>
              </c:ext>
            </c:extLst>
          </c:dPt>
          <c:dPt>
            <c:idx val="15"/>
            <c:invertIfNegative val="0"/>
            <c:bubble3D val="0"/>
            <c:spPr>
              <a:solidFill>
                <a:srgbClr val="8CC841"/>
              </a:solidFill>
              <a:ln>
                <a:noFill/>
              </a:ln>
              <a:effectLst/>
            </c:spPr>
            <c:extLst>
              <c:ext xmlns:c16="http://schemas.microsoft.com/office/drawing/2014/chart" uri="{C3380CC4-5D6E-409C-BE32-E72D297353CC}">
                <c16:uniqueId val="{00000004-79F3-4BA5-9869-08630FFE25AB}"/>
              </c:ext>
            </c:extLst>
          </c:dPt>
          <c:dPt>
            <c:idx val="19"/>
            <c:invertIfNegative val="0"/>
            <c:bubble3D val="0"/>
            <c:spPr>
              <a:solidFill>
                <a:srgbClr val="7F0506"/>
              </a:solidFill>
              <a:ln>
                <a:noFill/>
              </a:ln>
              <a:effectLst/>
            </c:spPr>
            <c:extLst>
              <c:ext xmlns:c16="http://schemas.microsoft.com/office/drawing/2014/chart" uri="{C3380CC4-5D6E-409C-BE32-E72D297353CC}">
                <c16:uniqueId val="{00000005-79F3-4BA5-9869-08630FFE25AB}"/>
              </c:ext>
            </c:extLst>
          </c:dPt>
          <c:cat>
            <c:strRef>
              <c:f>List1!$A$2:$A$24</c:f>
              <c:strCache>
                <c:ptCount val="23"/>
                <c:pt idx="0">
                  <c:v>SWE</c:v>
                </c:pt>
                <c:pt idx="1">
                  <c:v>GBR</c:v>
                </c:pt>
                <c:pt idx="2">
                  <c:v>ITA</c:v>
                </c:pt>
                <c:pt idx="3">
                  <c:v>NOR</c:v>
                </c:pt>
                <c:pt idx="4">
                  <c:v>HRV</c:v>
                </c:pt>
                <c:pt idx="5">
                  <c:v>PRT</c:v>
                </c:pt>
                <c:pt idx="6">
                  <c:v>FIN</c:v>
                </c:pt>
                <c:pt idx="7">
                  <c:v>DNK</c:v>
                </c:pt>
                <c:pt idx="8">
                  <c:v>BEL</c:v>
                </c:pt>
                <c:pt idx="9">
                  <c:v>NLD</c:v>
                </c:pt>
                <c:pt idx="10">
                  <c:v>GRC</c:v>
                </c:pt>
                <c:pt idx="11">
                  <c:v>SVN</c:v>
                </c:pt>
                <c:pt idx="12">
                  <c:v>AUT</c:v>
                </c:pt>
                <c:pt idx="13">
                  <c:v>France</c:v>
                </c:pt>
                <c:pt idx="14">
                  <c:v>BGR</c:v>
                </c:pt>
                <c:pt idx="15">
                  <c:v>EU21</c:v>
                </c:pt>
                <c:pt idx="16">
                  <c:v>EST</c:v>
                </c:pt>
                <c:pt idx="17">
                  <c:v>ROU</c:v>
                </c:pt>
                <c:pt idx="18">
                  <c:v>LTV</c:v>
                </c:pt>
                <c:pt idx="19">
                  <c:v>CZE</c:v>
                </c:pt>
                <c:pt idx="20">
                  <c:v>POL</c:v>
                </c:pt>
                <c:pt idx="21">
                  <c:v>HUN</c:v>
                </c:pt>
                <c:pt idx="22">
                  <c:v>SVK</c:v>
                </c:pt>
              </c:strCache>
            </c:strRef>
          </c:cat>
          <c:val>
            <c:numRef>
              <c:f>List1!$B$2:$B$24</c:f>
              <c:numCache>
                <c:formatCode>General</c:formatCode>
                <c:ptCount val="23"/>
                <c:pt idx="0">
                  <c:v>4.0999999999999943</c:v>
                </c:pt>
                <c:pt idx="1">
                  <c:v>4.3999999999999986</c:v>
                </c:pt>
                <c:pt idx="2">
                  <c:v>4.5</c:v>
                </c:pt>
                <c:pt idx="3">
                  <c:v>5</c:v>
                </c:pt>
                <c:pt idx="4">
                  <c:v>5.2000000000000028</c:v>
                </c:pt>
                <c:pt idx="5">
                  <c:v>5.5999999999999943</c:v>
                </c:pt>
                <c:pt idx="6">
                  <c:v>5.6000000000000014</c:v>
                </c:pt>
                <c:pt idx="7">
                  <c:v>5.6000000000000014</c:v>
                </c:pt>
                <c:pt idx="8">
                  <c:v>5.769999999999996</c:v>
                </c:pt>
                <c:pt idx="9">
                  <c:v>5.7999999999999972</c:v>
                </c:pt>
                <c:pt idx="10">
                  <c:v>6</c:v>
                </c:pt>
                <c:pt idx="11">
                  <c:v>6.1999999999999957</c:v>
                </c:pt>
                <c:pt idx="12">
                  <c:v>6.1999999999999957</c:v>
                </c:pt>
                <c:pt idx="13">
                  <c:v>6.5</c:v>
                </c:pt>
                <c:pt idx="14">
                  <c:v>6.8999999999999986</c:v>
                </c:pt>
                <c:pt idx="15">
                  <c:v>7.6857142857142904</c:v>
                </c:pt>
                <c:pt idx="16">
                  <c:v>8.5</c:v>
                </c:pt>
                <c:pt idx="17">
                  <c:v>9.6999999999999957</c:v>
                </c:pt>
                <c:pt idx="18">
                  <c:v>11</c:v>
                </c:pt>
                <c:pt idx="19">
                  <c:v>11.099999999999994</c:v>
                </c:pt>
                <c:pt idx="20">
                  <c:v>12</c:v>
                </c:pt>
                <c:pt idx="21">
                  <c:v>12.600000000000001</c:v>
                </c:pt>
                <c:pt idx="22">
                  <c:v>14.399999999999999</c:v>
                </c:pt>
              </c:numCache>
            </c:numRef>
          </c:val>
          <c:extLst>
            <c:ext xmlns:c16="http://schemas.microsoft.com/office/drawing/2014/chart" uri="{C3380CC4-5D6E-409C-BE32-E72D297353CC}">
              <c16:uniqueId val="{00000004-960D-4700-A000-3538348CAFC1}"/>
            </c:ext>
          </c:extLst>
        </c:ser>
        <c:dLbls>
          <c:showLegendKey val="0"/>
          <c:showVal val="0"/>
          <c:showCatName val="0"/>
          <c:showSerName val="0"/>
          <c:showPercent val="0"/>
          <c:showBubbleSize val="0"/>
        </c:dLbls>
        <c:gapWidth val="50"/>
        <c:axId val="321889888"/>
        <c:axId val="321890280"/>
      </c:barChart>
      <c:catAx>
        <c:axId val="32188988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890280"/>
        <c:crosses val="autoZero"/>
        <c:auto val="1"/>
        <c:lblAlgn val="ctr"/>
        <c:lblOffset val="100"/>
        <c:tickLblSkip val="1"/>
        <c:noMultiLvlLbl val="0"/>
      </c:catAx>
      <c:valAx>
        <c:axId val="321890280"/>
        <c:scaling>
          <c:orientation val="minMax"/>
          <c:max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Roky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889888"/>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Subjektivně hodnocený zdravotní stav (dobrý,</a:t>
            </a:r>
            <a:r>
              <a:rPr lang="cs-CZ" sz="1200" b="1" baseline="0" dirty="0">
                <a:solidFill>
                  <a:schemeClr val="tx1"/>
                </a:solidFill>
              </a:rPr>
              <a:t> velmi dobrý</a:t>
            </a:r>
            <a:r>
              <a:rPr lang="cs-CZ" sz="1200" b="1" dirty="0">
                <a:solidFill>
                  <a:schemeClr val="tx1"/>
                </a:solidFill>
              </a:rPr>
              <a:t>) podle úrovně příjmů </a:t>
            </a:r>
            <a:r>
              <a:rPr lang="cs-CZ" sz="1200" b="1" i="0" u="none" strike="noStrike" baseline="0" dirty="0">
                <a:effectLst/>
              </a:rPr>
              <a:t>(rok 2015 nebo nejbližší)</a:t>
            </a:r>
            <a:endParaRPr lang="cs-CZ"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1"/>
          <c:order val="1"/>
          <c:tx>
            <c:strRef>
              <c:f>List1!$C$1</c:f>
              <c:strCache>
                <c:ptCount val="1"/>
                <c:pt idx="0">
                  <c:v>Celá populace</c:v>
                </c:pt>
              </c:strCache>
            </c:strRef>
          </c:tx>
          <c:spPr>
            <a:solidFill>
              <a:srgbClr val="037BC1"/>
            </a:solidFill>
            <a:ln>
              <a:noFill/>
            </a:ln>
            <a:effectLst/>
          </c:spPr>
          <c:invertIfNegative val="0"/>
          <c:dPt>
            <c:idx val="21"/>
            <c:invertIfNegative val="0"/>
            <c:bubble3D val="0"/>
            <c:spPr>
              <a:solidFill>
                <a:srgbClr val="7F0506"/>
              </a:solidFill>
              <a:ln>
                <a:noFill/>
              </a:ln>
              <a:effectLst/>
            </c:spPr>
            <c:extLst>
              <c:ext xmlns:c16="http://schemas.microsoft.com/office/drawing/2014/chart" uri="{C3380CC4-5D6E-409C-BE32-E72D297353CC}">
                <c16:uniqueId val="{00000007-0025-46D9-B404-89B70B27A56C}"/>
              </c:ext>
            </c:extLst>
          </c:dPt>
          <c:errBars>
            <c:errBarType val="both"/>
            <c:errValType val="cust"/>
            <c:noEndCap val="1"/>
            <c:plus>
              <c:numRef>
                <c:f>List1!$G$2:$G$30</c:f>
                <c:numCache>
                  <c:formatCode>General</c:formatCode>
                  <c:ptCount val="29"/>
                  <c:pt idx="0">
                    <c:v>10.400000000000006</c:v>
                  </c:pt>
                  <c:pt idx="1">
                    <c:v>8.8999999999999915</c:v>
                  </c:pt>
                  <c:pt idx="2">
                    <c:v>10.5</c:v>
                  </c:pt>
                  <c:pt idx="3">
                    <c:v>11</c:v>
                  </c:pt>
                  <c:pt idx="4">
                    <c:v>8</c:v>
                  </c:pt>
                  <c:pt idx="5">
                    <c:v>13.599999999999994</c:v>
                  </c:pt>
                  <c:pt idx="6">
                    <c:v>14.899999999999991</c:v>
                  </c:pt>
                  <c:pt idx="7">
                    <c:v>9.4000000000000057</c:v>
                  </c:pt>
                  <c:pt idx="8">
                    <c:v>12.600000000000009</c:v>
                  </c:pt>
                  <c:pt idx="9">
                    <c:v>6</c:v>
                  </c:pt>
                  <c:pt idx="10">
                    <c:v>6.9000000000000057</c:v>
                  </c:pt>
                  <c:pt idx="11">
                    <c:v>10.100000000000009</c:v>
                  </c:pt>
                  <c:pt idx="12">
                    <c:v>12.400000000000006</c:v>
                  </c:pt>
                  <c:pt idx="13">
                    <c:v>4.3999999999999915</c:v>
                  </c:pt>
                  <c:pt idx="14">
                    <c:v>14.299999999999997</c:v>
                  </c:pt>
                  <c:pt idx="15">
                    <c:v>10.800000000000011</c:v>
                  </c:pt>
                  <c:pt idx="16">
                    <c:v>13.400000000000006</c:v>
                  </c:pt>
                  <c:pt idx="17">
                    <c:v>5.6999999999999886</c:v>
                  </c:pt>
                  <c:pt idx="18">
                    <c:v>14.799999999999997</c:v>
                  </c:pt>
                  <c:pt idx="19">
                    <c:v>13.899999999999991</c:v>
                  </c:pt>
                  <c:pt idx="20">
                    <c:v>11.799999999999997</c:v>
                  </c:pt>
                  <c:pt idx="21">
                    <c:v>18.899999999999999</c:v>
                  </c:pt>
                  <c:pt idx="22">
                    <c:v>13.899999999999999</c:v>
                  </c:pt>
                  <c:pt idx="23">
                    <c:v>14.599999999999994</c:v>
                  </c:pt>
                  <c:pt idx="24">
                    <c:v>13.799999999999997</c:v>
                  </c:pt>
                  <c:pt idx="25">
                    <c:v>26.1</c:v>
                  </c:pt>
                  <c:pt idx="26">
                    <c:v>12.799999999999997</c:v>
                  </c:pt>
                  <c:pt idx="27">
                    <c:v>22</c:v>
                  </c:pt>
                  <c:pt idx="28">
                    <c:v>23.6</c:v>
                  </c:pt>
                </c:numCache>
              </c:numRef>
            </c:plus>
            <c:minus>
              <c:numRef>
                <c:f>List1!$F$2:$F$30</c:f>
                <c:numCache>
                  <c:formatCode>General</c:formatCode>
                  <c:ptCount val="29"/>
                  <c:pt idx="0">
                    <c:v>11.099999999999994</c:v>
                  </c:pt>
                  <c:pt idx="1">
                    <c:v>10.299999999999997</c:v>
                  </c:pt>
                  <c:pt idx="2">
                    <c:v>10.900000000000006</c:v>
                  </c:pt>
                  <c:pt idx="3">
                    <c:v>11.499999999999993</c:v>
                  </c:pt>
                  <c:pt idx="4">
                    <c:v>-2.0999999999999943</c:v>
                  </c:pt>
                  <c:pt idx="5">
                    <c:v>15.200000000000003</c:v>
                  </c:pt>
                  <c:pt idx="6">
                    <c:v>16.100000000000009</c:v>
                  </c:pt>
                  <c:pt idx="7">
                    <c:v>1.0999999999999943</c:v>
                  </c:pt>
                  <c:pt idx="8">
                    <c:v>5.2999999999999972</c:v>
                  </c:pt>
                  <c:pt idx="9">
                    <c:v>1.9000000000000057</c:v>
                  </c:pt>
                  <c:pt idx="10">
                    <c:v>-3.7000000000000028</c:v>
                  </c:pt>
                  <c:pt idx="11">
                    <c:v>7.8999999999999986</c:v>
                  </c:pt>
                  <c:pt idx="12">
                    <c:v>13.699999999999996</c:v>
                  </c:pt>
                  <c:pt idx="13">
                    <c:v>4.7000000000000028</c:v>
                  </c:pt>
                  <c:pt idx="14">
                    <c:v>9.3999999999999986</c:v>
                  </c:pt>
                  <c:pt idx="15">
                    <c:v>7.2999999999999972</c:v>
                  </c:pt>
                  <c:pt idx="16">
                    <c:v>2.2000000000000028</c:v>
                  </c:pt>
                  <c:pt idx="17">
                    <c:v>5.0000000000000071</c:v>
                  </c:pt>
                  <c:pt idx="18">
                    <c:v>6.2999999999999972</c:v>
                  </c:pt>
                  <c:pt idx="19">
                    <c:v>13.700000000000003</c:v>
                  </c:pt>
                  <c:pt idx="20">
                    <c:v>11.600000000000001</c:v>
                  </c:pt>
                  <c:pt idx="21">
                    <c:v>16.299999999999997</c:v>
                  </c:pt>
                  <c:pt idx="22">
                    <c:v>7.3999999999999986</c:v>
                  </c:pt>
                  <c:pt idx="23">
                    <c:v>14.200000000000003</c:v>
                  </c:pt>
                  <c:pt idx="24">
                    <c:v>6.7000000000000028</c:v>
                  </c:pt>
                  <c:pt idx="25">
                    <c:v>19.600000000000001</c:v>
                  </c:pt>
                  <c:pt idx="26">
                    <c:v>11.5</c:v>
                  </c:pt>
                  <c:pt idx="27">
                    <c:v>19.200000000000003</c:v>
                  </c:pt>
                  <c:pt idx="28">
                    <c:v>14.299999999999997</c:v>
                  </c:pt>
                </c:numCache>
              </c:numRef>
            </c:minus>
            <c:spPr>
              <a:noFill/>
              <a:ln w="9525" cap="flat" cmpd="sng" algn="ctr">
                <a:solidFill>
                  <a:schemeClr val="tx1">
                    <a:lumMod val="65000"/>
                    <a:lumOff val="35000"/>
                  </a:schemeClr>
                </a:solidFill>
                <a:round/>
              </a:ln>
              <a:effectLst/>
            </c:spPr>
          </c:errBars>
          <c:cat>
            <c:strRef>
              <c:f>List1!$A$2:$A$30</c:f>
              <c:strCache>
                <c:ptCount val="29"/>
                <c:pt idx="0">
                  <c:v>IRE</c:v>
                </c:pt>
                <c:pt idx="1">
                  <c:v>CYP</c:v>
                </c:pt>
                <c:pt idx="2">
                  <c:v>NLD</c:v>
                </c:pt>
                <c:pt idx="3">
                  <c:v>SWE</c:v>
                </c:pt>
                <c:pt idx="4">
                  <c:v>GRC</c:v>
                </c:pt>
                <c:pt idx="5">
                  <c:v>BEL</c:v>
                </c:pt>
                <c:pt idx="6">
                  <c:v>MLT</c:v>
                </c:pt>
                <c:pt idx="7">
                  <c:v>ESP</c:v>
                </c:pt>
                <c:pt idx="8">
                  <c:v>DNK</c:v>
                </c:pt>
                <c:pt idx="9">
                  <c:v>IRTAL</c:v>
                </c:pt>
                <c:pt idx="10">
                  <c:v>ROU</c:v>
                </c:pt>
                <c:pt idx="11">
                  <c:v>AUT</c:v>
                </c:pt>
                <c:pt idx="12">
                  <c:v>FIN</c:v>
                </c:pt>
                <c:pt idx="13">
                  <c:v>LUX</c:v>
                </c:pt>
                <c:pt idx="14">
                  <c:v>GBR</c:v>
                </c:pt>
                <c:pt idx="15">
                  <c:v>EU28</c:v>
                </c:pt>
                <c:pt idx="16">
                  <c:v>SVK</c:v>
                </c:pt>
                <c:pt idx="17">
                  <c:v>FRA</c:v>
                </c:pt>
                <c:pt idx="18">
                  <c:v>BGR</c:v>
                </c:pt>
                <c:pt idx="19">
                  <c:v>DEU</c:v>
                </c:pt>
                <c:pt idx="20">
                  <c:v>SVN</c:v>
                </c:pt>
                <c:pt idx="21">
                  <c:v>CZE</c:v>
                </c:pt>
                <c:pt idx="22">
                  <c:v>HUN</c:v>
                </c:pt>
                <c:pt idx="23">
                  <c:v>HRV</c:v>
                </c:pt>
                <c:pt idx="24">
                  <c:v>POL</c:v>
                </c:pt>
                <c:pt idx="25">
                  <c:v>EST</c:v>
                </c:pt>
                <c:pt idx="26">
                  <c:v>PRT</c:v>
                </c:pt>
                <c:pt idx="27">
                  <c:v>LTV</c:v>
                </c:pt>
                <c:pt idx="28">
                  <c:v>LHU</c:v>
                </c:pt>
              </c:strCache>
            </c:strRef>
          </c:cat>
          <c:val>
            <c:numRef>
              <c:f>List1!$C$2:$C$30</c:f>
              <c:numCache>
                <c:formatCode>General</c:formatCode>
                <c:ptCount val="29"/>
                <c:pt idx="0">
                  <c:v>82.8</c:v>
                </c:pt>
                <c:pt idx="1">
                  <c:v>78.7</c:v>
                </c:pt>
                <c:pt idx="2">
                  <c:v>75.900000000000006</c:v>
                </c:pt>
                <c:pt idx="3">
                  <c:v>75.099999999999994</c:v>
                </c:pt>
                <c:pt idx="4">
                  <c:v>74</c:v>
                </c:pt>
                <c:pt idx="5">
                  <c:v>73.7</c:v>
                </c:pt>
                <c:pt idx="6">
                  <c:v>72.900000000000006</c:v>
                </c:pt>
                <c:pt idx="7">
                  <c:v>72.5</c:v>
                </c:pt>
                <c:pt idx="8">
                  <c:v>71.3</c:v>
                </c:pt>
                <c:pt idx="9">
                  <c:v>70.900000000000006</c:v>
                </c:pt>
                <c:pt idx="10">
                  <c:v>70.5</c:v>
                </c:pt>
                <c:pt idx="11">
                  <c:v>70.3</c:v>
                </c:pt>
                <c:pt idx="12">
                  <c:v>70.3</c:v>
                </c:pt>
                <c:pt idx="13">
                  <c:v>69.2</c:v>
                </c:pt>
                <c:pt idx="14">
                  <c:v>69</c:v>
                </c:pt>
                <c:pt idx="15">
                  <c:v>67.599999999999994</c:v>
                </c:pt>
                <c:pt idx="16">
                  <c:v>66.5</c:v>
                </c:pt>
                <c:pt idx="17">
                  <c:v>66.400000000000006</c:v>
                </c:pt>
                <c:pt idx="18">
                  <c:v>65.8</c:v>
                </c:pt>
                <c:pt idx="19">
                  <c:v>65.2</c:v>
                </c:pt>
                <c:pt idx="20">
                  <c:v>64.5</c:v>
                </c:pt>
                <c:pt idx="21">
                  <c:v>60.4</c:v>
                </c:pt>
                <c:pt idx="22">
                  <c:v>59.6</c:v>
                </c:pt>
                <c:pt idx="23">
                  <c:v>59.2</c:v>
                </c:pt>
                <c:pt idx="24">
                  <c:v>58.5</c:v>
                </c:pt>
                <c:pt idx="25">
                  <c:v>52.9</c:v>
                </c:pt>
                <c:pt idx="26">
                  <c:v>47.7</c:v>
                </c:pt>
                <c:pt idx="27">
                  <c:v>47.2</c:v>
                </c:pt>
                <c:pt idx="28">
                  <c:v>43.4</c:v>
                </c:pt>
              </c:numCache>
            </c:numRef>
          </c:val>
          <c:extLst>
            <c:ext xmlns:c16="http://schemas.microsoft.com/office/drawing/2014/chart" uri="{C3380CC4-5D6E-409C-BE32-E72D297353CC}">
              <c16:uniqueId val="{00000005-37A2-40E7-90D3-70472B288511}"/>
            </c:ext>
          </c:extLst>
        </c:ser>
        <c:dLbls>
          <c:showLegendKey val="0"/>
          <c:showVal val="0"/>
          <c:showCatName val="0"/>
          <c:showSerName val="0"/>
          <c:showPercent val="0"/>
          <c:showBubbleSize val="0"/>
        </c:dLbls>
        <c:gapWidth val="50"/>
        <c:axId val="321902824"/>
        <c:axId val="321903216"/>
      </c:barChart>
      <c:lineChart>
        <c:grouping val="standard"/>
        <c:varyColors val="0"/>
        <c:ser>
          <c:idx val="0"/>
          <c:order val="0"/>
          <c:tx>
            <c:strRef>
              <c:f>List1!$B$1</c:f>
              <c:strCache>
                <c:ptCount val="1"/>
                <c:pt idx="0">
                  <c:v>Nízký příjem</c:v>
                </c:pt>
              </c:strCache>
            </c:strRef>
          </c:tx>
          <c:spPr>
            <a:ln w="28575" cap="rnd">
              <a:noFill/>
              <a:round/>
            </a:ln>
            <a:effectLst/>
          </c:spPr>
          <c:marker>
            <c:symbol val="circle"/>
            <c:size val="6"/>
            <c:spPr>
              <a:solidFill>
                <a:schemeClr val="tx1"/>
              </a:solidFill>
              <a:ln w="9525">
                <a:solidFill>
                  <a:schemeClr val="tx1"/>
                </a:solidFill>
              </a:ln>
              <a:effectLst/>
            </c:spPr>
          </c:marker>
          <c:dPt>
            <c:idx val="3"/>
            <c:marker>
              <c:symbol val="circle"/>
              <c:size val="6"/>
              <c:spPr>
                <a:solidFill>
                  <a:schemeClr val="tx1"/>
                </a:solidFill>
                <a:ln w="9525">
                  <a:solidFill>
                    <a:schemeClr val="tx1"/>
                  </a:solidFill>
                </a:ln>
                <a:effectLst/>
              </c:spPr>
            </c:marker>
            <c:bubble3D val="0"/>
            <c:spPr>
              <a:ln w="28575" cap="rnd">
                <a:noFill/>
                <a:round/>
              </a:ln>
              <a:effectLst/>
            </c:spPr>
            <c:extLst>
              <c:ext xmlns:c16="http://schemas.microsoft.com/office/drawing/2014/chart" uri="{C3380CC4-5D6E-409C-BE32-E72D297353CC}">
                <c16:uniqueId val="{00000001-37A2-40E7-90D3-70472B288511}"/>
              </c:ext>
            </c:extLst>
          </c:dPt>
          <c:dPt>
            <c:idx val="6"/>
            <c:marker>
              <c:symbol val="circle"/>
              <c:size val="6"/>
              <c:spPr>
                <a:solidFill>
                  <a:schemeClr val="tx1"/>
                </a:solidFill>
                <a:ln w="9525">
                  <a:solidFill>
                    <a:schemeClr val="tx1"/>
                  </a:solidFill>
                </a:ln>
                <a:effectLst/>
              </c:spPr>
            </c:marker>
            <c:bubble3D val="0"/>
            <c:spPr>
              <a:ln w="28575" cap="rnd">
                <a:noFill/>
                <a:round/>
              </a:ln>
              <a:effectLst/>
            </c:spPr>
            <c:extLst>
              <c:ext xmlns:c16="http://schemas.microsoft.com/office/drawing/2014/chart" uri="{C3380CC4-5D6E-409C-BE32-E72D297353CC}">
                <c16:uniqueId val="{00000003-37A2-40E7-90D3-70472B288511}"/>
              </c:ext>
            </c:extLst>
          </c:dPt>
          <c:dPt>
            <c:idx val="21"/>
            <c:marker>
              <c:symbol val="circle"/>
              <c:size val="6"/>
              <c:spPr>
                <a:solidFill>
                  <a:srgbClr val="FF0000"/>
                </a:solidFill>
                <a:ln w="9525">
                  <a:solidFill>
                    <a:srgbClr val="FF0000"/>
                  </a:solidFill>
                </a:ln>
                <a:effectLst/>
              </c:spPr>
            </c:marker>
            <c:bubble3D val="0"/>
            <c:extLst>
              <c:ext xmlns:c16="http://schemas.microsoft.com/office/drawing/2014/chart" uri="{C3380CC4-5D6E-409C-BE32-E72D297353CC}">
                <c16:uniqueId val="{00000005-0025-46D9-B404-89B70B27A56C}"/>
              </c:ext>
            </c:extLst>
          </c:dPt>
          <c:cat>
            <c:strRef>
              <c:f>List1!$A$2:$A$30</c:f>
              <c:strCache>
                <c:ptCount val="29"/>
                <c:pt idx="0">
                  <c:v>IRE</c:v>
                </c:pt>
                <c:pt idx="1">
                  <c:v>CYP</c:v>
                </c:pt>
                <c:pt idx="2">
                  <c:v>NLD</c:v>
                </c:pt>
                <c:pt idx="3">
                  <c:v>SWE</c:v>
                </c:pt>
                <c:pt idx="4">
                  <c:v>GRC</c:v>
                </c:pt>
                <c:pt idx="5">
                  <c:v>BEL</c:v>
                </c:pt>
                <c:pt idx="6">
                  <c:v>MLT</c:v>
                </c:pt>
                <c:pt idx="7">
                  <c:v>ESP</c:v>
                </c:pt>
                <c:pt idx="8">
                  <c:v>DNK</c:v>
                </c:pt>
                <c:pt idx="9">
                  <c:v>IRTAL</c:v>
                </c:pt>
                <c:pt idx="10">
                  <c:v>ROU</c:v>
                </c:pt>
                <c:pt idx="11">
                  <c:v>AUT</c:v>
                </c:pt>
                <c:pt idx="12">
                  <c:v>FIN</c:v>
                </c:pt>
                <c:pt idx="13">
                  <c:v>LUX</c:v>
                </c:pt>
                <c:pt idx="14">
                  <c:v>GBR</c:v>
                </c:pt>
                <c:pt idx="15">
                  <c:v>EU28</c:v>
                </c:pt>
                <c:pt idx="16">
                  <c:v>SVK</c:v>
                </c:pt>
                <c:pt idx="17">
                  <c:v>FRA</c:v>
                </c:pt>
                <c:pt idx="18">
                  <c:v>BGR</c:v>
                </c:pt>
                <c:pt idx="19">
                  <c:v>DEU</c:v>
                </c:pt>
                <c:pt idx="20">
                  <c:v>SVN</c:v>
                </c:pt>
                <c:pt idx="21">
                  <c:v>CZE</c:v>
                </c:pt>
                <c:pt idx="22">
                  <c:v>HUN</c:v>
                </c:pt>
                <c:pt idx="23">
                  <c:v>HRV</c:v>
                </c:pt>
                <c:pt idx="24">
                  <c:v>POL</c:v>
                </c:pt>
                <c:pt idx="25">
                  <c:v>EST</c:v>
                </c:pt>
                <c:pt idx="26">
                  <c:v>PRT</c:v>
                </c:pt>
                <c:pt idx="27">
                  <c:v>LTV</c:v>
                </c:pt>
                <c:pt idx="28">
                  <c:v>LHU</c:v>
                </c:pt>
              </c:strCache>
            </c:strRef>
          </c:cat>
          <c:val>
            <c:numRef>
              <c:f>List1!$B$2:$B$30</c:f>
              <c:numCache>
                <c:formatCode>General</c:formatCode>
                <c:ptCount val="29"/>
                <c:pt idx="0">
                  <c:v>71.7</c:v>
                </c:pt>
                <c:pt idx="1">
                  <c:v>68.400000000000006</c:v>
                </c:pt>
                <c:pt idx="2">
                  <c:v>65</c:v>
                </c:pt>
                <c:pt idx="3">
                  <c:v>63.6</c:v>
                </c:pt>
                <c:pt idx="4">
                  <c:v>76.099999999999994</c:v>
                </c:pt>
                <c:pt idx="5">
                  <c:v>58.5</c:v>
                </c:pt>
                <c:pt idx="6">
                  <c:v>56.8</c:v>
                </c:pt>
                <c:pt idx="7">
                  <c:v>71.400000000000006</c:v>
                </c:pt>
                <c:pt idx="8">
                  <c:v>66</c:v>
                </c:pt>
                <c:pt idx="9">
                  <c:v>69</c:v>
                </c:pt>
                <c:pt idx="10">
                  <c:v>74.2</c:v>
                </c:pt>
                <c:pt idx="11">
                  <c:v>62.4</c:v>
                </c:pt>
                <c:pt idx="12">
                  <c:v>56.6</c:v>
                </c:pt>
                <c:pt idx="13">
                  <c:v>64.5</c:v>
                </c:pt>
                <c:pt idx="14">
                  <c:v>59.6</c:v>
                </c:pt>
                <c:pt idx="15">
                  <c:v>60.3</c:v>
                </c:pt>
                <c:pt idx="16">
                  <c:v>64.3</c:v>
                </c:pt>
                <c:pt idx="17">
                  <c:v>61.4</c:v>
                </c:pt>
                <c:pt idx="18">
                  <c:v>59.5</c:v>
                </c:pt>
                <c:pt idx="19">
                  <c:v>51.5</c:v>
                </c:pt>
                <c:pt idx="20">
                  <c:v>52.9</c:v>
                </c:pt>
                <c:pt idx="21">
                  <c:v>44.1</c:v>
                </c:pt>
                <c:pt idx="22">
                  <c:v>52.2</c:v>
                </c:pt>
                <c:pt idx="23">
                  <c:v>45</c:v>
                </c:pt>
                <c:pt idx="24">
                  <c:v>51.8</c:v>
                </c:pt>
                <c:pt idx="25">
                  <c:v>33.299999999999997</c:v>
                </c:pt>
                <c:pt idx="26">
                  <c:v>36.200000000000003</c:v>
                </c:pt>
                <c:pt idx="27">
                  <c:v>28</c:v>
                </c:pt>
                <c:pt idx="28">
                  <c:v>29.1</c:v>
                </c:pt>
              </c:numCache>
            </c:numRef>
          </c:val>
          <c:smooth val="0"/>
          <c:extLst>
            <c:ext xmlns:c16="http://schemas.microsoft.com/office/drawing/2014/chart" uri="{C3380CC4-5D6E-409C-BE32-E72D297353CC}">
              <c16:uniqueId val="{00000004-37A2-40E7-90D3-70472B288511}"/>
            </c:ext>
          </c:extLst>
        </c:ser>
        <c:ser>
          <c:idx val="2"/>
          <c:order val="2"/>
          <c:tx>
            <c:strRef>
              <c:f>List1!$D$1</c:f>
              <c:strCache>
                <c:ptCount val="1"/>
                <c:pt idx="0">
                  <c:v>Vysoký příjem</c:v>
                </c:pt>
              </c:strCache>
            </c:strRef>
          </c:tx>
          <c:spPr>
            <a:ln w="28575" cap="rnd">
              <a:noFill/>
              <a:round/>
            </a:ln>
            <a:effectLst/>
          </c:spPr>
          <c:marker>
            <c:symbol val="square"/>
            <c:size val="6"/>
            <c:spPr>
              <a:solidFill>
                <a:schemeClr val="tx1"/>
              </a:solidFill>
              <a:ln w="9525">
                <a:solidFill>
                  <a:schemeClr val="tx1"/>
                </a:solidFill>
              </a:ln>
              <a:effectLst/>
            </c:spPr>
          </c:marker>
          <c:dPt>
            <c:idx val="21"/>
            <c:marker>
              <c:symbol val="square"/>
              <c:size val="6"/>
              <c:spPr>
                <a:solidFill>
                  <a:srgbClr val="FF0000"/>
                </a:solidFill>
                <a:ln w="9525">
                  <a:solidFill>
                    <a:srgbClr val="FF0000"/>
                  </a:solidFill>
                </a:ln>
                <a:effectLst/>
              </c:spPr>
            </c:marker>
            <c:bubble3D val="0"/>
            <c:extLst>
              <c:ext xmlns:c16="http://schemas.microsoft.com/office/drawing/2014/chart" uri="{C3380CC4-5D6E-409C-BE32-E72D297353CC}">
                <c16:uniqueId val="{00000006-0025-46D9-B404-89B70B27A56C}"/>
              </c:ext>
            </c:extLst>
          </c:dPt>
          <c:cat>
            <c:strRef>
              <c:f>List1!$A$2:$A$30</c:f>
              <c:strCache>
                <c:ptCount val="29"/>
                <c:pt idx="0">
                  <c:v>IRE</c:v>
                </c:pt>
                <c:pt idx="1">
                  <c:v>CYP</c:v>
                </c:pt>
                <c:pt idx="2">
                  <c:v>NLD</c:v>
                </c:pt>
                <c:pt idx="3">
                  <c:v>SWE</c:v>
                </c:pt>
                <c:pt idx="4">
                  <c:v>GRC</c:v>
                </c:pt>
                <c:pt idx="5">
                  <c:v>BEL</c:v>
                </c:pt>
                <c:pt idx="6">
                  <c:v>MLT</c:v>
                </c:pt>
                <c:pt idx="7">
                  <c:v>ESP</c:v>
                </c:pt>
                <c:pt idx="8">
                  <c:v>DNK</c:v>
                </c:pt>
                <c:pt idx="9">
                  <c:v>IRTAL</c:v>
                </c:pt>
                <c:pt idx="10">
                  <c:v>ROU</c:v>
                </c:pt>
                <c:pt idx="11">
                  <c:v>AUT</c:v>
                </c:pt>
                <c:pt idx="12">
                  <c:v>FIN</c:v>
                </c:pt>
                <c:pt idx="13">
                  <c:v>LUX</c:v>
                </c:pt>
                <c:pt idx="14">
                  <c:v>GBR</c:v>
                </c:pt>
                <c:pt idx="15">
                  <c:v>EU28</c:v>
                </c:pt>
                <c:pt idx="16">
                  <c:v>SVK</c:v>
                </c:pt>
                <c:pt idx="17">
                  <c:v>FRA</c:v>
                </c:pt>
                <c:pt idx="18">
                  <c:v>BGR</c:v>
                </c:pt>
                <c:pt idx="19">
                  <c:v>DEU</c:v>
                </c:pt>
                <c:pt idx="20">
                  <c:v>SVN</c:v>
                </c:pt>
                <c:pt idx="21">
                  <c:v>CZE</c:v>
                </c:pt>
                <c:pt idx="22">
                  <c:v>HUN</c:v>
                </c:pt>
                <c:pt idx="23">
                  <c:v>HRV</c:v>
                </c:pt>
                <c:pt idx="24">
                  <c:v>POL</c:v>
                </c:pt>
                <c:pt idx="25">
                  <c:v>EST</c:v>
                </c:pt>
                <c:pt idx="26">
                  <c:v>PRT</c:v>
                </c:pt>
                <c:pt idx="27">
                  <c:v>LTV</c:v>
                </c:pt>
                <c:pt idx="28">
                  <c:v>LHU</c:v>
                </c:pt>
              </c:strCache>
            </c:strRef>
          </c:cat>
          <c:val>
            <c:numRef>
              <c:f>List1!$D$2:$D$30</c:f>
              <c:numCache>
                <c:formatCode>General</c:formatCode>
                <c:ptCount val="29"/>
                <c:pt idx="0">
                  <c:v>93.2</c:v>
                </c:pt>
                <c:pt idx="1">
                  <c:v>87.6</c:v>
                </c:pt>
                <c:pt idx="2">
                  <c:v>86.4</c:v>
                </c:pt>
                <c:pt idx="3">
                  <c:v>86.1</c:v>
                </c:pt>
                <c:pt idx="4">
                  <c:v>82</c:v>
                </c:pt>
                <c:pt idx="5">
                  <c:v>87.3</c:v>
                </c:pt>
                <c:pt idx="6">
                  <c:v>87.8</c:v>
                </c:pt>
                <c:pt idx="7">
                  <c:v>81.900000000000006</c:v>
                </c:pt>
                <c:pt idx="8">
                  <c:v>83.9</c:v>
                </c:pt>
                <c:pt idx="9">
                  <c:v>76.900000000000006</c:v>
                </c:pt>
                <c:pt idx="10">
                  <c:v>77.400000000000006</c:v>
                </c:pt>
                <c:pt idx="11">
                  <c:v>80.400000000000006</c:v>
                </c:pt>
                <c:pt idx="12">
                  <c:v>82.7</c:v>
                </c:pt>
                <c:pt idx="13">
                  <c:v>73.599999999999994</c:v>
                </c:pt>
                <c:pt idx="14">
                  <c:v>83.3</c:v>
                </c:pt>
                <c:pt idx="15">
                  <c:v>78.400000000000006</c:v>
                </c:pt>
                <c:pt idx="16">
                  <c:v>79.900000000000006</c:v>
                </c:pt>
                <c:pt idx="17">
                  <c:v>72.099999999999994</c:v>
                </c:pt>
                <c:pt idx="18">
                  <c:v>80.599999999999994</c:v>
                </c:pt>
                <c:pt idx="19">
                  <c:v>79.099999999999994</c:v>
                </c:pt>
                <c:pt idx="20">
                  <c:v>76.3</c:v>
                </c:pt>
                <c:pt idx="21">
                  <c:v>79.3</c:v>
                </c:pt>
                <c:pt idx="22">
                  <c:v>73.5</c:v>
                </c:pt>
                <c:pt idx="23">
                  <c:v>73.8</c:v>
                </c:pt>
                <c:pt idx="24">
                  <c:v>72.3</c:v>
                </c:pt>
                <c:pt idx="25">
                  <c:v>79</c:v>
                </c:pt>
                <c:pt idx="26">
                  <c:v>60.5</c:v>
                </c:pt>
                <c:pt idx="27">
                  <c:v>69.2</c:v>
                </c:pt>
                <c:pt idx="28">
                  <c:v>67</c:v>
                </c:pt>
              </c:numCache>
            </c:numRef>
          </c:val>
          <c:smooth val="0"/>
          <c:extLst>
            <c:ext xmlns:c16="http://schemas.microsoft.com/office/drawing/2014/chart" uri="{C3380CC4-5D6E-409C-BE32-E72D297353CC}">
              <c16:uniqueId val="{00000006-37A2-40E7-90D3-70472B288511}"/>
            </c:ext>
          </c:extLst>
        </c:ser>
        <c:dLbls>
          <c:showLegendKey val="0"/>
          <c:showVal val="0"/>
          <c:showCatName val="0"/>
          <c:showSerName val="0"/>
          <c:showPercent val="0"/>
          <c:showBubbleSize val="0"/>
        </c:dLbls>
        <c:marker val="1"/>
        <c:smooth val="0"/>
        <c:axId val="321902824"/>
        <c:axId val="321903216"/>
      </c:lineChart>
      <c:catAx>
        <c:axId val="3219028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03216"/>
        <c:crosses val="autoZero"/>
        <c:auto val="1"/>
        <c:lblAlgn val="ctr"/>
        <c:lblOffset val="100"/>
        <c:tickLblSkip val="1"/>
        <c:noMultiLvlLbl val="0"/>
      </c:catAx>
      <c:valAx>
        <c:axId val="321903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 populace</a:t>
                </a:r>
                <a:r>
                  <a:rPr lang="cs-CZ" sz="1000" b="1" baseline="0" dirty="0">
                    <a:solidFill>
                      <a:schemeClr val="tx1"/>
                    </a:solidFill>
                  </a:rPr>
                  <a:t> nad 15 let</a:t>
                </a:r>
                <a:endParaRPr lang="cs-CZ" sz="1000" b="1" dirty="0">
                  <a:solidFill>
                    <a:schemeClr val="tx1"/>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02824"/>
        <c:crosses val="autoZero"/>
        <c:crossBetween val="between"/>
        <c:majorUnit val="20"/>
      </c:valAx>
      <c:spPr>
        <a:noFill/>
        <a:ln>
          <a:noFill/>
        </a:ln>
        <a:effectLst/>
      </c:spPr>
    </c:plotArea>
    <c:legend>
      <c:legendPos val="b"/>
      <c:layout>
        <c:manualLayout>
          <c:xMode val="edge"/>
          <c:yMode val="edge"/>
          <c:x val="0.53433364197530853"/>
          <c:y val="0.90886785714285712"/>
          <c:w val="0.46441898148148147"/>
          <c:h val="9.113214285714285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cs-CZ" sz="1400" b="1" dirty="0">
                <a:solidFill>
                  <a:schemeClr val="tx1"/>
                </a:solidFill>
              </a:rPr>
              <a:t>Podíl populace zatížené vybranými onemocněními </a:t>
            </a:r>
          </a:p>
          <a:p>
            <a:pPr>
              <a:defRPr sz="1400" b="1">
                <a:solidFill>
                  <a:schemeClr val="tx1"/>
                </a:solidFill>
              </a:defRPr>
            </a:pPr>
            <a:r>
              <a:rPr lang="cs-CZ" sz="1400" b="1" dirty="0">
                <a:solidFill>
                  <a:schemeClr val="tx1"/>
                </a:solidFill>
              </a:rPr>
              <a:t>a zdravotními problémy</a:t>
            </a:r>
          </a:p>
        </c:rich>
      </c:tx>
      <c:layout>
        <c:manualLayout>
          <c:xMode val="edge"/>
          <c:yMode val="edge"/>
          <c:x val="0.15861579861111114"/>
          <c:y val="1.763888888888888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cs-CZ"/>
        </a:p>
      </c:txPr>
    </c:title>
    <c:autoTitleDeleted val="0"/>
    <c:plotArea>
      <c:layout/>
      <c:barChart>
        <c:barDir val="bar"/>
        <c:grouping val="clustered"/>
        <c:varyColors val="0"/>
        <c:ser>
          <c:idx val="0"/>
          <c:order val="0"/>
          <c:tx>
            <c:strRef>
              <c:f>List1!$B$1</c:f>
              <c:strCache>
                <c:ptCount val="1"/>
                <c:pt idx="0">
                  <c:v>Romská populace žijící v sociálním vyloučení</c:v>
                </c:pt>
              </c:strCache>
            </c:strRef>
          </c:tx>
          <c:spPr>
            <a:solidFill>
              <a:srgbClr val="037BC1"/>
            </a:solidFill>
            <a:ln>
              <a:noFill/>
            </a:ln>
            <a:effectLst/>
          </c:spPr>
          <c:invertIfNegative val="0"/>
          <c:dPt>
            <c:idx val="3"/>
            <c:invertIfNegative val="0"/>
            <c:bubble3D val="0"/>
            <c:spPr>
              <a:solidFill>
                <a:srgbClr val="037BC1"/>
              </a:solidFill>
              <a:ln>
                <a:noFill/>
              </a:ln>
              <a:effectLst/>
            </c:spPr>
            <c:extLst>
              <c:ext xmlns:c16="http://schemas.microsoft.com/office/drawing/2014/chart" uri="{C3380CC4-5D6E-409C-BE32-E72D297353CC}">
                <c16:uniqueId val="{00000001-1EBA-4BB3-ABD9-5A09C1AC355D}"/>
              </c:ext>
            </c:extLst>
          </c:dPt>
          <c:dPt>
            <c:idx val="6"/>
            <c:invertIfNegative val="0"/>
            <c:bubble3D val="0"/>
            <c:spPr>
              <a:solidFill>
                <a:srgbClr val="037BC1"/>
              </a:solidFill>
              <a:ln>
                <a:noFill/>
              </a:ln>
              <a:effectLst/>
            </c:spPr>
            <c:extLst>
              <c:ext xmlns:c16="http://schemas.microsoft.com/office/drawing/2014/chart" uri="{C3380CC4-5D6E-409C-BE32-E72D297353CC}">
                <c16:uniqueId val="{00000003-1EBA-4BB3-ABD9-5A09C1AC355D}"/>
              </c:ext>
            </c:extLst>
          </c:dPt>
          <c:dPt>
            <c:idx val="7"/>
            <c:invertIfNegative val="0"/>
            <c:bubble3D val="0"/>
            <c:spPr>
              <a:solidFill>
                <a:srgbClr val="037BC1"/>
              </a:solidFill>
              <a:ln>
                <a:noFill/>
              </a:ln>
              <a:effectLst/>
            </c:spPr>
            <c:extLst>
              <c:ext xmlns:c16="http://schemas.microsoft.com/office/drawing/2014/chart" uri="{C3380CC4-5D6E-409C-BE32-E72D297353CC}">
                <c16:uniqueId val="{00000005-1EBA-4BB3-ABD9-5A09C1AC355D}"/>
              </c:ext>
            </c:extLst>
          </c:dPt>
          <c:cat>
            <c:strRef>
              <c:f>List1!$A$2:$A$11</c:f>
              <c:strCache>
                <c:ptCount val="10"/>
                <c:pt idx="0">
                  <c:v>Bolest hlavy, migréna</c:v>
                </c:pt>
                <c:pt idx="1">
                  <c:v>Hypertenze</c:v>
                </c:pt>
                <c:pt idx="2">
                  <c:v>Deprese</c:v>
                </c:pt>
                <c:pt idx="3">
                  <c:v>Vředové onemocnění žaludku</c:v>
                </c:pt>
                <c:pt idx="4">
                  <c:v>Kardiovaskulární onemocnění</c:v>
                </c:pt>
                <c:pt idx="5">
                  <c:v>Alergie</c:v>
                </c:pt>
                <c:pt idx="6">
                  <c:v>Bronchitida a onemocnění</c:v>
                </c:pt>
                <c:pt idx="7">
                  <c:v>Duševní poruchy</c:v>
                </c:pt>
                <c:pt idx="8">
                  <c:v>Diabetes</c:v>
                </c:pt>
                <c:pt idx="9">
                  <c:v>Zhoubné nádory</c:v>
                </c:pt>
              </c:strCache>
            </c:strRef>
          </c:cat>
          <c:val>
            <c:numRef>
              <c:f>List1!$B$2:$B$11</c:f>
              <c:numCache>
                <c:formatCode>General</c:formatCode>
                <c:ptCount val="10"/>
                <c:pt idx="0">
                  <c:v>28.000000000000004</c:v>
                </c:pt>
                <c:pt idx="1">
                  <c:v>19</c:v>
                </c:pt>
                <c:pt idx="2">
                  <c:v>14.000000000000002</c:v>
                </c:pt>
                <c:pt idx="3">
                  <c:v>12</c:v>
                </c:pt>
                <c:pt idx="4">
                  <c:v>10</c:v>
                </c:pt>
                <c:pt idx="5">
                  <c:v>10</c:v>
                </c:pt>
                <c:pt idx="6">
                  <c:v>9</c:v>
                </c:pt>
                <c:pt idx="7">
                  <c:v>6</c:v>
                </c:pt>
                <c:pt idx="8">
                  <c:v>9</c:v>
                </c:pt>
                <c:pt idx="9">
                  <c:v>1.0999999999999999</c:v>
                </c:pt>
              </c:numCache>
            </c:numRef>
          </c:val>
          <c:extLst>
            <c:ext xmlns:c16="http://schemas.microsoft.com/office/drawing/2014/chart" uri="{C3380CC4-5D6E-409C-BE32-E72D297353CC}">
              <c16:uniqueId val="{00000008-1EBA-4BB3-ABD9-5A09C1AC355D}"/>
            </c:ext>
          </c:extLst>
        </c:ser>
        <c:ser>
          <c:idx val="1"/>
          <c:order val="1"/>
          <c:tx>
            <c:strRef>
              <c:f>List1!$C$1</c:f>
              <c:strCache>
                <c:ptCount val="1"/>
                <c:pt idx="0">
                  <c:v>Neromská populace</c:v>
                </c:pt>
              </c:strCache>
            </c:strRef>
          </c:tx>
          <c:spPr>
            <a:solidFill>
              <a:schemeClr val="accent1">
                <a:lumMod val="60000"/>
                <a:lumOff val="40000"/>
              </a:schemeClr>
            </a:solidFill>
            <a:ln>
              <a:solidFill>
                <a:schemeClr val="accent1">
                  <a:lumMod val="60000"/>
                  <a:lumOff val="40000"/>
                </a:schemeClr>
              </a:solidFill>
            </a:ln>
            <a:effectLst/>
          </c:spPr>
          <c:invertIfNegative val="0"/>
          <c:cat>
            <c:strRef>
              <c:f>List1!$A$2:$A$11</c:f>
              <c:strCache>
                <c:ptCount val="10"/>
                <c:pt idx="0">
                  <c:v>Bolest hlavy, migréna</c:v>
                </c:pt>
                <c:pt idx="1">
                  <c:v>Hypertenze</c:v>
                </c:pt>
                <c:pt idx="2">
                  <c:v>Deprese</c:v>
                </c:pt>
                <c:pt idx="3">
                  <c:v>Vředové onemocnění žaludku</c:v>
                </c:pt>
                <c:pt idx="4">
                  <c:v>Kardiovaskulární onemocnění</c:v>
                </c:pt>
                <c:pt idx="5">
                  <c:v>Alergie</c:v>
                </c:pt>
                <c:pt idx="6">
                  <c:v>Bronchitida a onemocnění</c:v>
                </c:pt>
                <c:pt idx="7">
                  <c:v>Duševní poruchy</c:v>
                </c:pt>
                <c:pt idx="8">
                  <c:v>Diabetes</c:v>
                </c:pt>
                <c:pt idx="9">
                  <c:v>Zhoubné nádory</c:v>
                </c:pt>
              </c:strCache>
            </c:strRef>
          </c:cat>
          <c:val>
            <c:numRef>
              <c:f>List1!$C$2:$C$11</c:f>
              <c:numCache>
                <c:formatCode>General</c:formatCode>
                <c:ptCount val="10"/>
                <c:pt idx="0">
                  <c:v>8.7999999999999989</c:v>
                </c:pt>
                <c:pt idx="1">
                  <c:v>24.4</c:v>
                </c:pt>
                <c:pt idx="2">
                  <c:v>5.0999999999999996</c:v>
                </c:pt>
                <c:pt idx="3">
                  <c:v>4.5999999999999996</c:v>
                </c:pt>
                <c:pt idx="4">
                  <c:v>4</c:v>
                </c:pt>
                <c:pt idx="5">
                  <c:v>17.899999999999999</c:v>
                </c:pt>
                <c:pt idx="6">
                  <c:v>4</c:v>
                </c:pt>
                <c:pt idx="7">
                  <c:v>1</c:v>
                </c:pt>
                <c:pt idx="8">
                  <c:v>6.7</c:v>
                </c:pt>
                <c:pt idx="9">
                  <c:v>3</c:v>
                </c:pt>
              </c:numCache>
            </c:numRef>
          </c:val>
          <c:extLst>
            <c:ext xmlns:c16="http://schemas.microsoft.com/office/drawing/2014/chart" uri="{C3380CC4-5D6E-409C-BE32-E72D297353CC}">
              <c16:uniqueId val="{00000009-1EBA-4BB3-ABD9-5A09C1AC355D}"/>
            </c:ext>
          </c:extLst>
        </c:ser>
        <c:dLbls>
          <c:showLegendKey val="0"/>
          <c:showVal val="0"/>
          <c:showCatName val="0"/>
          <c:showSerName val="0"/>
          <c:showPercent val="0"/>
          <c:showBubbleSize val="0"/>
        </c:dLbls>
        <c:gapWidth val="50"/>
        <c:axId val="458524064"/>
        <c:axId val="458522104"/>
      </c:barChart>
      <c:catAx>
        <c:axId val="458524064"/>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cs-CZ" sz="1400" b="1" dirty="0">
                    <a:solidFill>
                      <a:schemeClr val="tx1"/>
                    </a:solidFill>
                  </a:rPr>
                  <a:t>Onemocnění</a:t>
                </a:r>
              </a:p>
            </c:rich>
          </c:tx>
          <c:layout>
            <c:manualLayout>
              <c:xMode val="edge"/>
              <c:yMode val="edge"/>
              <c:x val="8.4765460811242165E-3"/>
              <c:y val="0.3716392911125421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458522104"/>
        <c:crosses val="autoZero"/>
        <c:auto val="1"/>
        <c:lblAlgn val="ctr"/>
        <c:lblOffset val="100"/>
        <c:noMultiLvlLbl val="0"/>
      </c:catAx>
      <c:valAx>
        <c:axId val="4585221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cs-CZ" sz="1400" b="1" dirty="0">
                    <a:solidFill>
                      <a:schemeClr val="tx1"/>
                    </a:solidFill>
                  </a:rPr>
                  <a:t>% populace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458524064"/>
        <c:crosses val="autoZero"/>
        <c:crossBetween val="between"/>
        <c:majorUnit val="5"/>
      </c:valAx>
      <c:spPr>
        <a:noFill/>
        <a:ln>
          <a:noFill/>
        </a:ln>
        <a:effectLst/>
      </c:spPr>
    </c:plotArea>
    <c:legend>
      <c:legendPos val="b"/>
      <c:layout>
        <c:manualLayout>
          <c:xMode val="edge"/>
          <c:yMode val="edge"/>
          <c:x val="0.14833955641967381"/>
          <c:y val="0.94683967553711224"/>
          <c:w val="0.7972366666666667"/>
          <c:h val="5.3160416666666668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List1!$B$1</c:f>
              <c:strCache>
                <c:ptCount val="1"/>
                <c:pt idx="0">
                  <c:v>Novotvary</c:v>
                </c:pt>
              </c:strCache>
            </c:strRef>
          </c:tx>
          <c:spPr>
            <a:solidFill>
              <a:schemeClr val="accent1"/>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List1!$B$2:$B$17</c:f>
              <c:numCache>
                <c:formatCode>General</c:formatCode>
                <c:ptCount val="16"/>
                <c:pt idx="0">
                  <c:v>334.81</c:v>
                </c:pt>
                <c:pt idx="1">
                  <c:v>387.51</c:v>
                </c:pt>
                <c:pt idx="2">
                  <c:v>350.84</c:v>
                </c:pt>
                <c:pt idx="3">
                  <c:v>376.41</c:v>
                </c:pt>
                <c:pt idx="4">
                  <c:v>393</c:v>
                </c:pt>
                <c:pt idx="5">
                  <c:v>418.81</c:v>
                </c:pt>
                <c:pt idx="6">
                  <c:v>375</c:v>
                </c:pt>
                <c:pt idx="7">
                  <c:v>344.69</c:v>
                </c:pt>
                <c:pt idx="8">
                  <c:v>355.7</c:v>
                </c:pt>
                <c:pt idx="9">
                  <c:v>356.43</c:v>
                </c:pt>
                <c:pt idx="10">
                  <c:v>365.23</c:v>
                </c:pt>
                <c:pt idx="11">
                  <c:v>346.14</c:v>
                </c:pt>
                <c:pt idx="12">
                  <c:v>345.62</c:v>
                </c:pt>
                <c:pt idx="13">
                  <c:v>379.49</c:v>
                </c:pt>
                <c:pt idx="15">
                  <c:v>367</c:v>
                </c:pt>
              </c:numCache>
            </c:numRef>
          </c:val>
          <c:extLst>
            <c:ext xmlns:c16="http://schemas.microsoft.com/office/drawing/2014/chart" uri="{C3380CC4-5D6E-409C-BE32-E72D297353CC}">
              <c16:uniqueId val="{00000000-5EEA-4F60-89D4-9C3933D6A8F1}"/>
            </c:ext>
          </c:extLst>
        </c:ser>
        <c:ser>
          <c:idx val="1"/>
          <c:order val="1"/>
          <c:tx>
            <c:strRef>
              <c:f>List1!$C$1</c:f>
              <c:strCache>
                <c:ptCount val="1"/>
                <c:pt idx="0">
                  <c:v>Nemoci oběhové soustavy</c:v>
                </c:pt>
              </c:strCache>
            </c:strRef>
          </c:tx>
          <c:spPr>
            <a:solidFill>
              <a:schemeClr val="accent2"/>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List1!$C$2:$C$17</c:f>
              <c:numCache>
                <c:formatCode>General</c:formatCode>
                <c:ptCount val="16"/>
                <c:pt idx="0">
                  <c:v>557.58000000000004</c:v>
                </c:pt>
                <c:pt idx="1">
                  <c:v>694.8</c:v>
                </c:pt>
                <c:pt idx="2">
                  <c:v>589.86</c:v>
                </c:pt>
                <c:pt idx="3">
                  <c:v>599.26</c:v>
                </c:pt>
                <c:pt idx="4">
                  <c:v>711.15</c:v>
                </c:pt>
                <c:pt idx="5">
                  <c:v>765.26</c:v>
                </c:pt>
                <c:pt idx="6">
                  <c:v>741.31</c:v>
                </c:pt>
                <c:pt idx="7">
                  <c:v>678.9</c:v>
                </c:pt>
                <c:pt idx="8">
                  <c:v>623.76</c:v>
                </c:pt>
                <c:pt idx="9">
                  <c:v>679.5</c:v>
                </c:pt>
                <c:pt idx="10">
                  <c:v>652.48</c:v>
                </c:pt>
                <c:pt idx="11">
                  <c:v>716.26</c:v>
                </c:pt>
                <c:pt idx="12">
                  <c:v>679.44</c:v>
                </c:pt>
                <c:pt idx="13">
                  <c:v>744.02</c:v>
                </c:pt>
                <c:pt idx="15">
                  <c:v>668.27</c:v>
                </c:pt>
              </c:numCache>
            </c:numRef>
          </c:val>
          <c:extLst>
            <c:ext xmlns:c16="http://schemas.microsoft.com/office/drawing/2014/chart" uri="{C3380CC4-5D6E-409C-BE32-E72D297353CC}">
              <c16:uniqueId val="{00000001-5EEA-4F60-89D4-9C3933D6A8F1}"/>
            </c:ext>
          </c:extLst>
        </c:ser>
        <c:ser>
          <c:idx val="2"/>
          <c:order val="2"/>
          <c:tx>
            <c:strRef>
              <c:f>List1!$D$1</c:f>
              <c:strCache>
                <c:ptCount val="1"/>
                <c:pt idx="0">
                  <c:v>Nemoci dýchací soustavy</c:v>
                </c:pt>
              </c:strCache>
            </c:strRef>
          </c:tx>
          <c:spPr>
            <a:solidFill>
              <a:schemeClr val="accent6"/>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List1!$D$2:$D$17</c:f>
              <c:numCache>
                <c:formatCode>General</c:formatCode>
                <c:ptCount val="16"/>
                <c:pt idx="0">
                  <c:v>104.88</c:v>
                </c:pt>
                <c:pt idx="1">
                  <c:v>112.64</c:v>
                </c:pt>
                <c:pt idx="2">
                  <c:v>140.01</c:v>
                </c:pt>
                <c:pt idx="3">
                  <c:v>93.88</c:v>
                </c:pt>
                <c:pt idx="4">
                  <c:v>154.07</c:v>
                </c:pt>
                <c:pt idx="5">
                  <c:v>115.35</c:v>
                </c:pt>
                <c:pt idx="6">
                  <c:v>118.62</c:v>
                </c:pt>
                <c:pt idx="7">
                  <c:v>108.46</c:v>
                </c:pt>
                <c:pt idx="8">
                  <c:v>145.15</c:v>
                </c:pt>
                <c:pt idx="9">
                  <c:v>121.91</c:v>
                </c:pt>
                <c:pt idx="10">
                  <c:v>121.13</c:v>
                </c:pt>
                <c:pt idx="11">
                  <c:v>145</c:v>
                </c:pt>
                <c:pt idx="12">
                  <c:v>127.35</c:v>
                </c:pt>
                <c:pt idx="13">
                  <c:v>152.4</c:v>
                </c:pt>
                <c:pt idx="15">
                  <c:v>123.92</c:v>
                </c:pt>
              </c:numCache>
            </c:numRef>
          </c:val>
          <c:extLst>
            <c:ext xmlns:c16="http://schemas.microsoft.com/office/drawing/2014/chart" uri="{C3380CC4-5D6E-409C-BE32-E72D297353CC}">
              <c16:uniqueId val="{00000002-5EEA-4F60-89D4-9C3933D6A8F1}"/>
            </c:ext>
          </c:extLst>
        </c:ser>
        <c:ser>
          <c:idx val="3"/>
          <c:order val="3"/>
          <c:tx>
            <c:strRef>
              <c:f>List1!$E$1</c:f>
              <c:strCache>
                <c:ptCount val="1"/>
                <c:pt idx="0">
                  <c:v>Nemoci trávicí soustavy</c:v>
                </c:pt>
              </c:strCache>
            </c:strRef>
          </c:tx>
          <c:spPr>
            <a:solidFill>
              <a:schemeClr val="accent4"/>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List1!$E$2:$E$17</c:f>
              <c:numCache>
                <c:formatCode>General</c:formatCode>
                <c:ptCount val="16"/>
                <c:pt idx="0">
                  <c:v>46.79</c:v>
                </c:pt>
                <c:pt idx="1">
                  <c:v>53.42</c:v>
                </c:pt>
                <c:pt idx="2">
                  <c:v>43.89</c:v>
                </c:pt>
                <c:pt idx="3">
                  <c:v>55.05</c:v>
                </c:pt>
                <c:pt idx="4">
                  <c:v>74.28</c:v>
                </c:pt>
                <c:pt idx="5">
                  <c:v>62.37</c:v>
                </c:pt>
                <c:pt idx="6">
                  <c:v>51.95</c:v>
                </c:pt>
                <c:pt idx="7">
                  <c:v>51.53</c:v>
                </c:pt>
                <c:pt idx="8">
                  <c:v>67.38</c:v>
                </c:pt>
                <c:pt idx="9">
                  <c:v>60.93</c:v>
                </c:pt>
                <c:pt idx="10">
                  <c:v>72</c:v>
                </c:pt>
                <c:pt idx="11">
                  <c:v>75.59</c:v>
                </c:pt>
                <c:pt idx="12">
                  <c:v>77.69</c:v>
                </c:pt>
                <c:pt idx="13">
                  <c:v>84.27</c:v>
                </c:pt>
                <c:pt idx="15">
                  <c:v>62.54</c:v>
                </c:pt>
              </c:numCache>
            </c:numRef>
          </c:val>
          <c:extLst>
            <c:ext xmlns:c16="http://schemas.microsoft.com/office/drawing/2014/chart" uri="{C3380CC4-5D6E-409C-BE32-E72D297353CC}">
              <c16:uniqueId val="{00000008-5EEA-4F60-89D4-9C3933D6A8F1}"/>
            </c:ext>
          </c:extLst>
        </c:ser>
        <c:ser>
          <c:idx val="4"/>
          <c:order val="4"/>
          <c:tx>
            <c:strRef>
              <c:f>List1!$F$1</c:f>
              <c:strCache>
                <c:ptCount val="1"/>
                <c:pt idx="0">
                  <c:v>Poranění a otravy</c:v>
                </c:pt>
              </c:strCache>
            </c:strRef>
          </c:tx>
          <c:spPr>
            <a:solidFill>
              <a:schemeClr val="accent5"/>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List1!$F$2:$F$17</c:f>
              <c:numCache>
                <c:formatCode>General</c:formatCode>
                <c:ptCount val="16"/>
                <c:pt idx="0">
                  <c:v>71.69</c:v>
                </c:pt>
                <c:pt idx="1">
                  <c:v>94.28</c:v>
                </c:pt>
                <c:pt idx="2">
                  <c:v>87.69</c:v>
                </c:pt>
                <c:pt idx="3">
                  <c:v>95.69</c:v>
                </c:pt>
                <c:pt idx="4">
                  <c:v>95.48</c:v>
                </c:pt>
                <c:pt idx="5">
                  <c:v>102.79</c:v>
                </c:pt>
                <c:pt idx="6">
                  <c:v>101.3</c:v>
                </c:pt>
                <c:pt idx="7">
                  <c:v>63.89</c:v>
                </c:pt>
                <c:pt idx="8">
                  <c:v>81.430000000000007</c:v>
                </c:pt>
                <c:pt idx="9">
                  <c:v>74.599999999999994</c:v>
                </c:pt>
                <c:pt idx="10">
                  <c:v>86.79</c:v>
                </c:pt>
                <c:pt idx="11">
                  <c:v>105.22</c:v>
                </c:pt>
                <c:pt idx="12">
                  <c:v>95.89</c:v>
                </c:pt>
                <c:pt idx="13">
                  <c:v>85</c:v>
                </c:pt>
                <c:pt idx="15">
                  <c:v>87.41</c:v>
                </c:pt>
              </c:numCache>
            </c:numRef>
          </c:val>
          <c:extLst>
            <c:ext xmlns:c16="http://schemas.microsoft.com/office/drawing/2014/chart" uri="{C3380CC4-5D6E-409C-BE32-E72D297353CC}">
              <c16:uniqueId val="{00000009-5EEA-4F60-89D4-9C3933D6A8F1}"/>
            </c:ext>
          </c:extLst>
        </c:ser>
        <c:ser>
          <c:idx val="5"/>
          <c:order val="5"/>
          <c:tx>
            <c:strRef>
              <c:f>List1!$G$1</c:f>
              <c:strCache>
                <c:ptCount val="1"/>
                <c:pt idx="0">
                  <c:v>Ostatní</c:v>
                </c:pt>
              </c:strCache>
            </c:strRef>
          </c:tx>
          <c:spPr>
            <a:solidFill>
              <a:schemeClr val="accent3"/>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List1!$G$2:$G$17</c:f>
              <c:numCache>
                <c:formatCode>General</c:formatCode>
                <c:ptCount val="16"/>
                <c:pt idx="0">
                  <c:v>196.27</c:v>
                </c:pt>
                <c:pt idx="1">
                  <c:v>212.08</c:v>
                </c:pt>
                <c:pt idx="2">
                  <c:v>228.11</c:v>
                </c:pt>
                <c:pt idx="3">
                  <c:v>231.97</c:v>
                </c:pt>
                <c:pt idx="4">
                  <c:v>218.15</c:v>
                </c:pt>
                <c:pt idx="5">
                  <c:v>241.21</c:v>
                </c:pt>
                <c:pt idx="6">
                  <c:v>219.61</c:v>
                </c:pt>
                <c:pt idx="7">
                  <c:v>189.45</c:v>
                </c:pt>
                <c:pt idx="8">
                  <c:v>205.57</c:v>
                </c:pt>
                <c:pt idx="9">
                  <c:v>195.33</c:v>
                </c:pt>
                <c:pt idx="10">
                  <c:v>196.61</c:v>
                </c:pt>
                <c:pt idx="11">
                  <c:v>203.25</c:v>
                </c:pt>
                <c:pt idx="12">
                  <c:v>223.53</c:v>
                </c:pt>
                <c:pt idx="13">
                  <c:v>208.01</c:v>
                </c:pt>
                <c:pt idx="15">
                  <c:v>210.61</c:v>
                </c:pt>
              </c:numCache>
            </c:numRef>
          </c:val>
          <c:extLst>
            <c:ext xmlns:c16="http://schemas.microsoft.com/office/drawing/2014/chart" uri="{C3380CC4-5D6E-409C-BE32-E72D297353CC}">
              <c16:uniqueId val="{0000000A-5EEA-4F60-89D4-9C3933D6A8F1}"/>
            </c:ext>
          </c:extLst>
        </c:ser>
        <c:dLbls>
          <c:showLegendKey val="0"/>
          <c:showVal val="0"/>
          <c:showCatName val="0"/>
          <c:showSerName val="0"/>
          <c:showPercent val="0"/>
          <c:showBubbleSize val="0"/>
        </c:dLbls>
        <c:gapWidth val="39"/>
        <c:overlap val="100"/>
        <c:axId val="812745000"/>
        <c:axId val="812742704"/>
      </c:barChart>
      <c:catAx>
        <c:axId val="812745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812742704"/>
        <c:crosses val="autoZero"/>
        <c:auto val="1"/>
        <c:lblAlgn val="ctr"/>
        <c:lblOffset val="100"/>
        <c:noMultiLvlLbl val="0"/>
      </c:catAx>
      <c:valAx>
        <c:axId val="812742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812745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List1!$B$1</c:f>
              <c:strCache>
                <c:ptCount val="1"/>
                <c:pt idx="0">
                  <c:v>Novotvary</c:v>
                </c:pt>
              </c:strCache>
            </c:strRef>
          </c:tx>
          <c:spPr>
            <a:solidFill>
              <a:schemeClr val="accent1"/>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List1!$B$2:$B$17</c:f>
              <c:numCache>
                <c:formatCode>0.00</c:formatCode>
                <c:ptCount val="16"/>
                <c:pt idx="0">
                  <c:v>234.69702995816135</c:v>
                </c:pt>
                <c:pt idx="1">
                  <c:v>217.94248194365565</c:v>
                </c:pt>
                <c:pt idx="2">
                  <c:v>222.55439700510897</c:v>
                </c:pt>
                <c:pt idx="3">
                  <c:v>234.91437110317986</c:v>
                </c:pt>
                <c:pt idx="4">
                  <c:v>259.1247966301944</c:v>
                </c:pt>
                <c:pt idx="5">
                  <c:v>252.82498825397619</c:v>
                </c:pt>
                <c:pt idx="6">
                  <c:v>217.04692014736193</c:v>
                </c:pt>
                <c:pt idx="7">
                  <c:v>199.6134226126612</c:v>
                </c:pt>
                <c:pt idx="8">
                  <c:v>216.43480364381031</c:v>
                </c:pt>
                <c:pt idx="9">
                  <c:v>183.4516090921895</c:v>
                </c:pt>
                <c:pt idx="10">
                  <c:v>204.32089067643389</c:v>
                </c:pt>
                <c:pt idx="11">
                  <c:v>196.24313930095215</c:v>
                </c:pt>
                <c:pt idx="12">
                  <c:v>188.71634806577833</c:v>
                </c:pt>
                <c:pt idx="13">
                  <c:v>215.57547178955369</c:v>
                </c:pt>
                <c:pt idx="15">
                  <c:v>217.55306329555253</c:v>
                </c:pt>
              </c:numCache>
            </c:numRef>
          </c:val>
          <c:extLst>
            <c:ext xmlns:c16="http://schemas.microsoft.com/office/drawing/2014/chart" uri="{C3380CC4-5D6E-409C-BE32-E72D297353CC}">
              <c16:uniqueId val="{00000000-5EEA-4F60-89D4-9C3933D6A8F1}"/>
            </c:ext>
          </c:extLst>
        </c:ser>
        <c:ser>
          <c:idx val="1"/>
          <c:order val="1"/>
          <c:tx>
            <c:strRef>
              <c:f>List1!$C$1</c:f>
              <c:strCache>
                <c:ptCount val="1"/>
                <c:pt idx="0">
                  <c:v>Nemoci oběhové soustavy</c:v>
                </c:pt>
              </c:strCache>
            </c:strRef>
          </c:tx>
          <c:spPr>
            <a:solidFill>
              <a:schemeClr val="accent2"/>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List1!$C$2:$C$17</c:f>
              <c:numCache>
                <c:formatCode>0.00</c:formatCode>
                <c:ptCount val="16"/>
                <c:pt idx="0">
                  <c:v>397.85269313065339</c:v>
                </c:pt>
                <c:pt idx="1">
                  <c:v>505.38403207202447</c:v>
                </c:pt>
                <c:pt idx="2">
                  <c:v>418.31902222555607</c:v>
                </c:pt>
                <c:pt idx="3">
                  <c:v>451.42843972184761</c:v>
                </c:pt>
                <c:pt idx="4">
                  <c:v>518.83835957421718</c:v>
                </c:pt>
                <c:pt idx="5">
                  <c:v>544.18673055937052</c:v>
                </c:pt>
                <c:pt idx="6">
                  <c:v>501.7921109177779</c:v>
                </c:pt>
                <c:pt idx="7">
                  <c:v>478.41064546784776</c:v>
                </c:pt>
                <c:pt idx="8">
                  <c:v>473.11756999172127</c:v>
                </c:pt>
                <c:pt idx="9">
                  <c:v>463.32236317312424</c:v>
                </c:pt>
                <c:pt idx="10">
                  <c:v>446.79079645604543</c:v>
                </c:pt>
                <c:pt idx="11">
                  <c:v>488.62351782313965</c:v>
                </c:pt>
                <c:pt idx="12">
                  <c:v>450.16907933089658</c:v>
                </c:pt>
                <c:pt idx="13">
                  <c:v>517.42130125274298</c:v>
                </c:pt>
                <c:pt idx="15">
                  <c:v>471.4040644517072</c:v>
                </c:pt>
              </c:numCache>
            </c:numRef>
          </c:val>
          <c:extLst>
            <c:ext xmlns:c16="http://schemas.microsoft.com/office/drawing/2014/chart" uri="{C3380CC4-5D6E-409C-BE32-E72D297353CC}">
              <c16:uniqueId val="{00000001-5EEA-4F60-89D4-9C3933D6A8F1}"/>
            </c:ext>
          </c:extLst>
        </c:ser>
        <c:ser>
          <c:idx val="2"/>
          <c:order val="2"/>
          <c:tx>
            <c:strRef>
              <c:f>List1!$D$1</c:f>
              <c:strCache>
                <c:ptCount val="1"/>
                <c:pt idx="0">
                  <c:v>Nemoci dýchací soustavy</c:v>
                </c:pt>
              </c:strCache>
            </c:strRef>
          </c:tx>
          <c:spPr>
            <a:solidFill>
              <a:schemeClr val="accent6"/>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List1!$D$2:$D$17</c:f>
              <c:numCache>
                <c:formatCode>0.00</c:formatCode>
                <c:ptCount val="16"/>
                <c:pt idx="0">
                  <c:v>63.30358493380168</c:v>
                </c:pt>
                <c:pt idx="1">
                  <c:v>66.039506554648213</c:v>
                </c:pt>
                <c:pt idx="2">
                  <c:v>90.528720420703834</c:v>
                </c:pt>
                <c:pt idx="3">
                  <c:v>63.517981769286287</c:v>
                </c:pt>
                <c:pt idx="4">
                  <c:v>90.015073151647073</c:v>
                </c:pt>
                <c:pt idx="5">
                  <c:v>73.804311699828801</c:v>
                </c:pt>
                <c:pt idx="6">
                  <c:v>72.528686065248991</c:v>
                </c:pt>
                <c:pt idx="7">
                  <c:v>75.15756116393031</c:v>
                </c:pt>
                <c:pt idx="8">
                  <c:v>64.959544054601466</c:v>
                </c:pt>
                <c:pt idx="9">
                  <c:v>53.725507786821368</c:v>
                </c:pt>
                <c:pt idx="10">
                  <c:v>64.677044996761282</c:v>
                </c:pt>
                <c:pt idx="11">
                  <c:v>70.328592345391158</c:v>
                </c:pt>
                <c:pt idx="12">
                  <c:v>56.167228318043243</c:v>
                </c:pt>
                <c:pt idx="13">
                  <c:v>65.621516329573367</c:v>
                </c:pt>
                <c:pt idx="15">
                  <c:v>67.993076451756778</c:v>
                </c:pt>
              </c:numCache>
            </c:numRef>
          </c:val>
          <c:extLst>
            <c:ext xmlns:c16="http://schemas.microsoft.com/office/drawing/2014/chart" uri="{C3380CC4-5D6E-409C-BE32-E72D297353CC}">
              <c16:uniqueId val="{00000002-5EEA-4F60-89D4-9C3933D6A8F1}"/>
            </c:ext>
          </c:extLst>
        </c:ser>
        <c:ser>
          <c:idx val="3"/>
          <c:order val="3"/>
          <c:tx>
            <c:strRef>
              <c:f>List1!$E$1</c:f>
              <c:strCache>
                <c:ptCount val="1"/>
                <c:pt idx="0">
                  <c:v>Nemoci trávicí soustavy</c:v>
                </c:pt>
              </c:strCache>
            </c:strRef>
          </c:tx>
          <c:spPr>
            <a:solidFill>
              <a:schemeClr val="accent4"/>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List1!$E$2:$E$17</c:f>
              <c:numCache>
                <c:formatCode>0.00</c:formatCode>
                <c:ptCount val="16"/>
                <c:pt idx="0">
                  <c:v>28.701072211865878</c:v>
                </c:pt>
                <c:pt idx="1">
                  <c:v>35.296645471235166</c:v>
                </c:pt>
                <c:pt idx="2">
                  <c:v>33.095148006980644</c:v>
                </c:pt>
                <c:pt idx="3">
                  <c:v>33.879102613488278</c:v>
                </c:pt>
                <c:pt idx="4">
                  <c:v>44.82563293692214</c:v>
                </c:pt>
                <c:pt idx="5">
                  <c:v>42.710162904049909</c:v>
                </c:pt>
                <c:pt idx="6">
                  <c:v>32.238419673086597</c:v>
                </c:pt>
                <c:pt idx="7">
                  <c:v>32.236327772204767</c:v>
                </c:pt>
                <c:pt idx="8">
                  <c:v>32.075360861648171</c:v>
                </c:pt>
                <c:pt idx="9">
                  <c:v>27.753596424603494</c:v>
                </c:pt>
                <c:pt idx="10">
                  <c:v>35.382770885770093</c:v>
                </c:pt>
                <c:pt idx="11">
                  <c:v>37.837006214562116</c:v>
                </c:pt>
                <c:pt idx="12">
                  <c:v>42.788654594231275</c:v>
                </c:pt>
                <c:pt idx="13">
                  <c:v>50.951331032000233</c:v>
                </c:pt>
                <c:pt idx="15">
                  <c:v>36.681923045661577</c:v>
                </c:pt>
              </c:numCache>
            </c:numRef>
          </c:val>
          <c:extLst>
            <c:ext xmlns:c16="http://schemas.microsoft.com/office/drawing/2014/chart" uri="{C3380CC4-5D6E-409C-BE32-E72D297353CC}">
              <c16:uniqueId val="{00000008-5EEA-4F60-89D4-9C3933D6A8F1}"/>
            </c:ext>
          </c:extLst>
        </c:ser>
        <c:ser>
          <c:idx val="4"/>
          <c:order val="4"/>
          <c:tx>
            <c:strRef>
              <c:f>List1!$F$1</c:f>
              <c:strCache>
                <c:ptCount val="1"/>
                <c:pt idx="0">
                  <c:v>Poranění a otravy</c:v>
                </c:pt>
              </c:strCache>
            </c:strRef>
          </c:tx>
          <c:spPr>
            <a:solidFill>
              <a:schemeClr val="accent5"/>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List1!$F$2:$F$17</c:f>
              <c:numCache>
                <c:formatCode>0.00</c:formatCode>
                <c:ptCount val="16"/>
                <c:pt idx="0">
                  <c:v>31.531863885422421</c:v>
                </c:pt>
                <c:pt idx="1">
                  <c:v>36.010101249949862</c:v>
                </c:pt>
                <c:pt idx="2">
                  <c:v>35.962906978305512</c:v>
                </c:pt>
                <c:pt idx="3">
                  <c:v>42.751025505797173</c:v>
                </c:pt>
                <c:pt idx="4">
                  <c:v>42.586974129234704</c:v>
                </c:pt>
                <c:pt idx="5">
                  <c:v>38.044953372717544</c:v>
                </c:pt>
                <c:pt idx="6">
                  <c:v>36.970762002060376</c:v>
                </c:pt>
                <c:pt idx="7">
                  <c:v>33.08736521979236</c:v>
                </c:pt>
                <c:pt idx="8">
                  <c:v>29.928480372274514</c:v>
                </c:pt>
                <c:pt idx="9">
                  <c:v>32.840340807206061</c:v>
                </c:pt>
                <c:pt idx="10">
                  <c:v>33.92384020026698</c:v>
                </c:pt>
                <c:pt idx="11">
                  <c:v>43.093345199295513</c:v>
                </c:pt>
                <c:pt idx="12">
                  <c:v>39.937948610564227</c:v>
                </c:pt>
                <c:pt idx="13">
                  <c:v>31.228101861956016</c:v>
                </c:pt>
                <c:pt idx="15">
                  <c:v>35.510986032912619</c:v>
                </c:pt>
              </c:numCache>
            </c:numRef>
          </c:val>
          <c:extLst>
            <c:ext xmlns:c16="http://schemas.microsoft.com/office/drawing/2014/chart" uri="{C3380CC4-5D6E-409C-BE32-E72D297353CC}">
              <c16:uniqueId val="{00000009-5EEA-4F60-89D4-9C3933D6A8F1}"/>
            </c:ext>
          </c:extLst>
        </c:ser>
        <c:ser>
          <c:idx val="5"/>
          <c:order val="5"/>
          <c:tx>
            <c:strRef>
              <c:f>List1!$G$1</c:f>
              <c:strCache>
                <c:ptCount val="1"/>
                <c:pt idx="0">
                  <c:v>Ostatní</c:v>
                </c:pt>
              </c:strCache>
            </c:strRef>
          </c:tx>
          <c:spPr>
            <a:solidFill>
              <a:schemeClr val="accent3"/>
            </a:solidFill>
            <a:ln>
              <a:noFill/>
            </a:ln>
            <a:effectLst/>
          </c:spPr>
          <c:invertIfNegative val="0"/>
          <c:cat>
            <c:strRef>
              <c:f>List1!$A$2:$A$17</c:f>
              <c:strCache>
                <c:ptCount val="16"/>
                <c:pt idx="0">
                  <c:v>PHA</c:v>
                </c:pt>
                <c:pt idx="1">
                  <c:v>STC</c:v>
                </c:pt>
                <c:pt idx="2">
                  <c:v>JHC</c:v>
                </c:pt>
                <c:pt idx="3">
                  <c:v>PLZ</c:v>
                </c:pt>
                <c:pt idx="4">
                  <c:v>KAR</c:v>
                </c:pt>
                <c:pt idx="5">
                  <c:v>UST</c:v>
                </c:pt>
                <c:pt idx="6">
                  <c:v>LIB</c:v>
                </c:pt>
                <c:pt idx="7">
                  <c:v>HKK</c:v>
                </c:pt>
                <c:pt idx="8">
                  <c:v>PAR</c:v>
                </c:pt>
                <c:pt idx="9">
                  <c:v>VYS</c:v>
                </c:pt>
                <c:pt idx="10">
                  <c:v>JMK</c:v>
                </c:pt>
                <c:pt idx="11">
                  <c:v>OLO</c:v>
                </c:pt>
                <c:pt idx="12">
                  <c:v>ZLI</c:v>
                </c:pt>
                <c:pt idx="13">
                  <c:v>MSK</c:v>
                </c:pt>
                <c:pt idx="15">
                  <c:v>ČR</c:v>
                </c:pt>
              </c:strCache>
            </c:strRef>
          </c:cat>
          <c:val>
            <c:numRef>
              <c:f>List1!$G$2:$G$17</c:f>
              <c:numCache>
                <c:formatCode>0.00</c:formatCode>
                <c:ptCount val="16"/>
                <c:pt idx="0">
                  <c:v>149.44253325463484</c:v>
                </c:pt>
                <c:pt idx="1">
                  <c:v>169.46081188346309</c:v>
                </c:pt>
                <c:pt idx="2">
                  <c:v>174.85134295902856</c:v>
                </c:pt>
                <c:pt idx="3">
                  <c:v>211.98435667927069</c:v>
                </c:pt>
                <c:pt idx="4">
                  <c:v>219.80254460848954</c:v>
                </c:pt>
                <c:pt idx="5">
                  <c:v>198.03162049030396</c:v>
                </c:pt>
                <c:pt idx="6">
                  <c:v>158.77297686751541</c:v>
                </c:pt>
                <c:pt idx="7">
                  <c:v>149.33864976609459</c:v>
                </c:pt>
                <c:pt idx="8">
                  <c:v>168.47346699690803</c:v>
                </c:pt>
                <c:pt idx="9">
                  <c:v>154.8678219606083</c:v>
                </c:pt>
                <c:pt idx="10">
                  <c:v>148.1610639989907</c:v>
                </c:pt>
                <c:pt idx="11">
                  <c:v>128.59177475742359</c:v>
                </c:pt>
                <c:pt idx="12">
                  <c:v>145.73045973793006</c:v>
                </c:pt>
                <c:pt idx="13">
                  <c:v>169.03466316128416</c:v>
                </c:pt>
                <c:pt idx="15">
                  <c:v>164.1453633994422</c:v>
                </c:pt>
              </c:numCache>
            </c:numRef>
          </c:val>
          <c:extLst>
            <c:ext xmlns:c16="http://schemas.microsoft.com/office/drawing/2014/chart" uri="{C3380CC4-5D6E-409C-BE32-E72D297353CC}">
              <c16:uniqueId val="{0000000A-5EEA-4F60-89D4-9C3933D6A8F1}"/>
            </c:ext>
          </c:extLst>
        </c:ser>
        <c:dLbls>
          <c:showLegendKey val="0"/>
          <c:showVal val="0"/>
          <c:showCatName val="0"/>
          <c:showSerName val="0"/>
          <c:showPercent val="0"/>
          <c:showBubbleSize val="0"/>
        </c:dLbls>
        <c:gapWidth val="39"/>
        <c:overlap val="100"/>
        <c:axId val="812745000"/>
        <c:axId val="812742704"/>
      </c:barChart>
      <c:catAx>
        <c:axId val="812745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812742704"/>
        <c:crosses val="autoZero"/>
        <c:auto val="1"/>
        <c:lblAlgn val="ctr"/>
        <c:lblOffset val="100"/>
        <c:noMultiLvlLbl val="0"/>
      </c:catAx>
      <c:valAx>
        <c:axId val="812742704"/>
        <c:scaling>
          <c:orientation val="minMax"/>
          <c:max val="18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812745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1-4905-4122-8896-0B110D2F05FC}"/>
              </c:ext>
            </c:extLst>
          </c:dPt>
          <c:dPt>
            <c:idx val="4"/>
            <c:invertIfNegative val="0"/>
            <c:bubble3D val="0"/>
            <c:extLst>
              <c:ext xmlns:c16="http://schemas.microsoft.com/office/drawing/2014/chart" uri="{C3380CC4-5D6E-409C-BE32-E72D297353CC}">
                <c16:uniqueId val="{00000003-4905-4122-8896-0B110D2F05FC}"/>
              </c:ext>
            </c:extLst>
          </c:dPt>
          <c:dPt>
            <c:idx val="5"/>
            <c:invertIfNegative val="0"/>
            <c:bubble3D val="0"/>
            <c:extLst>
              <c:ext xmlns:c16="http://schemas.microsoft.com/office/drawing/2014/chart" uri="{C3380CC4-5D6E-409C-BE32-E72D297353CC}">
                <c16:uniqueId val="{00000000-67CA-41DA-9C4A-7AA80AF79B5C}"/>
              </c:ext>
            </c:extLst>
          </c:dPt>
          <c:dPt>
            <c:idx val="6"/>
            <c:invertIfNegative val="0"/>
            <c:bubble3D val="0"/>
            <c:extLst>
              <c:ext xmlns:c16="http://schemas.microsoft.com/office/drawing/2014/chart" uri="{C3380CC4-5D6E-409C-BE32-E72D297353CC}">
                <c16:uniqueId val="{00000004-4905-4122-8896-0B110D2F05FC}"/>
              </c:ext>
            </c:extLst>
          </c:dPt>
          <c:dPt>
            <c:idx val="7"/>
            <c:invertIfNegative val="0"/>
            <c:bubble3D val="0"/>
            <c:spPr>
              <a:solidFill>
                <a:sysClr val="window" lastClr="FFFFFF">
                  <a:lumMod val="85000"/>
                </a:sysClr>
              </a:solidFill>
            </c:spPr>
            <c:extLst>
              <c:ext xmlns:c16="http://schemas.microsoft.com/office/drawing/2014/chart" uri="{C3380CC4-5D6E-409C-BE32-E72D297353CC}">
                <c16:uniqueId val="{00000001-67CA-41DA-9C4A-7AA80AF79B5C}"/>
              </c:ext>
            </c:extLst>
          </c:dPt>
          <c:dPt>
            <c:idx val="9"/>
            <c:invertIfNegative val="0"/>
            <c:bubble3D val="0"/>
            <c:extLst>
              <c:ext xmlns:c16="http://schemas.microsoft.com/office/drawing/2014/chart" uri="{C3380CC4-5D6E-409C-BE32-E72D297353CC}">
                <c16:uniqueId val="{00000006-4905-4122-8896-0B110D2F05FC}"/>
              </c:ext>
            </c:extLst>
          </c:dPt>
          <c:dPt>
            <c:idx val="11"/>
            <c:invertIfNegative val="0"/>
            <c:bubble3D val="0"/>
            <c:spPr>
              <a:solidFill>
                <a:srgbClr val="D71440"/>
              </a:solidFill>
            </c:spPr>
            <c:extLst>
              <c:ext xmlns:c16="http://schemas.microsoft.com/office/drawing/2014/chart" uri="{C3380CC4-5D6E-409C-BE32-E72D297353CC}">
                <c16:uniqueId val="{00000008-F8F0-46DB-901C-C1CCCA3F7AB0}"/>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List1!$A$2:$A$16</c:f>
              <c:numCache>
                <c:formatCode>General</c:formatCode>
                <c:ptCount val="15"/>
                <c:pt idx="0">
                  <c:v>626.74</c:v>
                </c:pt>
                <c:pt idx="1">
                  <c:v>626.01</c:v>
                </c:pt>
                <c:pt idx="2">
                  <c:v>603.36000000000013</c:v>
                </c:pt>
                <c:pt idx="3">
                  <c:v>588.43999999999994</c:v>
                </c:pt>
                <c:pt idx="4">
                  <c:v>572.73</c:v>
                </c:pt>
                <c:pt idx="5">
                  <c:v>560.98</c:v>
                </c:pt>
                <c:pt idx="6">
                  <c:v>556.19000000000005</c:v>
                </c:pt>
                <c:pt idx="7">
                  <c:v>526.46</c:v>
                </c:pt>
                <c:pt idx="8">
                  <c:v>524.58999999999992</c:v>
                </c:pt>
                <c:pt idx="9">
                  <c:v>494</c:v>
                </c:pt>
                <c:pt idx="10" formatCode="###0.0">
                  <c:v>470.94000000000005</c:v>
                </c:pt>
                <c:pt idx="11" formatCode="###0.0">
                  <c:v>469.09000000000003</c:v>
                </c:pt>
                <c:pt idx="12" formatCode="###0.0">
                  <c:v>465.08000000000015</c:v>
                </c:pt>
                <c:pt idx="13" formatCode="###0.0">
                  <c:v>413.77</c:v>
                </c:pt>
                <c:pt idx="14" formatCode="###0.0">
                  <c:v>406.48</c:v>
                </c:pt>
              </c:numCache>
            </c:numRef>
          </c:val>
          <c:extLst>
            <c:ext xmlns:c15="http://schemas.microsoft.com/office/drawing/2012/chart" uri="{02D57815-91ED-43cb-92C2-25804820EDAC}">
              <c15:filteredCategoryTitle>
                <c15:cat>
                  <c:multiLvlStrRef>
                    <c:extLst>
                      <c:ext uri="{02D57815-91ED-43cb-92C2-25804820EDAC}">
                        <c15:formulaRef>
                          <c15:sqref>List1!#REF!</c15:sqref>
                        </c15:formulaRef>
                      </c:ext>
                    </c:extLst>
                  </c:multiLvlStrRef>
                </c15:cat>
              </c15:filteredCategoryTitle>
            </c:ext>
            <c:ext xmlns:c16="http://schemas.microsoft.com/office/drawing/2014/chart" uri="{C3380CC4-5D6E-409C-BE32-E72D297353CC}">
              <c16:uniqueId val="{00000007-4905-4122-8896-0B110D2F05FC}"/>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650"/>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0BE1-41E9-AD61-6626D98990FB}"/>
              </c:ext>
            </c:extLst>
          </c:dPt>
          <c:dPt>
            <c:idx val="4"/>
            <c:invertIfNegative val="0"/>
            <c:bubble3D val="0"/>
            <c:extLst>
              <c:ext xmlns:c16="http://schemas.microsoft.com/office/drawing/2014/chart" uri="{C3380CC4-5D6E-409C-BE32-E72D297353CC}">
                <c16:uniqueId val="{00000001-0BE1-41E9-AD61-6626D98990FB}"/>
              </c:ext>
            </c:extLst>
          </c:dPt>
          <c:dPt>
            <c:idx val="6"/>
            <c:invertIfNegative val="0"/>
            <c:bubble3D val="0"/>
            <c:extLst>
              <c:ext xmlns:c16="http://schemas.microsoft.com/office/drawing/2014/chart" uri="{C3380CC4-5D6E-409C-BE32-E72D297353CC}">
                <c16:uniqueId val="{00000002-0BE1-41E9-AD61-6626D98990FB}"/>
              </c:ext>
            </c:extLst>
          </c:dPt>
          <c:dPt>
            <c:idx val="7"/>
            <c:invertIfNegative val="0"/>
            <c:bubble3D val="0"/>
            <c:spPr>
              <a:solidFill>
                <a:srgbClr val="D71440"/>
              </a:solidFill>
            </c:spPr>
            <c:extLst>
              <c:ext xmlns:c16="http://schemas.microsoft.com/office/drawing/2014/chart" uri="{C3380CC4-5D6E-409C-BE32-E72D297353CC}">
                <c16:uniqueId val="{00000007-EA0D-40AB-A990-6D30D0AF8B39}"/>
              </c:ext>
            </c:extLst>
          </c:dPt>
          <c:dPt>
            <c:idx val="8"/>
            <c:invertIfNegative val="0"/>
            <c:bubble3D val="0"/>
            <c:spPr>
              <a:solidFill>
                <a:sysClr val="window" lastClr="FFFFFF">
                  <a:lumMod val="85000"/>
                </a:sysClr>
              </a:solidFill>
            </c:spPr>
            <c:extLst>
              <c:ext xmlns:c16="http://schemas.microsoft.com/office/drawing/2014/chart" uri="{C3380CC4-5D6E-409C-BE32-E72D297353CC}">
                <c16:uniqueId val="{00000000-B143-4D44-8405-E4394B0538AA}"/>
              </c:ext>
            </c:extLst>
          </c:dPt>
          <c:dPt>
            <c:idx val="9"/>
            <c:invertIfNegative val="0"/>
            <c:bubble3D val="0"/>
            <c:extLst>
              <c:ext xmlns:c16="http://schemas.microsoft.com/office/drawing/2014/chart" uri="{C3380CC4-5D6E-409C-BE32-E72D297353CC}">
                <c16:uniqueId val="{00000003-0BE1-41E9-AD61-6626D98990FB}"/>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List1!$A$2:$A$16</c:f>
              <c:numCache>
                <c:formatCode>General</c:formatCode>
                <c:ptCount val="15"/>
                <c:pt idx="0">
                  <c:v>239.51999999999992</c:v>
                </c:pt>
                <c:pt idx="1">
                  <c:v>229.27000000000004</c:v>
                </c:pt>
                <c:pt idx="2">
                  <c:v>227.64</c:v>
                </c:pt>
                <c:pt idx="3">
                  <c:v>226.60000000000002</c:v>
                </c:pt>
                <c:pt idx="4">
                  <c:v>221.06999999999994</c:v>
                </c:pt>
                <c:pt idx="5">
                  <c:v>216.18</c:v>
                </c:pt>
                <c:pt idx="6">
                  <c:v>205.69</c:v>
                </c:pt>
                <c:pt idx="7">
                  <c:v>200.48999999999995</c:v>
                </c:pt>
                <c:pt idx="8">
                  <c:v>196.87</c:v>
                </c:pt>
                <c:pt idx="9">
                  <c:v>192.30999999999995</c:v>
                </c:pt>
                <c:pt idx="10">
                  <c:v>189.41999999999996</c:v>
                </c:pt>
                <c:pt idx="11">
                  <c:v>171.54000000000002</c:v>
                </c:pt>
                <c:pt idx="12">
                  <c:v>159.73000000000002</c:v>
                </c:pt>
                <c:pt idx="13">
                  <c:v>150.63999999999999</c:v>
                </c:pt>
                <c:pt idx="14">
                  <c:v>147.82999999999998</c:v>
                </c:pt>
              </c:numCache>
            </c:numRef>
          </c:val>
          <c:extLst>
            <c:ext xmlns:c16="http://schemas.microsoft.com/office/drawing/2014/chart" uri="{C3380CC4-5D6E-409C-BE32-E72D297353CC}">
              <c16:uniqueId val="{00000004-0BE1-41E9-AD61-6626D98990FB}"/>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650"/>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přistěhovalí</c:v>
                </c:pt>
              </c:strCache>
            </c:strRef>
          </c:tx>
          <c:spPr>
            <a:ln w="19050" cap="rnd">
              <a:solidFill>
                <a:srgbClr val="084263"/>
              </a:solidFill>
              <a:round/>
            </a:ln>
            <a:effectLst/>
          </c:spPr>
          <c:marker>
            <c:symbol val="none"/>
          </c:marker>
          <c:cat>
            <c:numRef>
              <c:f>List1!$A$2:$A$27</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List1!$B$2:$B$27</c:f>
              <c:numCache>
                <c:formatCode>0</c:formatCode>
                <c:ptCount val="26"/>
                <c:pt idx="0">
                  <c:v>4131</c:v>
                </c:pt>
                <c:pt idx="1">
                  <c:v>3618</c:v>
                </c:pt>
                <c:pt idx="2">
                  <c:v>3472</c:v>
                </c:pt>
                <c:pt idx="3">
                  <c:v>3300</c:v>
                </c:pt>
                <c:pt idx="4">
                  <c:v>3373</c:v>
                </c:pt>
                <c:pt idx="5">
                  <c:v>3427</c:v>
                </c:pt>
                <c:pt idx="6">
                  <c:v>3203</c:v>
                </c:pt>
                <c:pt idx="7">
                  <c:v>3128</c:v>
                </c:pt>
                <c:pt idx="8">
                  <c:v>3346</c:v>
                </c:pt>
                <c:pt idx="9">
                  <c:v>4623</c:v>
                </c:pt>
                <c:pt idx="10">
                  <c:v>5299</c:v>
                </c:pt>
                <c:pt idx="11">
                  <c:v>5315</c:v>
                </c:pt>
                <c:pt idx="12">
                  <c:v>6106</c:v>
                </c:pt>
                <c:pt idx="13">
                  <c:v>6793</c:v>
                </c:pt>
                <c:pt idx="14">
                  <c:v>8233</c:v>
                </c:pt>
                <c:pt idx="15">
                  <c:v>6607</c:v>
                </c:pt>
                <c:pt idx="16">
                  <c:v>5100</c:v>
                </c:pt>
                <c:pt idx="17">
                  <c:v>5049</c:v>
                </c:pt>
                <c:pt idx="18">
                  <c:v>4043</c:v>
                </c:pt>
                <c:pt idx="19">
                  <c:v>4258</c:v>
                </c:pt>
                <c:pt idx="20">
                  <c:v>4097</c:v>
                </c:pt>
                <c:pt idx="21">
                  <c:v>4396</c:v>
                </c:pt>
                <c:pt idx="22">
                  <c:v>4507</c:v>
                </c:pt>
                <c:pt idx="23">
                  <c:v>4429</c:v>
                </c:pt>
                <c:pt idx="24">
                  <c:v>5127</c:v>
                </c:pt>
                <c:pt idx="25">
                  <c:v>5339</c:v>
                </c:pt>
              </c:numCache>
            </c:numRef>
          </c:val>
          <c:smooth val="0"/>
          <c:extLst>
            <c:ext xmlns:c16="http://schemas.microsoft.com/office/drawing/2014/chart" uri="{C3380CC4-5D6E-409C-BE32-E72D297353CC}">
              <c16:uniqueId val="{00000000-195F-49C2-B5AD-A694BCBA6736}"/>
            </c:ext>
          </c:extLst>
        </c:ser>
        <c:dLbls>
          <c:showLegendKey val="0"/>
          <c:showVal val="0"/>
          <c:showCatName val="0"/>
          <c:showSerName val="0"/>
          <c:showPercent val="0"/>
          <c:showBubbleSize val="0"/>
        </c:dLbls>
        <c:smooth val="0"/>
        <c:axId val="424720256"/>
        <c:axId val="424721792"/>
      </c:lineChart>
      <c:catAx>
        <c:axId val="42472025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424721792"/>
        <c:crosses val="autoZero"/>
        <c:auto val="1"/>
        <c:lblAlgn val="ctr"/>
        <c:lblOffset val="100"/>
        <c:tickLblSkip val="1"/>
        <c:noMultiLvlLbl val="0"/>
      </c:catAx>
      <c:valAx>
        <c:axId val="424721792"/>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cs-CZ" sz="800" dirty="0"/>
                  <a:t>Počet obyvatel</a:t>
                </a:r>
              </a:p>
            </c:rich>
          </c:tx>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424720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45FC-490D-87EB-EA459C20FD7B}"/>
              </c:ext>
            </c:extLst>
          </c:dPt>
          <c:dPt>
            <c:idx val="4"/>
            <c:invertIfNegative val="0"/>
            <c:bubble3D val="0"/>
            <c:extLst>
              <c:ext xmlns:c16="http://schemas.microsoft.com/office/drawing/2014/chart" uri="{C3380CC4-5D6E-409C-BE32-E72D297353CC}">
                <c16:uniqueId val="{00000001-45FC-490D-87EB-EA459C20FD7B}"/>
              </c:ext>
            </c:extLst>
          </c:dPt>
          <c:dPt>
            <c:idx val="6"/>
            <c:invertIfNegative val="0"/>
            <c:bubble3D val="0"/>
            <c:extLst>
              <c:ext xmlns:c16="http://schemas.microsoft.com/office/drawing/2014/chart" uri="{C3380CC4-5D6E-409C-BE32-E72D297353CC}">
                <c16:uniqueId val="{00000002-45FC-490D-87EB-EA459C20FD7B}"/>
              </c:ext>
            </c:extLst>
          </c:dPt>
          <c:dPt>
            <c:idx val="8"/>
            <c:invertIfNegative val="0"/>
            <c:bubble3D val="0"/>
            <c:spPr>
              <a:solidFill>
                <a:sysClr val="window" lastClr="FFFFFF">
                  <a:lumMod val="85000"/>
                </a:sysClr>
              </a:solidFill>
            </c:spPr>
            <c:extLst>
              <c:ext xmlns:c16="http://schemas.microsoft.com/office/drawing/2014/chart" uri="{C3380CC4-5D6E-409C-BE32-E72D297353CC}">
                <c16:uniqueId val="{00000000-DE18-46D6-A7AD-0CF1EDD424DF}"/>
              </c:ext>
            </c:extLst>
          </c:dPt>
          <c:dPt>
            <c:idx val="9"/>
            <c:invertIfNegative val="0"/>
            <c:bubble3D val="0"/>
            <c:spPr>
              <a:solidFill>
                <a:srgbClr val="D71440"/>
              </a:solidFill>
            </c:spPr>
            <c:extLst>
              <c:ext xmlns:c16="http://schemas.microsoft.com/office/drawing/2014/chart" uri="{C3380CC4-5D6E-409C-BE32-E72D297353CC}">
                <c16:uniqueId val="{00000003-45FC-490D-87EB-EA459C20FD7B}"/>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List1!$A$2:$A$16</c:f>
              <c:numCache>
                <c:formatCode>General</c:formatCode>
                <c:ptCount val="15"/>
                <c:pt idx="0">
                  <c:v>172.98000000000002</c:v>
                </c:pt>
                <c:pt idx="1">
                  <c:v>169.57</c:v>
                </c:pt>
                <c:pt idx="2">
                  <c:v>165.99</c:v>
                </c:pt>
                <c:pt idx="3">
                  <c:v>163.91</c:v>
                </c:pt>
                <c:pt idx="4">
                  <c:v>160.91000000000003</c:v>
                </c:pt>
                <c:pt idx="5">
                  <c:v>157.94999999999999</c:v>
                </c:pt>
                <c:pt idx="6">
                  <c:v>156.9</c:v>
                </c:pt>
                <c:pt idx="7">
                  <c:v>149.89999999999998</c:v>
                </c:pt>
                <c:pt idx="8">
                  <c:v>149.44999999999999</c:v>
                </c:pt>
                <c:pt idx="9">
                  <c:v>145.07999999999998</c:v>
                </c:pt>
                <c:pt idx="10">
                  <c:v>141.50000000000003</c:v>
                </c:pt>
                <c:pt idx="11">
                  <c:v>139.26999999999998</c:v>
                </c:pt>
                <c:pt idx="12">
                  <c:v>133.88</c:v>
                </c:pt>
                <c:pt idx="13">
                  <c:v>128.28999999999996</c:v>
                </c:pt>
                <c:pt idx="14">
                  <c:v>100.11000000000001</c:v>
                </c:pt>
              </c:numCache>
            </c:numRef>
          </c:val>
          <c:extLst>
            <c:ext xmlns:c16="http://schemas.microsoft.com/office/drawing/2014/chart" uri="{C3380CC4-5D6E-409C-BE32-E72D297353CC}">
              <c16:uniqueId val="{00000004-45FC-490D-87EB-EA459C20FD7B}"/>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24C6-45DB-BE57-CCA4266DC8A8}"/>
              </c:ext>
            </c:extLst>
          </c:dPt>
          <c:dPt>
            <c:idx val="4"/>
            <c:invertIfNegative val="0"/>
            <c:bubble3D val="0"/>
            <c:extLst>
              <c:ext xmlns:c16="http://schemas.microsoft.com/office/drawing/2014/chart" uri="{C3380CC4-5D6E-409C-BE32-E72D297353CC}">
                <c16:uniqueId val="{00000001-24C6-45DB-BE57-CCA4266DC8A8}"/>
              </c:ext>
            </c:extLst>
          </c:dPt>
          <c:dPt>
            <c:idx val="6"/>
            <c:invertIfNegative val="0"/>
            <c:bubble3D val="0"/>
            <c:extLst>
              <c:ext xmlns:c16="http://schemas.microsoft.com/office/drawing/2014/chart" uri="{C3380CC4-5D6E-409C-BE32-E72D297353CC}">
                <c16:uniqueId val="{00000002-24C6-45DB-BE57-CCA4266DC8A8}"/>
              </c:ext>
            </c:extLst>
          </c:dPt>
          <c:dPt>
            <c:idx val="7"/>
            <c:invertIfNegative val="0"/>
            <c:bubble3D val="0"/>
            <c:spPr>
              <a:solidFill>
                <a:sysClr val="window" lastClr="FFFFFF">
                  <a:lumMod val="85000"/>
                </a:sysClr>
              </a:solidFill>
            </c:spPr>
            <c:extLst>
              <c:ext xmlns:c16="http://schemas.microsoft.com/office/drawing/2014/chart" uri="{C3380CC4-5D6E-409C-BE32-E72D297353CC}">
                <c16:uniqueId val="{00000000-F208-4B1F-913E-5E4B3E4ACEE3}"/>
              </c:ext>
            </c:extLst>
          </c:dPt>
          <c:dPt>
            <c:idx val="9"/>
            <c:invertIfNegative val="0"/>
            <c:bubble3D val="0"/>
            <c:extLst>
              <c:ext xmlns:c16="http://schemas.microsoft.com/office/drawing/2014/chart" uri="{C3380CC4-5D6E-409C-BE32-E72D297353CC}">
                <c16:uniqueId val="{00000003-24C6-45DB-BE57-CCA4266DC8A8}"/>
              </c:ext>
            </c:extLst>
          </c:dPt>
          <c:dPt>
            <c:idx val="13"/>
            <c:invertIfNegative val="0"/>
            <c:bubble3D val="0"/>
            <c:spPr>
              <a:solidFill>
                <a:srgbClr val="D71440"/>
              </a:solidFill>
            </c:spPr>
            <c:extLst>
              <c:ext xmlns:c16="http://schemas.microsoft.com/office/drawing/2014/chart" uri="{C3380CC4-5D6E-409C-BE32-E72D297353CC}">
                <c16:uniqueId val="{00000007-6541-4BE7-9CBA-C0561B307780}"/>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List1!$A$2:$A$16</c:f>
              <c:numCache>
                <c:formatCode>General</c:formatCode>
                <c:ptCount val="15"/>
                <c:pt idx="0">
                  <c:v>86.78</c:v>
                </c:pt>
                <c:pt idx="1">
                  <c:v>80.190000000000012</c:v>
                </c:pt>
                <c:pt idx="2">
                  <c:v>74.67</c:v>
                </c:pt>
                <c:pt idx="3">
                  <c:v>71.179999999999993</c:v>
                </c:pt>
                <c:pt idx="4">
                  <c:v>68.180000000000007</c:v>
                </c:pt>
                <c:pt idx="5">
                  <c:v>64.05</c:v>
                </c:pt>
                <c:pt idx="6">
                  <c:v>56.449999999999989</c:v>
                </c:pt>
                <c:pt idx="7">
                  <c:v>55.930000000000007</c:v>
                </c:pt>
                <c:pt idx="8">
                  <c:v>49.47999999999999</c:v>
                </c:pt>
                <c:pt idx="9">
                  <c:v>46.599999999999994</c:v>
                </c:pt>
                <c:pt idx="10">
                  <c:v>46.09</c:v>
                </c:pt>
                <c:pt idx="11">
                  <c:v>41.58</c:v>
                </c:pt>
                <c:pt idx="12">
                  <c:v>41.55</c:v>
                </c:pt>
                <c:pt idx="13">
                  <c:v>33.299999999999997</c:v>
                </c:pt>
                <c:pt idx="14">
                  <c:v>30.359999999999992</c:v>
                </c:pt>
              </c:numCache>
            </c:numRef>
          </c:val>
          <c:extLst>
            <c:ext xmlns:c16="http://schemas.microsoft.com/office/drawing/2014/chart" uri="{C3380CC4-5D6E-409C-BE32-E72D297353CC}">
              <c16:uniqueId val="{00000004-24C6-45DB-BE57-CCA4266DC8A8}"/>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200"/>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32DD-4E6A-8BA3-C446902E71FD}"/>
              </c:ext>
            </c:extLst>
          </c:dPt>
          <c:dPt>
            <c:idx val="4"/>
            <c:invertIfNegative val="0"/>
            <c:bubble3D val="0"/>
            <c:extLst>
              <c:ext xmlns:c16="http://schemas.microsoft.com/office/drawing/2014/chart" uri="{C3380CC4-5D6E-409C-BE32-E72D297353CC}">
                <c16:uniqueId val="{00000001-32DD-4E6A-8BA3-C446902E71FD}"/>
              </c:ext>
            </c:extLst>
          </c:dPt>
          <c:dPt>
            <c:idx val="6"/>
            <c:invertIfNegative val="0"/>
            <c:bubble3D val="0"/>
            <c:extLst>
              <c:ext xmlns:c16="http://schemas.microsoft.com/office/drawing/2014/chart" uri="{C3380CC4-5D6E-409C-BE32-E72D297353CC}">
                <c16:uniqueId val="{00000002-32DD-4E6A-8BA3-C446902E71FD}"/>
              </c:ext>
            </c:extLst>
          </c:dPt>
          <c:dPt>
            <c:idx val="7"/>
            <c:invertIfNegative val="0"/>
            <c:bubble3D val="0"/>
            <c:spPr>
              <a:solidFill>
                <a:sysClr val="window" lastClr="FFFFFF">
                  <a:lumMod val="85000"/>
                </a:sysClr>
              </a:solidFill>
            </c:spPr>
            <c:extLst>
              <c:ext xmlns:c16="http://schemas.microsoft.com/office/drawing/2014/chart" uri="{C3380CC4-5D6E-409C-BE32-E72D297353CC}">
                <c16:uniqueId val="{00000000-E230-41D0-9502-14A91F78E0B5}"/>
              </c:ext>
            </c:extLst>
          </c:dPt>
          <c:dPt>
            <c:idx val="9"/>
            <c:invertIfNegative val="0"/>
            <c:bubble3D val="0"/>
            <c:extLst>
              <c:ext xmlns:c16="http://schemas.microsoft.com/office/drawing/2014/chart" uri="{C3380CC4-5D6E-409C-BE32-E72D297353CC}">
                <c16:uniqueId val="{00000003-32DD-4E6A-8BA3-C446902E71FD}"/>
              </c:ext>
            </c:extLst>
          </c:dPt>
          <c:dPt>
            <c:idx val="11"/>
            <c:invertIfNegative val="0"/>
            <c:bubble3D val="0"/>
            <c:spPr>
              <a:solidFill>
                <a:srgbClr val="D71440"/>
              </a:solidFill>
            </c:spPr>
            <c:extLst>
              <c:ext xmlns:c16="http://schemas.microsoft.com/office/drawing/2014/chart" uri="{C3380CC4-5D6E-409C-BE32-E72D297353CC}">
                <c16:uniqueId val="{00000007-A579-4FBA-9665-5DDCCC98803F}"/>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List1!$A$2:$A$16</c:f>
              <c:numCache>
                <c:formatCode>General</c:formatCode>
                <c:ptCount val="15"/>
                <c:pt idx="0">
                  <c:v>37.75</c:v>
                </c:pt>
                <c:pt idx="1">
                  <c:v>36.619999999999997</c:v>
                </c:pt>
                <c:pt idx="2">
                  <c:v>35.299999999999997</c:v>
                </c:pt>
                <c:pt idx="3">
                  <c:v>34.9</c:v>
                </c:pt>
                <c:pt idx="4">
                  <c:v>33.319999999999993</c:v>
                </c:pt>
                <c:pt idx="5">
                  <c:v>33.18</c:v>
                </c:pt>
                <c:pt idx="6">
                  <c:v>29.450000000000003</c:v>
                </c:pt>
                <c:pt idx="7">
                  <c:v>25.86</c:v>
                </c:pt>
                <c:pt idx="8">
                  <c:v>21.169999999999995</c:v>
                </c:pt>
                <c:pt idx="9">
                  <c:v>19.71</c:v>
                </c:pt>
                <c:pt idx="10">
                  <c:v>19.659999999999997</c:v>
                </c:pt>
                <c:pt idx="11">
                  <c:v>19.29</c:v>
                </c:pt>
                <c:pt idx="12">
                  <c:v>18.120000000000005</c:v>
                </c:pt>
                <c:pt idx="13">
                  <c:v>18.09</c:v>
                </c:pt>
                <c:pt idx="14">
                  <c:v>10.79</c:v>
                </c:pt>
              </c:numCache>
            </c:numRef>
          </c:val>
          <c:extLst>
            <c:ext xmlns:c16="http://schemas.microsoft.com/office/drawing/2014/chart" uri="{C3380CC4-5D6E-409C-BE32-E72D297353CC}">
              <c16:uniqueId val="{00000004-32DD-4E6A-8BA3-C446902E71FD}"/>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80"/>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3CC2-493B-82D3-25B6BDEED0D4}"/>
              </c:ext>
            </c:extLst>
          </c:dPt>
          <c:dPt>
            <c:idx val="4"/>
            <c:invertIfNegative val="0"/>
            <c:bubble3D val="0"/>
            <c:extLst>
              <c:ext xmlns:c16="http://schemas.microsoft.com/office/drawing/2014/chart" uri="{C3380CC4-5D6E-409C-BE32-E72D297353CC}">
                <c16:uniqueId val="{00000001-3CC2-493B-82D3-25B6BDEED0D4}"/>
              </c:ext>
            </c:extLst>
          </c:dPt>
          <c:dPt>
            <c:idx val="6"/>
            <c:invertIfNegative val="0"/>
            <c:bubble3D val="0"/>
            <c:extLst>
              <c:ext xmlns:c16="http://schemas.microsoft.com/office/drawing/2014/chart" uri="{C3380CC4-5D6E-409C-BE32-E72D297353CC}">
                <c16:uniqueId val="{00000002-3CC2-493B-82D3-25B6BDEED0D4}"/>
              </c:ext>
            </c:extLst>
          </c:dPt>
          <c:dPt>
            <c:idx val="8"/>
            <c:invertIfNegative val="0"/>
            <c:bubble3D val="0"/>
            <c:extLst>
              <c:ext xmlns:c16="http://schemas.microsoft.com/office/drawing/2014/chart" uri="{C3380CC4-5D6E-409C-BE32-E72D297353CC}">
                <c16:uniqueId val="{00000000-642C-42A4-B5FE-2B756E957668}"/>
              </c:ext>
            </c:extLst>
          </c:dPt>
          <c:dPt>
            <c:idx val="9"/>
            <c:invertIfNegative val="0"/>
            <c:bubble3D val="0"/>
            <c:spPr>
              <a:solidFill>
                <a:sysClr val="window" lastClr="FFFFFF">
                  <a:lumMod val="85000"/>
                </a:sysClr>
              </a:solidFill>
            </c:spPr>
            <c:extLst>
              <c:ext xmlns:c16="http://schemas.microsoft.com/office/drawing/2014/chart" uri="{C3380CC4-5D6E-409C-BE32-E72D297353CC}">
                <c16:uniqueId val="{00000003-3CC2-493B-82D3-25B6BDEED0D4}"/>
              </c:ext>
            </c:extLst>
          </c:dPt>
          <c:dPt>
            <c:idx val="14"/>
            <c:invertIfNegative val="0"/>
            <c:bubble3D val="0"/>
            <c:spPr>
              <a:solidFill>
                <a:srgbClr val="D71440"/>
              </a:solidFill>
            </c:spPr>
            <c:extLst>
              <c:ext xmlns:c16="http://schemas.microsoft.com/office/drawing/2014/chart" uri="{C3380CC4-5D6E-409C-BE32-E72D297353CC}">
                <c16:uniqueId val="{00000007-90B1-4795-AF69-002E5047041E}"/>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List1!$A$2:$A$16</c:f>
              <c:numCache>
                <c:formatCode>General</c:formatCode>
                <c:ptCount val="15"/>
                <c:pt idx="0">
                  <c:v>64.75</c:v>
                </c:pt>
                <c:pt idx="1">
                  <c:v>64.33</c:v>
                </c:pt>
                <c:pt idx="2">
                  <c:v>62.129999999999995</c:v>
                </c:pt>
                <c:pt idx="3">
                  <c:v>58.27</c:v>
                </c:pt>
                <c:pt idx="4">
                  <c:v>55.95</c:v>
                </c:pt>
                <c:pt idx="5">
                  <c:v>53.769999999999996</c:v>
                </c:pt>
                <c:pt idx="6">
                  <c:v>52.94</c:v>
                </c:pt>
                <c:pt idx="7">
                  <c:v>52.89</c:v>
                </c:pt>
                <c:pt idx="8">
                  <c:v>52.870000000000005</c:v>
                </c:pt>
                <c:pt idx="9">
                  <c:v>51.9</c:v>
                </c:pt>
                <c:pt idx="10">
                  <c:v>51.73</c:v>
                </c:pt>
                <c:pt idx="11">
                  <c:v>51.500000000000007</c:v>
                </c:pt>
                <c:pt idx="12">
                  <c:v>41.759999999999991</c:v>
                </c:pt>
                <c:pt idx="13">
                  <c:v>40.159999999999997</c:v>
                </c:pt>
                <c:pt idx="14">
                  <c:v>30.799999999999997</c:v>
                </c:pt>
              </c:numCache>
            </c:numRef>
          </c:val>
          <c:extLst>
            <c:ext xmlns:c16="http://schemas.microsoft.com/office/drawing/2014/chart" uri="{C3380CC4-5D6E-409C-BE32-E72D297353CC}">
              <c16:uniqueId val="{00000004-3CC2-493B-82D3-25B6BDEED0D4}"/>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80"/>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HKK</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&lt;= 10</c:v>
                </c:pt>
                <c:pt idx="1">
                  <c:v>11 - 20</c:v>
                </c:pt>
                <c:pt idx="2">
                  <c:v>21 - 30</c:v>
                </c:pt>
                <c:pt idx="3">
                  <c:v>31 - 40</c:v>
                </c:pt>
                <c:pt idx="4">
                  <c:v>41 - 50</c:v>
                </c:pt>
                <c:pt idx="5">
                  <c:v>51 - 60</c:v>
                </c:pt>
                <c:pt idx="6">
                  <c:v>61 - 70</c:v>
                </c:pt>
                <c:pt idx="7">
                  <c:v>71 - 80</c:v>
                </c:pt>
                <c:pt idx="8">
                  <c:v>81 - 90</c:v>
                </c:pt>
                <c:pt idx="9">
                  <c:v>91 - 100</c:v>
                </c:pt>
                <c:pt idx="10">
                  <c:v>101+</c:v>
                </c:pt>
              </c:strCache>
            </c:strRef>
          </c:cat>
          <c:val>
            <c:numRef>
              <c:f>Sheet1!$B$2:$B$12</c:f>
              <c:numCache>
                <c:formatCode>#,##0.0</c:formatCode>
                <c:ptCount val="11"/>
                <c:pt idx="0">
                  <c:v>0.5</c:v>
                </c:pt>
                <c:pt idx="1">
                  <c:v>0.2</c:v>
                </c:pt>
                <c:pt idx="2">
                  <c:v>0.4</c:v>
                </c:pt>
                <c:pt idx="3">
                  <c:v>0.9</c:v>
                </c:pt>
                <c:pt idx="4">
                  <c:v>2.2999999999999998</c:v>
                </c:pt>
                <c:pt idx="5">
                  <c:v>7.4</c:v>
                </c:pt>
                <c:pt idx="6">
                  <c:v>18.7</c:v>
                </c:pt>
                <c:pt idx="7">
                  <c:v>26.1</c:v>
                </c:pt>
                <c:pt idx="8">
                  <c:v>35.200000000000003</c:v>
                </c:pt>
                <c:pt idx="9">
                  <c:v>8.1</c:v>
                </c:pt>
                <c:pt idx="10">
                  <c:v>0.1</c:v>
                </c:pt>
              </c:numCache>
            </c:numRef>
          </c:val>
          <c:extLst>
            <c:ext xmlns:c16="http://schemas.microsoft.com/office/drawing/2014/chart" uri="{C3380CC4-5D6E-409C-BE32-E72D297353CC}">
              <c16:uniqueId val="{00000000-D230-494D-8AF1-3EA183E80B07}"/>
            </c:ext>
          </c:extLst>
        </c:ser>
        <c:ser>
          <c:idx val="1"/>
          <c:order val="1"/>
          <c:tx>
            <c:strRef>
              <c:f>Sheet1!$C$1</c:f>
              <c:strCache>
                <c:ptCount val="1"/>
                <c:pt idx="0">
                  <c:v>ČR</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&lt;= 10</c:v>
                </c:pt>
                <c:pt idx="1">
                  <c:v>11 - 20</c:v>
                </c:pt>
                <c:pt idx="2">
                  <c:v>21 - 30</c:v>
                </c:pt>
                <c:pt idx="3">
                  <c:v>31 - 40</c:v>
                </c:pt>
                <c:pt idx="4">
                  <c:v>41 - 50</c:v>
                </c:pt>
                <c:pt idx="5">
                  <c:v>51 - 60</c:v>
                </c:pt>
                <c:pt idx="6">
                  <c:v>61 - 70</c:v>
                </c:pt>
                <c:pt idx="7">
                  <c:v>71 - 80</c:v>
                </c:pt>
                <c:pt idx="8">
                  <c:v>81 - 90</c:v>
                </c:pt>
                <c:pt idx="9">
                  <c:v>91 - 100</c:v>
                </c:pt>
                <c:pt idx="10">
                  <c:v>101+</c:v>
                </c:pt>
              </c:strCache>
            </c:strRef>
          </c:cat>
          <c:val>
            <c:numRef>
              <c:f>Sheet1!$C$2:$C$12</c:f>
              <c:numCache>
                <c:formatCode>#,##0.0</c:formatCode>
                <c:ptCount val="11"/>
                <c:pt idx="0">
                  <c:v>0.39643238265089831</c:v>
                </c:pt>
                <c:pt idx="1">
                  <c:v>0.1915922347128218</c:v>
                </c:pt>
                <c:pt idx="2">
                  <c:v>0.48679228733901503</c:v>
                </c:pt>
                <c:pt idx="3">
                  <c:v>1.0948258219188096</c:v>
                </c:pt>
                <c:pt idx="4">
                  <c:v>2.6919759673717603</c:v>
                </c:pt>
                <c:pt idx="5">
                  <c:v>7.9926944610931621</c:v>
                </c:pt>
                <c:pt idx="6">
                  <c:v>19.068132647243701</c:v>
                </c:pt>
                <c:pt idx="7">
                  <c:v>26.278560673615274</c:v>
                </c:pt>
                <c:pt idx="8">
                  <c:v>33.831698510386367</c:v>
                </c:pt>
                <c:pt idx="9">
                  <c:v>7.8316181092578248</c:v>
                </c:pt>
                <c:pt idx="10">
                  <c:v>0.13567690441036737</c:v>
                </c:pt>
              </c:numCache>
            </c:numRef>
          </c:val>
          <c:extLst>
            <c:ext xmlns:c16="http://schemas.microsoft.com/office/drawing/2014/chart" uri="{C3380CC4-5D6E-409C-BE32-E72D297353CC}">
              <c16:uniqueId val="{00000001-D230-494D-8AF1-3EA183E80B07}"/>
            </c:ext>
          </c:extLst>
        </c:ser>
        <c:dLbls>
          <c:showLegendKey val="0"/>
          <c:showVal val="0"/>
          <c:showCatName val="0"/>
          <c:showSerName val="0"/>
          <c:showPercent val="0"/>
          <c:showBubbleSize val="0"/>
        </c:dLbls>
        <c:gapWidth val="50"/>
        <c:overlap val="-27"/>
        <c:axId val="689076952"/>
        <c:axId val="689079576"/>
      </c:barChart>
      <c:catAx>
        <c:axId val="689076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689079576"/>
        <c:crosses val="autoZero"/>
        <c:auto val="1"/>
        <c:lblAlgn val="ctr"/>
        <c:lblOffset val="100"/>
        <c:noMultiLvlLbl val="0"/>
      </c:catAx>
      <c:valAx>
        <c:axId val="689079576"/>
        <c:scaling>
          <c:orientation val="minMax"/>
        </c:scaling>
        <c:delete val="0"/>
        <c:axPos val="l"/>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689076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40962149460653"/>
          <c:y val="7.2110233679847438E-2"/>
          <c:w val="0.33841686510640911"/>
          <c:h val="0.88411012888449481"/>
        </c:manualLayout>
      </c:layout>
      <c:barChart>
        <c:barDir val="bar"/>
        <c:grouping val="clustered"/>
        <c:varyColors val="0"/>
        <c:ser>
          <c:idx val="0"/>
          <c:order val="0"/>
          <c:tx>
            <c:strRef>
              <c:f>List1!$B$1</c:f>
              <c:strCache>
                <c:ptCount val="1"/>
                <c:pt idx="0">
                  <c:v>S1</c:v>
                </c:pt>
              </c:strCache>
            </c:strRef>
          </c:tx>
          <c:spPr>
            <a:solidFill>
              <a:srgbClr val="037BC1"/>
            </a:solidFill>
            <a:ln>
              <a:noFill/>
            </a:ln>
            <a:effectLst/>
          </c:spPr>
          <c:invertIfNegative val="0"/>
          <c:dPt>
            <c:idx val="18"/>
            <c:invertIfNegative val="0"/>
            <c:bubble3D val="0"/>
            <c:spPr>
              <a:solidFill>
                <a:srgbClr val="C8C8C8"/>
              </a:solidFill>
              <a:ln>
                <a:noFill/>
              </a:ln>
              <a:effectLst/>
            </c:spPr>
            <c:extLst>
              <c:ext xmlns:c16="http://schemas.microsoft.com/office/drawing/2014/chart" uri="{C3380CC4-5D6E-409C-BE32-E72D297353CC}">
                <c16:uniqueId val="{00000001-BE55-4524-AB46-D73870511339}"/>
              </c:ext>
            </c:extLst>
          </c:dPt>
          <c:dLbls>
            <c:dLbl>
              <c:idx val="0"/>
              <c:tx>
                <c:rich>
                  <a:bodyPr/>
                  <a:lstStyle/>
                  <a:p>
                    <a:fld id="{82F1C1C5-E34A-4D15-9869-294D13502653}" type="CELLRANGE">
                      <a:rPr lang="cs-CZ"/>
                      <a:pPr/>
                      <a:t>[OBLAST BUNĚK]</a:t>
                    </a:fld>
                    <a:r>
                      <a:rPr lang="cs-CZ" baseline="0"/>
                      <a:t>; </a:t>
                    </a:r>
                    <a:fld id="{68ED4526-E27E-424B-8B97-BCC33AA6C80E}"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E13-4375-9E27-96F3F09B1DE5}"/>
                </c:ext>
              </c:extLst>
            </c:dLbl>
            <c:dLbl>
              <c:idx val="1"/>
              <c:tx>
                <c:rich>
                  <a:bodyPr/>
                  <a:lstStyle/>
                  <a:p>
                    <a:fld id="{A7D8FA56-EA22-4547-BBA8-4D9F480772D1}" type="CELLRANGE">
                      <a:rPr lang="cs-CZ"/>
                      <a:pPr/>
                      <a:t>[OBLAST BUNĚK]</a:t>
                    </a:fld>
                    <a:r>
                      <a:rPr lang="cs-CZ" baseline="0"/>
                      <a:t>; </a:t>
                    </a:r>
                    <a:fld id="{C02167E0-7D1B-43CC-813B-BE65597BE080}"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E13-4375-9E27-96F3F09B1DE5}"/>
                </c:ext>
              </c:extLst>
            </c:dLbl>
            <c:dLbl>
              <c:idx val="2"/>
              <c:tx>
                <c:rich>
                  <a:bodyPr/>
                  <a:lstStyle/>
                  <a:p>
                    <a:fld id="{E1A17F87-7328-4152-BDB4-B345B665F373}" type="CELLRANGE">
                      <a:rPr lang="cs-CZ"/>
                      <a:pPr/>
                      <a:t>[OBLAST BUNĚK]</a:t>
                    </a:fld>
                    <a:r>
                      <a:rPr lang="cs-CZ" baseline="0"/>
                      <a:t>; </a:t>
                    </a:r>
                    <a:fld id="{415417E5-D7CE-4BEB-9566-6F792DF53074}"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E13-4375-9E27-96F3F09B1DE5}"/>
                </c:ext>
              </c:extLst>
            </c:dLbl>
            <c:dLbl>
              <c:idx val="3"/>
              <c:tx>
                <c:rich>
                  <a:bodyPr/>
                  <a:lstStyle/>
                  <a:p>
                    <a:fld id="{63C33710-D4F3-47BF-B67A-6F0C73879D4B}" type="CELLRANGE">
                      <a:rPr lang="cs-CZ"/>
                      <a:pPr/>
                      <a:t>[OBLAST BUNĚK]</a:t>
                    </a:fld>
                    <a:r>
                      <a:rPr lang="cs-CZ" baseline="0"/>
                      <a:t>; </a:t>
                    </a:r>
                    <a:fld id="{5B941F79-15C9-4C4E-BA4F-922941C81C0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E13-4375-9E27-96F3F09B1DE5}"/>
                </c:ext>
              </c:extLst>
            </c:dLbl>
            <c:dLbl>
              <c:idx val="4"/>
              <c:tx>
                <c:rich>
                  <a:bodyPr/>
                  <a:lstStyle/>
                  <a:p>
                    <a:fld id="{38143EC1-A3EE-4BEC-8304-5EE40C4D798E}" type="CELLRANGE">
                      <a:rPr lang="cs-CZ"/>
                      <a:pPr/>
                      <a:t>[OBLAST BUNĚK]</a:t>
                    </a:fld>
                    <a:r>
                      <a:rPr lang="cs-CZ" baseline="0"/>
                      <a:t>; </a:t>
                    </a:r>
                    <a:fld id="{620FACF9-4BB4-4E95-A17A-9CC24C2B0C0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E13-4375-9E27-96F3F09B1DE5}"/>
                </c:ext>
              </c:extLst>
            </c:dLbl>
            <c:dLbl>
              <c:idx val="5"/>
              <c:tx>
                <c:rich>
                  <a:bodyPr/>
                  <a:lstStyle/>
                  <a:p>
                    <a:fld id="{1BB4564F-6575-4EA0-BE20-2CC97308D3FB}" type="CELLRANGE">
                      <a:rPr lang="cs-CZ"/>
                      <a:pPr/>
                      <a:t>[OBLAST BUNĚK]</a:t>
                    </a:fld>
                    <a:r>
                      <a:rPr lang="cs-CZ" baseline="0"/>
                      <a:t>; </a:t>
                    </a:r>
                    <a:fld id="{113A14FF-EBDD-4758-B6BA-25FD14250B4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E13-4375-9E27-96F3F09B1DE5}"/>
                </c:ext>
              </c:extLst>
            </c:dLbl>
            <c:dLbl>
              <c:idx val="6"/>
              <c:tx>
                <c:rich>
                  <a:bodyPr/>
                  <a:lstStyle/>
                  <a:p>
                    <a:fld id="{2CE0A754-07F1-4C54-B93B-A70753256B45}" type="CELLRANGE">
                      <a:rPr lang="cs-CZ"/>
                      <a:pPr/>
                      <a:t>[OBLAST BUNĚK]</a:t>
                    </a:fld>
                    <a:r>
                      <a:rPr lang="cs-CZ" baseline="0"/>
                      <a:t>; </a:t>
                    </a:r>
                    <a:fld id="{43883B8C-A16C-4246-B772-47A60499387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E13-4375-9E27-96F3F09B1DE5}"/>
                </c:ext>
              </c:extLst>
            </c:dLbl>
            <c:dLbl>
              <c:idx val="7"/>
              <c:tx>
                <c:rich>
                  <a:bodyPr/>
                  <a:lstStyle/>
                  <a:p>
                    <a:fld id="{79CA9868-3D80-4952-ACAC-C63A670D69AD}" type="CELLRANGE">
                      <a:rPr lang="cs-CZ"/>
                      <a:pPr/>
                      <a:t>[OBLAST BUNĚK]</a:t>
                    </a:fld>
                    <a:r>
                      <a:rPr lang="cs-CZ" baseline="0"/>
                      <a:t>; </a:t>
                    </a:r>
                    <a:fld id="{990EF7E9-D53E-4D14-97FB-4EBB4784A8B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E13-4375-9E27-96F3F09B1DE5}"/>
                </c:ext>
              </c:extLst>
            </c:dLbl>
            <c:dLbl>
              <c:idx val="8"/>
              <c:tx>
                <c:rich>
                  <a:bodyPr/>
                  <a:lstStyle/>
                  <a:p>
                    <a:fld id="{176BBE1E-227F-447B-8253-608FE5968842}" type="CELLRANGE">
                      <a:rPr lang="cs-CZ"/>
                      <a:pPr/>
                      <a:t>[OBLAST BUNĚK]</a:t>
                    </a:fld>
                    <a:r>
                      <a:rPr lang="cs-CZ" baseline="0"/>
                      <a:t>; </a:t>
                    </a:r>
                    <a:fld id="{908532EF-77B3-4343-A8BD-4004B41ED890}"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E13-4375-9E27-96F3F09B1DE5}"/>
                </c:ext>
              </c:extLst>
            </c:dLbl>
            <c:dLbl>
              <c:idx val="9"/>
              <c:tx>
                <c:rich>
                  <a:bodyPr/>
                  <a:lstStyle/>
                  <a:p>
                    <a:fld id="{C1FB5D5D-11AD-410B-BDDA-BEAD20CD6693}" type="CELLRANGE">
                      <a:rPr lang="cs-CZ"/>
                      <a:pPr/>
                      <a:t>[OBLAST BUNĚK]</a:t>
                    </a:fld>
                    <a:r>
                      <a:rPr lang="cs-CZ" baseline="0"/>
                      <a:t>; </a:t>
                    </a:r>
                    <a:fld id="{BF723BEE-E825-4E04-9D96-307F25B7514C}"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E13-4375-9E27-96F3F09B1DE5}"/>
                </c:ext>
              </c:extLst>
            </c:dLbl>
            <c:dLbl>
              <c:idx val="10"/>
              <c:tx>
                <c:rich>
                  <a:bodyPr/>
                  <a:lstStyle/>
                  <a:p>
                    <a:fld id="{CF778522-6FD6-4990-B981-1FA1846B3F4C}" type="CELLRANGE">
                      <a:rPr lang="cs-CZ"/>
                      <a:pPr/>
                      <a:t>[OBLAST BUNĚK]</a:t>
                    </a:fld>
                    <a:r>
                      <a:rPr lang="cs-CZ" baseline="0"/>
                      <a:t>; </a:t>
                    </a:r>
                    <a:fld id="{4D90CD56-0604-486B-91D0-57FCCD13FB6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6E13-4375-9E27-96F3F09B1DE5}"/>
                </c:ext>
              </c:extLst>
            </c:dLbl>
            <c:dLbl>
              <c:idx val="11"/>
              <c:tx>
                <c:rich>
                  <a:bodyPr/>
                  <a:lstStyle/>
                  <a:p>
                    <a:fld id="{91948E5D-B847-4B65-AA35-3749DA6D0A9F}" type="CELLRANGE">
                      <a:rPr lang="cs-CZ"/>
                      <a:pPr/>
                      <a:t>[OBLAST BUNĚK]</a:t>
                    </a:fld>
                    <a:r>
                      <a:rPr lang="cs-CZ" baseline="0"/>
                      <a:t>; </a:t>
                    </a:r>
                    <a:fld id="{92D3C1D6-46B0-472B-8E8D-C70F3FE1181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6E13-4375-9E27-96F3F09B1DE5}"/>
                </c:ext>
              </c:extLst>
            </c:dLbl>
            <c:dLbl>
              <c:idx val="12"/>
              <c:tx>
                <c:rich>
                  <a:bodyPr/>
                  <a:lstStyle/>
                  <a:p>
                    <a:fld id="{29A4BAE9-75C6-4F59-A61F-3C91C4FCEC2D}" type="CELLRANGE">
                      <a:rPr lang="cs-CZ"/>
                      <a:pPr/>
                      <a:t>[OBLAST BUNĚK]</a:t>
                    </a:fld>
                    <a:r>
                      <a:rPr lang="cs-CZ" baseline="0"/>
                      <a:t>; </a:t>
                    </a:r>
                    <a:fld id="{C3AE520C-96C0-4C54-9B88-C863132D420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6E13-4375-9E27-96F3F09B1DE5}"/>
                </c:ext>
              </c:extLst>
            </c:dLbl>
            <c:dLbl>
              <c:idx val="13"/>
              <c:tx>
                <c:rich>
                  <a:bodyPr/>
                  <a:lstStyle/>
                  <a:p>
                    <a:fld id="{849EB7FB-0496-47A7-A121-71E43171A987}" type="CELLRANGE">
                      <a:rPr lang="cs-CZ"/>
                      <a:pPr/>
                      <a:t>[OBLAST BUNĚK]</a:t>
                    </a:fld>
                    <a:r>
                      <a:rPr lang="cs-CZ" baseline="0"/>
                      <a:t>; </a:t>
                    </a:r>
                    <a:fld id="{053D14D1-A81F-4D38-AFD4-F34206CFDF7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6E13-4375-9E27-96F3F09B1DE5}"/>
                </c:ext>
              </c:extLst>
            </c:dLbl>
            <c:dLbl>
              <c:idx val="14"/>
              <c:tx>
                <c:rich>
                  <a:bodyPr/>
                  <a:lstStyle/>
                  <a:p>
                    <a:fld id="{A02966E5-1518-42AA-AB4A-D3552370D2DF}" type="CELLRANGE">
                      <a:rPr lang="cs-CZ"/>
                      <a:pPr/>
                      <a:t>[OBLAST BUNĚK]</a:t>
                    </a:fld>
                    <a:r>
                      <a:rPr lang="cs-CZ" baseline="0"/>
                      <a:t>; </a:t>
                    </a:r>
                    <a:fld id="{C18675CD-D4A7-4955-9687-CEA94CE7F747}"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6E13-4375-9E27-96F3F09B1DE5}"/>
                </c:ext>
              </c:extLst>
            </c:dLbl>
            <c:dLbl>
              <c:idx val="15"/>
              <c:tx>
                <c:rich>
                  <a:bodyPr/>
                  <a:lstStyle/>
                  <a:p>
                    <a:fld id="{A3D5095A-318B-49B1-A206-3A867F1CF739}" type="CELLRANGE">
                      <a:rPr lang="cs-CZ"/>
                      <a:pPr/>
                      <a:t>[OBLAST BUNĚK]</a:t>
                    </a:fld>
                    <a:r>
                      <a:rPr lang="cs-CZ" baseline="0"/>
                      <a:t>; </a:t>
                    </a:r>
                    <a:fld id="{6C43CCF0-4450-4195-A94F-0A90A74EBA5C}"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6E13-4375-9E27-96F3F09B1DE5}"/>
                </c:ext>
              </c:extLst>
            </c:dLbl>
            <c:dLbl>
              <c:idx val="16"/>
              <c:tx>
                <c:rich>
                  <a:bodyPr/>
                  <a:lstStyle/>
                  <a:p>
                    <a:fld id="{37E4259A-7C7F-485F-A903-F211E071DB33}" type="CELLRANGE">
                      <a:rPr lang="cs-CZ"/>
                      <a:pPr/>
                      <a:t>[OBLAST BUNĚK]</a:t>
                    </a:fld>
                    <a:r>
                      <a:rPr lang="cs-CZ" baseline="0"/>
                      <a:t>; </a:t>
                    </a:r>
                    <a:fld id="{8FC8A169-0E15-4335-8147-3CD1E99CAC7E}"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6E13-4375-9E27-96F3F09B1DE5}"/>
                </c:ext>
              </c:extLst>
            </c:dLbl>
            <c:dLbl>
              <c:idx val="17"/>
              <c:tx>
                <c:rich>
                  <a:bodyPr/>
                  <a:lstStyle/>
                  <a:p>
                    <a:fld id="{E3AE78E8-FD6E-46ED-B392-49BA13990FCE}" type="CELLRANGE">
                      <a:rPr lang="cs-CZ"/>
                      <a:pPr/>
                      <a:t>[OBLAST BUNĚK]</a:t>
                    </a:fld>
                    <a:r>
                      <a:rPr lang="cs-CZ" baseline="0"/>
                      <a:t>; </a:t>
                    </a:r>
                    <a:fld id="{819A6193-53EE-4AA4-961D-7EFA5CC94AC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6E13-4375-9E27-96F3F09B1DE5}"/>
                </c:ext>
              </c:extLst>
            </c:dLbl>
            <c:dLbl>
              <c:idx val="18"/>
              <c:tx>
                <c:rich>
                  <a:bodyPr/>
                  <a:lstStyle/>
                  <a:p>
                    <a:fld id="{A7586E38-E09A-4AF4-9722-BCEFB9C71289}" type="CELLRANGE">
                      <a:rPr lang="cs-CZ"/>
                      <a:pPr/>
                      <a:t>[OBLAST BUNĚK]</a:t>
                    </a:fld>
                    <a:r>
                      <a:rPr lang="cs-CZ" baseline="0"/>
                      <a:t>; </a:t>
                    </a:r>
                    <a:fld id="{81AD2CB9-9970-459B-8198-2FA859FD264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E55-4524-AB46-D73870511339}"/>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List1!$A$2:$A$20</c:f>
              <c:strCache>
                <c:ptCount val="19"/>
                <c:pt idx="0">
                  <c:v>Solidní zhoubné nádory  (C00–C80, C97)</c:v>
                </c:pt>
                <c:pt idx="1">
                  <c:v>Ischemická choroba srdeční  (I20–I25)</c:v>
                </c:pt>
                <c:pt idx="2">
                  <c:v>Cévní nemoci mozku  (I60–I69)</c:v>
                </c:pt>
                <c:pt idx="3">
                  <c:v>Ostatní nemoci oběhové soustavy  (jiné I00–I99)</c:v>
                </c:pt>
                <c:pt idx="4">
                  <c:v>Selhání srdce  (I50)</c:v>
                </c:pt>
                <c:pt idx="5">
                  <c:v>Diabetes mellitus  (E10–E14)</c:v>
                </c:pt>
                <c:pt idx="6">
                  <c:v>Pneumonie, akutní infekce dolních cest dýchacích  (J12–J22)</c:v>
                </c:pt>
                <c:pt idx="7">
                  <c:v>Organické duševní poruchy včetně symptomatických  (F00–F09, G30)</c:v>
                </c:pt>
                <c:pt idx="8">
                  <c:v>Chronické nemoci dolních cest dýchacích  (J40–J47)</c:v>
                </c:pt>
                <c:pt idx="9">
                  <c:v>Nemoci jater, žlučníku a slinivky břišní  (K70–K86)</c:v>
                </c:pt>
                <c:pt idx="10">
                  <c:v>Nemoci cév  (I70–I89)</c:v>
                </c:pt>
                <c:pt idx="11">
                  <c:v>Srdeční arytmie  (I44–I49)</c:v>
                </c:pt>
                <c:pt idx="12">
                  <c:v>Hematoonkologická onemocnění  (C81–C96)</c:v>
                </c:pt>
                <c:pt idx="13">
                  <c:v>Ostatní příznaky, znaky a abnormální nálezy  (R00–R99)</c:v>
                </c:pt>
                <c:pt idx="14">
                  <c:v>Nemoci ledvin a močové soustavy  (N00–N39)</c:v>
                </c:pt>
                <c:pt idx="15">
                  <c:v>Septikémie  (A40–A41)</c:v>
                </c:pt>
                <c:pt idx="16">
                  <c:v>Zlomeniny  (Sx2)</c:v>
                </c:pt>
                <c:pt idx="17">
                  <c:v>Nemoci chlopní  (I05–I08, I34–I39)</c:v>
                </c:pt>
                <c:pt idx="18">
                  <c:v>Ostatní</c:v>
                </c:pt>
              </c:strCache>
            </c:strRef>
          </c:cat>
          <c:val>
            <c:numRef>
              <c:f>List1!$B$2:$B$20</c:f>
              <c:numCache>
                <c:formatCode>###0.0%</c:formatCode>
                <c:ptCount val="19"/>
                <c:pt idx="0">
                  <c:v>0.2273290825363089</c:v>
                </c:pt>
                <c:pt idx="1">
                  <c:v>0.20626106978391781</c:v>
                </c:pt>
                <c:pt idx="2">
                  <c:v>7.0713779667020901E-2</c:v>
                </c:pt>
                <c:pt idx="3">
                  <c:v>4.9778604321643632E-2</c:v>
                </c:pt>
                <c:pt idx="4">
                  <c:v>4.8698193411264606E-2</c:v>
                </c:pt>
                <c:pt idx="5">
                  <c:v>3.790294013460857E-2</c:v>
                </c:pt>
                <c:pt idx="6">
                  <c:v>3.2970244420828902E-2</c:v>
                </c:pt>
                <c:pt idx="7">
                  <c:v>3.1854410201912861E-2</c:v>
                </c:pt>
                <c:pt idx="8">
                  <c:v>3.1438186326602904E-2</c:v>
                </c:pt>
                <c:pt idx="9">
                  <c:v>2.7346794190577398E-2</c:v>
                </c:pt>
                <c:pt idx="10">
                  <c:v>2.498228834573149E-2</c:v>
                </c:pt>
                <c:pt idx="11">
                  <c:v>2.2564647538080056E-2</c:v>
                </c:pt>
                <c:pt idx="12">
                  <c:v>1.7968473255402056E-2</c:v>
                </c:pt>
                <c:pt idx="13">
                  <c:v>1.5843074743181012E-2</c:v>
                </c:pt>
                <c:pt idx="14">
                  <c:v>1.5001771165426852E-2</c:v>
                </c:pt>
                <c:pt idx="15">
                  <c:v>1.0069075451647182E-2</c:v>
                </c:pt>
                <c:pt idx="16">
                  <c:v>9.6085724406659578E-3</c:v>
                </c:pt>
                <c:pt idx="17">
                  <c:v>9.0949344668792061E-3</c:v>
                </c:pt>
                <c:pt idx="18">
                  <c:v>0.11057385759829969</c:v>
                </c:pt>
              </c:numCache>
            </c:numRef>
          </c:val>
          <c:extLst>
            <c:ext xmlns:c15="http://schemas.microsoft.com/office/drawing/2012/chart" uri="{02D57815-91ED-43cb-92C2-25804820EDAC}">
              <c15:datalabelsRange>
                <c15:f>List1!$C$2:$C$20</c15:f>
                <c15:dlblRangeCache>
                  <c:ptCount val="19"/>
                  <c:pt idx="0">
                    <c:v>25670</c:v>
                  </c:pt>
                  <c:pt idx="1">
                    <c:v>23291</c:v>
                  </c:pt>
                  <c:pt idx="2">
                    <c:v>7985</c:v>
                  </c:pt>
                  <c:pt idx="3">
                    <c:v>5621</c:v>
                  </c:pt>
                  <c:pt idx="4">
                    <c:v>5499</c:v>
                  </c:pt>
                  <c:pt idx="5">
                    <c:v>4280</c:v>
                  </c:pt>
                  <c:pt idx="6">
                    <c:v>3723</c:v>
                  </c:pt>
                  <c:pt idx="7">
                    <c:v>3597</c:v>
                  </c:pt>
                  <c:pt idx="8">
                    <c:v>3550</c:v>
                  </c:pt>
                  <c:pt idx="9">
                    <c:v>3088</c:v>
                  </c:pt>
                  <c:pt idx="10">
                    <c:v>2821</c:v>
                  </c:pt>
                  <c:pt idx="11">
                    <c:v>2548</c:v>
                  </c:pt>
                  <c:pt idx="12">
                    <c:v>2029</c:v>
                  </c:pt>
                  <c:pt idx="13">
                    <c:v>1789</c:v>
                  </c:pt>
                  <c:pt idx="14">
                    <c:v>1694</c:v>
                  </c:pt>
                  <c:pt idx="15">
                    <c:v>1137</c:v>
                  </c:pt>
                  <c:pt idx="16">
                    <c:v>1085</c:v>
                  </c:pt>
                  <c:pt idx="17">
                    <c:v>1027</c:v>
                  </c:pt>
                  <c:pt idx="18">
                    <c:v>12486</c:v>
                  </c:pt>
                </c15:dlblRangeCache>
              </c15:datalabelsRange>
            </c:ext>
            <c:ext xmlns:c16="http://schemas.microsoft.com/office/drawing/2014/chart" uri="{C3380CC4-5D6E-409C-BE32-E72D297353CC}">
              <c16:uniqueId val="{00000014-BE55-4524-AB46-D73870511339}"/>
            </c:ext>
          </c:extLst>
        </c:ser>
        <c:dLbls>
          <c:dLblPos val="ctr"/>
          <c:showLegendKey val="0"/>
          <c:showVal val="1"/>
          <c:showCatName val="0"/>
          <c:showSerName val="0"/>
          <c:showPercent val="0"/>
          <c:showBubbleSize val="0"/>
        </c:dLbls>
        <c:gapWidth val="50"/>
        <c:axId val="343794336"/>
        <c:axId val="343795120"/>
      </c:barChart>
      <c:catAx>
        <c:axId val="3437943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cs-CZ"/>
          </a:p>
        </c:txPr>
        <c:crossAx val="343795120"/>
        <c:crosses val="autoZero"/>
        <c:auto val="1"/>
        <c:lblAlgn val="ctr"/>
        <c:lblOffset val="100"/>
        <c:noMultiLvlLbl val="0"/>
      </c:catAx>
      <c:valAx>
        <c:axId val="343795120"/>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34379433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672885802469132"/>
          <c:y val="7.4856349206349204E-2"/>
          <c:w val="0.33847885802469135"/>
          <c:h val="0.88411012888449481"/>
        </c:manualLayout>
      </c:layout>
      <c:barChart>
        <c:barDir val="bar"/>
        <c:grouping val="clustered"/>
        <c:varyColors val="0"/>
        <c:ser>
          <c:idx val="0"/>
          <c:order val="0"/>
          <c:tx>
            <c:strRef>
              <c:f>List1!$B$1</c:f>
              <c:strCache>
                <c:ptCount val="1"/>
                <c:pt idx="0">
                  <c:v>S1</c:v>
                </c:pt>
              </c:strCache>
            </c:strRef>
          </c:tx>
          <c:spPr>
            <a:solidFill>
              <a:srgbClr val="037BC1"/>
            </a:solidFill>
            <a:ln>
              <a:noFill/>
            </a:ln>
            <a:effectLst/>
          </c:spPr>
          <c:invertIfNegative val="0"/>
          <c:dPt>
            <c:idx val="18"/>
            <c:invertIfNegative val="0"/>
            <c:bubble3D val="0"/>
            <c:spPr>
              <a:solidFill>
                <a:srgbClr val="BFBFBF"/>
              </a:solidFill>
              <a:ln>
                <a:noFill/>
              </a:ln>
              <a:effectLst/>
            </c:spPr>
            <c:extLst>
              <c:ext xmlns:c16="http://schemas.microsoft.com/office/drawing/2014/chart" uri="{C3380CC4-5D6E-409C-BE32-E72D297353CC}">
                <c16:uniqueId val="{00000001-87A5-4452-85B4-581C930C0F8F}"/>
              </c:ext>
            </c:extLst>
          </c:dPt>
          <c:dLbls>
            <c:dLbl>
              <c:idx val="0"/>
              <c:tx>
                <c:rich>
                  <a:bodyPr/>
                  <a:lstStyle/>
                  <a:p>
                    <a:fld id="{F92BE6ED-D213-4D67-89F9-C24661EF272A}" type="CELLRANGE">
                      <a:rPr lang="cs-CZ"/>
                      <a:pPr/>
                      <a:t>[OBLAST BUNĚK]</a:t>
                    </a:fld>
                    <a:r>
                      <a:rPr lang="cs-CZ" baseline="0"/>
                      <a:t>; </a:t>
                    </a:r>
                    <a:fld id="{89FBC8C5-2CC2-473E-9024-A96D4FBAB571}"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7A5-4452-85B4-581C930C0F8F}"/>
                </c:ext>
              </c:extLst>
            </c:dLbl>
            <c:dLbl>
              <c:idx val="1"/>
              <c:tx>
                <c:rich>
                  <a:bodyPr/>
                  <a:lstStyle/>
                  <a:p>
                    <a:fld id="{8480BD93-26FC-4069-B785-B65351D7A973}" type="CELLRANGE">
                      <a:rPr lang="cs-CZ"/>
                      <a:pPr/>
                      <a:t>[OBLAST BUNĚK]</a:t>
                    </a:fld>
                    <a:r>
                      <a:rPr lang="cs-CZ" baseline="0"/>
                      <a:t>; </a:t>
                    </a:r>
                    <a:fld id="{23CB6E5E-D0D6-40CD-A369-E209D50EC20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7A5-4452-85B4-581C930C0F8F}"/>
                </c:ext>
              </c:extLst>
            </c:dLbl>
            <c:dLbl>
              <c:idx val="2"/>
              <c:tx>
                <c:rich>
                  <a:bodyPr/>
                  <a:lstStyle/>
                  <a:p>
                    <a:fld id="{343E3ECA-F9A1-4617-B747-669A97714BC6}" type="CELLRANGE">
                      <a:rPr lang="cs-CZ"/>
                      <a:pPr/>
                      <a:t>[OBLAST BUNĚK]</a:t>
                    </a:fld>
                    <a:r>
                      <a:rPr lang="cs-CZ" baseline="0"/>
                      <a:t>; </a:t>
                    </a:r>
                    <a:fld id="{977A43A6-AC06-4981-8128-C1DAC40CAD10}"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7A5-4452-85B4-581C930C0F8F}"/>
                </c:ext>
              </c:extLst>
            </c:dLbl>
            <c:dLbl>
              <c:idx val="3"/>
              <c:tx>
                <c:rich>
                  <a:bodyPr/>
                  <a:lstStyle/>
                  <a:p>
                    <a:fld id="{03AACD1D-181F-4460-87E3-DB264D4B8A06}" type="CELLRANGE">
                      <a:rPr lang="cs-CZ"/>
                      <a:pPr/>
                      <a:t>[OBLAST BUNĚK]</a:t>
                    </a:fld>
                    <a:r>
                      <a:rPr lang="cs-CZ" baseline="0"/>
                      <a:t>; </a:t>
                    </a:r>
                    <a:fld id="{75C2235C-FB0F-4847-91EA-EDC1D15A2B7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7A5-4452-85B4-581C930C0F8F}"/>
                </c:ext>
              </c:extLst>
            </c:dLbl>
            <c:dLbl>
              <c:idx val="4"/>
              <c:tx>
                <c:rich>
                  <a:bodyPr/>
                  <a:lstStyle/>
                  <a:p>
                    <a:fld id="{AE1FEEE1-E8AD-43AA-ABCD-471AE4A6A7D4}" type="CELLRANGE">
                      <a:rPr lang="cs-CZ"/>
                      <a:pPr/>
                      <a:t>[OBLAST BUNĚK]</a:t>
                    </a:fld>
                    <a:r>
                      <a:rPr lang="cs-CZ" baseline="0"/>
                      <a:t>; </a:t>
                    </a:r>
                    <a:fld id="{168DA78D-C324-4ACC-A7E6-7A8F9CA9FEC7}"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87A5-4452-85B4-581C930C0F8F}"/>
                </c:ext>
              </c:extLst>
            </c:dLbl>
            <c:dLbl>
              <c:idx val="5"/>
              <c:tx>
                <c:rich>
                  <a:bodyPr/>
                  <a:lstStyle/>
                  <a:p>
                    <a:fld id="{CF4C8EAC-00E2-4B1A-B121-250E0CDEBAB4}" type="CELLRANGE">
                      <a:rPr lang="cs-CZ"/>
                      <a:pPr/>
                      <a:t>[OBLAST BUNĚK]</a:t>
                    </a:fld>
                    <a:r>
                      <a:rPr lang="cs-CZ" baseline="0"/>
                      <a:t>; </a:t>
                    </a:r>
                    <a:fld id="{B0EC732D-46D5-44E2-A914-71CA28250104}"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87A5-4452-85B4-581C930C0F8F}"/>
                </c:ext>
              </c:extLst>
            </c:dLbl>
            <c:dLbl>
              <c:idx val="6"/>
              <c:tx>
                <c:rich>
                  <a:bodyPr/>
                  <a:lstStyle/>
                  <a:p>
                    <a:fld id="{58365DF0-912D-4454-93C1-D24ED70A7881}" type="CELLRANGE">
                      <a:rPr lang="cs-CZ"/>
                      <a:pPr/>
                      <a:t>[OBLAST BUNĚK]</a:t>
                    </a:fld>
                    <a:r>
                      <a:rPr lang="cs-CZ" baseline="0"/>
                      <a:t>; </a:t>
                    </a:r>
                    <a:fld id="{A2BB21EF-A832-4285-AC40-83D5AB7921A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87A5-4452-85B4-581C930C0F8F}"/>
                </c:ext>
              </c:extLst>
            </c:dLbl>
            <c:dLbl>
              <c:idx val="7"/>
              <c:tx>
                <c:rich>
                  <a:bodyPr/>
                  <a:lstStyle/>
                  <a:p>
                    <a:fld id="{1BE01E26-408B-4BC4-83D1-FC0DCF73F254}" type="CELLRANGE">
                      <a:rPr lang="cs-CZ"/>
                      <a:pPr/>
                      <a:t>[OBLAST BUNĚK]</a:t>
                    </a:fld>
                    <a:r>
                      <a:rPr lang="cs-CZ" baseline="0"/>
                      <a:t>; </a:t>
                    </a:r>
                    <a:fld id="{8904EAE7-7540-4498-9062-E85976F3617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87A5-4452-85B4-581C930C0F8F}"/>
                </c:ext>
              </c:extLst>
            </c:dLbl>
            <c:dLbl>
              <c:idx val="8"/>
              <c:tx>
                <c:rich>
                  <a:bodyPr/>
                  <a:lstStyle/>
                  <a:p>
                    <a:fld id="{06456C42-562C-4856-9705-DBE1167DC3ED}" type="CELLRANGE">
                      <a:rPr lang="cs-CZ"/>
                      <a:pPr/>
                      <a:t>[OBLAST BUNĚK]</a:t>
                    </a:fld>
                    <a:r>
                      <a:rPr lang="cs-CZ" baseline="0"/>
                      <a:t>; </a:t>
                    </a:r>
                    <a:fld id="{058B3C0C-9387-4D96-8AEA-FA07A95DC76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87A5-4452-85B4-581C930C0F8F}"/>
                </c:ext>
              </c:extLst>
            </c:dLbl>
            <c:dLbl>
              <c:idx val="9"/>
              <c:tx>
                <c:rich>
                  <a:bodyPr/>
                  <a:lstStyle/>
                  <a:p>
                    <a:fld id="{A68EB8DB-B7E4-4B34-9C68-D4DF2D00B90D}" type="CELLRANGE">
                      <a:rPr lang="cs-CZ"/>
                      <a:pPr/>
                      <a:t>[OBLAST BUNĚK]</a:t>
                    </a:fld>
                    <a:r>
                      <a:rPr lang="cs-CZ" baseline="0"/>
                      <a:t>; </a:t>
                    </a:r>
                    <a:fld id="{35AB35C4-EBEC-47BC-829D-6D336F9032D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87A5-4452-85B4-581C930C0F8F}"/>
                </c:ext>
              </c:extLst>
            </c:dLbl>
            <c:dLbl>
              <c:idx val="10"/>
              <c:tx>
                <c:rich>
                  <a:bodyPr/>
                  <a:lstStyle/>
                  <a:p>
                    <a:fld id="{E8082A8A-C319-46E0-B6CA-C475C1F82193}" type="CELLRANGE">
                      <a:rPr lang="cs-CZ"/>
                      <a:pPr/>
                      <a:t>[OBLAST BUNĚK]</a:t>
                    </a:fld>
                    <a:r>
                      <a:rPr lang="cs-CZ" baseline="0"/>
                      <a:t>; </a:t>
                    </a:r>
                    <a:fld id="{5CEDF595-85B8-43B9-835A-F2B670FBB57E}"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87A5-4452-85B4-581C930C0F8F}"/>
                </c:ext>
              </c:extLst>
            </c:dLbl>
            <c:dLbl>
              <c:idx val="11"/>
              <c:tx>
                <c:rich>
                  <a:bodyPr/>
                  <a:lstStyle/>
                  <a:p>
                    <a:fld id="{ED71558C-0DBF-4371-B749-58373C7FA9D1}" type="CELLRANGE">
                      <a:rPr lang="cs-CZ"/>
                      <a:pPr/>
                      <a:t>[OBLAST BUNĚK]</a:t>
                    </a:fld>
                    <a:r>
                      <a:rPr lang="cs-CZ" baseline="0"/>
                      <a:t>; </a:t>
                    </a:r>
                    <a:fld id="{CA79E5F1-4689-499B-BF61-853D3648294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87A5-4452-85B4-581C930C0F8F}"/>
                </c:ext>
              </c:extLst>
            </c:dLbl>
            <c:dLbl>
              <c:idx val="12"/>
              <c:tx>
                <c:rich>
                  <a:bodyPr/>
                  <a:lstStyle/>
                  <a:p>
                    <a:fld id="{6B32A35A-8498-4548-9377-6354A6787F1F}" type="CELLRANGE">
                      <a:rPr lang="cs-CZ"/>
                      <a:pPr/>
                      <a:t>[OBLAST BUNĚK]</a:t>
                    </a:fld>
                    <a:r>
                      <a:rPr lang="cs-CZ" baseline="0"/>
                      <a:t>; </a:t>
                    </a:r>
                    <a:fld id="{BDA806B9-3D25-4D3D-8740-9192E98658F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87A5-4452-85B4-581C930C0F8F}"/>
                </c:ext>
              </c:extLst>
            </c:dLbl>
            <c:dLbl>
              <c:idx val="13"/>
              <c:tx>
                <c:rich>
                  <a:bodyPr/>
                  <a:lstStyle/>
                  <a:p>
                    <a:fld id="{6BDC3AB6-9C5C-459F-A5E3-6C7483AF793B}" type="CELLRANGE">
                      <a:rPr lang="cs-CZ"/>
                      <a:pPr/>
                      <a:t>[OBLAST BUNĚK]</a:t>
                    </a:fld>
                    <a:r>
                      <a:rPr lang="cs-CZ" baseline="0"/>
                      <a:t>; </a:t>
                    </a:r>
                    <a:fld id="{B84456B1-D3B7-4563-A925-3CE050E9974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87A5-4452-85B4-581C930C0F8F}"/>
                </c:ext>
              </c:extLst>
            </c:dLbl>
            <c:dLbl>
              <c:idx val="14"/>
              <c:tx>
                <c:rich>
                  <a:bodyPr/>
                  <a:lstStyle/>
                  <a:p>
                    <a:fld id="{52990887-125B-4FC4-B1EB-33F15DEAC3B5}" type="CELLRANGE">
                      <a:rPr lang="cs-CZ"/>
                      <a:pPr/>
                      <a:t>[OBLAST BUNĚK]</a:t>
                    </a:fld>
                    <a:r>
                      <a:rPr lang="cs-CZ" baseline="0"/>
                      <a:t>; </a:t>
                    </a:r>
                    <a:fld id="{D0591DBC-6CD7-483A-A9D5-E17A3B43A6E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87A5-4452-85B4-581C930C0F8F}"/>
                </c:ext>
              </c:extLst>
            </c:dLbl>
            <c:dLbl>
              <c:idx val="15"/>
              <c:tx>
                <c:rich>
                  <a:bodyPr/>
                  <a:lstStyle/>
                  <a:p>
                    <a:fld id="{0A932594-8E8B-4BE2-B407-87919917939B}" type="CELLRANGE">
                      <a:rPr lang="cs-CZ"/>
                      <a:pPr/>
                      <a:t>[OBLAST BUNĚK]</a:t>
                    </a:fld>
                    <a:r>
                      <a:rPr lang="cs-CZ" baseline="0"/>
                      <a:t>; </a:t>
                    </a:r>
                    <a:fld id="{60C6BCF5-67C7-4DD3-B5CF-6878BA2785EE}"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87A5-4452-85B4-581C930C0F8F}"/>
                </c:ext>
              </c:extLst>
            </c:dLbl>
            <c:dLbl>
              <c:idx val="16"/>
              <c:tx>
                <c:rich>
                  <a:bodyPr/>
                  <a:lstStyle/>
                  <a:p>
                    <a:fld id="{40152640-E0EB-467C-9D08-7C053252698B}" type="CELLRANGE">
                      <a:rPr lang="cs-CZ"/>
                      <a:pPr/>
                      <a:t>[OBLAST BUNĚK]</a:t>
                    </a:fld>
                    <a:r>
                      <a:rPr lang="cs-CZ" baseline="0"/>
                      <a:t>; </a:t>
                    </a:r>
                    <a:fld id="{DB3F0E01-A75C-4C8A-BB13-C79099907BF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87A5-4452-85B4-581C930C0F8F}"/>
                </c:ext>
              </c:extLst>
            </c:dLbl>
            <c:dLbl>
              <c:idx val="17"/>
              <c:tx>
                <c:rich>
                  <a:bodyPr/>
                  <a:lstStyle/>
                  <a:p>
                    <a:fld id="{3F88A2E9-1875-4617-9ED2-E7BE06044E86}" type="CELLRANGE">
                      <a:rPr lang="cs-CZ"/>
                      <a:pPr/>
                      <a:t>[OBLAST BUNĚK]</a:t>
                    </a:fld>
                    <a:r>
                      <a:rPr lang="cs-CZ" baseline="0"/>
                      <a:t>; </a:t>
                    </a:r>
                    <a:fld id="{DEA8B266-FC41-46F8-B0C1-4FEBFEE64CE0}"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87A5-4452-85B4-581C930C0F8F}"/>
                </c:ext>
              </c:extLst>
            </c:dLbl>
            <c:dLbl>
              <c:idx val="18"/>
              <c:tx>
                <c:rich>
                  <a:bodyPr/>
                  <a:lstStyle/>
                  <a:p>
                    <a:fld id="{9EB0D7FA-137A-4456-8F6B-3751A0A22407}" type="CELLRANGE">
                      <a:rPr lang="cs-CZ"/>
                      <a:pPr/>
                      <a:t>[OBLAST BUNĚK]</a:t>
                    </a:fld>
                    <a:r>
                      <a:rPr lang="cs-CZ" baseline="0"/>
                      <a:t>; </a:t>
                    </a:r>
                    <a:fld id="{9E4A6643-89EF-4E7A-8219-259792FB7AC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7A5-4452-85B4-581C930C0F8F}"/>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List1!$A$2:$A$20</c:f>
              <c:strCache>
                <c:ptCount val="19"/>
                <c:pt idx="0">
                  <c:v>Solidní zhoubné nádory  (C00–C80, C97)</c:v>
                </c:pt>
                <c:pt idx="1">
                  <c:v>Ischemická choroba srdeční  (I20–I25)</c:v>
                </c:pt>
                <c:pt idx="2">
                  <c:v>Cévní nemoci mozku  (I60–I69)</c:v>
                </c:pt>
                <c:pt idx="3">
                  <c:v>Selhání srdce  (I50)</c:v>
                </c:pt>
                <c:pt idx="4">
                  <c:v>Ostatní nemoci oběhové soustavy  (jiné I00–I99)</c:v>
                </c:pt>
                <c:pt idx="5">
                  <c:v>Organické duševní poruchy včetně symptomatických  (F00–F09, G30)</c:v>
                </c:pt>
                <c:pt idx="6">
                  <c:v>Nemoci cév  (I70–I89)</c:v>
                </c:pt>
                <c:pt idx="7">
                  <c:v>Pneumonie, akutní infekce dolních cest dýchacích  (J12–J22)</c:v>
                </c:pt>
                <c:pt idx="8">
                  <c:v>Diabetes mellitus  (E10–E14)</c:v>
                </c:pt>
                <c:pt idx="9">
                  <c:v>Srdeční arytmie  (I44–I49)</c:v>
                </c:pt>
                <c:pt idx="10">
                  <c:v>Chronické nemoci dolních cest dýchacích  (J40–J47)</c:v>
                </c:pt>
                <c:pt idx="11">
                  <c:v>Nemoci jater, žlučníku a slinivky břišní  (K70–K86)</c:v>
                </c:pt>
                <c:pt idx="12">
                  <c:v>Hematoonkologická onemocnění  (C81–C96)</c:v>
                </c:pt>
                <c:pt idx="13">
                  <c:v>Ostatní příznaky, znaky a abnormální nálezy  (R00–R99)</c:v>
                </c:pt>
                <c:pt idx="14">
                  <c:v>Nemoci chlopní  (I05–I08, I34–I39)</c:v>
                </c:pt>
                <c:pt idx="15">
                  <c:v>Nemoci ledvin a močové soustavy  (N00–N39)</c:v>
                </c:pt>
                <c:pt idx="16">
                  <c:v>Septikémie  (A40–A41)</c:v>
                </c:pt>
                <c:pt idx="17">
                  <c:v>Zlomeniny  (Sx2)</c:v>
                </c:pt>
                <c:pt idx="18">
                  <c:v>Ostatní</c:v>
                </c:pt>
              </c:strCache>
            </c:strRef>
          </c:cat>
          <c:val>
            <c:numRef>
              <c:f>List1!$B$2:$B$20</c:f>
              <c:numCache>
                <c:formatCode>###0.0%</c:formatCode>
                <c:ptCount val="19"/>
                <c:pt idx="0">
                  <c:v>0.2153054448871182</c:v>
                </c:pt>
                <c:pt idx="1">
                  <c:v>0.20335325365205845</c:v>
                </c:pt>
                <c:pt idx="2">
                  <c:v>8.1175298804780874E-2</c:v>
                </c:pt>
                <c:pt idx="3">
                  <c:v>5.4448871181938904E-2</c:v>
                </c:pt>
                <c:pt idx="4">
                  <c:v>4.1334661354581664E-2</c:v>
                </c:pt>
                <c:pt idx="5">
                  <c:v>3.6686586985391768E-2</c:v>
                </c:pt>
                <c:pt idx="6">
                  <c:v>3.51925630810093E-2</c:v>
                </c:pt>
                <c:pt idx="7">
                  <c:v>3.3200531208499334E-2</c:v>
                </c:pt>
                <c:pt idx="8">
                  <c:v>3.2868525896414341E-2</c:v>
                </c:pt>
                <c:pt idx="9">
                  <c:v>3.1540504648074369E-2</c:v>
                </c:pt>
                <c:pt idx="10">
                  <c:v>3.0212483399734397E-2</c:v>
                </c:pt>
                <c:pt idx="11">
                  <c:v>2.4070385126162018E-2</c:v>
                </c:pt>
                <c:pt idx="12">
                  <c:v>2.158034528552457E-2</c:v>
                </c:pt>
                <c:pt idx="13">
                  <c:v>1.743027888446215E-2</c:v>
                </c:pt>
                <c:pt idx="14">
                  <c:v>1.6102257636122178E-2</c:v>
                </c:pt>
                <c:pt idx="15">
                  <c:v>1.245019920318725E-2</c:v>
                </c:pt>
                <c:pt idx="16">
                  <c:v>8.6321381142098266E-3</c:v>
                </c:pt>
                <c:pt idx="17">
                  <c:v>8.4661354581673301E-3</c:v>
                </c:pt>
                <c:pt idx="18">
                  <c:v>9.5949535192563079E-2</c:v>
                </c:pt>
              </c:numCache>
            </c:numRef>
          </c:val>
          <c:extLst>
            <c:ext xmlns:c15="http://schemas.microsoft.com/office/drawing/2012/chart" uri="{02D57815-91ED-43cb-92C2-25804820EDAC}">
              <c15:datalabelsRange>
                <c15:f>List1!$C$2:$C$25</c15:f>
                <c15:dlblRangeCache>
                  <c:ptCount val="24"/>
                  <c:pt idx="0">
                    <c:v>1297</c:v>
                  </c:pt>
                  <c:pt idx="1">
                    <c:v>1225</c:v>
                  </c:pt>
                  <c:pt idx="2">
                    <c:v>489</c:v>
                  </c:pt>
                  <c:pt idx="3">
                    <c:v>328</c:v>
                  </c:pt>
                  <c:pt idx="4">
                    <c:v>249</c:v>
                  </c:pt>
                  <c:pt idx="5">
                    <c:v>221</c:v>
                  </c:pt>
                  <c:pt idx="6">
                    <c:v>212</c:v>
                  </c:pt>
                  <c:pt idx="7">
                    <c:v>200</c:v>
                  </c:pt>
                  <c:pt idx="8">
                    <c:v>198</c:v>
                  </c:pt>
                  <c:pt idx="9">
                    <c:v>190</c:v>
                  </c:pt>
                  <c:pt idx="10">
                    <c:v>182</c:v>
                  </c:pt>
                  <c:pt idx="11">
                    <c:v>145</c:v>
                  </c:pt>
                  <c:pt idx="12">
                    <c:v>130</c:v>
                  </c:pt>
                  <c:pt idx="13">
                    <c:v>105</c:v>
                  </c:pt>
                  <c:pt idx="14">
                    <c:v>97</c:v>
                  </c:pt>
                  <c:pt idx="15">
                    <c:v>75</c:v>
                  </c:pt>
                  <c:pt idx="16">
                    <c:v>52</c:v>
                  </c:pt>
                  <c:pt idx="17">
                    <c:v>51</c:v>
                  </c:pt>
                  <c:pt idx="18">
                    <c:v>578</c:v>
                  </c:pt>
                </c15:dlblRangeCache>
              </c15:datalabelsRange>
            </c:ext>
            <c:ext xmlns:c16="http://schemas.microsoft.com/office/drawing/2014/chart" uri="{C3380CC4-5D6E-409C-BE32-E72D297353CC}">
              <c16:uniqueId val="{00000014-87A5-4452-85B4-581C930C0F8F}"/>
            </c:ext>
          </c:extLst>
        </c:ser>
        <c:dLbls>
          <c:dLblPos val="ctr"/>
          <c:showLegendKey val="0"/>
          <c:showVal val="1"/>
          <c:showCatName val="0"/>
          <c:showSerName val="0"/>
          <c:showPercent val="0"/>
          <c:showBubbleSize val="0"/>
        </c:dLbls>
        <c:gapWidth val="50"/>
        <c:axId val="343801000"/>
        <c:axId val="343797864"/>
      </c:barChart>
      <c:catAx>
        <c:axId val="3438010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cs-CZ"/>
          </a:p>
        </c:txPr>
        <c:crossAx val="343797864"/>
        <c:crosses val="autoZero"/>
        <c:auto val="1"/>
        <c:lblAlgn val="ctr"/>
        <c:lblOffset val="100"/>
        <c:noMultiLvlLbl val="0"/>
      </c:catAx>
      <c:valAx>
        <c:axId val="343797864"/>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3438010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40962149460653"/>
          <c:y val="7.2110233679847438E-2"/>
          <c:w val="0.33841686510640911"/>
          <c:h val="0.88411012888449481"/>
        </c:manualLayout>
      </c:layout>
      <c:barChart>
        <c:barDir val="bar"/>
        <c:grouping val="clustered"/>
        <c:varyColors val="0"/>
        <c:ser>
          <c:idx val="0"/>
          <c:order val="0"/>
          <c:tx>
            <c:strRef>
              <c:f>List1!$B$1</c:f>
              <c:strCache>
                <c:ptCount val="1"/>
                <c:pt idx="0">
                  <c:v>1994</c:v>
                </c:pt>
              </c:strCache>
            </c:strRef>
          </c:tx>
          <c:spPr>
            <a:solidFill>
              <a:schemeClr val="bg1">
                <a:lumMod val="85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090 Oběh</c:v>
                </c:pt>
                <c:pt idx="1">
                  <c:v>020 Novotvary</c:v>
                </c:pt>
                <c:pt idx="2">
                  <c:v>190 Poranění a otravy</c:v>
                </c:pt>
                <c:pt idx="3">
                  <c:v>100 Respirace</c:v>
                </c:pt>
                <c:pt idx="4">
                  <c:v>110 GIT</c:v>
                </c:pt>
                <c:pt idx="5">
                  <c:v>140 Urogenitál</c:v>
                </c:pt>
                <c:pt idx="6">
                  <c:v>040 Endokrin a metabol.</c:v>
                </c:pt>
                <c:pt idx="7">
                  <c:v>060 Nervové</c:v>
                </c:pt>
                <c:pt idx="8">
                  <c:v>180 Symptomy</c:v>
                </c:pt>
                <c:pt idx="9">
                  <c:v>160 Perinatální</c:v>
                </c:pt>
                <c:pt idx="10">
                  <c:v>010 Infekce</c:v>
                </c:pt>
                <c:pt idx="11">
                  <c:v>170 Genetické</c:v>
                </c:pt>
                <c:pt idx="12">
                  <c:v>030 Krev a imunita</c:v>
                </c:pt>
                <c:pt idx="13">
                  <c:v>050 Duševní</c:v>
                </c:pt>
                <c:pt idx="14">
                  <c:v>130 Skelet,svaly, pojivo</c:v>
                </c:pt>
                <c:pt idx="15">
                  <c:v>120 Kůže</c:v>
                </c:pt>
                <c:pt idx="16">
                  <c:v>150 Gravidita</c:v>
                </c:pt>
                <c:pt idx="17">
                  <c:v>080 ORL</c:v>
                </c:pt>
              </c:strCache>
            </c:strRef>
          </c:cat>
          <c:val>
            <c:numRef>
              <c:f>List1!$B$2:$B$19</c:f>
              <c:numCache>
                <c:formatCode>###0.0%</c:formatCode>
                <c:ptCount val="18"/>
                <c:pt idx="0">
                  <c:v>0.55491467373245973</c:v>
                </c:pt>
                <c:pt idx="1">
                  <c:v>0.24134170550296916</c:v>
                </c:pt>
                <c:pt idx="2">
                  <c:v>7.2895810791238191E-2</c:v>
                </c:pt>
                <c:pt idx="3">
                  <c:v>3.9498010615729343E-2</c:v>
                </c:pt>
                <c:pt idx="4">
                  <c:v>3.8083716016460344E-2</c:v>
                </c:pt>
                <c:pt idx="5">
                  <c:v>1.4867132986291564E-2</c:v>
                </c:pt>
                <c:pt idx="6">
                  <c:v>1.1851107154115512E-2</c:v>
                </c:pt>
                <c:pt idx="7">
                  <c:v>8.7158034641697836E-3</c:v>
                </c:pt>
                <c:pt idx="8">
                  <c:v>5.9298135005495297E-3</c:v>
                </c:pt>
                <c:pt idx="9">
                  <c:v>3.4079387934192701E-3</c:v>
                </c:pt>
                <c:pt idx="10">
                  <c:v>3.0330655261431505E-3</c:v>
                </c:pt>
                <c:pt idx="11">
                  <c:v>2.9052678213899279E-3</c:v>
                </c:pt>
                <c:pt idx="12">
                  <c:v>1.0138617910422328E-3</c:v>
                </c:pt>
                <c:pt idx="13">
                  <c:v>6.3046867678256502E-4</c:v>
                </c:pt>
                <c:pt idx="14">
                  <c:v>5.7934959488127591E-4</c:v>
                </c:pt>
                <c:pt idx="15">
                  <c:v>2.385557155393489E-4</c:v>
                </c:pt>
                <c:pt idx="16">
                  <c:v>5.9638928884837226E-5</c:v>
                </c:pt>
                <c:pt idx="17">
                  <c:v>3.4079387934192701E-5</c:v>
                </c:pt>
              </c:numCache>
            </c:numRef>
          </c:val>
          <c:extLst>
            <c:ext xmlns:c16="http://schemas.microsoft.com/office/drawing/2014/chart" uri="{C3380CC4-5D6E-409C-BE32-E72D297353CC}">
              <c16:uniqueId val="{00000014-BE55-4524-AB46-D73870511339}"/>
            </c:ext>
          </c:extLst>
        </c:ser>
        <c:ser>
          <c:idx val="1"/>
          <c:order val="1"/>
          <c:tx>
            <c:strRef>
              <c:f>List1!$C$1</c:f>
              <c:strCache>
                <c:ptCount val="1"/>
                <c:pt idx="0">
                  <c:v>2005</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090 Oběh</c:v>
                </c:pt>
                <c:pt idx="1">
                  <c:v>020 Novotvary</c:v>
                </c:pt>
                <c:pt idx="2">
                  <c:v>190 Poranění a otravy</c:v>
                </c:pt>
                <c:pt idx="3">
                  <c:v>100 Respirace</c:v>
                </c:pt>
                <c:pt idx="4">
                  <c:v>110 GIT</c:v>
                </c:pt>
                <c:pt idx="5">
                  <c:v>140 Urogenitál</c:v>
                </c:pt>
                <c:pt idx="6">
                  <c:v>040 Endokrin a metabol.</c:v>
                </c:pt>
                <c:pt idx="7">
                  <c:v>060 Nervové</c:v>
                </c:pt>
                <c:pt idx="8">
                  <c:v>180 Symptomy</c:v>
                </c:pt>
                <c:pt idx="9">
                  <c:v>160 Perinatální</c:v>
                </c:pt>
                <c:pt idx="10">
                  <c:v>010 Infekce</c:v>
                </c:pt>
                <c:pt idx="11">
                  <c:v>170 Genetické</c:v>
                </c:pt>
                <c:pt idx="12">
                  <c:v>030 Krev a imunita</c:v>
                </c:pt>
                <c:pt idx="13">
                  <c:v>050 Duševní</c:v>
                </c:pt>
                <c:pt idx="14">
                  <c:v>130 Skelet,svaly, pojivo</c:v>
                </c:pt>
                <c:pt idx="15">
                  <c:v>120 Kůže</c:v>
                </c:pt>
                <c:pt idx="16">
                  <c:v>150 Gravidita</c:v>
                </c:pt>
                <c:pt idx="17">
                  <c:v>080 ORL</c:v>
                </c:pt>
              </c:strCache>
            </c:strRef>
          </c:cat>
          <c:val>
            <c:numRef>
              <c:f>List1!$C$2:$C$19</c:f>
              <c:numCache>
                <c:formatCode>###0.0%</c:formatCode>
                <c:ptCount val="18"/>
                <c:pt idx="0">
                  <c:v>0.51098778928644217</c:v>
                </c:pt>
                <c:pt idx="1">
                  <c:v>0.26177064611165668</c:v>
                </c:pt>
                <c:pt idx="2">
                  <c:v>5.9070948136893404E-2</c:v>
                </c:pt>
                <c:pt idx="3">
                  <c:v>5.595804999166188E-2</c:v>
                </c:pt>
                <c:pt idx="4">
                  <c:v>4.4683058793010801E-2</c:v>
                </c:pt>
                <c:pt idx="5">
                  <c:v>1.4943764012673942E-2</c:v>
                </c:pt>
                <c:pt idx="6">
                  <c:v>1.3767162630398932E-2</c:v>
                </c:pt>
                <c:pt idx="7">
                  <c:v>1.918694065111453E-2</c:v>
                </c:pt>
                <c:pt idx="8">
                  <c:v>8.708703144397709E-3</c:v>
                </c:pt>
                <c:pt idx="9">
                  <c:v>1.7417406288795421E-3</c:v>
                </c:pt>
                <c:pt idx="10">
                  <c:v>3.8077414812207003E-3</c:v>
                </c:pt>
                <c:pt idx="11">
                  <c:v>1.0746910263299302E-3</c:v>
                </c:pt>
                <c:pt idx="12">
                  <c:v>9.8204524819803956E-4</c:v>
                </c:pt>
                <c:pt idx="13">
                  <c:v>2.6311400989456912E-3</c:v>
                </c:pt>
                <c:pt idx="14">
                  <c:v>3.705831125275621E-4</c:v>
                </c:pt>
                <c:pt idx="15">
                  <c:v>2.779373343956716E-4</c:v>
                </c:pt>
                <c:pt idx="16">
                  <c:v>2.779373343956716E-5</c:v>
                </c:pt>
                <c:pt idx="17">
                  <c:v>9.2645778131890528E-6</c:v>
                </c:pt>
              </c:numCache>
            </c:numRef>
          </c:val>
          <c:extLst>
            <c:ext xmlns:c16="http://schemas.microsoft.com/office/drawing/2014/chart" uri="{C3380CC4-5D6E-409C-BE32-E72D297353CC}">
              <c16:uniqueId val="{00000000-27BC-42FC-B935-BAFE8C48D9A9}"/>
            </c:ext>
          </c:extLst>
        </c:ser>
        <c:ser>
          <c:idx val="2"/>
          <c:order val="2"/>
          <c:tx>
            <c:strRef>
              <c:f>List1!$D$1</c:f>
              <c:strCache>
                <c:ptCount val="1"/>
                <c:pt idx="0">
                  <c:v>2017</c:v>
                </c:pt>
              </c:strCache>
            </c:strRef>
          </c:tx>
          <c:spPr>
            <a:solidFill>
              <a:srgbClr val="037BC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090 Oběh</c:v>
                </c:pt>
                <c:pt idx="1">
                  <c:v>020 Novotvary</c:v>
                </c:pt>
                <c:pt idx="2">
                  <c:v>190 Poranění a otravy</c:v>
                </c:pt>
                <c:pt idx="3">
                  <c:v>100 Respirace</c:v>
                </c:pt>
                <c:pt idx="4">
                  <c:v>110 GIT</c:v>
                </c:pt>
                <c:pt idx="5">
                  <c:v>140 Urogenitál</c:v>
                </c:pt>
                <c:pt idx="6">
                  <c:v>040 Endokrin a metabol.</c:v>
                </c:pt>
                <c:pt idx="7">
                  <c:v>060 Nervové</c:v>
                </c:pt>
                <c:pt idx="8">
                  <c:v>180 Symptomy</c:v>
                </c:pt>
                <c:pt idx="9">
                  <c:v>160 Perinatální</c:v>
                </c:pt>
                <c:pt idx="10">
                  <c:v>010 Infekce</c:v>
                </c:pt>
                <c:pt idx="11">
                  <c:v>170 Genetické</c:v>
                </c:pt>
                <c:pt idx="12">
                  <c:v>030 Krev a imunita</c:v>
                </c:pt>
                <c:pt idx="13">
                  <c:v>050 Duševní</c:v>
                </c:pt>
                <c:pt idx="14">
                  <c:v>130 Skelet,svaly, pojivo</c:v>
                </c:pt>
                <c:pt idx="15">
                  <c:v>120 Kůže</c:v>
                </c:pt>
                <c:pt idx="16">
                  <c:v>150 Gravidita</c:v>
                </c:pt>
                <c:pt idx="17">
                  <c:v>080 ORL</c:v>
                </c:pt>
              </c:strCache>
            </c:strRef>
          </c:cat>
          <c:val>
            <c:numRef>
              <c:f>List1!$D$2:$D$19</c:f>
              <c:numCache>
                <c:formatCode>###0.0%</c:formatCode>
                <c:ptCount val="18"/>
                <c:pt idx="0">
                  <c:v>0.43209351753453773</c:v>
                </c:pt>
                <c:pt idx="1">
                  <c:v>0.25031880977683313</c:v>
                </c:pt>
                <c:pt idx="2">
                  <c:v>5.1762309599716616E-2</c:v>
                </c:pt>
                <c:pt idx="3">
                  <c:v>7.3636202621324837E-2</c:v>
                </c:pt>
                <c:pt idx="4">
                  <c:v>4.3623804463336885E-2</c:v>
                </c:pt>
                <c:pt idx="5">
                  <c:v>1.544456252213957E-2</c:v>
                </c:pt>
                <c:pt idx="6">
                  <c:v>4.5492383988664543E-2</c:v>
                </c:pt>
                <c:pt idx="7">
                  <c:v>3.2199787460148781E-2</c:v>
                </c:pt>
                <c:pt idx="8">
                  <c:v>1.5843074743181012E-2</c:v>
                </c:pt>
                <c:pt idx="9">
                  <c:v>1.487778958554729E-3</c:v>
                </c:pt>
                <c:pt idx="10">
                  <c:v>1.5701381509032945E-2</c:v>
                </c:pt>
                <c:pt idx="11">
                  <c:v>1.4257881686149487E-3</c:v>
                </c:pt>
                <c:pt idx="12">
                  <c:v>2.1253985122210413E-3</c:v>
                </c:pt>
                <c:pt idx="13">
                  <c:v>1.4824654622741764E-2</c:v>
                </c:pt>
                <c:pt idx="14">
                  <c:v>2.036840240878498E-3</c:v>
                </c:pt>
                <c:pt idx="15">
                  <c:v>1.9305703152674462E-3</c:v>
                </c:pt>
                <c:pt idx="16">
                  <c:v>1.7711654268508678E-5</c:v>
                </c:pt>
                <c:pt idx="17">
                  <c:v>2.6567481402763019E-5</c:v>
                </c:pt>
              </c:numCache>
            </c:numRef>
          </c:val>
          <c:extLst>
            <c:ext xmlns:c16="http://schemas.microsoft.com/office/drawing/2014/chart" uri="{C3380CC4-5D6E-409C-BE32-E72D297353CC}">
              <c16:uniqueId val="{00000001-27BC-42FC-B935-BAFE8C48D9A9}"/>
            </c:ext>
          </c:extLst>
        </c:ser>
        <c:dLbls>
          <c:dLblPos val="ctr"/>
          <c:showLegendKey val="0"/>
          <c:showVal val="1"/>
          <c:showCatName val="0"/>
          <c:showSerName val="0"/>
          <c:showPercent val="0"/>
          <c:showBubbleSize val="0"/>
        </c:dLbls>
        <c:gapWidth val="50"/>
        <c:axId val="343800216"/>
        <c:axId val="343800608"/>
      </c:barChart>
      <c:catAx>
        <c:axId val="343800216"/>
        <c:scaling>
          <c:orientation val="maxMin"/>
        </c:scaling>
        <c:delete val="1"/>
        <c:axPos val="l"/>
        <c:numFmt formatCode="General" sourceLinked="1"/>
        <c:majorTickMark val="none"/>
        <c:minorTickMark val="none"/>
        <c:tickLblPos val="nextTo"/>
        <c:crossAx val="343800608"/>
        <c:crosses val="autoZero"/>
        <c:auto val="1"/>
        <c:lblAlgn val="ctr"/>
        <c:lblOffset val="100"/>
        <c:noMultiLvlLbl val="0"/>
      </c:catAx>
      <c:valAx>
        <c:axId val="343800608"/>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343800216"/>
        <c:crosses val="autoZero"/>
        <c:crossBetween val="between"/>
      </c:valAx>
      <c:spPr>
        <a:noFill/>
        <a:ln>
          <a:noFill/>
        </a:ln>
        <a:effectLst/>
      </c:spPr>
    </c:plotArea>
    <c:legend>
      <c:legendPos val="r"/>
      <c:layout>
        <c:manualLayout>
          <c:xMode val="edge"/>
          <c:yMode val="edge"/>
          <c:x val="0.61221319957748777"/>
          <c:y val="0.71348008512506511"/>
          <c:w val="0.12033152777777777"/>
          <c:h val="0.230356891699517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40962149460653"/>
          <c:y val="7.2110233679847438E-2"/>
          <c:w val="0.33841686510640911"/>
          <c:h val="0.88411012888449481"/>
        </c:manualLayout>
      </c:layout>
      <c:barChart>
        <c:barDir val="bar"/>
        <c:grouping val="clustered"/>
        <c:varyColors val="0"/>
        <c:ser>
          <c:idx val="0"/>
          <c:order val="0"/>
          <c:tx>
            <c:strRef>
              <c:f>List1!$B$1</c:f>
              <c:strCache>
                <c:ptCount val="1"/>
                <c:pt idx="0">
                  <c:v>1994</c:v>
                </c:pt>
              </c:strCache>
            </c:strRef>
          </c:tx>
          <c:spPr>
            <a:solidFill>
              <a:schemeClr val="bg1">
                <a:lumMod val="85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090 Oběh</c:v>
                </c:pt>
                <c:pt idx="1">
                  <c:v>020 Novotvary</c:v>
                </c:pt>
                <c:pt idx="2">
                  <c:v>190 Poranění a otravy</c:v>
                </c:pt>
                <c:pt idx="3">
                  <c:v>100 Respirace</c:v>
                </c:pt>
                <c:pt idx="4">
                  <c:v>110 GIT</c:v>
                </c:pt>
                <c:pt idx="5">
                  <c:v>140 Urogenitál</c:v>
                </c:pt>
                <c:pt idx="6">
                  <c:v>040 Endokrin a metabol.</c:v>
                </c:pt>
                <c:pt idx="7">
                  <c:v>060 Nervové</c:v>
                </c:pt>
                <c:pt idx="8">
                  <c:v>180 Symptomy</c:v>
                </c:pt>
                <c:pt idx="9">
                  <c:v>160 Perinatální</c:v>
                </c:pt>
                <c:pt idx="10">
                  <c:v>010 Infekce</c:v>
                </c:pt>
                <c:pt idx="11">
                  <c:v>170 Genetické</c:v>
                </c:pt>
                <c:pt idx="12">
                  <c:v>030 Krev a imunita</c:v>
                </c:pt>
                <c:pt idx="13">
                  <c:v>050 Duševní</c:v>
                </c:pt>
                <c:pt idx="14">
                  <c:v>130 Skelet,svaly, pojivo</c:v>
                </c:pt>
                <c:pt idx="15">
                  <c:v>120 Kůže</c:v>
                </c:pt>
                <c:pt idx="16">
                  <c:v>150 Gravidita</c:v>
                </c:pt>
                <c:pt idx="17">
                  <c:v>080 ORL</c:v>
                </c:pt>
              </c:strCache>
            </c:strRef>
          </c:cat>
          <c:val>
            <c:numRef>
              <c:f>List1!$B$2:$B$19</c:f>
              <c:numCache>
                <c:formatCode>###0.0%</c:formatCode>
                <c:ptCount val="18"/>
                <c:pt idx="0">
                  <c:v>0.57351524879614768</c:v>
                </c:pt>
                <c:pt idx="1">
                  <c:v>0.2287319422150883</c:v>
                </c:pt>
                <c:pt idx="2">
                  <c:v>7.479935794542536E-2</c:v>
                </c:pt>
                <c:pt idx="3">
                  <c:v>4.2054574638844301E-2</c:v>
                </c:pt>
                <c:pt idx="4">
                  <c:v>3.2744783306581059E-2</c:v>
                </c:pt>
                <c:pt idx="5">
                  <c:v>1.3804173354735152E-2</c:v>
                </c:pt>
                <c:pt idx="6">
                  <c:v>9.3097913322632425E-3</c:v>
                </c:pt>
                <c:pt idx="7">
                  <c:v>6.9020866773675761E-3</c:v>
                </c:pt>
                <c:pt idx="8">
                  <c:v>7.2231139646869976E-3</c:v>
                </c:pt>
                <c:pt idx="9">
                  <c:v>3.3707865168539327E-3</c:v>
                </c:pt>
                <c:pt idx="10">
                  <c:v>2.407704654895666E-3</c:v>
                </c:pt>
                <c:pt idx="11">
                  <c:v>2.5682182985553772E-3</c:v>
                </c:pt>
                <c:pt idx="12">
                  <c:v>1.9261637239165331E-3</c:v>
                </c:pt>
                <c:pt idx="13">
                  <c:v>1.6051364365971107E-4</c:v>
                </c:pt>
                <c:pt idx="14">
                  <c:v>1.6051364365971107E-4</c:v>
                </c:pt>
                <c:pt idx="15">
                  <c:v>1.6051364365971107E-4</c:v>
                </c:pt>
                <c:pt idx="16">
                  <c:v>1.6051364365971107E-4</c:v>
                </c:pt>
                <c:pt idx="17">
                  <c:v>0</c:v>
                </c:pt>
              </c:numCache>
            </c:numRef>
          </c:val>
          <c:extLst>
            <c:ext xmlns:c16="http://schemas.microsoft.com/office/drawing/2014/chart" uri="{C3380CC4-5D6E-409C-BE32-E72D297353CC}">
              <c16:uniqueId val="{00000000-284C-432A-849F-0848647ABB0B}"/>
            </c:ext>
          </c:extLst>
        </c:ser>
        <c:ser>
          <c:idx val="1"/>
          <c:order val="1"/>
          <c:tx>
            <c:strRef>
              <c:f>List1!$C$1</c:f>
              <c:strCache>
                <c:ptCount val="1"/>
                <c:pt idx="0">
                  <c:v>2005</c:v>
                </c:pt>
              </c:strCache>
            </c:strRef>
          </c:tx>
          <c:spPr>
            <a:solidFill>
              <a:srgbClr val="BFBFB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090 Oběh</c:v>
                </c:pt>
                <c:pt idx="1">
                  <c:v>020 Novotvary</c:v>
                </c:pt>
                <c:pt idx="2">
                  <c:v>190 Poranění a otravy</c:v>
                </c:pt>
                <c:pt idx="3">
                  <c:v>100 Respirace</c:v>
                </c:pt>
                <c:pt idx="4">
                  <c:v>110 GIT</c:v>
                </c:pt>
                <c:pt idx="5">
                  <c:v>140 Urogenitál</c:v>
                </c:pt>
                <c:pt idx="6">
                  <c:v>040 Endokrin a metabol.</c:v>
                </c:pt>
                <c:pt idx="7">
                  <c:v>060 Nervové</c:v>
                </c:pt>
                <c:pt idx="8">
                  <c:v>180 Symptomy</c:v>
                </c:pt>
                <c:pt idx="9">
                  <c:v>160 Perinatální</c:v>
                </c:pt>
                <c:pt idx="10">
                  <c:v>010 Infekce</c:v>
                </c:pt>
                <c:pt idx="11">
                  <c:v>170 Genetické</c:v>
                </c:pt>
                <c:pt idx="12">
                  <c:v>030 Krev a imunita</c:v>
                </c:pt>
                <c:pt idx="13">
                  <c:v>050 Duševní</c:v>
                </c:pt>
                <c:pt idx="14">
                  <c:v>130 Skelet,svaly, pojivo</c:v>
                </c:pt>
                <c:pt idx="15">
                  <c:v>120 Kůže</c:v>
                </c:pt>
                <c:pt idx="16">
                  <c:v>150 Gravidita</c:v>
                </c:pt>
                <c:pt idx="17">
                  <c:v>080 ORL</c:v>
                </c:pt>
              </c:strCache>
            </c:strRef>
          </c:cat>
          <c:val>
            <c:numRef>
              <c:f>List1!$C$2:$C$19</c:f>
              <c:numCache>
                <c:formatCode>###0.0%</c:formatCode>
                <c:ptCount val="18"/>
                <c:pt idx="0">
                  <c:v>0.52873160476524173</c:v>
                </c:pt>
                <c:pt idx="1">
                  <c:v>0.24702172389628591</c:v>
                </c:pt>
                <c:pt idx="2">
                  <c:v>5.3433777154870354E-2</c:v>
                </c:pt>
                <c:pt idx="3">
                  <c:v>6.359495444989488E-2</c:v>
                </c:pt>
                <c:pt idx="4">
                  <c:v>3.6440084092501754E-2</c:v>
                </c:pt>
                <c:pt idx="5">
                  <c:v>1.6468114926419062E-2</c:v>
                </c:pt>
                <c:pt idx="6">
                  <c:v>1.296426068675543E-2</c:v>
                </c:pt>
                <c:pt idx="7">
                  <c:v>1.629292221443588E-2</c:v>
                </c:pt>
                <c:pt idx="8">
                  <c:v>1.3665031534688156E-2</c:v>
                </c:pt>
                <c:pt idx="9">
                  <c:v>1.4015416958654519E-3</c:v>
                </c:pt>
                <c:pt idx="10">
                  <c:v>5.6061667834618077E-3</c:v>
                </c:pt>
                <c:pt idx="11">
                  <c:v>8.7596355991590737E-4</c:v>
                </c:pt>
                <c:pt idx="12">
                  <c:v>8.7596355991590737E-4</c:v>
                </c:pt>
                <c:pt idx="13">
                  <c:v>1.4015416958654519E-3</c:v>
                </c:pt>
                <c:pt idx="14">
                  <c:v>8.7596355991590737E-4</c:v>
                </c:pt>
                <c:pt idx="15">
                  <c:v>3.5038542396636298E-4</c:v>
                </c:pt>
                <c:pt idx="16">
                  <c:v>0</c:v>
                </c:pt>
                <c:pt idx="17">
                  <c:v>0</c:v>
                </c:pt>
              </c:numCache>
            </c:numRef>
          </c:val>
          <c:extLst>
            <c:ext xmlns:c16="http://schemas.microsoft.com/office/drawing/2014/chart" uri="{C3380CC4-5D6E-409C-BE32-E72D297353CC}">
              <c16:uniqueId val="{00000001-284C-432A-849F-0848647ABB0B}"/>
            </c:ext>
          </c:extLst>
        </c:ser>
        <c:ser>
          <c:idx val="2"/>
          <c:order val="2"/>
          <c:tx>
            <c:strRef>
              <c:f>List1!$D$1</c:f>
              <c:strCache>
                <c:ptCount val="1"/>
                <c:pt idx="0">
                  <c:v>2018</c:v>
                </c:pt>
              </c:strCache>
            </c:strRef>
          </c:tx>
          <c:spPr>
            <a:solidFill>
              <a:srgbClr val="037BC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List1!$A$2:$A$19</c:f>
              <c:strCache>
                <c:ptCount val="18"/>
                <c:pt idx="0">
                  <c:v>090 Oběh</c:v>
                </c:pt>
                <c:pt idx="1">
                  <c:v>020 Novotvary</c:v>
                </c:pt>
                <c:pt idx="2">
                  <c:v>190 Poranění a otravy</c:v>
                </c:pt>
                <c:pt idx="3">
                  <c:v>100 Respirace</c:v>
                </c:pt>
                <c:pt idx="4">
                  <c:v>110 GIT</c:v>
                </c:pt>
                <c:pt idx="5">
                  <c:v>140 Urogenitál</c:v>
                </c:pt>
                <c:pt idx="6">
                  <c:v>040 Endokrin a metabol.</c:v>
                </c:pt>
                <c:pt idx="7">
                  <c:v>060 Nervové</c:v>
                </c:pt>
                <c:pt idx="8">
                  <c:v>180 Symptomy</c:v>
                </c:pt>
                <c:pt idx="9">
                  <c:v>160 Perinatální</c:v>
                </c:pt>
                <c:pt idx="10">
                  <c:v>010 Infekce</c:v>
                </c:pt>
                <c:pt idx="11">
                  <c:v>170 Genetické</c:v>
                </c:pt>
                <c:pt idx="12">
                  <c:v>030 Krev a imunita</c:v>
                </c:pt>
                <c:pt idx="13">
                  <c:v>050 Duševní</c:v>
                </c:pt>
                <c:pt idx="14">
                  <c:v>130 Skelet,svaly, pojivo</c:v>
                </c:pt>
                <c:pt idx="15">
                  <c:v>120 Kůže</c:v>
                </c:pt>
                <c:pt idx="16">
                  <c:v>150 Gravidita</c:v>
                </c:pt>
                <c:pt idx="17">
                  <c:v>080 ORL</c:v>
                </c:pt>
              </c:strCache>
            </c:strRef>
          </c:cat>
          <c:val>
            <c:numRef>
              <c:f>List1!$D$2:$D$19</c:f>
              <c:numCache>
                <c:formatCode>###0.0%</c:formatCode>
                <c:ptCount val="18"/>
                <c:pt idx="0">
                  <c:v>0.46314741035856571</c:v>
                </c:pt>
                <c:pt idx="1">
                  <c:v>0.24086985391766269</c:v>
                </c:pt>
                <c:pt idx="2">
                  <c:v>4.199867197875165E-2</c:v>
                </c:pt>
                <c:pt idx="3">
                  <c:v>7.5863213811420985E-2</c:v>
                </c:pt>
                <c:pt idx="4">
                  <c:v>3.901062416998672E-2</c:v>
                </c:pt>
                <c:pt idx="5">
                  <c:v>1.2782204515272243E-2</c:v>
                </c:pt>
                <c:pt idx="6">
                  <c:v>3.9508632138114209E-2</c:v>
                </c:pt>
                <c:pt idx="7">
                  <c:v>3.00464807436919E-2</c:v>
                </c:pt>
                <c:pt idx="8">
                  <c:v>1.743027888446215E-2</c:v>
                </c:pt>
                <c:pt idx="9">
                  <c:v>9.9601593625498006E-4</c:v>
                </c:pt>
                <c:pt idx="10">
                  <c:v>1.294820717131474E-2</c:v>
                </c:pt>
                <c:pt idx="11">
                  <c:v>9.9601593625498006E-4</c:v>
                </c:pt>
                <c:pt idx="12">
                  <c:v>1.4940239043824701E-3</c:v>
                </c:pt>
                <c:pt idx="13">
                  <c:v>1.9422310756972112E-2</c:v>
                </c:pt>
                <c:pt idx="14">
                  <c:v>2.1580345285524567E-3</c:v>
                </c:pt>
                <c:pt idx="15">
                  <c:v>1.3280212483399733E-3</c:v>
                </c:pt>
                <c:pt idx="16">
                  <c:v>0</c:v>
                </c:pt>
                <c:pt idx="17">
                  <c:v>0</c:v>
                </c:pt>
              </c:numCache>
            </c:numRef>
          </c:val>
          <c:extLst>
            <c:ext xmlns:c16="http://schemas.microsoft.com/office/drawing/2014/chart" uri="{C3380CC4-5D6E-409C-BE32-E72D297353CC}">
              <c16:uniqueId val="{00000002-284C-432A-849F-0848647ABB0B}"/>
            </c:ext>
          </c:extLst>
        </c:ser>
        <c:dLbls>
          <c:dLblPos val="ctr"/>
          <c:showLegendKey val="0"/>
          <c:showVal val="1"/>
          <c:showCatName val="0"/>
          <c:showSerName val="0"/>
          <c:showPercent val="0"/>
          <c:showBubbleSize val="0"/>
        </c:dLbls>
        <c:gapWidth val="50"/>
        <c:axId val="343799040"/>
        <c:axId val="343799432"/>
      </c:barChart>
      <c:catAx>
        <c:axId val="343799040"/>
        <c:scaling>
          <c:orientation val="maxMin"/>
        </c:scaling>
        <c:delete val="1"/>
        <c:axPos val="l"/>
        <c:numFmt formatCode="General" sourceLinked="1"/>
        <c:majorTickMark val="none"/>
        <c:minorTickMark val="none"/>
        <c:tickLblPos val="nextTo"/>
        <c:crossAx val="343799432"/>
        <c:crosses val="autoZero"/>
        <c:auto val="1"/>
        <c:lblAlgn val="ctr"/>
        <c:lblOffset val="100"/>
        <c:noMultiLvlLbl val="0"/>
      </c:catAx>
      <c:valAx>
        <c:axId val="343799432"/>
        <c:scaling>
          <c:orientation val="minMax"/>
          <c:max val="0.60000000000000009"/>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crossAx val="343799040"/>
        <c:crosses val="autoZero"/>
        <c:crossBetween val="between"/>
        <c:majorUnit val="0.2"/>
      </c:valAx>
      <c:spPr>
        <a:noFill/>
        <a:ln>
          <a:noFill/>
        </a:ln>
        <a:effectLst/>
      </c:spPr>
    </c:plotArea>
    <c:legend>
      <c:legendPos val="r"/>
      <c:layout>
        <c:manualLayout>
          <c:xMode val="edge"/>
          <c:yMode val="edge"/>
          <c:x val="0.61221319957748777"/>
          <c:y val="0.70095976013554817"/>
          <c:w val="0.12209541666666665"/>
          <c:h val="0.2428772166890345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878689600675179E-2"/>
          <c:y val="4.6191957507366897E-2"/>
          <c:w val="0.8257192226894412"/>
          <c:h val="0.90761608498526158"/>
        </c:manualLayout>
      </c:layout>
      <c:barChart>
        <c:barDir val="bar"/>
        <c:grouping val="clustered"/>
        <c:varyColors val="0"/>
        <c:ser>
          <c:idx val="0"/>
          <c:order val="0"/>
          <c:tx>
            <c:strRef>
              <c:f>List1!$B$1</c:f>
              <c:strCache>
                <c:ptCount val="1"/>
                <c:pt idx="0">
                  <c:v>Sloupec1</c:v>
                </c:pt>
              </c:strCache>
            </c:strRef>
          </c:tx>
          <c:spPr>
            <a:solidFill>
              <a:schemeClr val="accent1"/>
            </a:solidFill>
            <a:ln>
              <a:solidFill>
                <a:schemeClr val="bg1"/>
              </a:solidFill>
            </a:ln>
          </c:spPr>
          <c:invertIfNegative val="0"/>
          <c:dLbls>
            <c:numFmt formatCode="#,##0.0" sourceLinked="0"/>
            <c:spPr>
              <a:noFill/>
              <a:ln>
                <a:noFill/>
              </a:ln>
              <a:effectLst/>
            </c:spPr>
            <c:txPr>
              <a:bodyPr/>
              <a:lstStyle/>
              <a:p>
                <a:pPr>
                  <a:defRPr sz="1050">
                    <a:solidFill>
                      <a:schemeClr val="tx1"/>
                    </a:solidFill>
                    <a:latin typeface="Arial" pitchFamily="34" charset="0"/>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List1!$A$2:$A$12</c:f>
              <c:numCache>
                <c:formatCode>General</c:formatCode>
                <c:ptCount val="11"/>
              </c:numCache>
            </c:numRef>
          </c:cat>
          <c:val>
            <c:numRef>
              <c:f>List1!$B$2:$B$12</c:f>
              <c:numCache>
                <c:formatCode>_(* #,##0.00_);_(* \(#,##0.00\);_(* "-"??_);_(@_)</c:formatCode>
                <c:ptCount val="11"/>
                <c:pt idx="0">
                  <c:v>40.590000000000003</c:v>
                </c:pt>
                <c:pt idx="1">
                  <c:v>27.77</c:v>
                </c:pt>
                <c:pt idx="2">
                  <c:v>6.81</c:v>
                </c:pt>
                <c:pt idx="3">
                  <c:v>5.0999999999999996</c:v>
                </c:pt>
                <c:pt idx="4">
                  <c:v>2.09</c:v>
                </c:pt>
                <c:pt idx="5">
                  <c:v>2.04</c:v>
                </c:pt>
                <c:pt idx="6">
                  <c:v>0.43</c:v>
                </c:pt>
                <c:pt idx="7">
                  <c:v>0.26</c:v>
                </c:pt>
                <c:pt idx="8">
                  <c:v>0.17</c:v>
                </c:pt>
                <c:pt idx="9">
                  <c:v>0.01</c:v>
                </c:pt>
                <c:pt idx="10">
                  <c:v>14.72</c:v>
                </c:pt>
              </c:numCache>
            </c:numRef>
          </c:val>
          <c:extLst>
            <c:ext xmlns:c16="http://schemas.microsoft.com/office/drawing/2014/chart" uri="{C3380CC4-5D6E-409C-BE32-E72D297353CC}">
              <c16:uniqueId val="{00000000-D5AD-497A-9984-70E265913BEE}"/>
            </c:ext>
          </c:extLst>
        </c:ser>
        <c:ser>
          <c:idx val="1"/>
          <c:order val="1"/>
          <c:tx>
            <c:strRef>
              <c:f>List1!$C$1</c:f>
              <c:strCache>
                <c:ptCount val="1"/>
                <c:pt idx="0">
                  <c:v>Sloupec2</c:v>
                </c:pt>
              </c:strCache>
            </c:strRef>
          </c:tx>
          <c:spPr>
            <a:solidFill>
              <a:srgbClr val="FF0000"/>
            </a:solidFill>
            <a:ln>
              <a:solidFill>
                <a:prstClr val="white"/>
              </a:solidFill>
            </a:ln>
          </c:spPr>
          <c:invertIfNegative val="0"/>
          <c:dLbls>
            <c:numFmt formatCode="#,##0.0" sourceLinked="0"/>
            <c:spPr>
              <a:noFill/>
              <a:ln>
                <a:noFill/>
              </a:ln>
              <a:effectLst/>
            </c:spPr>
            <c:txPr>
              <a:bodyPr/>
              <a:lstStyle/>
              <a:p>
                <a:pPr>
                  <a:defRPr sz="1050">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List1!$A$2:$A$12</c:f>
              <c:numCache>
                <c:formatCode>General</c:formatCode>
                <c:ptCount val="11"/>
              </c:numCache>
            </c:numRef>
          </c:cat>
          <c:val>
            <c:numRef>
              <c:f>List1!$C$2:$C$12</c:f>
              <c:numCache>
                <c:formatCode>_(* #,##0.00_);_(* \(#,##0.00\);_(* "-"??_);_(@_)</c:formatCode>
                <c:ptCount val="11"/>
                <c:pt idx="0">
                  <c:v>48.2</c:v>
                </c:pt>
                <c:pt idx="1">
                  <c:v>22.42</c:v>
                </c:pt>
                <c:pt idx="2">
                  <c:v>3.39</c:v>
                </c:pt>
                <c:pt idx="3">
                  <c:v>3.77</c:v>
                </c:pt>
                <c:pt idx="4">
                  <c:v>0.96</c:v>
                </c:pt>
                <c:pt idx="5">
                  <c:v>2.68</c:v>
                </c:pt>
                <c:pt idx="6">
                  <c:v>0.39</c:v>
                </c:pt>
                <c:pt idx="7">
                  <c:v>0.37</c:v>
                </c:pt>
                <c:pt idx="8">
                  <c:v>0.25</c:v>
                </c:pt>
                <c:pt idx="9">
                  <c:v>0</c:v>
                </c:pt>
                <c:pt idx="10">
                  <c:v>17.559999999999999</c:v>
                </c:pt>
              </c:numCache>
            </c:numRef>
          </c:val>
          <c:extLst>
            <c:ext xmlns:c16="http://schemas.microsoft.com/office/drawing/2014/chart" uri="{C3380CC4-5D6E-409C-BE32-E72D297353CC}">
              <c16:uniqueId val="{00000001-D5AD-497A-9984-70E265913BEE}"/>
            </c:ext>
          </c:extLst>
        </c:ser>
        <c:dLbls>
          <c:showLegendKey val="0"/>
          <c:showVal val="0"/>
          <c:showCatName val="0"/>
          <c:showSerName val="0"/>
          <c:showPercent val="0"/>
          <c:showBubbleSize val="0"/>
        </c:dLbls>
        <c:gapWidth val="55"/>
        <c:axId val="187488512"/>
        <c:axId val="187573760"/>
      </c:barChart>
      <c:catAx>
        <c:axId val="187488512"/>
        <c:scaling>
          <c:orientation val="maxMin"/>
        </c:scaling>
        <c:delete val="1"/>
        <c:axPos val="l"/>
        <c:numFmt formatCode="General" sourceLinked="1"/>
        <c:majorTickMark val="out"/>
        <c:minorTickMark val="none"/>
        <c:tickLblPos val="none"/>
        <c:crossAx val="187573760"/>
        <c:crosses val="autoZero"/>
        <c:auto val="1"/>
        <c:lblAlgn val="ctr"/>
        <c:lblOffset val="100"/>
        <c:noMultiLvlLbl val="0"/>
      </c:catAx>
      <c:valAx>
        <c:axId val="187573760"/>
        <c:scaling>
          <c:orientation val="minMax"/>
          <c:max val="100"/>
          <c:min val="0"/>
        </c:scaling>
        <c:delete val="1"/>
        <c:axPos val="t"/>
        <c:numFmt formatCode="_(* #,##0.00_);_(* \(#,##0.00\);_(* &quot;-&quot;??_);_(@_)" sourceLinked="1"/>
        <c:majorTickMark val="out"/>
        <c:minorTickMark val="none"/>
        <c:tickLblPos val="none"/>
        <c:crossAx val="187488512"/>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vystěhovalí</c:v>
                </c:pt>
              </c:strCache>
            </c:strRef>
          </c:tx>
          <c:spPr>
            <a:ln w="19050" cap="rnd">
              <a:solidFill>
                <a:srgbClr val="084263"/>
              </a:solidFill>
              <a:round/>
            </a:ln>
            <a:effectLst/>
          </c:spPr>
          <c:marker>
            <c:symbol val="none"/>
          </c:marker>
          <c:cat>
            <c:numRef>
              <c:f>List1!$A$2:$A$27</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List1!$B$2:$B$27</c:f>
              <c:numCache>
                <c:formatCode>0</c:formatCode>
                <c:ptCount val="26"/>
                <c:pt idx="0">
                  <c:v>3973</c:v>
                </c:pt>
                <c:pt idx="1">
                  <c:v>3329</c:v>
                </c:pt>
                <c:pt idx="2">
                  <c:v>3028</c:v>
                </c:pt>
                <c:pt idx="3">
                  <c:v>2781</c:v>
                </c:pt>
                <c:pt idx="4">
                  <c:v>2858</c:v>
                </c:pt>
                <c:pt idx="5">
                  <c:v>2941</c:v>
                </c:pt>
                <c:pt idx="6">
                  <c:v>3042</c:v>
                </c:pt>
                <c:pt idx="7">
                  <c:v>3169</c:v>
                </c:pt>
                <c:pt idx="8">
                  <c:v>4056</c:v>
                </c:pt>
                <c:pt idx="9">
                  <c:v>4748</c:v>
                </c:pt>
                <c:pt idx="10">
                  <c:v>5252</c:v>
                </c:pt>
                <c:pt idx="11">
                  <c:v>5025</c:v>
                </c:pt>
                <c:pt idx="12">
                  <c:v>5840</c:v>
                </c:pt>
                <c:pt idx="13">
                  <c:v>6830</c:v>
                </c:pt>
                <c:pt idx="14">
                  <c:v>6185</c:v>
                </c:pt>
                <c:pt idx="15">
                  <c:v>5024</c:v>
                </c:pt>
                <c:pt idx="16">
                  <c:v>5544</c:v>
                </c:pt>
                <c:pt idx="17">
                  <c:v>5104</c:v>
                </c:pt>
                <c:pt idx="18">
                  <c:v>4431</c:v>
                </c:pt>
                <c:pt idx="19">
                  <c:v>4811</c:v>
                </c:pt>
                <c:pt idx="20">
                  <c:v>4667</c:v>
                </c:pt>
                <c:pt idx="21">
                  <c:v>4619</c:v>
                </c:pt>
                <c:pt idx="22">
                  <c:v>4422</c:v>
                </c:pt>
                <c:pt idx="23">
                  <c:v>4981</c:v>
                </c:pt>
                <c:pt idx="24">
                  <c:v>4761</c:v>
                </c:pt>
                <c:pt idx="25">
                  <c:v>5060</c:v>
                </c:pt>
              </c:numCache>
            </c:numRef>
          </c:val>
          <c:smooth val="0"/>
          <c:extLst>
            <c:ext xmlns:c16="http://schemas.microsoft.com/office/drawing/2014/chart" uri="{C3380CC4-5D6E-409C-BE32-E72D297353CC}">
              <c16:uniqueId val="{00000000-EF99-45E6-A286-4EEC2FB5F931}"/>
            </c:ext>
          </c:extLst>
        </c:ser>
        <c:dLbls>
          <c:showLegendKey val="0"/>
          <c:showVal val="0"/>
          <c:showCatName val="0"/>
          <c:showSerName val="0"/>
          <c:showPercent val="0"/>
          <c:showBubbleSize val="0"/>
        </c:dLbls>
        <c:smooth val="0"/>
        <c:axId val="426118528"/>
        <c:axId val="426120320"/>
      </c:lineChart>
      <c:catAx>
        <c:axId val="426118528"/>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426120320"/>
        <c:crosses val="autoZero"/>
        <c:auto val="1"/>
        <c:lblAlgn val="ctr"/>
        <c:lblOffset val="100"/>
        <c:tickLblSkip val="1"/>
        <c:noMultiLvlLbl val="0"/>
      </c:catAx>
      <c:valAx>
        <c:axId val="426120320"/>
        <c:scaling>
          <c:orientation val="minMax"/>
          <c:max val="9000"/>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cs-CZ" sz="800" dirty="0"/>
                  <a:t>Počet obyvatel</a:t>
                </a:r>
              </a:p>
            </c:rich>
          </c:tx>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42611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878689600675179E-2"/>
          <c:y val="4.6191957507366897E-2"/>
          <c:w val="0.8257192226894412"/>
          <c:h val="0.90761608498526158"/>
        </c:manualLayout>
      </c:layout>
      <c:barChart>
        <c:barDir val="bar"/>
        <c:grouping val="clustered"/>
        <c:varyColors val="0"/>
        <c:ser>
          <c:idx val="0"/>
          <c:order val="0"/>
          <c:tx>
            <c:strRef>
              <c:f>List1!$B$1</c:f>
              <c:strCache>
                <c:ptCount val="1"/>
                <c:pt idx="0">
                  <c:v>Sloupec1</c:v>
                </c:pt>
              </c:strCache>
            </c:strRef>
          </c:tx>
          <c:spPr>
            <a:solidFill>
              <a:schemeClr val="accent1"/>
            </a:solidFill>
            <a:ln>
              <a:solidFill>
                <a:schemeClr val="bg1"/>
              </a:solidFill>
            </a:ln>
          </c:spPr>
          <c:invertIfNegative val="0"/>
          <c:dLbls>
            <c:numFmt formatCode="#,##0.0" sourceLinked="0"/>
            <c:spPr>
              <a:noFill/>
              <a:ln>
                <a:noFill/>
              </a:ln>
              <a:effectLst/>
            </c:spPr>
            <c:txPr>
              <a:bodyPr/>
              <a:lstStyle/>
              <a:p>
                <a:pPr>
                  <a:defRPr sz="1050">
                    <a:solidFill>
                      <a:schemeClr val="tx1"/>
                    </a:solidFill>
                    <a:latin typeface="Arial" pitchFamily="34" charset="0"/>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List1!$A$2:$A$12</c:f>
              <c:numCache>
                <c:formatCode>General</c:formatCode>
                <c:ptCount val="11"/>
              </c:numCache>
            </c:numRef>
          </c:cat>
          <c:val>
            <c:numRef>
              <c:f>List1!$B$2:$B$12</c:f>
              <c:numCache>
                <c:formatCode>General</c:formatCode>
                <c:ptCount val="11"/>
                <c:pt idx="0">
                  <c:v>38.29524029046118</c:v>
                </c:pt>
                <c:pt idx="1">
                  <c:v>27.680704960359247</c:v>
                </c:pt>
                <c:pt idx="2">
                  <c:v>7.2447810347886792</c:v>
                </c:pt>
                <c:pt idx="3">
                  <c:v>4.8656724832971561</c:v>
                </c:pt>
                <c:pt idx="4">
                  <c:v>2.7348057594757238</c:v>
                </c:pt>
                <c:pt idx="5">
                  <c:v>2.4988350709155762</c:v>
                </c:pt>
                <c:pt idx="6">
                  <c:v>0.45005231816742147</c:v>
                </c:pt>
                <c:pt idx="7">
                  <c:v>0.2752714989528075</c:v>
                </c:pt>
                <c:pt idx="8">
                  <c:v>0.17245925235597578</c:v>
                </c:pt>
                <c:pt idx="9">
                  <c:v>1.2271139109944432E-2</c:v>
                </c:pt>
                <c:pt idx="10">
                  <c:v>15.76990619211629</c:v>
                </c:pt>
              </c:numCache>
            </c:numRef>
          </c:val>
          <c:extLst>
            <c:ext xmlns:c16="http://schemas.microsoft.com/office/drawing/2014/chart" uri="{C3380CC4-5D6E-409C-BE32-E72D297353CC}">
              <c16:uniqueId val="{00000000-CEF8-4305-B789-5BED1F439CDA}"/>
            </c:ext>
          </c:extLst>
        </c:ser>
        <c:ser>
          <c:idx val="1"/>
          <c:order val="1"/>
          <c:tx>
            <c:strRef>
              <c:f>List1!$C$1</c:f>
              <c:strCache>
                <c:ptCount val="1"/>
                <c:pt idx="0">
                  <c:v>Sloupec2</c:v>
                </c:pt>
              </c:strCache>
            </c:strRef>
          </c:tx>
          <c:spPr>
            <a:solidFill>
              <a:srgbClr val="FF0000"/>
            </a:solidFill>
            <a:ln>
              <a:solidFill>
                <a:prstClr val="white"/>
              </a:solidFill>
            </a:ln>
          </c:spPr>
          <c:invertIfNegative val="0"/>
          <c:dLbls>
            <c:numFmt formatCode="#,##0.0" sourceLinked="0"/>
            <c:spPr>
              <a:noFill/>
              <a:ln>
                <a:noFill/>
              </a:ln>
              <a:effectLst/>
            </c:spPr>
            <c:txPr>
              <a:bodyPr/>
              <a:lstStyle/>
              <a:p>
                <a:pPr>
                  <a:defRPr sz="1050">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List1!$A$2:$A$12</c:f>
              <c:numCache>
                <c:formatCode>General</c:formatCode>
                <c:ptCount val="11"/>
              </c:numCache>
            </c:numRef>
          </c:cat>
          <c:val>
            <c:numRef>
              <c:f>List1!$C$2:$C$12</c:f>
              <c:numCache>
                <c:formatCode>General</c:formatCode>
                <c:ptCount val="11"/>
                <c:pt idx="0">
                  <c:v>46.23142295612174</c:v>
                </c:pt>
                <c:pt idx="1">
                  <c:v>22.744807600514356</c:v>
                </c:pt>
                <c:pt idx="2">
                  <c:v>3.4248518337956537</c:v>
                </c:pt>
                <c:pt idx="3">
                  <c:v>3.8389867792769454</c:v>
                </c:pt>
                <c:pt idx="4">
                  <c:v>1.3453440394634251</c:v>
                </c:pt>
                <c:pt idx="5">
                  <c:v>3.0900446239746424</c:v>
                </c:pt>
                <c:pt idx="6">
                  <c:v>0.40886907866015965</c:v>
                </c:pt>
                <c:pt idx="7">
                  <c:v>0.3735368109570798</c:v>
                </c:pt>
                <c:pt idx="8">
                  <c:v>0.36334481065811447</c:v>
                </c:pt>
                <c:pt idx="9">
                  <c:v>4.5864001345344036E-3</c:v>
                </c:pt>
                <c:pt idx="10">
                  <c:v>18.174205066443349</c:v>
                </c:pt>
              </c:numCache>
            </c:numRef>
          </c:val>
          <c:extLst>
            <c:ext xmlns:c16="http://schemas.microsoft.com/office/drawing/2014/chart" uri="{C3380CC4-5D6E-409C-BE32-E72D297353CC}">
              <c16:uniqueId val="{00000001-CEF8-4305-B789-5BED1F439CDA}"/>
            </c:ext>
          </c:extLst>
        </c:ser>
        <c:dLbls>
          <c:showLegendKey val="0"/>
          <c:showVal val="0"/>
          <c:showCatName val="0"/>
          <c:showSerName val="0"/>
          <c:showPercent val="0"/>
          <c:showBubbleSize val="0"/>
        </c:dLbls>
        <c:gapWidth val="55"/>
        <c:axId val="187488512"/>
        <c:axId val="187573760"/>
      </c:barChart>
      <c:catAx>
        <c:axId val="187488512"/>
        <c:scaling>
          <c:orientation val="maxMin"/>
        </c:scaling>
        <c:delete val="1"/>
        <c:axPos val="l"/>
        <c:numFmt formatCode="General" sourceLinked="1"/>
        <c:majorTickMark val="out"/>
        <c:minorTickMark val="none"/>
        <c:tickLblPos val="none"/>
        <c:crossAx val="187573760"/>
        <c:crosses val="autoZero"/>
        <c:auto val="1"/>
        <c:lblAlgn val="ctr"/>
        <c:lblOffset val="100"/>
        <c:noMultiLvlLbl val="0"/>
      </c:catAx>
      <c:valAx>
        <c:axId val="187573760"/>
        <c:scaling>
          <c:orientation val="minMax"/>
          <c:max val="100"/>
          <c:min val="0"/>
        </c:scaling>
        <c:delete val="1"/>
        <c:axPos val="t"/>
        <c:numFmt formatCode="General" sourceLinked="1"/>
        <c:majorTickMark val="out"/>
        <c:minorTickMark val="none"/>
        <c:tickLblPos val="none"/>
        <c:crossAx val="187488512"/>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40962149460653"/>
          <c:y val="7.2110233679847438E-2"/>
          <c:w val="0.33841686510640911"/>
          <c:h val="0.88411012888449481"/>
        </c:manualLayout>
      </c:layout>
      <c:barChart>
        <c:barDir val="bar"/>
        <c:grouping val="clustered"/>
        <c:varyColors val="0"/>
        <c:ser>
          <c:idx val="0"/>
          <c:order val="0"/>
          <c:tx>
            <c:strRef>
              <c:f>List1!$B$1</c:f>
              <c:strCache>
                <c:ptCount val="1"/>
                <c:pt idx="0">
                  <c:v>S1</c:v>
                </c:pt>
              </c:strCache>
            </c:strRef>
          </c:tx>
          <c:spPr>
            <a:solidFill>
              <a:srgbClr val="8CC841"/>
            </a:solidFill>
            <a:ln>
              <a:noFill/>
            </a:ln>
            <a:effectLst/>
          </c:spPr>
          <c:invertIfNegative val="0"/>
          <c:dPt>
            <c:idx val="18"/>
            <c:invertIfNegative val="0"/>
            <c:bubble3D val="0"/>
            <c:spPr>
              <a:solidFill>
                <a:schemeClr val="accent6"/>
              </a:solidFill>
              <a:ln>
                <a:noFill/>
              </a:ln>
              <a:effectLst/>
            </c:spPr>
            <c:extLst>
              <c:ext xmlns:c16="http://schemas.microsoft.com/office/drawing/2014/chart" uri="{C3380CC4-5D6E-409C-BE32-E72D297353CC}">
                <c16:uniqueId val="{00000001-A38B-44BF-AA55-507D35EFA4F5}"/>
              </c:ext>
            </c:extLst>
          </c:dPt>
          <c:dPt>
            <c:idx val="21"/>
            <c:invertIfNegative val="0"/>
            <c:bubble3D val="0"/>
            <c:spPr>
              <a:solidFill>
                <a:schemeClr val="bg1">
                  <a:lumMod val="75000"/>
                </a:schemeClr>
              </a:solidFill>
              <a:ln>
                <a:noFill/>
              </a:ln>
              <a:effectLst/>
            </c:spPr>
            <c:extLst>
              <c:ext xmlns:c16="http://schemas.microsoft.com/office/drawing/2014/chart" uri="{C3380CC4-5D6E-409C-BE32-E72D297353CC}">
                <c16:uniqueId val="{00000003-A38B-44BF-AA55-507D35EFA4F5}"/>
              </c:ext>
            </c:extLst>
          </c:dPt>
          <c:dLbls>
            <c:dLbl>
              <c:idx val="0"/>
              <c:tx>
                <c:rich>
                  <a:bodyPr/>
                  <a:lstStyle/>
                  <a:p>
                    <a:fld id="{EDD67554-ADB4-4B9E-A57D-7C922C73E27C}" type="CELLRANGE">
                      <a:rPr lang="cs-CZ"/>
                      <a:pPr/>
                      <a:t>[OBLAST BUNĚK]</a:t>
                    </a:fld>
                    <a:r>
                      <a:rPr lang="cs-CZ" baseline="0"/>
                      <a:t>; </a:t>
                    </a:r>
                    <a:fld id="{C4CE5241-01F2-48D2-94EC-A586BCEED86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38B-44BF-AA55-507D35EFA4F5}"/>
                </c:ext>
              </c:extLst>
            </c:dLbl>
            <c:dLbl>
              <c:idx val="1"/>
              <c:tx>
                <c:rich>
                  <a:bodyPr/>
                  <a:lstStyle/>
                  <a:p>
                    <a:fld id="{741AE5E2-5502-46B7-BB64-D135A6AD25CA}" type="CELLRANGE">
                      <a:rPr lang="cs-CZ"/>
                      <a:pPr/>
                      <a:t>[OBLAST BUNĚK]</a:t>
                    </a:fld>
                    <a:r>
                      <a:rPr lang="cs-CZ" baseline="0"/>
                      <a:t>; </a:t>
                    </a:r>
                    <a:fld id="{B7DD1895-5710-461B-81F7-746D1FEC37E1}"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38B-44BF-AA55-507D35EFA4F5}"/>
                </c:ext>
              </c:extLst>
            </c:dLbl>
            <c:dLbl>
              <c:idx val="2"/>
              <c:tx>
                <c:rich>
                  <a:bodyPr/>
                  <a:lstStyle/>
                  <a:p>
                    <a:fld id="{495984CC-F748-422D-A8C1-56A200C29A2E}" type="CELLRANGE">
                      <a:rPr lang="cs-CZ"/>
                      <a:pPr/>
                      <a:t>[OBLAST BUNĚK]</a:t>
                    </a:fld>
                    <a:r>
                      <a:rPr lang="cs-CZ" baseline="0"/>
                      <a:t>; </a:t>
                    </a:r>
                    <a:fld id="{0912BF47-CF2E-4038-9053-FA7A2A5A2805}"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38B-44BF-AA55-507D35EFA4F5}"/>
                </c:ext>
              </c:extLst>
            </c:dLbl>
            <c:dLbl>
              <c:idx val="3"/>
              <c:tx>
                <c:rich>
                  <a:bodyPr/>
                  <a:lstStyle/>
                  <a:p>
                    <a:fld id="{43C0B185-9CDE-45BE-8C01-8D1CEF0B2CA8}" type="CELLRANGE">
                      <a:rPr lang="cs-CZ"/>
                      <a:pPr/>
                      <a:t>[OBLAST BUNĚK]</a:t>
                    </a:fld>
                    <a:r>
                      <a:rPr lang="cs-CZ" baseline="0"/>
                      <a:t>; </a:t>
                    </a:r>
                    <a:fld id="{7369FA59-0666-4F1D-BCC4-67786397E844}"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38B-44BF-AA55-507D35EFA4F5}"/>
                </c:ext>
              </c:extLst>
            </c:dLbl>
            <c:dLbl>
              <c:idx val="4"/>
              <c:tx>
                <c:rich>
                  <a:bodyPr/>
                  <a:lstStyle/>
                  <a:p>
                    <a:fld id="{5BBB6680-58D0-4E89-802E-B1A5F19A55C2}" type="CELLRANGE">
                      <a:rPr lang="cs-CZ"/>
                      <a:pPr/>
                      <a:t>[OBLAST BUNĚK]</a:t>
                    </a:fld>
                    <a:r>
                      <a:rPr lang="cs-CZ" baseline="0"/>
                      <a:t>; </a:t>
                    </a:r>
                    <a:fld id="{4100468E-D5F4-48D0-9189-E7F9266F0ED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38B-44BF-AA55-507D35EFA4F5}"/>
                </c:ext>
              </c:extLst>
            </c:dLbl>
            <c:dLbl>
              <c:idx val="5"/>
              <c:tx>
                <c:rich>
                  <a:bodyPr/>
                  <a:lstStyle/>
                  <a:p>
                    <a:fld id="{1CA31A6B-73AC-4C6D-8B11-2C4A4275AAF2}" type="CELLRANGE">
                      <a:rPr lang="cs-CZ"/>
                      <a:pPr/>
                      <a:t>[OBLAST BUNĚK]</a:t>
                    </a:fld>
                    <a:r>
                      <a:rPr lang="cs-CZ" baseline="0"/>
                      <a:t>; </a:t>
                    </a:r>
                    <a:fld id="{82AF5534-5E6B-4EE7-93E2-AA90B955EB6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38B-44BF-AA55-507D35EFA4F5}"/>
                </c:ext>
              </c:extLst>
            </c:dLbl>
            <c:dLbl>
              <c:idx val="6"/>
              <c:tx>
                <c:rich>
                  <a:bodyPr/>
                  <a:lstStyle/>
                  <a:p>
                    <a:fld id="{85DA3528-2550-45A6-B436-2DF085BD97E7}" type="CELLRANGE">
                      <a:rPr lang="cs-CZ"/>
                      <a:pPr/>
                      <a:t>[OBLAST BUNĚK]</a:t>
                    </a:fld>
                    <a:r>
                      <a:rPr lang="cs-CZ" baseline="0"/>
                      <a:t>; </a:t>
                    </a:r>
                    <a:fld id="{954E0FB6-2012-4C85-8905-9236668EBE8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38B-44BF-AA55-507D35EFA4F5}"/>
                </c:ext>
              </c:extLst>
            </c:dLbl>
            <c:dLbl>
              <c:idx val="7"/>
              <c:tx>
                <c:rich>
                  <a:bodyPr/>
                  <a:lstStyle/>
                  <a:p>
                    <a:fld id="{FD199586-D1E4-4184-ABBB-47D050B57CAB}" type="CELLRANGE">
                      <a:rPr lang="cs-CZ"/>
                      <a:pPr/>
                      <a:t>[OBLAST BUNĚK]</a:t>
                    </a:fld>
                    <a:r>
                      <a:rPr lang="cs-CZ" baseline="0"/>
                      <a:t>; </a:t>
                    </a:r>
                    <a:fld id="{9BE2B892-B806-4C17-BB8D-BC6F6DE999C1}"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38B-44BF-AA55-507D35EFA4F5}"/>
                </c:ext>
              </c:extLst>
            </c:dLbl>
            <c:dLbl>
              <c:idx val="8"/>
              <c:tx>
                <c:rich>
                  <a:bodyPr/>
                  <a:lstStyle/>
                  <a:p>
                    <a:fld id="{5221BB7B-FF55-4296-870E-D99ED0B4C68B}" type="CELLRANGE">
                      <a:rPr lang="cs-CZ"/>
                      <a:pPr/>
                      <a:t>[OBLAST BUNĚK]</a:t>
                    </a:fld>
                    <a:r>
                      <a:rPr lang="cs-CZ" baseline="0"/>
                      <a:t>; </a:t>
                    </a:r>
                    <a:fld id="{33C8843A-46E8-455F-ABD7-935CE8177DA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A38B-44BF-AA55-507D35EFA4F5}"/>
                </c:ext>
              </c:extLst>
            </c:dLbl>
            <c:dLbl>
              <c:idx val="9"/>
              <c:tx>
                <c:rich>
                  <a:bodyPr/>
                  <a:lstStyle/>
                  <a:p>
                    <a:fld id="{3FDC1D45-C248-4E9A-949E-A4FC98EE26D1}" type="CELLRANGE">
                      <a:rPr lang="cs-CZ"/>
                      <a:pPr/>
                      <a:t>[OBLAST BUNĚK]</a:t>
                    </a:fld>
                    <a:r>
                      <a:rPr lang="cs-CZ" baseline="0"/>
                      <a:t>; </a:t>
                    </a:r>
                    <a:fld id="{7CB16893-B486-4802-B6DF-E5A915CD894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38B-44BF-AA55-507D35EFA4F5}"/>
                </c:ext>
              </c:extLst>
            </c:dLbl>
            <c:dLbl>
              <c:idx val="10"/>
              <c:tx>
                <c:rich>
                  <a:bodyPr/>
                  <a:lstStyle/>
                  <a:p>
                    <a:fld id="{CC59794E-D062-439F-9D05-3861FE1865DB}" type="CELLRANGE">
                      <a:rPr lang="cs-CZ"/>
                      <a:pPr/>
                      <a:t>[OBLAST BUNĚK]</a:t>
                    </a:fld>
                    <a:r>
                      <a:rPr lang="cs-CZ" baseline="0"/>
                      <a:t>; </a:t>
                    </a:r>
                    <a:fld id="{FE4C8F8C-0E04-4A32-8DF0-3C917430269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A38B-44BF-AA55-507D35EFA4F5}"/>
                </c:ext>
              </c:extLst>
            </c:dLbl>
            <c:dLbl>
              <c:idx val="11"/>
              <c:tx>
                <c:rich>
                  <a:bodyPr/>
                  <a:lstStyle/>
                  <a:p>
                    <a:fld id="{DACD5B09-6C02-4FF8-9643-5F312E67CCDB}" type="CELLRANGE">
                      <a:rPr lang="cs-CZ"/>
                      <a:pPr/>
                      <a:t>[OBLAST BUNĚK]</a:t>
                    </a:fld>
                    <a:r>
                      <a:rPr lang="cs-CZ" baseline="0"/>
                      <a:t>; </a:t>
                    </a:r>
                    <a:fld id="{03CF6498-9F36-4D28-AA4F-3CEE413FFFB2}"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A38B-44BF-AA55-507D35EFA4F5}"/>
                </c:ext>
              </c:extLst>
            </c:dLbl>
            <c:dLbl>
              <c:idx val="12"/>
              <c:tx>
                <c:rich>
                  <a:bodyPr/>
                  <a:lstStyle/>
                  <a:p>
                    <a:fld id="{E2C48942-8D1E-4099-B2DB-B3ADC4388530}" type="CELLRANGE">
                      <a:rPr lang="cs-CZ"/>
                      <a:pPr/>
                      <a:t>[OBLAST BUNĚK]</a:t>
                    </a:fld>
                    <a:r>
                      <a:rPr lang="cs-CZ" baseline="0"/>
                      <a:t>; </a:t>
                    </a:r>
                    <a:fld id="{633064D3-DE03-45D4-8244-35D160D6316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A38B-44BF-AA55-507D35EFA4F5}"/>
                </c:ext>
              </c:extLst>
            </c:dLbl>
            <c:dLbl>
              <c:idx val="13"/>
              <c:tx>
                <c:rich>
                  <a:bodyPr/>
                  <a:lstStyle/>
                  <a:p>
                    <a:fld id="{4B9CF876-0971-47C5-9A6D-CA7611FE31FB}" type="CELLRANGE">
                      <a:rPr lang="cs-CZ"/>
                      <a:pPr/>
                      <a:t>[OBLAST BUNĚK]</a:t>
                    </a:fld>
                    <a:r>
                      <a:rPr lang="cs-CZ" baseline="0"/>
                      <a:t>; </a:t>
                    </a:r>
                    <a:fld id="{4CD97F90-8DC9-4FFE-AA82-179070E31C8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A38B-44BF-AA55-507D35EFA4F5}"/>
                </c:ext>
              </c:extLst>
            </c:dLbl>
            <c:dLbl>
              <c:idx val="14"/>
              <c:tx>
                <c:rich>
                  <a:bodyPr/>
                  <a:lstStyle/>
                  <a:p>
                    <a:fld id="{E26F0AB6-32D5-4FFD-B3CC-37204F89F47B}" type="CELLRANGE">
                      <a:rPr lang="cs-CZ"/>
                      <a:pPr/>
                      <a:t>[OBLAST BUNĚK]</a:t>
                    </a:fld>
                    <a:r>
                      <a:rPr lang="cs-CZ" baseline="0"/>
                      <a:t>; </a:t>
                    </a:r>
                    <a:fld id="{460D0A3E-5F62-4172-9ED1-C826D6D1DDE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A38B-44BF-AA55-507D35EFA4F5}"/>
                </c:ext>
              </c:extLst>
            </c:dLbl>
            <c:dLbl>
              <c:idx val="15"/>
              <c:tx>
                <c:rich>
                  <a:bodyPr/>
                  <a:lstStyle/>
                  <a:p>
                    <a:fld id="{7E1C74AA-FEBC-4D7F-B2FB-55399DBB8E6B}" type="CELLRANGE">
                      <a:rPr lang="cs-CZ"/>
                      <a:pPr/>
                      <a:t>[OBLAST BUNĚK]</a:t>
                    </a:fld>
                    <a:r>
                      <a:rPr lang="cs-CZ" baseline="0"/>
                      <a:t>; </a:t>
                    </a:r>
                    <a:fld id="{4D4A7349-D70B-4264-8CBF-5355524FF7F7}"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A38B-44BF-AA55-507D35EFA4F5}"/>
                </c:ext>
              </c:extLst>
            </c:dLbl>
            <c:dLbl>
              <c:idx val="16"/>
              <c:tx>
                <c:rich>
                  <a:bodyPr/>
                  <a:lstStyle/>
                  <a:p>
                    <a:fld id="{CE10BAE7-7039-4AA6-B37C-0C2AA5B883BC}" type="CELLRANGE">
                      <a:rPr lang="cs-CZ"/>
                      <a:pPr/>
                      <a:t>[OBLAST BUNĚK]</a:t>
                    </a:fld>
                    <a:r>
                      <a:rPr lang="cs-CZ" baseline="0"/>
                      <a:t>; </a:t>
                    </a:r>
                    <a:fld id="{68247FD1-6FDD-4918-90C1-AF375F4633B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A38B-44BF-AA55-507D35EFA4F5}"/>
                </c:ext>
              </c:extLst>
            </c:dLbl>
            <c:dLbl>
              <c:idx val="17"/>
              <c:tx>
                <c:rich>
                  <a:bodyPr/>
                  <a:lstStyle/>
                  <a:p>
                    <a:fld id="{D42370EB-7513-474E-ADD1-D29F5DBDAD8A}" type="CELLRANGE">
                      <a:rPr lang="cs-CZ"/>
                      <a:pPr/>
                      <a:t>[OBLAST BUNĚK]</a:t>
                    </a:fld>
                    <a:r>
                      <a:rPr lang="cs-CZ" baseline="0"/>
                      <a:t>; </a:t>
                    </a:r>
                    <a:fld id="{AD6D5A6E-6DF0-42C6-97E3-9971482713B4}"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A38B-44BF-AA55-507D35EFA4F5}"/>
                </c:ext>
              </c:extLst>
            </c:dLbl>
            <c:dLbl>
              <c:idx val="18"/>
              <c:tx>
                <c:rich>
                  <a:bodyPr/>
                  <a:lstStyle/>
                  <a:p>
                    <a:fld id="{1B57FC16-2C4B-4110-B2CC-AEE500F250CB}" type="CELLRANGE">
                      <a:rPr lang="cs-CZ"/>
                      <a:pPr/>
                      <a:t>[OBLAST BUNĚK]</a:t>
                    </a:fld>
                    <a:r>
                      <a:rPr lang="cs-CZ" baseline="0"/>
                      <a:t>; </a:t>
                    </a:r>
                    <a:fld id="{800317AE-F7EF-429E-80B2-BBF001A8480E}"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38B-44BF-AA55-507D35EFA4F5}"/>
                </c:ext>
              </c:extLst>
            </c:dLbl>
            <c:dLbl>
              <c:idx val="19"/>
              <c:tx>
                <c:rich>
                  <a:bodyPr/>
                  <a:lstStyle/>
                  <a:p>
                    <a:fld id="{B158ED10-34C4-45D0-AE49-914D9545BE1B}" type="CELLRANGE">
                      <a:rPr lang="cs-CZ"/>
                      <a:pPr/>
                      <a:t>[OBLAST BUNĚK]</a:t>
                    </a:fld>
                    <a:r>
                      <a:rPr lang="cs-CZ" baseline="0"/>
                      <a:t>; </a:t>
                    </a:r>
                    <a:fld id="{20152241-6D59-40C0-A4DA-CA4E0C485CCC}"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A38B-44BF-AA55-507D35EFA4F5}"/>
                </c:ext>
              </c:extLst>
            </c:dLbl>
            <c:dLbl>
              <c:idx val="20"/>
              <c:tx>
                <c:rich>
                  <a:bodyPr/>
                  <a:lstStyle/>
                  <a:p>
                    <a:fld id="{DF6B8ADA-F434-424A-9892-2A001A30108E}" type="CELLRANGE">
                      <a:rPr lang="cs-CZ"/>
                      <a:pPr/>
                      <a:t>[OBLAST BUNĚK]</a:t>
                    </a:fld>
                    <a:r>
                      <a:rPr lang="cs-CZ" baseline="0"/>
                      <a:t>; </a:t>
                    </a:r>
                    <a:fld id="{EA46F966-B2C2-4980-806B-2823FC568F82}"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A38B-44BF-AA55-507D35EFA4F5}"/>
                </c:ext>
              </c:extLst>
            </c:dLbl>
            <c:dLbl>
              <c:idx val="21"/>
              <c:tx>
                <c:rich>
                  <a:bodyPr/>
                  <a:lstStyle/>
                  <a:p>
                    <a:fld id="{DAA4B2FC-9911-4F13-9A3B-89C607785FE4}" type="CELLRANGE">
                      <a:rPr lang="cs-CZ"/>
                      <a:pPr/>
                      <a:t>[OBLAST BUNĚK]</a:t>
                    </a:fld>
                    <a:r>
                      <a:rPr lang="cs-CZ" baseline="0"/>
                      <a:t>; </a:t>
                    </a:r>
                    <a:fld id="{576AB41F-965D-43FC-BE66-593CECBEF4A2}"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38B-44BF-AA55-507D35EFA4F5}"/>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List1!$A$2:$A$23</c:f>
              <c:strCache>
                <c:ptCount val="22"/>
                <c:pt idx="0">
                  <c:v>Solidní zhoubné nádory (C00–C80, C97)</c:v>
                </c:pt>
                <c:pt idx="1">
                  <c:v>Ischemická choroba srdeční (I20–I25)</c:v>
                </c:pt>
                <c:pt idx="2">
                  <c:v>Cévní nemoci mozku (I60–I69)</c:v>
                </c:pt>
                <c:pt idx="3">
                  <c:v>Selhání srdce (I50)</c:v>
                </c:pt>
                <c:pt idx="4">
                  <c:v>Ostatní nemoci oběhové soustavy (jiné I00–I99)</c:v>
                </c:pt>
                <c:pt idx="5">
                  <c:v>Chronické nemoci dolních cest dýchacích (J40–J47)</c:v>
                </c:pt>
                <c:pt idx="6">
                  <c:v>Nemoci jater, žlučníku a slinivky břišní (K70–K86)</c:v>
                </c:pt>
                <c:pt idx="7">
                  <c:v>Diabetes mellitus (E10–E14)</c:v>
                </c:pt>
                <c:pt idx="8">
                  <c:v>Pneumonie, akutní infekce dolních cest dýchacích (J12–J22)</c:v>
                </c:pt>
                <c:pt idx="9">
                  <c:v>Následky vnějších příčin (T15–T79)</c:v>
                </c:pt>
                <c:pt idx="10">
                  <c:v>Nemoci cév (I70–I89)</c:v>
                </c:pt>
                <c:pt idx="11">
                  <c:v>30,00</c:v>
                </c:pt>
                <c:pt idx="12">
                  <c:v>Srdeční arytmie (I44–I49)</c:v>
                </c:pt>
                <c:pt idx="13">
                  <c:v>Hematoonkologická onemocnění (C81–C96)</c:v>
                </c:pt>
                <c:pt idx="14">
                  <c:v>Poranění hlavy (S00–S09)</c:v>
                </c:pt>
                <c:pt idx="15">
                  <c:v>Ostatní příznaky, znaky a abnormální nálezy (jiné R00–R99)</c:v>
                </c:pt>
                <c:pt idx="16">
                  <c:v>Nemoci ledvin a močové soustavy (N00–N39)</c:v>
                </c:pt>
                <c:pt idx="17">
                  <c:v>Ostatní poranění a následky (S10–T14 mimo Sx2, T79, T90–T98)</c:v>
                </c:pt>
                <c:pt idx="18">
                  <c:v>Ostatní nemoci nervové soustavy (jiné G00–G99)</c:v>
                </c:pt>
                <c:pt idx="19">
                  <c:v>Septikémie (A40–A41)</c:v>
                </c:pt>
                <c:pt idx="20">
                  <c:v>Nemoci chlopní (I05–I08, I34–I39)</c:v>
                </c:pt>
                <c:pt idx="21">
                  <c:v>Ostatní</c:v>
                </c:pt>
              </c:strCache>
            </c:strRef>
          </c:cat>
          <c:val>
            <c:numRef>
              <c:f>List1!$B$2:$B$23</c:f>
              <c:numCache>
                <c:formatCode>###0%</c:formatCode>
                <c:ptCount val="22"/>
                <c:pt idx="0">
                  <c:v>0.24716707698217311</c:v>
                </c:pt>
                <c:pt idx="1">
                  <c:v>0.20409267892375116</c:v>
                </c:pt>
                <c:pt idx="2">
                  <c:v>6.0115586751174198E-2</c:v>
                </c:pt>
                <c:pt idx="3">
                  <c:v>4.335376180748346E-2</c:v>
                </c:pt>
                <c:pt idx="4">
                  <c:v>4.206170446807396E-2</c:v>
                </c:pt>
                <c:pt idx="5">
                  <c:v>3.5985542925986068E-2</c:v>
                </c:pt>
                <c:pt idx="6">
                  <c:v>3.4414121837515056E-2</c:v>
                </c:pt>
                <c:pt idx="7">
                  <c:v>3.4012536448239136E-2</c:v>
                </c:pt>
                <c:pt idx="8">
                  <c:v>3.2458575594084473E-2</c:v>
                </c:pt>
                <c:pt idx="9">
                  <c:v>2.797129537478393E-2</c:v>
                </c:pt>
                <c:pt idx="10">
                  <c:v>2.3641157264330488E-2</c:v>
                </c:pt>
                <c:pt idx="11">
                  <c:v>2.1772912192481623E-2</c:v>
                </c:pt>
                <c:pt idx="12">
                  <c:v>1.9345939622509734E-2</c:v>
                </c:pt>
                <c:pt idx="13">
                  <c:v>1.9153877045029945E-2</c:v>
                </c:pt>
                <c:pt idx="14">
                  <c:v>1.8682450718488643E-2</c:v>
                </c:pt>
                <c:pt idx="15">
                  <c:v>1.712848986433398E-2</c:v>
                </c:pt>
                <c:pt idx="16">
                  <c:v>1.2798351753880537E-2</c:v>
                </c:pt>
                <c:pt idx="17">
                  <c:v>1.2449147067553647E-2</c:v>
                </c:pt>
                <c:pt idx="18">
                  <c:v>1.2292004958706547E-2</c:v>
                </c:pt>
                <c:pt idx="19">
                  <c:v>9.3412253592443217E-3</c:v>
                </c:pt>
                <c:pt idx="20">
                  <c:v>7.647582630558902E-3</c:v>
                </c:pt>
                <c:pt idx="21">
                  <c:v>6.4113980409617119E-2</c:v>
                </c:pt>
              </c:numCache>
            </c:numRef>
          </c:val>
          <c:extLst>
            <c:ext xmlns:c15="http://schemas.microsoft.com/office/drawing/2012/chart" uri="{02D57815-91ED-43cb-92C2-25804820EDAC}">
              <c15:datalabelsRange>
                <c15:f>List1!$C$2:$C$23</c15:f>
                <c15:dlblRangeCache>
                  <c:ptCount val="22"/>
                  <c:pt idx="0">
                    <c:v>14156</c:v>
                  </c:pt>
                  <c:pt idx="1">
                    <c:v>11689</c:v>
                  </c:pt>
                  <c:pt idx="2">
                    <c:v>3443</c:v>
                  </c:pt>
                  <c:pt idx="3">
                    <c:v>2483</c:v>
                  </c:pt>
                  <c:pt idx="4">
                    <c:v>2409</c:v>
                  </c:pt>
                  <c:pt idx="5">
                    <c:v>2061</c:v>
                  </c:pt>
                  <c:pt idx="6">
                    <c:v>1971</c:v>
                  </c:pt>
                  <c:pt idx="7">
                    <c:v>1948</c:v>
                  </c:pt>
                  <c:pt idx="8">
                    <c:v>1859</c:v>
                  </c:pt>
                  <c:pt idx="9">
                    <c:v>1602</c:v>
                  </c:pt>
                  <c:pt idx="10">
                    <c:v>1354</c:v>
                  </c:pt>
                  <c:pt idx="11">
                    <c:v>1247</c:v>
                  </c:pt>
                  <c:pt idx="12">
                    <c:v>1108</c:v>
                  </c:pt>
                  <c:pt idx="13">
                    <c:v>1097</c:v>
                  </c:pt>
                  <c:pt idx="14">
                    <c:v>1070</c:v>
                  </c:pt>
                  <c:pt idx="15">
                    <c:v>981</c:v>
                  </c:pt>
                  <c:pt idx="16">
                    <c:v>733</c:v>
                  </c:pt>
                  <c:pt idx="17">
                    <c:v>713</c:v>
                  </c:pt>
                  <c:pt idx="18">
                    <c:v>704</c:v>
                  </c:pt>
                  <c:pt idx="19">
                    <c:v>535</c:v>
                  </c:pt>
                  <c:pt idx="20">
                    <c:v>438</c:v>
                  </c:pt>
                  <c:pt idx="21">
                    <c:v>3672</c:v>
                  </c:pt>
                </c15:dlblRangeCache>
              </c15:datalabelsRange>
            </c:ext>
            <c:ext xmlns:c16="http://schemas.microsoft.com/office/drawing/2014/chart" uri="{C3380CC4-5D6E-409C-BE32-E72D297353CC}">
              <c16:uniqueId val="{00000018-A38B-44BF-AA55-507D35EFA4F5}"/>
            </c:ext>
          </c:extLst>
        </c:ser>
        <c:dLbls>
          <c:dLblPos val="ctr"/>
          <c:showLegendKey val="0"/>
          <c:showVal val="1"/>
          <c:showCatName val="0"/>
          <c:showSerName val="0"/>
          <c:showPercent val="0"/>
          <c:showBubbleSize val="0"/>
        </c:dLbls>
        <c:gapWidth val="50"/>
        <c:axId val="346594040"/>
        <c:axId val="346602664"/>
      </c:barChart>
      <c:catAx>
        <c:axId val="3465940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crossAx val="346602664"/>
        <c:crosses val="autoZero"/>
        <c:auto val="1"/>
        <c:lblAlgn val="ctr"/>
        <c:lblOffset val="100"/>
        <c:noMultiLvlLbl val="0"/>
      </c:catAx>
      <c:valAx>
        <c:axId val="346602664"/>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3465940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134271481972384"/>
          <c:y val="7.2110233679847438E-2"/>
          <c:w val="0.2854837038651295"/>
          <c:h val="0.88411012888449481"/>
        </c:manualLayout>
      </c:layout>
      <c:barChart>
        <c:barDir val="bar"/>
        <c:grouping val="clustered"/>
        <c:varyColors val="0"/>
        <c:ser>
          <c:idx val="0"/>
          <c:order val="0"/>
          <c:tx>
            <c:strRef>
              <c:f>List1!$B$1</c:f>
              <c:strCache>
                <c:ptCount val="1"/>
                <c:pt idx="0">
                  <c:v>S1</c:v>
                </c:pt>
              </c:strCache>
            </c:strRef>
          </c:tx>
          <c:spPr>
            <a:solidFill>
              <a:srgbClr val="8CC841"/>
            </a:solidFill>
            <a:ln>
              <a:noFill/>
            </a:ln>
            <a:effectLst/>
          </c:spPr>
          <c:invertIfNegative val="0"/>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01-9988-422C-966D-6EF13896A88B}"/>
              </c:ext>
            </c:extLst>
          </c:dPt>
          <c:dPt>
            <c:idx val="21"/>
            <c:invertIfNegative val="0"/>
            <c:bubble3D val="0"/>
            <c:spPr>
              <a:solidFill>
                <a:schemeClr val="bg1">
                  <a:lumMod val="75000"/>
                </a:schemeClr>
              </a:solidFill>
              <a:ln>
                <a:noFill/>
              </a:ln>
              <a:effectLst/>
            </c:spPr>
            <c:extLst>
              <c:ext xmlns:c16="http://schemas.microsoft.com/office/drawing/2014/chart" uri="{C3380CC4-5D6E-409C-BE32-E72D297353CC}">
                <c16:uniqueId val="{00000003-9988-422C-966D-6EF13896A88B}"/>
              </c:ext>
            </c:extLst>
          </c:dPt>
          <c:dLbls>
            <c:dLbl>
              <c:idx val="0"/>
              <c:tx>
                <c:rich>
                  <a:bodyPr/>
                  <a:lstStyle/>
                  <a:p>
                    <a:fld id="{A2AAC5F3-9D93-4207-AA6A-C671E91AC524}" type="CELLRANGE">
                      <a:rPr lang="cs-CZ"/>
                      <a:pPr/>
                      <a:t>[OBLAST BUNĚK]</a:t>
                    </a:fld>
                    <a:r>
                      <a:rPr lang="cs-CZ" baseline="0"/>
                      <a:t>; </a:t>
                    </a:r>
                    <a:fld id="{07E2C8D4-F422-415B-AEE9-92BD423AB9E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988-422C-966D-6EF13896A88B}"/>
                </c:ext>
              </c:extLst>
            </c:dLbl>
            <c:dLbl>
              <c:idx val="1"/>
              <c:tx>
                <c:rich>
                  <a:bodyPr/>
                  <a:lstStyle/>
                  <a:p>
                    <a:fld id="{DA8E7AF6-A652-42C7-971C-A66A2775D3A9}" type="CELLRANGE">
                      <a:rPr lang="cs-CZ"/>
                      <a:pPr/>
                      <a:t>[OBLAST BUNĚK]</a:t>
                    </a:fld>
                    <a:r>
                      <a:rPr lang="cs-CZ" baseline="0"/>
                      <a:t>; </a:t>
                    </a:r>
                    <a:fld id="{5245FA02-145F-48AB-BC85-E9969074498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988-422C-966D-6EF13896A88B}"/>
                </c:ext>
              </c:extLst>
            </c:dLbl>
            <c:dLbl>
              <c:idx val="2"/>
              <c:tx>
                <c:rich>
                  <a:bodyPr/>
                  <a:lstStyle/>
                  <a:p>
                    <a:fld id="{7A0486F0-FBA7-4C8D-8A0D-4DA74D6340CD}" type="CELLRANGE">
                      <a:rPr lang="cs-CZ"/>
                      <a:pPr/>
                      <a:t>[OBLAST BUNĚK]</a:t>
                    </a:fld>
                    <a:r>
                      <a:rPr lang="cs-CZ" baseline="0"/>
                      <a:t>; </a:t>
                    </a:r>
                    <a:fld id="{E9FB5D43-953C-4D93-AD08-8BC10A79535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988-422C-966D-6EF13896A88B}"/>
                </c:ext>
              </c:extLst>
            </c:dLbl>
            <c:dLbl>
              <c:idx val="3"/>
              <c:tx>
                <c:rich>
                  <a:bodyPr/>
                  <a:lstStyle/>
                  <a:p>
                    <a:fld id="{B02E7EA4-2B9E-4870-89EE-7F88C4DC23B7}" type="CELLRANGE">
                      <a:rPr lang="cs-CZ"/>
                      <a:pPr/>
                      <a:t>[OBLAST BUNĚK]</a:t>
                    </a:fld>
                    <a:r>
                      <a:rPr lang="cs-CZ" baseline="0"/>
                      <a:t>; </a:t>
                    </a:r>
                    <a:fld id="{CD990255-24F2-42CE-9878-8B7DB4C8372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988-422C-966D-6EF13896A88B}"/>
                </c:ext>
              </c:extLst>
            </c:dLbl>
            <c:dLbl>
              <c:idx val="4"/>
              <c:tx>
                <c:rich>
                  <a:bodyPr/>
                  <a:lstStyle/>
                  <a:p>
                    <a:fld id="{07888BBF-B348-43D5-84A7-B9BC8AB5472D}" type="CELLRANGE">
                      <a:rPr lang="cs-CZ"/>
                      <a:pPr/>
                      <a:t>[OBLAST BUNĚK]</a:t>
                    </a:fld>
                    <a:r>
                      <a:rPr lang="cs-CZ" baseline="0"/>
                      <a:t>; </a:t>
                    </a:r>
                    <a:fld id="{1B9A39DA-1E56-4B92-8B24-0462B7C842D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988-422C-966D-6EF13896A88B}"/>
                </c:ext>
              </c:extLst>
            </c:dLbl>
            <c:dLbl>
              <c:idx val="5"/>
              <c:tx>
                <c:rich>
                  <a:bodyPr/>
                  <a:lstStyle/>
                  <a:p>
                    <a:fld id="{0D2E276C-EE91-4CD2-8F26-A4ADC583806A}" type="CELLRANGE">
                      <a:rPr lang="cs-CZ"/>
                      <a:pPr/>
                      <a:t>[OBLAST BUNĚK]</a:t>
                    </a:fld>
                    <a:r>
                      <a:rPr lang="cs-CZ" baseline="0"/>
                      <a:t>; </a:t>
                    </a:r>
                    <a:fld id="{468432A5-2180-4EF9-BE16-00BBF8E21C6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988-422C-966D-6EF13896A88B}"/>
                </c:ext>
              </c:extLst>
            </c:dLbl>
            <c:dLbl>
              <c:idx val="6"/>
              <c:tx>
                <c:rich>
                  <a:bodyPr/>
                  <a:lstStyle/>
                  <a:p>
                    <a:fld id="{F8961142-6DD1-4DF7-9337-CA246C7CCC88}" type="CELLRANGE">
                      <a:rPr lang="cs-CZ"/>
                      <a:pPr/>
                      <a:t>[OBLAST BUNĚK]</a:t>
                    </a:fld>
                    <a:r>
                      <a:rPr lang="cs-CZ" baseline="0"/>
                      <a:t>; </a:t>
                    </a:r>
                    <a:fld id="{195C932E-EF12-4C13-ACF0-A24C5A6CC497}"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988-422C-966D-6EF13896A88B}"/>
                </c:ext>
              </c:extLst>
            </c:dLbl>
            <c:dLbl>
              <c:idx val="7"/>
              <c:tx>
                <c:rich>
                  <a:bodyPr/>
                  <a:lstStyle/>
                  <a:p>
                    <a:fld id="{E39ECF78-A36F-4633-A958-34E86BCC10FE}" type="CELLRANGE">
                      <a:rPr lang="cs-CZ"/>
                      <a:pPr/>
                      <a:t>[OBLAST BUNĚK]</a:t>
                    </a:fld>
                    <a:r>
                      <a:rPr lang="cs-CZ" baseline="0"/>
                      <a:t>; </a:t>
                    </a:r>
                    <a:fld id="{9B922D1B-C01A-4A13-967B-2FAA41C6405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988-422C-966D-6EF13896A88B}"/>
                </c:ext>
              </c:extLst>
            </c:dLbl>
            <c:dLbl>
              <c:idx val="8"/>
              <c:tx>
                <c:rich>
                  <a:bodyPr/>
                  <a:lstStyle/>
                  <a:p>
                    <a:fld id="{EA1E6424-BD1C-4BDB-8467-C2D16781D9D2}" type="CELLRANGE">
                      <a:rPr lang="cs-CZ"/>
                      <a:pPr/>
                      <a:t>[OBLAST BUNĚK]</a:t>
                    </a:fld>
                    <a:r>
                      <a:rPr lang="cs-CZ" baseline="0"/>
                      <a:t>; </a:t>
                    </a:r>
                    <a:fld id="{E04DCCDC-E373-4A17-B203-27C8A42A4765}"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988-422C-966D-6EF13896A88B}"/>
                </c:ext>
              </c:extLst>
            </c:dLbl>
            <c:dLbl>
              <c:idx val="9"/>
              <c:tx>
                <c:rich>
                  <a:bodyPr/>
                  <a:lstStyle/>
                  <a:p>
                    <a:fld id="{8DACCF89-3B23-4552-9E73-19D5333F2C37}" type="CELLRANGE">
                      <a:rPr lang="cs-CZ"/>
                      <a:pPr/>
                      <a:t>[OBLAST BUNĚK]</a:t>
                    </a:fld>
                    <a:r>
                      <a:rPr lang="cs-CZ" baseline="0"/>
                      <a:t>; </a:t>
                    </a:r>
                    <a:fld id="{EF693AB8-B420-4C3D-9754-9D0FE6706AF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988-422C-966D-6EF13896A88B}"/>
                </c:ext>
              </c:extLst>
            </c:dLbl>
            <c:dLbl>
              <c:idx val="10"/>
              <c:tx>
                <c:rich>
                  <a:bodyPr/>
                  <a:lstStyle/>
                  <a:p>
                    <a:fld id="{5ACD0185-DB60-4C3C-B1CE-810329B927CD}" type="CELLRANGE">
                      <a:rPr lang="cs-CZ"/>
                      <a:pPr/>
                      <a:t>[OBLAST BUNĚK]</a:t>
                    </a:fld>
                    <a:r>
                      <a:rPr lang="cs-CZ" baseline="0"/>
                      <a:t>; </a:t>
                    </a:r>
                    <a:fld id="{0106E419-CF8B-4CAE-86A4-48B64E8F3334}"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9988-422C-966D-6EF13896A88B}"/>
                </c:ext>
              </c:extLst>
            </c:dLbl>
            <c:dLbl>
              <c:idx val="11"/>
              <c:tx>
                <c:rich>
                  <a:bodyPr/>
                  <a:lstStyle/>
                  <a:p>
                    <a:fld id="{89A31538-4AA4-4552-9609-2060DE7896D2}" type="CELLRANGE">
                      <a:rPr lang="cs-CZ"/>
                      <a:pPr/>
                      <a:t>[OBLAST BUNĚK]</a:t>
                    </a:fld>
                    <a:r>
                      <a:rPr lang="cs-CZ" baseline="0"/>
                      <a:t>; </a:t>
                    </a:r>
                    <a:fld id="{48C396F0-3D6C-40B4-BBAA-D4107913586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9988-422C-966D-6EF13896A88B}"/>
                </c:ext>
              </c:extLst>
            </c:dLbl>
            <c:dLbl>
              <c:idx val="12"/>
              <c:tx>
                <c:rich>
                  <a:bodyPr/>
                  <a:lstStyle/>
                  <a:p>
                    <a:fld id="{3FA85B49-4E94-4463-8B4F-8C0A617772BF}" type="CELLRANGE">
                      <a:rPr lang="cs-CZ"/>
                      <a:pPr/>
                      <a:t>[OBLAST BUNĚK]</a:t>
                    </a:fld>
                    <a:r>
                      <a:rPr lang="cs-CZ" baseline="0"/>
                      <a:t>; </a:t>
                    </a:r>
                    <a:fld id="{0A9B27CF-7F15-4A5B-9555-2F9DC2C6F035}"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9988-422C-966D-6EF13896A88B}"/>
                </c:ext>
              </c:extLst>
            </c:dLbl>
            <c:dLbl>
              <c:idx val="13"/>
              <c:tx>
                <c:rich>
                  <a:bodyPr/>
                  <a:lstStyle/>
                  <a:p>
                    <a:fld id="{22F0E569-6DD0-4722-98F8-1ABEBBC66F42}" type="CELLRANGE">
                      <a:rPr lang="cs-CZ"/>
                      <a:pPr/>
                      <a:t>[OBLAST BUNĚK]</a:t>
                    </a:fld>
                    <a:r>
                      <a:rPr lang="cs-CZ" baseline="0"/>
                      <a:t>; </a:t>
                    </a:r>
                    <a:fld id="{4414E977-0CF0-45DB-B36D-221F0EF51230}"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9988-422C-966D-6EF13896A88B}"/>
                </c:ext>
              </c:extLst>
            </c:dLbl>
            <c:dLbl>
              <c:idx val="14"/>
              <c:tx>
                <c:rich>
                  <a:bodyPr/>
                  <a:lstStyle/>
                  <a:p>
                    <a:fld id="{3321D78E-E847-434D-9658-2386C1334BA6}" type="CELLRANGE">
                      <a:rPr lang="cs-CZ"/>
                      <a:pPr/>
                      <a:t>[OBLAST BUNĚK]</a:t>
                    </a:fld>
                    <a:r>
                      <a:rPr lang="cs-CZ" baseline="0"/>
                      <a:t>; </a:t>
                    </a:r>
                    <a:fld id="{D8070BA5-2500-46CB-9552-E4CD40056B67}"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9988-422C-966D-6EF13896A88B}"/>
                </c:ext>
              </c:extLst>
            </c:dLbl>
            <c:dLbl>
              <c:idx val="15"/>
              <c:tx>
                <c:rich>
                  <a:bodyPr/>
                  <a:lstStyle/>
                  <a:p>
                    <a:fld id="{7E7583E4-874D-4840-9074-7E42A59AB6AD}" type="CELLRANGE">
                      <a:rPr lang="cs-CZ"/>
                      <a:pPr/>
                      <a:t>[OBLAST BUNĚK]</a:t>
                    </a:fld>
                    <a:r>
                      <a:rPr lang="cs-CZ" baseline="0"/>
                      <a:t>; </a:t>
                    </a:r>
                    <a:fld id="{A10B4C7C-73AC-4072-9BC4-AC2D13EC5A3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988-422C-966D-6EF13896A88B}"/>
                </c:ext>
              </c:extLst>
            </c:dLbl>
            <c:dLbl>
              <c:idx val="16"/>
              <c:tx>
                <c:rich>
                  <a:bodyPr/>
                  <a:lstStyle/>
                  <a:p>
                    <a:fld id="{837DFD15-BA93-4E9F-9A51-7FD158CEC29D}" type="CELLRANGE">
                      <a:rPr lang="cs-CZ"/>
                      <a:pPr/>
                      <a:t>[OBLAST BUNĚK]</a:t>
                    </a:fld>
                    <a:r>
                      <a:rPr lang="cs-CZ" baseline="0"/>
                      <a:t>; </a:t>
                    </a:r>
                    <a:fld id="{91CA4B30-18E6-40A6-9EAA-D78F1AC406B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9988-422C-966D-6EF13896A88B}"/>
                </c:ext>
              </c:extLst>
            </c:dLbl>
            <c:dLbl>
              <c:idx val="17"/>
              <c:tx>
                <c:rich>
                  <a:bodyPr/>
                  <a:lstStyle/>
                  <a:p>
                    <a:fld id="{6B722E1E-0299-44CC-BD01-7DE1D9F683A5}" type="CELLRANGE">
                      <a:rPr lang="cs-CZ"/>
                      <a:pPr/>
                      <a:t>[OBLAST BUNĚK]</a:t>
                    </a:fld>
                    <a:r>
                      <a:rPr lang="cs-CZ" baseline="0"/>
                      <a:t>; </a:t>
                    </a:r>
                    <a:fld id="{DF55C6D6-C47F-4D4F-9E9D-740C3845D56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9988-422C-966D-6EF13896A88B}"/>
                </c:ext>
              </c:extLst>
            </c:dLbl>
            <c:dLbl>
              <c:idx val="18"/>
              <c:tx>
                <c:rich>
                  <a:bodyPr/>
                  <a:lstStyle/>
                  <a:p>
                    <a:fld id="{4BFE8E88-79C2-4DC6-BB6A-6997466F535E}" type="CELLRANGE">
                      <a:rPr lang="cs-CZ"/>
                      <a:pPr/>
                      <a:t>[OBLAST BUNĚK]</a:t>
                    </a:fld>
                    <a:r>
                      <a:rPr lang="cs-CZ" baseline="0"/>
                      <a:t>; </a:t>
                    </a:r>
                    <a:fld id="{A9A4B6AB-B8A4-489C-8727-66175DA4D0F1}"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988-422C-966D-6EF13896A88B}"/>
                </c:ext>
              </c:extLst>
            </c:dLbl>
            <c:numFmt formatCode="0&quot; &quot;%"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List1!$A$2:$A$20</c:f>
              <c:strCache>
                <c:ptCount val="19"/>
                <c:pt idx="0">
                  <c:v>Solidní zhoubné nádory  (C00–C80, C97)</c:v>
                </c:pt>
                <c:pt idx="1">
                  <c:v>Ischemická choroba srdeční  (I20–I25)</c:v>
                </c:pt>
                <c:pt idx="2">
                  <c:v>Cévní nemoci mozku  (I60–I69)</c:v>
                </c:pt>
                <c:pt idx="3">
                  <c:v>Selhání srdce  (I50)</c:v>
                </c:pt>
                <c:pt idx="4">
                  <c:v>Chronické nemoci dolních cest dýchacích  (J40–J47)</c:v>
                </c:pt>
                <c:pt idx="5">
                  <c:v>Ostatní nemoci oběhové soustavy  (jiné I00–I99)</c:v>
                </c:pt>
                <c:pt idx="6">
                  <c:v>Diabetes mellitus  (E10–E14)</c:v>
                </c:pt>
                <c:pt idx="7">
                  <c:v>Nemoci jater, žlučníku a slinivky břišní  (K70–K86)</c:v>
                </c:pt>
                <c:pt idx="8">
                  <c:v>Nemoci cév  (I70–I89)</c:v>
                </c:pt>
                <c:pt idx="9">
                  <c:v>Pneumonie, akutní infekce dolních cest dýchacích  (J12–J22)</c:v>
                </c:pt>
                <c:pt idx="10">
                  <c:v>Organické duševní poruchy včetně symptomatických  (F00–F09, G30)</c:v>
                </c:pt>
                <c:pt idx="11">
                  <c:v>Srdeční arytmie  (I44–I49)</c:v>
                </c:pt>
                <c:pt idx="12">
                  <c:v>Hematoonkologická onemocnění  (C81–C96)</c:v>
                </c:pt>
                <c:pt idx="13">
                  <c:v>Ostatní příznaky, znaky a abnormální nálezy  (R00–R99)</c:v>
                </c:pt>
                <c:pt idx="14">
                  <c:v>Nemoci chlopní  (I05–I08, I34–I39)</c:v>
                </c:pt>
                <c:pt idx="15">
                  <c:v>Septikémie  (A40–A41)</c:v>
                </c:pt>
                <c:pt idx="16">
                  <c:v>Nemoci ledvin a močové soustavy  (N00–N39)</c:v>
                </c:pt>
                <c:pt idx="17">
                  <c:v>Zlomeniny  (Sx2)</c:v>
                </c:pt>
                <c:pt idx="18">
                  <c:v>Ostatní</c:v>
                </c:pt>
              </c:strCache>
            </c:strRef>
          </c:cat>
          <c:val>
            <c:numRef>
              <c:f>List1!$B$2:$B$20</c:f>
              <c:numCache>
                <c:formatCode>###0.0%</c:formatCode>
                <c:ptCount val="19"/>
                <c:pt idx="0">
                  <c:v>0.24332443257676903</c:v>
                </c:pt>
                <c:pt idx="1">
                  <c:v>0.22363150867823761</c:v>
                </c:pt>
                <c:pt idx="2">
                  <c:v>6.7757009345794386E-2</c:v>
                </c:pt>
                <c:pt idx="3">
                  <c:v>4.2723631508678236E-2</c:v>
                </c:pt>
                <c:pt idx="4">
                  <c:v>3.6048064085447265E-2</c:v>
                </c:pt>
                <c:pt idx="5">
                  <c:v>3.2710280373831772E-2</c:v>
                </c:pt>
                <c:pt idx="6">
                  <c:v>3.0373831775700934E-2</c:v>
                </c:pt>
                <c:pt idx="7">
                  <c:v>3.0373831775700934E-2</c:v>
                </c:pt>
                <c:pt idx="8">
                  <c:v>2.9706275033377839E-2</c:v>
                </c:pt>
                <c:pt idx="9">
                  <c:v>2.67022696929239E-2</c:v>
                </c:pt>
                <c:pt idx="10">
                  <c:v>2.5033377837116153E-2</c:v>
                </c:pt>
                <c:pt idx="11">
                  <c:v>2.5033377837116153E-2</c:v>
                </c:pt>
                <c:pt idx="12">
                  <c:v>2.2029372496662217E-2</c:v>
                </c:pt>
                <c:pt idx="13">
                  <c:v>2.0026702269692925E-2</c:v>
                </c:pt>
                <c:pt idx="14">
                  <c:v>1.5353805073431242E-2</c:v>
                </c:pt>
                <c:pt idx="15">
                  <c:v>9.3457943925233638E-3</c:v>
                </c:pt>
                <c:pt idx="16">
                  <c:v>8.678237650200267E-3</c:v>
                </c:pt>
                <c:pt idx="17">
                  <c:v>5.3404539385847796E-3</c:v>
                </c:pt>
                <c:pt idx="18">
                  <c:v>0.10580774365821095</c:v>
                </c:pt>
              </c:numCache>
            </c:numRef>
          </c:val>
          <c:extLst>
            <c:ext xmlns:c15="http://schemas.microsoft.com/office/drawing/2012/chart" uri="{02D57815-91ED-43cb-92C2-25804820EDAC}">
              <c15:datalabelsRange>
                <c15:f>List1!$C$2:$C$20</c15:f>
                <c15:dlblRangeCache>
                  <c:ptCount val="19"/>
                  <c:pt idx="0">
                    <c:v>729</c:v>
                  </c:pt>
                  <c:pt idx="1">
                    <c:v>670</c:v>
                  </c:pt>
                  <c:pt idx="2">
                    <c:v>203</c:v>
                  </c:pt>
                  <c:pt idx="3">
                    <c:v>128</c:v>
                  </c:pt>
                  <c:pt idx="4">
                    <c:v>108</c:v>
                  </c:pt>
                  <c:pt idx="5">
                    <c:v>98</c:v>
                  </c:pt>
                  <c:pt idx="6">
                    <c:v>91</c:v>
                  </c:pt>
                  <c:pt idx="7">
                    <c:v>91</c:v>
                  </c:pt>
                  <c:pt idx="8">
                    <c:v>89</c:v>
                  </c:pt>
                  <c:pt idx="9">
                    <c:v>80</c:v>
                  </c:pt>
                  <c:pt idx="10">
                    <c:v>75</c:v>
                  </c:pt>
                  <c:pt idx="11">
                    <c:v>75</c:v>
                  </c:pt>
                  <c:pt idx="12">
                    <c:v>66</c:v>
                  </c:pt>
                  <c:pt idx="13">
                    <c:v>60</c:v>
                  </c:pt>
                  <c:pt idx="14">
                    <c:v>46</c:v>
                  </c:pt>
                  <c:pt idx="15">
                    <c:v>28</c:v>
                  </c:pt>
                  <c:pt idx="16">
                    <c:v>26</c:v>
                  </c:pt>
                  <c:pt idx="17">
                    <c:v>16</c:v>
                  </c:pt>
                  <c:pt idx="18">
                    <c:v>317</c:v>
                  </c:pt>
                </c15:dlblRangeCache>
              </c15:datalabelsRange>
            </c:ext>
            <c:ext xmlns:c16="http://schemas.microsoft.com/office/drawing/2014/chart" uri="{C3380CC4-5D6E-409C-BE32-E72D297353CC}">
              <c16:uniqueId val="{00000016-9988-422C-966D-6EF13896A88B}"/>
            </c:ext>
          </c:extLst>
        </c:ser>
        <c:dLbls>
          <c:dLblPos val="ctr"/>
          <c:showLegendKey val="0"/>
          <c:showVal val="1"/>
          <c:showCatName val="0"/>
          <c:showSerName val="0"/>
          <c:showPercent val="0"/>
          <c:showBubbleSize val="0"/>
        </c:dLbls>
        <c:gapWidth val="50"/>
        <c:axId val="346597568"/>
        <c:axId val="346601880"/>
      </c:barChart>
      <c:catAx>
        <c:axId val="346597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crossAx val="346601880"/>
        <c:crosses val="autoZero"/>
        <c:auto val="1"/>
        <c:lblAlgn val="ctr"/>
        <c:lblOffset val="100"/>
        <c:noMultiLvlLbl val="0"/>
      </c:catAx>
      <c:valAx>
        <c:axId val="346601880"/>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34659756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40962149460653"/>
          <c:y val="7.2110233679847438E-2"/>
          <c:w val="0.33841686510640911"/>
          <c:h val="0.88411012888449481"/>
        </c:manualLayout>
      </c:layout>
      <c:barChart>
        <c:barDir val="bar"/>
        <c:grouping val="clustered"/>
        <c:varyColors val="0"/>
        <c:ser>
          <c:idx val="0"/>
          <c:order val="0"/>
          <c:tx>
            <c:strRef>
              <c:f>List1!$B$1</c:f>
              <c:strCache>
                <c:ptCount val="1"/>
                <c:pt idx="0">
                  <c:v>S1</c:v>
                </c:pt>
              </c:strCache>
            </c:strRef>
          </c:tx>
          <c:spPr>
            <a:solidFill>
              <a:srgbClr val="DA2128"/>
            </a:solidFill>
            <a:ln>
              <a:noFill/>
            </a:ln>
            <a:effectLst/>
          </c:spPr>
          <c:invertIfNegative val="0"/>
          <c:dPt>
            <c:idx val="18"/>
            <c:invertIfNegative val="0"/>
            <c:bubble3D val="0"/>
            <c:spPr>
              <a:solidFill>
                <a:srgbClr val="D71440"/>
              </a:solidFill>
              <a:ln>
                <a:noFill/>
              </a:ln>
              <a:effectLst/>
            </c:spPr>
            <c:extLst>
              <c:ext xmlns:c16="http://schemas.microsoft.com/office/drawing/2014/chart" uri="{C3380CC4-5D6E-409C-BE32-E72D297353CC}">
                <c16:uniqueId val="{00000001-7D13-4542-A3F3-9A669C646895}"/>
              </c:ext>
            </c:extLst>
          </c:dPt>
          <c:dPt>
            <c:idx val="21"/>
            <c:invertIfNegative val="0"/>
            <c:bubble3D val="0"/>
            <c:spPr>
              <a:solidFill>
                <a:schemeClr val="bg1">
                  <a:lumMod val="75000"/>
                </a:schemeClr>
              </a:solidFill>
              <a:ln>
                <a:noFill/>
              </a:ln>
              <a:effectLst/>
            </c:spPr>
            <c:extLst>
              <c:ext xmlns:c16="http://schemas.microsoft.com/office/drawing/2014/chart" uri="{C3380CC4-5D6E-409C-BE32-E72D297353CC}">
                <c16:uniqueId val="{00000003-7D13-4542-A3F3-9A669C646895}"/>
              </c:ext>
            </c:extLst>
          </c:dPt>
          <c:dLbls>
            <c:dLbl>
              <c:idx val="0"/>
              <c:tx>
                <c:rich>
                  <a:bodyPr/>
                  <a:lstStyle/>
                  <a:p>
                    <a:fld id="{5D99E300-CD43-449F-B7A2-9778D2A79DE7}" type="CELLRANGE">
                      <a:rPr lang="cs-CZ"/>
                      <a:pPr/>
                      <a:t>[OBLAST BUNĚK]</a:t>
                    </a:fld>
                    <a:r>
                      <a:rPr lang="cs-CZ" baseline="0"/>
                      <a:t>; </a:t>
                    </a:r>
                    <a:fld id="{373FF559-8E39-4277-99BF-E13E63D5C30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D13-4542-A3F3-9A669C646895}"/>
                </c:ext>
              </c:extLst>
            </c:dLbl>
            <c:dLbl>
              <c:idx val="1"/>
              <c:tx>
                <c:rich>
                  <a:bodyPr/>
                  <a:lstStyle/>
                  <a:p>
                    <a:fld id="{7CA29A44-9118-453D-ABA4-35D68C29DAFD}" type="CELLRANGE">
                      <a:rPr lang="cs-CZ"/>
                      <a:pPr/>
                      <a:t>[OBLAST BUNĚK]</a:t>
                    </a:fld>
                    <a:r>
                      <a:rPr lang="cs-CZ" baseline="0"/>
                      <a:t>; </a:t>
                    </a:r>
                    <a:fld id="{7E6B60BF-33D9-40B8-A54D-5D3A44EA86FE}"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D13-4542-A3F3-9A669C646895}"/>
                </c:ext>
              </c:extLst>
            </c:dLbl>
            <c:dLbl>
              <c:idx val="2"/>
              <c:tx>
                <c:rich>
                  <a:bodyPr/>
                  <a:lstStyle/>
                  <a:p>
                    <a:fld id="{D921D934-A57F-4551-AC01-7BE9FA183B01}" type="CELLRANGE">
                      <a:rPr lang="cs-CZ"/>
                      <a:pPr/>
                      <a:t>[OBLAST BUNĚK]</a:t>
                    </a:fld>
                    <a:r>
                      <a:rPr lang="cs-CZ" baseline="0"/>
                      <a:t>; </a:t>
                    </a:r>
                    <a:fld id="{FB658773-1B44-4DF3-B6DC-128B7B97AA9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D13-4542-A3F3-9A669C646895}"/>
                </c:ext>
              </c:extLst>
            </c:dLbl>
            <c:dLbl>
              <c:idx val="3"/>
              <c:tx>
                <c:rich>
                  <a:bodyPr/>
                  <a:lstStyle/>
                  <a:p>
                    <a:fld id="{B7CC0D21-1037-4589-921D-FFD8CB212303}" type="CELLRANGE">
                      <a:rPr lang="cs-CZ"/>
                      <a:pPr/>
                      <a:t>[OBLAST BUNĚK]</a:t>
                    </a:fld>
                    <a:r>
                      <a:rPr lang="cs-CZ" baseline="0"/>
                      <a:t>; </a:t>
                    </a:r>
                    <a:fld id="{2C2E978F-D232-448F-982F-6F8B2FC80EF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D13-4542-A3F3-9A669C646895}"/>
                </c:ext>
              </c:extLst>
            </c:dLbl>
            <c:dLbl>
              <c:idx val="4"/>
              <c:tx>
                <c:rich>
                  <a:bodyPr/>
                  <a:lstStyle/>
                  <a:p>
                    <a:fld id="{F35DA16F-B2DA-41FC-A7C8-E03B9C2FDC44}" type="CELLRANGE">
                      <a:rPr lang="cs-CZ"/>
                      <a:pPr/>
                      <a:t>[OBLAST BUNĚK]</a:t>
                    </a:fld>
                    <a:r>
                      <a:rPr lang="cs-CZ" baseline="0"/>
                      <a:t>; </a:t>
                    </a:r>
                    <a:fld id="{1881E634-FE08-405C-8BE0-B83BDB23534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D13-4542-A3F3-9A669C646895}"/>
                </c:ext>
              </c:extLst>
            </c:dLbl>
            <c:dLbl>
              <c:idx val="5"/>
              <c:tx>
                <c:rich>
                  <a:bodyPr/>
                  <a:lstStyle/>
                  <a:p>
                    <a:fld id="{6655C6B1-8D1C-443A-8C86-0A1136878E14}" type="CELLRANGE">
                      <a:rPr lang="cs-CZ"/>
                      <a:pPr/>
                      <a:t>[OBLAST BUNĚK]</a:t>
                    </a:fld>
                    <a:r>
                      <a:rPr lang="cs-CZ" baseline="0"/>
                      <a:t>; </a:t>
                    </a:r>
                    <a:fld id="{DFA77D64-2AF1-4FD5-B5BF-046DC9274DC4}"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D13-4542-A3F3-9A669C646895}"/>
                </c:ext>
              </c:extLst>
            </c:dLbl>
            <c:dLbl>
              <c:idx val="6"/>
              <c:tx>
                <c:rich>
                  <a:bodyPr/>
                  <a:lstStyle/>
                  <a:p>
                    <a:fld id="{CADC83C7-EED8-4C8F-A971-DF6E3895403A}" type="CELLRANGE">
                      <a:rPr lang="cs-CZ"/>
                      <a:pPr/>
                      <a:t>[OBLAST BUNĚK]</a:t>
                    </a:fld>
                    <a:r>
                      <a:rPr lang="cs-CZ" baseline="0"/>
                      <a:t>; </a:t>
                    </a:r>
                    <a:fld id="{1A648F36-DDE7-4E59-AECF-A4810C1C5F1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D13-4542-A3F3-9A669C646895}"/>
                </c:ext>
              </c:extLst>
            </c:dLbl>
            <c:dLbl>
              <c:idx val="7"/>
              <c:tx>
                <c:rich>
                  <a:bodyPr/>
                  <a:lstStyle/>
                  <a:p>
                    <a:fld id="{12748637-950B-4AF4-917C-8BDA36C1C486}" type="CELLRANGE">
                      <a:rPr lang="cs-CZ"/>
                      <a:pPr/>
                      <a:t>[OBLAST BUNĚK]</a:t>
                    </a:fld>
                    <a:r>
                      <a:rPr lang="cs-CZ" baseline="0"/>
                      <a:t>; </a:t>
                    </a:r>
                    <a:fld id="{1C377D70-99EE-4510-A39A-39F53F8BAC7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D13-4542-A3F3-9A669C646895}"/>
                </c:ext>
              </c:extLst>
            </c:dLbl>
            <c:dLbl>
              <c:idx val="8"/>
              <c:tx>
                <c:rich>
                  <a:bodyPr/>
                  <a:lstStyle/>
                  <a:p>
                    <a:fld id="{1479B145-D3C6-46D3-BD30-3DE917246661}" type="CELLRANGE">
                      <a:rPr lang="cs-CZ"/>
                      <a:pPr/>
                      <a:t>[OBLAST BUNĚK]</a:t>
                    </a:fld>
                    <a:r>
                      <a:rPr lang="cs-CZ" baseline="0"/>
                      <a:t>; </a:t>
                    </a:r>
                    <a:fld id="{41D4CA43-C980-4247-A133-B97CB6FE359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D13-4542-A3F3-9A669C646895}"/>
                </c:ext>
              </c:extLst>
            </c:dLbl>
            <c:dLbl>
              <c:idx val="9"/>
              <c:tx>
                <c:rich>
                  <a:bodyPr/>
                  <a:lstStyle/>
                  <a:p>
                    <a:fld id="{7C8B2873-EB58-42B7-8DA4-9DF2B4C5BE5D}" type="CELLRANGE">
                      <a:rPr lang="cs-CZ"/>
                      <a:pPr/>
                      <a:t>[OBLAST BUNĚK]</a:t>
                    </a:fld>
                    <a:r>
                      <a:rPr lang="cs-CZ" baseline="0"/>
                      <a:t>; </a:t>
                    </a:r>
                    <a:fld id="{FAC2AD4C-04E2-43D9-B67E-048E1336371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D13-4542-A3F3-9A669C646895}"/>
                </c:ext>
              </c:extLst>
            </c:dLbl>
            <c:dLbl>
              <c:idx val="10"/>
              <c:tx>
                <c:rich>
                  <a:bodyPr/>
                  <a:lstStyle/>
                  <a:p>
                    <a:fld id="{10B48739-D03D-4F93-97A2-3ECAA429FC7F}" type="CELLRANGE">
                      <a:rPr lang="cs-CZ"/>
                      <a:pPr/>
                      <a:t>[OBLAST BUNĚK]</a:t>
                    </a:fld>
                    <a:r>
                      <a:rPr lang="cs-CZ" baseline="0"/>
                      <a:t>; </a:t>
                    </a:r>
                    <a:fld id="{DBFED3B8-FAD9-4FAD-913E-CFABD3941242}"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D13-4542-A3F3-9A669C646895}"/>
                </c:ext>
              </c:extLst>
            </c:dLbl>
            <c:dLbl>
              <c:idx val="11"/>
              <c:tx>
                <c:rich>
                  <a:bodyPr/>
                  <a:lstStyle/>
                  <a:p>
                    <a:fld id="{B3DD0EA7-EE7C-40A6-9754-BC1DAB75B6B7}" type="CELLRANGE">
                      <a:rPr lang="cs-CZ"/>
                      <a:pPr/>
                      <a:t>[OBLAST BUNĚK]</a:t>
                    </a:fld>
                    <a:r>
                      <a:rPr lang="cs-CZ" baseline="0"/>
                      <a:t>; </a:t>
                    </a:r>
                    <a:fld id="{F36E29EE-39C5-45F6-8201-129B5415F36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D13-4542-A3F3-9A669C646895}"/>
                </c:ext>
              </c:extLst>
            </c:dLbl>
            <c:dLbl>
              <c:idx val="12"/>
              <c:tx>
                <c:rich>
                  <a:bodyPr/>
                  <a:lstStyle/>
                  <a:p>
                    <a:fld id="{03DB411F-422B-4017-9C8C-DA6B7DC1DAB9}" type="CELLRANGE">
                      <a:rPr lang="cs-CZ"/>
                      <a:pPr/>
                      <a:t>[OBLAST BUNĚK]</a:t>
                    </a:fld>
                    <a:r>
                      <a:rPr lang="cs-CZ" baseline="0"/>
                      <a:t>; </a:t>
                    </a:r>
                    <a:fld id="{A2F46970-675A-42EB-8EAF-7A308184000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D13-4542-A3F3-9A669C646895}"/>
                </c:ext>
              </c:extLst>
            </c:dLbl>
            <c:dLbl>
              <c:idx val="13"/>
              <c:tx>
                <c:rich>
                  <a:bodyPr/>
                  <a:lstStyle/>
                  <a:p>
                    <a:fld id="{D0B435C3-BC97-4347-A7A4-190D1DE75C61}" type="CELLRANGE">
                      <a:rPr lang="cs-CZ"/>
                      <a:pPr/>
                      <a:t>[OBLAST BUNĚK]</a:t>
                    </a:fld>
                    <a:r>
                      <a:rPr lang="cs-CZ" baseline="0"/>
                      <a:t>; </a:t>
                    </a:r>
                    <a:fld id="{5B628B1E-3902-4E5D-B301-4E0FEDC7C27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D13-4542-A3F3-9A669C646895}"/>
                </c:ext>
              </c:extLst>
            </c:dLbl>
            <c:dLbl>
              <c:idx val="14"/>
              <c:tx>
                <c:rich>
                  <a:bodyPr/>
                  <a:lstStyle/>
                  <a:p>
                    <a:fld id="{DABDBDBC-95BC-4522-8C7E-966EA8E8288B}" type="CELLRANGE">
                      <a:rPr lang="cs-CZ"/>
                      <a:pPr/>
                      <a:t>[OBLAST BUNĚK]</a:t>
                    </a:fld>
                    <a:r>
                      <a:rPr lang="cs-CZ" baseline="0"/>
                      <a:t>; </a:t>
                    </a:r>
                    <a:fld id="{ECFFCAEA-8DB3-4DE4-89D3-47ADB0D13AB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D13-4542-A3F3-9A669C646895}"/>
                </c:ext>
              </c:extLst>
            </c:dLbl>
            <c:dLbl>
              <c:idx val="15"/>
              <c:tx>
                <c:rich>
                  <a:bodyPr/>
                  <a:lstStyle/>
                  <a:p>
                    <a:fld id="{59C5F6D2-F89E-4FBD-877C-34701F23C479}" type="CELLRANGE">
                      <a:rPr lang="cs-CZ"/>
                      <a:pPr/>
                      <a:t>[OBLAST BUNĚK]</a:t>
                    </a:fld>
                    <a:r>
                      <a:rPr lang="cs-CZ" baseline="0"/>
                      <a:t>; </a:t>
                    </a:r>
                    <a:fld id="{37C5F548-673A-4BF9-BAF5-944A6FA79097}"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D13-4542-A3F3-9A669C646895}"/>
                </c:ext>
              </c:extLst>
            </c:dLbl>
            <c:dLbl>
              <c:idx val="16"/>
              <c:tx>
                <c:rich>
                  <a:bodyPr/>
                  <a:lstStyle/>
                  <a:p>
                    <a:fld id="{8D442F36-E34A-4AE2-895E-3F53C511D765}" type="CELLRANGE">
                      <a:rPr lang="cs-CZ"/>
                      <a:pPr/>
                      <a:t>[OBLAST BUNĚK]</a:t>
                    </a:fld>
                    <a:r>
                      <a:rPr lang="cs-CZ" baseline="0"/>
                      <a:t>; </a:t>
                    </a:r>
                    <a:fld id="{8ADAA9E6-95E0-4666-A52D-80895E827C3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7D13-4542-A3F3-9A669C646895}"/>
                </c:ext>
              </c:extLst>
            </c:dLbl>
            <c:dLbl>
              <c:idx val="17"/>
              <c:tx>
                <c:rich>
                  <a:bodyPr/>
                  <a:lstStyle/>
                  <a:p>
                    <a:fld id="{8C4BB492-6BE2-47D3-A694-F2D398C53505}" type="CELLRANGE">
                      <a:rPr lang="cs-CZ"/>
                      <a:pPr/>
                      <a:t>[OBLAST BUNĚK]</a:t>
                    </a:fld>
                    <a:r>
                      <a:rPr lang="cs-CZ" baseline="0"/>
                      <a:t>; </a:t>
                    </a:r>
                    <a:fld id="{CD75919B-2446-4257-BF86-FA1CADC1AC9C}"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D13-4542-A3F3-9A669C646895}"/>
                </c:ext>
              </c:extLst>
            </c:dLbl>
            <c:dLbl>
              <c:idx val="18"/>
              <c:tx>
                <c:rich>
                  <a:bodyPr/>
                  <a:lstStyle/>
                  <a:p>
                    <a:fld id="{C74F8D81-712E-4C7E-A848-97D1B929F406}" type="CELLRANGE">
                      <a:rPr lang="cs-CZ"/>
                      <a:pPr/>
                      <a:t>[OBLAST BUNĚK]</a:t>
                    </a:fld>
                    <a:r>
                      <a:rPr lang="cs-CZ" baseline="0"/>
                      <a:t>; </a:t>
                    </a:r>
                    <a:fld id="{D8C26905-F28E-4C86-98CB-FC041081927C}"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D13-4542-A3F3-9A669C646895}"/>
                </c:ext>
              </c:extLst>
            </c:dLbl>
            <c:dLbl>
              <c:idx val="19"/>
              <c:tx>
                <c:rich>
                  <a:bodyPr/>
                  <a:lstStyle/>
                  <a:p>
                    <a:fld id="{EE78B49F-C23F-4915-B608-248B59AC316A}" type="CELLRANGE">
                      <a:rPr lang="cs-CZ"/>
                      <a:pPr/>
                      <a:t>[OBLAST BUNĚK]</a:t>
                    </a:fld>
                    <a:r>
                      <a:rPr lang="cs-CZ" baseline="0"/>
                      <a:t>; </a:t>
                    </a:r>
                    <a:fld id="{F40BC7AE-1F8C-42CD-95FF-03BBD0758F4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7D13-4542-A3F3-9A669C646895}"/>
                </c:ext>
              </c:extLst>
            </c:dLbl>
            <c:dLbl>
              <c:idx val="20"/>
              <c:tx>
                <c:rich>
                  <a:bodyPr/>
                  <a:lstStyle/>
                  <a:p>
                    <a:fld id="{69DD3633-BE78-43DD-A542-D54B1A2F5F8B}" type="CELLRANGE">
                      <a:rPr lang="cs-CZ"/>
                      <a:pPr/>
                      <a:t>[OBLAST BUNĚK]</a:t>
                    </a:fld>
                    <a:r>
                      <a:rPr lang="cs-CZ" baseline="0"/>
                      <a:t>; </a:t>
                    </a:r>
                    <a:fld id="{272C0230-A8A8-4195-8510-73B829A02737}"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D13-4542-A3F3-9A669C646895}"/>
                </c:ext>
              </c:extLst>
            </c:dLbl>
            <c:dLbl>
              <c:idx val="21"/>
              <c:tx>
                <c:rich>
                  <a:bodyPr/>
                  <a:lstStyle/>
                  <a:p>
                    <a:fld id="{E3315461-767D-44DC-89A5-AAFDC28D3D86}" type="CELLRANGE">
                      <a:rPr lang="cs-CZ"/>
                      <a:pPr/>
                      <a:t>[OBLAST BUNĚK]</a:t>
                    </a:fld>
                    <a:r>
                      <a:rPr lang="cs-CZ" baseline="0"/>
                      <a:t>; </a:t>
                    </a:r>
                    <a:fld id="{0B8D6DC4-5567-4E49-9ACA-A6AB91624B1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D13-4542-A3F3-9A669C646895}"/>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List1!$A$2:$A$23</c:f>
              <c:strCache>
                <c:ptCount val="22"/>
                <c:pt idx="0">
                  <c:v>Ischemická choroba srdeční (I20–I25)</c:v>
                </c:pt>
                <c:pt idx="1">
                  <c:v>Solidní zhoubné nádory (C00–C80, C97)</c:v>
                </c:pt>
                <c:pt idx="2">
                  <c:v>Cévní nemoci mozku (I60–I69)</c:v>
                </c:pt>
                <c:pt idx="3">
                  <c:v>Ostatní nemoci oběhové soustavy (jiné I00–I99)</c:v>
                </c:pt>
                <c:pt idx="4">
                  <c:v>Selhání srdce (I50)</c:v>
                </c:pt>
                <c:pt idx="5">
                  <c:v>30,00</c:v>
                </c:pt>
                <c:pt idx="6">
                  <c:v>Diabetes mellitus (E10–E14)</c:v>
                </c:pt>
                <c:pt idx="7">
                  <c:v>Pneumonie, akutní infekce dolních cest dýchacích (J12–J22)</c:v>
                </c:pt>
                <c:pt idx="8">
                  <c:v>Chronické nemoci dolních cest dýchacích (J40–J47)</c:v>
                </c:pt>
                <c:pt idx="9">
                  <c:v>Nemoci cév (I70–I89)</c:v>
                </c:pt>
                <c:pt idx="10">
                  <c:v>Srdeční arytmie (I44–I49)</c:v>
                </c:pt>
                <c:pt idx="11">
                  <c:v>Nemoci jater, žlučníku a slinivky břišní (K70–K86)</c:v>
                </c:pt>
                <c:pt idx="12">
                  <c:v>Nemoci ledvin a močové soustavy (N00–N39)</c:v>
                </c:pt>
                <c:pt idx="13">
                  <c:v>Hematoonkologická onemocnění (C81–C96)</c:v>
                </c:pt>
                <c:pt idx="14">
                  <c:v>Ostatní příznaky, znaky a abnormální nálezy (jiné R00–R99)</c:v>
                </c:pt>
                <c:pt idx="15">
                  <c:v>Zlomeniny (Sx2)</c:v>
                </c:pt>
                <c:pt idx="16">
                  <c:v>Septikémie (A40–A41)</c:v>
                </c:pt>
                <c:pt idx="17">
                  <c:v>Nemoci chlopní (I05–I08, I34–I39)</c:v>
                </c:pt>
                <c:pt idx="18">
                  <c:v>Ostatní nemoci nervové soustavy (jiné G00–G99)</c:v>
                </c:pt>
                <c:pt idx="19">
                  <c:v>Nemoci střev (K35–K38, K50–K64)</c:v>
                </c:pt>
                <c:pt idx="20">
                  <c:v>Následky vnějších příčin (T15–T79)</c:v>
                </c:pt>
                <c:pt idx="21">
                  <c:v>Ostatní</c:v>
                </c:pt>
              </c:strCache>
            </c:strRef>
          </c:cat>
          <c:val>
            <c:numRef>
              <c:f>List1!$B$2:$B$23</c:f>
              <c:numCache>
                <c:formatCode>###0%</c:formatCode>
                <c:ptCount val="22"/>
                <c:pt idx="0">
                  <c:v>0.20845687997556023</c:v>
                </c:pt>
                <c:pt idx="1">
                  <c:v>0.20691142379643107</c:v>
                </c:pt>
                <c:pt idx="2">
                  <c:v>8.1621650762844361E-2</c:v>
                </c:pt>
                <c:pt idx="3">
                  <c:v>5.7720991248405122E-2</c:v>
                </c:pt>
                <c:pt idx="4">
                  <c:v>5.4198788793645661E-2</c:v>
                </c:pt>
                <c:pt idx="5">
                  <c:v>4.2230488615738491E-2</c:v>
                </c:pt>
                <c:pt idx="6">
                  <c:v>4.1889050622675075E-2</c:v>
                </c:pt>
                <c:pt idx="7">
                  <c:v>3.349686416159002E-2</c:v>
                </c:pt>
                <c:pt idx="8">
                  <c:v>2.6757956403759411E-2</c:v>
                </c:pt>
                <c:pt idx="9">
                  <c:v>2.6362607148633348E-2</c:v>
                </c:pt>
                <c:pt idx="10">
                  <c:v>2.5877405790069544E-2</c:v>
                </c:pt>
                <c:pt idx="11">
                  <c:v>2.0054989487303897E-2</c:v>
                </c:pt>
                <c:pt idx="12">
                  <c:v>1.7269574280733911E-2</c:v>
                </c:pt>
                <c:pt idx="13">
                  <c:v>1.674843208079501E-2</c:v>
                </c:pt>
                <c:pt idx="14">
                  <c:v>1.446618865347638E-2</c:v>
                </c:pt>
                <c:pt idx="15">
                  <c:v>1.1734684708969037E-2</c:v>
                </c:pt>
                <c:pt idx="16">
                  <c:v>1.0818193253904073E-2</c:v>
                </c:pt>
                <c:pt idx="17">
                  <c:v>1.0584577784965944E-2</c:v>
                </c:pt>
                <c:pt idx="18">
                  <c:v>1.0297051053965174E-2</c:v>
                </c:pt>
                <c:pt idx="19">
                  <c:v>9.8837313781515619E-3</c:v>
                </c:pt>
                <c:pt idx="20">
                  <c:v>9.3446187575251128E-3</c:v>
                </c:pt>
                <c:pt idx="21">
                  <c:v>6.3273851240857548E-2</c:v>
                </c:pt>
              </c:numCache>
            </c:numRef>
          </c:val>
          <c:extLst>
            <c:ext xmlns:c15="http://schemas.microsoft.com/office/drawing/2012/chart" uri="{02D57815-91ED-43cb-92C2-25804820EDAC}">
              <c15:datalabelsRange>
                <c15:f>List1!$C$2:$C$23</c15:f>
                <c15:dlblRangeCache>
                  <c:ptCount val="22"/>
                  <c:pt idx="0">
                    <c:v>11600</c:v>
                  </c:pt>
                  <c:pt idx="1">
                    <c:v>11514</c:v>
                  </c:pt>
                  <c:pt idx="2">
                    <c:v>4542</c:v>
                  </c:pt>
                  <c:pt idx="3">
                    <c:v>3212</c:v>
                  </c:pt>
                  <c:pt idx="4">
                    <c:v>3016</c:v>
                  </c:pt>
                  <c:pt idx="5">
                    <c:v>2350</c:v>
                  </c:pt>
                  <c:pt idx="6">
                    <c:v>2331</c:v>
                  </c:pt>
                  <c:pt idx="7">
                    <c:v>1864</c:v>
                  </c:pt>
                  <c:pt idx="8">
                    <c:v>1489</c:v>
                  </c:pt>
                  <c:pt idx="9">
                    <c:v>1467</c:v>
                  </c:pt>
                  <c:pt idx="10">
                    <c:v>1440</c:v>
                  </c:pt>
                  <c:pt idx="11">
                    <c:v>1116</c:v>
                  </c:pt>
                  <c:pt idx="12">
                    <c:v>961</c:v>
                  </c:pt>
                  <c:pt idx="13">
                    <c:v>932</c:v>
                  </c:pt>
                  <c:pt idx="14">
                    <c:v>805</c:v>
                  </c:pt>
                  <c:pt idx="15">
                    <c:v>653</c:v>
                  </c:pt>
                  <c:pt idx="16">
                    <c:v>602</c:v>
                  </c:pt>
                  <c:pt idx="17">
                    <c:v>589</c:v>
                  </c:pt>
                  <c:pt idx="18">
                    <c:v>573</c:v>
                  </c:pt>
                  <c:pt idx="19">
                    <c:v>550</c:v>
                  </c:pt>
                  <c:pt idx="20">
                    <c:v>520</c:v>
                  </c:pt>
                  <c:pt idx="21">
                    <c:v>3521</c:v>
                  </c:pt>
                </c15:dlblRangeCache>
              </c15:datalabelsRange>
            </c:ext>
            <c:ext xmlns:c16="http://schemas.microsoft.com/office/drawing/2014/chart" uri="{C3380CC4-5D6E-409C-BE32-E72D297353CC}">
              <c16:uniqueId val="{00000018-7D13-4542-A3F3-9A669C646895}"/>
            </c:ext>
          </c:extLst>
        </c:ser>
        <c:dLbls>
          <c:dLblPos val="ctr"/>
          <c:showLegendKey val="0"/>
          <c:showVal val="1"/>
          <c:showCatName val="0"/>
          <c:showSerName val="0"/>
          <c:showPercent val="0"/>
          <c:showBubbleSize val="0"/>
        </c:dLbls>
        <c:gapWidth val="50"/>
        <c:axId val="346602272"/>
        <c:axId val="346601488"/>
      </c:barChart>
      <c:catAx>
        <c:axId val="3466022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crossAx val="346601488"/>
        <c:crosses val="autoZero"/>
        <c:auto val="1"/>
        <c:lblAlgn val="ctr"/>
        <c:lblOffset val="100"/>
        <c:noMultiLvlLbl val="0"/>
      </c:catAx>
      <c:valAx>
        <c:axId val="346601488"/>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34660227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40962149460653"/>
          <c:y val="7.2110233679847438E-2"/>
          <c:w val="0.33841686510640911"/>
          <c:h val="0.88411012888449481"/>
        </c:manualLayout>
      </c:layout>
      <c:barChart>
        <c:barDir val="bar"/>
        <c:grouping val="clustered"/>
        <c:varyColors val="0"/>
        <c:ser>
          <c:idx val="0"/>
          <c:order val="0"/>
          <c:tx>
            <c:strRef>
              <c:f>List1!$B$1</c:f>
              <c:strCache>
                <c:ptCount val="1"/>
                <c:pt idx="0">
                  <c:v>S1</c:v>
                </c:pt>
              </c:strCache>
            </c:strRef>
          </c:tx>
          <c:spPr>
            <a:solidFill>
              <a:srgbClr val="DA2128"/>
            </a:solidFill>
            <a:ln>
              <a:noFill/>
            </a:ln>
            <a:effectLst/>
          </c:spPr>
          <c:invertIfNegative val="0"/>
          <c:dPt>
            <c:idx val="18"/>
            <c:invertIfNegative val="0"/>
            <c:bubble3D val="0"/>
            <c:spPr>
              <a:solidFill>
                <a:schemeClr val="bg1">
                  <a:lumMod val="75000"/>
                </a:schemeClr>
              </a:solidFill>
              <a:ln>
                <a:noFill/>
              </a:ln>
              <a:effectLst/>
            </c:spPr>
            <c:extLst>
              <c:ext xmlns:c16="http://schemas.microsoft.com/office/drawing/2014/chart" uri="{C3380CC4-5D6E-409C-BE32-E72D297353CC}">
                <c16:uniqueId val="{00000001-0659-413B-B9FB-FBA24FD3F35A}"/>
              </c:ext>
            </c:extLst>
          </c:dPt>
          <c:dPt>
            <c:idx val="21"/>
            <c:invertIfNegative val="0"/>
            <c:bubble3D val="0"/>
            <c:spPr>
              <a:solidFill>
                <a:schemeClr val="bg1">
                  <a:lumMod val="75000"/>
                </a:schemeClr>
              </a:solidFill>
              <a:ln>
                <a:noFill/>
              </a:ln>
              <a:effectLst/>
            </c:spPr>
            <c:extLst>
              <c:ext xmlns:c16="http://schemas.microsoft.com/office/drawing/2014/chart" uri="{C3380CC4-5D6E-409C-BE32-E72D297353CC}">
                <c16:uniqueId val="{00000003-0659-413B-B9FB-FBA24FD3F35A}"/>
              </c:ext>
            </c:extLst>
          </c:dPt>
          <c:dLbls>
            <c:dLbl>
              <c:idx val="0"/>
              <c:tx>
                <c:rich>
                  <a:bodyPr/>
                  <a:lstStyle/>
                  <a:p>
                    <a:fld id="{561C6F8A-24DF-4C15-A6DA-4C989C72367D}" type="CELLRANGE">
                      <a:rPr lang="cs-CZ"/>
                      <a:pPr/>
                      <a:t>[OBLAST BUNĚK]</a:t>
                    </a:fld>
                    <a:r>
                      <a:rPr lang="cs-CZ" baseline="0"/>
                      <a:t>; </a:t>
                    </a:r>
                    <a:fld id="{E30AC104-E9E9-40EA-9D12-8B372396C2C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0659-413B-B9FB-FBA24FD3F35A}"/>
                </c:ext>
              </c:extLst>
            </c:dLbl>
            <c:dLbl>
              <c:idx val="1"/>
              <c:tx>
                <c:rich>
                  <a:bodyPr/>
                  <a:lstStyle/>
                  <a:p>
                    <a:fld id="{62663F9C-AABB-406A-A269-F95FCFDF052A}" type="CELLRANGE">
                      <a:rPr lang="cs-CZ"/>
                      <a:pPr/>
                      <a:t>[OBLAST BUNĚK]</a:t>
                    </a:fld>
                    <a:r>
                      <a:rPr lang="cs-CZ" baseline="0"/>
                      <a:t>; </a:t>
                    </a:r>
                    <a:fld id="{710409D7-4F76-47FE-8F1B-76E301B25510}"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0659-413B-B9FB-FBA24FD3F35A}"/>
                </c:ext>
              </c:extLst>
            </c:dLbl>
            <c:dLbl>
              <c:idx val="2"/>
              <c:tx>
                <c:rich>
                  <a:bodyPr/>
                  <a:lstStyle/>
                  <a:p>
                    <a:fld id="{7D050A9C-C405-4F69-B768-CF6F91D0A401}" type="CELLRANGE">
                      <a:rPr lang="cs-CZ"/>
                      <a:pPr/>
                      <a:t>[OBLAST BUNĚK]</a:t>
                    </a:fld>
                    <a:r>
                      <a:rPr lang="cs-CZ" baseline="0"/>
                      <a:t>; </a:t>
                    </a:r>
                    <a:fld id="{8E47720E-9A6B-4C65-BCCB-60508D58EBC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0659-413B-B9FB-FBA24FD3F35A}"/>
                </c:ext>
              </c:extLst>
            </c:dLbl>
            <c:dLbl>
              <c:idx val="3"/>
              <c:tx>
                <c:rich>
                  <a:bodyPr/>
                  <a:lstStyle/>
                  <a:p>
                    <a:fld id="{F35AA6EA-6C03-479B-B290-86685C2E03FE}" type="CELLRANGE">
                      <a:rPr lang="cs-CZ"/>
                      <a:pPr/>
                      <a:t>[OBLAST BUNĚK]</a:t>
                    </a:fld>
                    <a:r>
                      <a:rPr lang="cs-CZ" baseline="0"/>
                      <a:t>; </a:t>
                    </a:r>
                    <a:fld id="{1762E4D0-DCEC-4853-B7B5-E256D792E04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0659-413B-B9FB-FBA24FD3F35A}"/>
                </c:ext>
              </c:extLst>
            </c:dLbl>
            <c:dLbl>
              <c:idx val="4"/>
              <c:tx>
                <c:rich>
                  <a:bodyPr/>
                  <a:lstStyle/>
                  <a:p>
                    <a:fld id="{95DACDE8-4361-4EDE-A1F7-95173C6514AD}" type="CELLRANGE">
                      <a:rPr lang="cs-CZ"/>
                      <a:pPr/>
                      <a:t>[OBLAST BUNĚK]</a:t>
                    </a:fld>
                    <a:r>
                      <a:rPr lang="cs-CZ" baseline="0"/>
                      <a:t>; </a:t>
                    </a:r>
                    <a:fld id="{AACC0839-E44A-499C-93D2-1F17E15DED4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0659-413B-B9FB-FBA24FD3F35A}"/>
                </c:ext>
              </c:extLst>
            </c:dLbl>
            <c:dLbl>
              <c:idx val="5"/>
              <c:tx>
                <c:rich>
                  <a:bodyPr/>
                  <a:lstStyle/>
                  <a:p>
                    <a:fld id="{E5672365-EA0E-44D9-AF34-7D9A7B760FD9}" type="CELLRANGE">
                      <a:rPr lang="cs-CZ"/>
                      <a:pPr/>
                      <a:t>[OBLAST BUNĚK]</a:t>
                    </a:fld>
                    <a:r>
                      <a:rPr lang="cs-CZ" baseline="0"/>
                      <a:t>; </a:t>
                    </a:r>
                    <a:fld id="{4606E66F-33EA-4B2A-BBBC-A8CC57EC459F}"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0659-413B-B9FB-FBA24FD3F35A}"/>
                </c:ext>
              </c:extLst>
            </c:dLbl>
            <c:dLbl>
              <c:idx val="6"/>
              <c:tx>
                <c:rich>
                  <a:bodyPr/>
                  <a:lstStyle/>
                  <a:p>
                    <a:fld id="{6D0AA19A-736E-4851-8686-0ECD9687869E}" type="CELLRANGE">
                      <a:rPr lang="cs-CZ"/>
                      <a:pPr/>
                      <a:t>[OBLAST BUNĚK]</a:t>
                    </a:fld>
                    <a:r>
                      <a:rPr lang="cs-CZ" baseline="0"/>
                      <a:t>; </a:t>
                    </a:r>
                    <a:fld id="{BF880C01-1770-474B-8783-A9CF27BDFCD1}"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0659-413B-B9FB-FBA24FD3F35A}"/>
                </c:ext>
              </c:extLst>
            </c:dLbl>
            <c:dLbl>
              <c:idx val="7"/>
              <c:tx>
                <c:rich>
                  <a:bodyPr/>
                  <a:lstStyle/>
                  <a:p>
                    <a:fld id="{A964698A-96B6-440F-9CF6-6BD689CF554A}" type="CELLRANGE">
                      <a:rPr lang="cs-CZ"/>
                      <a:pPr/>
                      <a:t>[OBLAST BUNĚK]</a:t>
                    </a:fld>
                    <a:r>
                      <a:rPr lang="cs-CZ" baseline="0"/>
                      <a:t>; </a:t>
                    </a:r>
                    <a:fld id="{F654F678-E5C5-4449-B955-EB57E76FEC1B}"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0659-413B-B9FB-FBA24FD3F35A}"/>
                </c:ext>
              </c:extLst>
            </c:dLbl>
            <c:dLbl>
              <c:idx val="8"/>
              <c:tx>
                <c:rich>
                  <a:bodyPr/>
                  <a:lstStyle/>
                  <a:p>
                    <a:fld id="{BAB5FFE2-9659-4C2B-B008-E5B344F5F0DA}" type="CELLRANGE">
                      <a:rPr lang="cs-CZ"/>
                      <a:pPr/>
                      <a:t>[OBLAST BUNĚK]</a:t>
                    </a:fld>
                    <a:r>
                      <a:rPr lang="cs-CZ" baseline="0"/>
                      <a:t>; </a:t>
                    </a:r>
                    <a:fld id="{E0C24ABA-1BC5-45D6-9D56-D7FE04E86FF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0659-413B-B9FB-FBA24FD3F35A}"/>
                </c:ext>
              </c:extLst>
            </c:dLbl>
            <c:dLbl>
              <c:idx val="9"/>
              <c:tx>
                <c:rich>
                  <a:bodyPr/>
                  <a:lstStyle/>
                  <a:p>
                    <a:fld id="{6F6A953F-6715-48B4-A06D-AE0BFBEBF651}" type="CELLRANGE">
                      <a:rPr lang="cs-CZ"/>
                      <a:pPr/>
                      <a:t>[OBLAST BUNĚK]</a:t>
                    </a:fld>
                    <a:r>
                      <a:rPr lang="cs-CZ" baseline="0"/>
                      <a:t>; </a:t>
                    </a:r>
                    <a:fld id="{11BF4887-BEA3-4CAF-AB02-43DA174641E6}"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0659-413B-B9FB-FBA24FD3F35A}"/>
                </c:ext>
              </c:extLst>
            </c:dLbl>
            <c:dLbl>
              <c:idx val="10"/>
              <c:tx>
                <c:rich>
                  <a:bodyPr/>
                  <a:lstStyle/>
                  <a:p>
                    <a:fld id="{23EF33F0-5556-4C6B-9695-B514D4BB38D4}" type="CELLRANGE">
                      <a:rPr lang="cs-CZ"/>
                      <a:pPr/>
                      <a:t>[OBLAST BUNĚK]</a:t>
                    </a:fld>
                    <a:r>
                      <a:rPr lang="cs-CZ" baseline="0"/>
                      <a:t>; </a:t>
                    </a:r>
                    <a:fld id="{3B29CB02-BC3C-4ED8-80CB-263DCC052D9D}"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0659-413B-B9FB-FBA24FD3F35A}"/>
                </c:ext>
              </c:extLst>
            </c:dLbl>
            <c:dLbl>
              <c:idx val="11"/>
              <c:tx>
                <c:rich>
                  <a:bodyPr/>
                  <a:lstStyle/>
                  <a:p>
                    <a:fld id="{298EC435-6AEE-479F-AC12-90ADA8126E77}" type="CELLRANGE">
                      <a:rPr lang="cs-CZ"/>
                      <a:pPr/>
                      <a:t>[OBLAST BUNĚK]</a:t>
                    </a:fld>
                    <a:r>
                      <a:rPr lang="cs-CZ" baseline="0"/>
                      <a:t>; </a:t>
                    </a:r>
                    <a:fld id="{FFEC6C87-A27A-4876-995F-5C4342A664FA}"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0659-413B-B9FB-FBA24FD3F35A}"/>
                </c:ext>
              </c:extLst>
            </c:dLbl>
            <c:dLbl>
              <c:idx val="12"/>
              <c:tx>
                <c:rich>
                  <a:bodyPr/>
                  <a:lstStyle/>
                  <a:p>
                    <a:fld id="{E72DCD7E-DB3A-464E-8255-3F501F2E3584}" type="CELLRANGE">
                      <a:rPr lang="cs-CZ"/>
                      <a:pPr/>
                      <a:t>[OBLAST BUNĚK]</a:t>
                    </a:fld>
                    <a:r>
                      <a:rPr lang="cs-CZ" baseline="0"/>
                      <a:t>; </a:t>
                    </a:r>
                    <a:fld id="{E5D24EB2-33AC-4D20-8C48-180A9A6AEC40}"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0659-413B-B9FB-FBA24FD3F35A}"/>
                </c:ext>
              </c:extLst>
            </c:dLbl>
            <c:dLbl>
              <c:idx val="13"/>
              <c:tx>
                <c:rich>
                  <a:bodyPr/>
                  <a:lstStyle/>
                  <a:p>
                    <a:fld id="{9802BA5B-47DE-4525-87E4-0CC69B07999C}" type="CELLRANGE">
                      <a:rPr lang="cs-CZ"/>
                      <a:pPr/>
                      <a:t>[OBLAST BUNĚK]</a:t>
                    </a:fld>
                    <a:r>
                      <a:rPr lang="cs-CZ" baseline="0"/>
                      <a:t>; </a:t>
                    </a:r>
                    <a:fld id="{1FB9E371-812F-4CEB-9A43-60291E27F2A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0659-413B-B9FB-FBA24FD3F35A}"/>
                </c:ext>
              </c:extLst>
            </c:dLbl>
            <c:dLbl>
              <c:idx val="14"/>
              <c:tx>
                <c:rich>
                  <a:bodyPr/>
                  <a:lstStyle/>
                  <a:p>
                    <a:fld id="{DCA0AF4A-90DA-4D28-83A1-D4A2C4E0A10B}" type="CELLRANGE">
                      <a:rPr lang="cs-CZ"/>
                      <a:pPr/>
                      <a:t>[OBLAST BUNĚK]</a:t>
                    </a:fld>
                    <a:r>
                      <a:rPr lang="cs-CZ" baseline="0"/>
                      <a:t>; </a:t>
                    </a:r>
                    <a:fld id="{243D2051-062C-4E52-884F-E799EE128A65}"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0659-413B-B9FB-FBA24FD3F35A}"/>
                </c:ext>
              </c:extLst>
            </c:dLbl>
            <c:dLbl>
              <c:idx val="15"/>
              <c:tx>
                <c:rich>
                  <a:bodyPr/>
                  <a:lstStyle/>
                  <a:p>
                    <a:fld id="{05ECDA7C-D087-439E-ADDE-1036F5309E82}" type="CELLRANGE">
                      <a:rPr lang="cs-CZ"/>
                      <a:pPr/>
                      <a:t>[OBLAST BUNĚK]</a:t>
                    </a:fld>
                    <a:r>
                      <a:rPr lang="cs-CZ" baseline="0"/>
                      <a:t>; </a:t>
                    </a:r>
                    <a:fld id="{06A02FBA-FCE3-4ED2-AB59-C18A441D10F9}"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0659-413B-B9FB-FBA24FD3F35A}"/>
                </c:ext>
              </c:extLst>
            </c:dLbl>
            <c:dLbl>
              <c:idx val="16"/>
              <c:tx>
                <c:rich>
                  <a:bodyPr/>
                  <a:lstStyle/>
                  <a:p>
                    <a:fld id="{C59F4979-5ECF-4B6E-8747-26C4D97A5A45}" type="CELLRANGE">
                      <a:rPr lang="cs-CZ"/>
                      <a:pPr/>
                      <a:t>[OBLAST BUNĚK]</a:t>
                    </a:fld>
                    <a:r>
                      <a:rPr lang="cs-CZ" baseline="0"/>
                      <a:t>; </a:t>
                    </a:r>
                    <a:fld id="{6CD8642D-A3E9-4C47-BC0E-72B3784E0018}"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0659-413B-B9FB-FBA24FD3F35A}"/>
                </c:ext>
              </c:extLst>
            </c:dLbl>
            <c:dLbl>
              <c:idx val="17"/>
              <c:tx>
                <c:rich>
                  <a:bodyPr/>
                  <a:lstStyle/>
                  <a:p>
                    <a:fld id="{80B20B8D-9DD2-4D44-B655-3DDED25ADB97}" type="CELLRANGE">
                      <a:rPr lang="cs-CZ"/>
                      <a:pPr/>
                      <a:t>[OBLAST BUNĚK]</a:t>
                    </a:fld>
                    <a:r>
                      <a:rPr lang="cs-CZ" baseline="0"/>
                      <a:t>; </a:t>
                    </a:r>
                    <a:fld id="{D0FE9B64-8A8B-4E33-B867-327F0E92E843}"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0659-413B-B9FB-FBA24FD3F35A}"/>
                </c:ext>
              </c:extLst>
            </c:dLbl>
            <c:dLbl>
              <c:idx val="18"/>
              <c:tx>
                <c:rich>
                  <a:bodyPr/>
                  <a:lstStyle/>
                  <a:p>
                    <a:fld id="{A060D466-F1F5-4C7B-8DDD-64B1FA639A71}" type="CELLRANGE">
                      <a:rPr lang="cs-CZ"/>
                      <a:pPr/>
                      <a:t>[OBLAST BUNĚK]</a:t>
                    </a:fld>
                    <a:r>
                      <a:rPr lang="cs-CZ" baseline="0"/>
                      <a:t>; </a:t>
                    </a:r>
                    <a:fld id="{BC000301-216F-4411-BA27-8D86DE6FC8D5}" type="VALUE">
                      <a:rPr lang="cs-CZ" baseline="0"/>
                      <a:pPr/>
                      <a:t>[HODNOTA]</a:t>
                    </a:fld>
                    <a:endParaRPr lang="cs-CZ"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0659-413B-B9FB-FBA24FD3F35A}"/>
                </c:ext>
              </c:extLst>
            </c:dLbl>
            <c:numFmt formatCode="0&quot; &quot;%"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List1!$A$2:$A$20</c:f>
              <c:strCache>
                <c:ptCount val="19"/>
                <c:pt idx="0">
                  <c:v>Solidní zhoubné nádory  (C00–C80, C97)</c:v>
                </c:pt>
                <c:pt idx="1">
                  <c:v>Ischemická choroba srdeční  (I20–I25)</c:v>
                </c:pt>
                <c:pt idx="2">
                  <c:v>Cévní nemoci mozku  (I60–I69)</c:v>
                </c:pt>
                <c:pt idx="3">
                  <c:v>Selhání srdce  (I50)</c:v>
                </c:pt>
                <c:pt idx="4">
                  <c:v>Ostatní nemoci oběhové soustavy  (jiné I00–I99)</c:v>
                </c:pt>
                <c:pt idx="5">
                  <c:v>Organické duševní poruchy včetně symptomatických  (F00–F09, G30)</c:v>
                </c:pt>
                <c:pt idx="6">
                  <c:v>Nemoci cév  (I70–I89)</c:v>
                </c:pt>
                <c:pt idx="7">
                  <c:v>Pneumonie, akutní infekce dolních cest dýchacích  (J12–J22)</c:v>
                </c:pt>
                <c:pt idx="8">
                  <c:v>Srdeční arytmie  (I44–I49)</c:v>
                </c:pt>
                <c:pt idx="9">
                  <c:v>Diabetes mellitus  (E10–E14)</c:v>
                </c:pt>
                <c:pt idx="10">
                  <c:v>Chronické nemoci dolních cest dýchacích  (J40–J47)</c:v>
                </c:pt>
                <c:pt idx="11">
                  <c:v>Hematoonkologická onemocnění  (C81–C96)</c:v>
                </c:pt>
                <c:pt idx="12">
                  <c:v>Nemoci jater, žlučníku a slinivky břišní  (K70–K86)</c:v>
                </c:pt>
                <c:pt idx="13">
                  <c:v>Nemoci chlopní  (I05–I08, I34–I39)</c:v>
                </c:pt>
                <c:pt idx="14">
                  <c:v>Nemoci ledvin a močové soustavy  (N00–N39)</c:v>
                </c:pt>
                <c:pt idx="15">
                  <c:v>Ostatní příznaky, znaky a abnormální nálezy  (R00–R99)</c:v>
                </c:pt>
                <c:pt idx="16">
                  <c:v>Zlomeniny  (Sx2)</c:v>
                </c:pt>
                <c:pt idx="17">
                  <c:v>Septikémie  (A40–A41)</c:v>
                </c:pt>
                <c:pt idx="18">
                  <c:v>Ostatní</c:v>
                </c:pt>
              </c:strCache>
            </c:strRef>
          </c:cat>
          <c:val>
            <c:numRef>
              <c:f>List1!$B$2:$B$20</c:f>
              <c:numCache>
                <c:formatCode>###0.0%</c:formatCode>
                <c:ptCount val="19"/>
                <c:pt idx="0">
                  <c:v>0.18758256274768825</c:v>
                </c:pt>
                <c:pt idx="1">
                  <c:v>0.18328929986789957</c:v>
                </c:pt>
                <c:pt idx="2">
                  <c:v>9.4451783355350066E-2</c:v>
                </c:pt>
                <c:pt idx="3">
                  <c:v>6.6050198150594458E-2</c:v>
                </c:pt>
                <c:pt idx="4">
                  <c:v>4.9867899603698813E-2</c:v>
                </c:pt>
                <c:pt idx="5">
                  <c:v>4.821664464993395E-2</c:v>
                </c:pt>
                <c:pt idx="6">
                  <c:v>4.0620871862615579E-2</c:v>
                </c:pt>
                <c:pt idx="7">
                  <c:v>3.9630118890356669E-2</c:v>
                </c:pt>
                <c:pt idx="8">
                  <c:v>3.7978863936591813E-2</c:v>
                </c:pt>
                <c:pt idx="9">
                  <c:v>3.5336856010568032E-2</c:v>
                </c:pt>
                <c:pt idx="10">
                  <c:v>2.4438573315719948E-2</c:v>
                </c:pt>
                <c:pt idx="11">
                  <c:v>2.1136063408190228E-2</c:v>
                </c:pt>
                <c:pt idx="12">
                  <c:v>1.7833553500660501E-2</c:v>
                </c:pt>
                <c:pt idx="13">
                  <c:v>1.6842800528401584E-2</c:v>
                </c:pt>
                <c:pt idx="14">
                  <c:v>1.6182298546895641E-2</c:v>
                </c:pt>
                <c:pt idx="15">
                  <c:v>1.4861294583883751E-2</c:v>
                </c:pt>
                <c:pt idx="16">
                  <c:v>1.1558784676354027E-2</c:v>
                </c:pt>
                <c:pt idx="17">
                  <c:v>7.9260237780713338E-3</c:v>
                </c:pt>
                <c:pt idx="18">
                  <c:v>8.6195508586525763E-2</c:v>
                </c:pt>
              </c:numCache>
            </c:numRef>
          </c:val>
          <c:extLst>
            <c:ext xmlns:c15="http://schemas.microsoft.com/office/drawing/2012/chart" uri="{02D57815-91ED-43cb-92C2-25804820EDAC}">
              <c15:datalabelsRange>
                <c15:f>List1!$C$2:$C$20</c15:f>
                <c15:dlblRangeCache>
                  <c:ptCount val="19"/>
                  <c:pt idx="0">
                    <c:v>568</c:v>
                  </c:pt>
                  <c:pt idx="1">
                    <c:v>555</c:v>
                  </c:pt>
                  <c:pt idx="2">
                    <c:v>286</c:v>
                  </c:pt>
                  <c:pt idx="3">
                    <c:v>200</c:v>
                  </c:pt>
                  <c:pt idx="4">
                    <c:v>151</c:v>
                  </c:pt>
                  <c:pt idx="5">
                    <c:v>146</c:v>
                  </c:pt>
                  <c:pt idx="6">
                    <c:v>123</c:v>
                  </c:pt>
                  <c:pt idx="7">
                    <c:v>120</c:v>
                  </c:pt>
                  <c:pt idx="8">
                    <c:v>115</c:v>
                  </c:pt>
                  <c:pt idx="9">
                    <c:v>107</c:v>
                  </c:pt>
                  <c:pt idx="10">
                    <c:v>74</c:v>
                  </c:pt>
                  <c:pt idx="11">
                    <c:v>64</c:v>
                  </c:pt>
                  <c:pt idx="12">
                    <c:v>54</c:v>
                  </c:pt>
                  <c:pt idx="13">
                    <c:v>51</c:v>
                  </c:pt>
                  <c:pt idx="14">
                    <c:v>49</c:v>
                  </c:pt>
                  <c:pt idx="15">
                    <c:v>45</c:v>
                  </c:pt>
                  <c:pt idx="16">
                    <c:v>35</c:v>
                  </c:pt>
                  <c:pt idx="17">
                    <c:v>24</c:v>
                  </c:pt>
                  <c:pt idx="18">
                    <c:v>261</c:v>
                  </c:pt>
                </c15:dlblRangeCache>
              </c15:datalabelsRange>
            </c:ext>
            <c:ext xmlns:c16="http://schemas.microsoft.com/office/drawing/2014/chart" uri="{C3380CC4-5D6E-409C-BE32-E72D297353CC}">
              <c16:uniqueId val="{00000016-0659-413B-B9FB-FBA24FD3F35A}"/>
            </c:ext>
          </c:extLst>
        </c:ser>
        <c:dLbls>
          <c:dLblPos val="ctr"/>
          <c:showLegendKey val="0"/>
          <c:showVal val="1"/>
          <c:showCatName val="0"/>
          <c:showSerName val="0"/>
          <c:showPercent val="0"/>
          <c:showBubbleSize val="0"/>
        </c:dLbls>
        <c:gapWidth val="50"/>
        <c:axId val="346591296"/>
        <c:axId val="346601096"/>
      </c:barChart>
      <c:catAx>
        <c:axId val="346591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crossAx val="346601096"/>
        <c:crosses val="autoZero"/>
        <c:auto val="1"/>
        <c:lblAlgn val="ctr"/>
        <c:lblOffset val="100"/>
        <c:noMultiLvlLbl val="0"/>
      </c:catAx>
      <c:valAx>
        <c:axId val="346601096"/>
        <c:scaling>
          <c:orientation val="minMax"/>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crossAx val="34659129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cs-CZ"/>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Úmrtí na léčitelná onemocnění</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2011</c:v>
                </c:pt>
              </c:strCache>
            </c:strRef>
          </c:tx>
          <c:spPr>
            <a:solidFill>
              <a:schemeClr val="accent1">
                <a:lumMod val="60000"/>
                <a:lumOff val="40000"/>
              </a:schemeClr>
            </a:solidFill>
            <a:ln>
              <a:noFill/>
            </a:ln>
            <a:effectLst/>
          </c:spPr>
          <c:invertIfNegative val="0"/>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0AA8-4FBD-87E0-9A75F1D37896}"/>
              </c:ext>
            </c:extLst>
          </c:dPt>
          <c:dPt>
            <c:idx val="5"/>
            <c:invertIfNegative val="0"/>
            <c:bubble3D val="0"/>
            <c:spPr>
              <a:solidFill>
                <a:srgbClr val="8CC841"/>
              </a:solidFill>
              <a:ln>
                <a:noFill/>
              </a:ln>
              <a:effectLst/>
            </c:spPr>
            <c:extLst>
              <c:ext xmlns:c16="http://schemas.microsoft.com/office/drawing/2014/chart" uri="{C3380CC4-5D6E-409C-BE32-E72D297353CC}">
                <c16:uniqueId val="{00000003-0AA8-4FBD-87E0-9A75F1D37896}"/>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0AA8-4FBD-87E0-9A75F1D37896}"/>
              </c:ext>
            </c:extLst>
          </c:dPt>
          <c:dPt>
            <c:idx val="7"/>
            <c:invertIfNegative val="0"/>
            <c:bubble3D val="0"/>
            <c:spPr>
              <a:solidFill>
                <a:srgbClr val="FF0000"/>
              </a:solidFill>
              <a:ln>
                <a:noFill/>
              </a:ln>
              <a:effectLst/>
            </c:spPr>
            <c:extLst>
              <c:ext xmlns:c16="http://schemas.microsoft.com/office/drawing/2014/chart" uri="{C3380CC4-5D6E-409C-BE32-E72D297353CC}">
                <c16:uniqueId val="{00000007-0AA8-4FBD-87E0-9A75F1D37896}"/>
              </c:ext>
            </c:extLst>
          </c:dPt>
          <c:cat>
            <c:strRef>
              <c:f>List1!$A$2:$A$11</c:f>
              <c:strCache>
                <c:ptCount val="10"/>
                <c:pt idx="0">
                  <c:v>ITA</c:v>
                </c:pt>
                <c:pt idx="1">
                  <c:v>SWE</c:v>
                </c:pt>
                <c:pt idx="2">
                  <c:v>AUT</c:v>
                </c:pt>
                <c:pt idx="3">
                  <c:v>DEU</c:v>
                </c:pt>
                <c:pt idx="4">
                  <c:v>GBR</c:v>
                </c:pt>
                <c:pt idx="5">
                  <c:v>EU28</c:v>
                </c:pt>
                <c:pt idx="6">
                  <c:v>POL</c:v>
                </c:pt>
                <c:pt idx="7">
                  <c:v>CZE</c:v>
                </c:pt>
                <c:pt idx="8">
                  <c:v>SVK</c:v>
                </c:pt>
                <c:pt idx="9">
                  <c:v>HUN</c:v>
                </c:pt>
              </c:strCache>
            </c:strRef>
          </c:cat>
          <c:val>
            <c:numRef>
              <c:f>List1!$B$2:$B$11</c:f>
              <c:numCache>
                <c:formatCode>General</c:formatCode>
                <c:ptCount val="10"/>
                <c:pt idx="0">
                  <c:v>99.86</c:v>
                </c:pt>
                <c:pt idx="1">
                  <c:v>105.86</c:v>
                </c:pt>
                <c:pt idx="2">
                  <c:v>114.18</c:v>
                </c:pt>
                <c:pt idx="3">
                  <c:v>120.36</c:v>
                </c:pt>
                <c:pt idx="4">
                  <c:v>125.68</c:v>
                </c:pt>
                <c:pt idx="5">
                  <c:v>137.86000000000001</c:v>
                </c:pt>
                <c:pt idx="6">
                  <c:v>197.35</c:v>
                </c:pt>
                <c:pt idx="7">
                  <c:v>196.27</c:v>
                </c:pt>
                <c:pt idx="8">
                  <c:v>262.16000000000003</c:v>
                </c:pt>
                <c:pt idx="9">
                  <c:v>288.24</c:v>
                </c:pt>
              </c:numCache>
            </c:numRef>
          </c:val>
          <c:extLst>
            <c:ext xmlns:c16="http://schemas.microsoft.com/office/drawing/2014/chart" uri="{C3380CC4-5D6E-409C-BE32-E72D297353CC}">
              <c16:uniqueId val="{00000008-0AA8-4FBD-87E0-9A75F1D37896}"/>
            </c:ext>
          </c:extLst>
        </c:ser>
        <c:ser>
          <c:idx val="1"/>
          <c:order val="1"/>
          <c:tx>
            <c:strRef>
              <c:f>List1!$C$1</c:f>
              <c:strCache>
                <c:ptCount val="1"/>
                <c:pt idx="0">
                  <c:v>2015</c:v>
                </c:pt>
              </c:strCache>
            </c:strRef>
          </c:tx>
          <c:spPr>
            <a:solidFill>
              <a:srgbClr val="037BC1"/>
            </a:solidFill>
            <a:ln>
              <a:noFill/>
            </a:ln>
            <a:effectLst/>
          </c:spPr>
          <c:invertIfNegative val="0"/>
          <c:dPt>
            <c:idx val="3"/>
            <c:invertIfNegative val="0"/>
            <c:bubble3D val="0"/>
            <c:spPr>
              <a:solidFill>
                <a:srgbClr val="037BC1"/>
              </a:solidFill>
              <a:ln>
                <a:noFill/>
              </a:ln>
              <a:effectLst/>
            </c:spPr>
            <c:extLst>
              <c:ext xmlns:c16="http://schemas.microsoft.com/office/drawing/2014/chart" uri="{C3380CC4-5D6E-409C-BE32-E72D297353CC}">
                <c16:uniqueId val="{0000000A-0AA8-4FBD-87E0-9A75F1D37896}"/>
              </c:ext>
            </c:extLst>
          </c:dPt>
          <c:dPt>
            <c:idx val="5"/>
            <c:invertIfNegative val="0"/>
            <c:bubble3D val="0"/>
            <c:spPr>
              <a:solidFill>
                <a:srgbClr val="00B050"/>
              </a:solidFill>
              <a:ln>
                <a:noFill/>
              </a:ln>
              <a:effectLst/>
            </c:spPr>
            <c:extLst>
              <c:ext xmlns:c16="http://schemas.microsoft.com/office/drawing/2014/chart" uri="{C3380CC4-5D6E-409C-BE32-E72D297353CC}">
                <c16:uniqueId val="{0000000C-0AA8-4FBD-87E0-9A75F1D37896}"/>
              </c:ext>
            </c:extLst>
          </c:dPt>
          <c:dPt>
            <c:idx val="6"/>
            <c:invertIfNegative val="0"/>
            <c:bubble3D val="0"/>
            <c:spPr>
              <a:solidFill>
                <a:srgbClr val="037BC1"/>
              </a:solidFill>
              <a:ln>
                <a:noFill/>
              </a:ln>
              <a:effectLst/>
            </c:spPr>
            <c:extLst>
              <c:ext xmlns:c16="http://schemas.microsoft.com/office/drawing/2014/chart" uri="{C3380CC4-5D6E-409C-BE32-E72D297353CC}">
                <c16:uniqueId val="{0000000E-0AA8-4FBD-87E0-9A75F1D37896}"/>
              </c:ext>
            </c:extLst>
          </c:dPt>
          <c:dPt>
            <c:idx val="7"/>
            <c:invertIfNegative val="0"/>
            <c:bubble3D val="0"/>
            <c:spPr>
              <a:solidFill>
                <a:srgbClr val="7F0506"/>
              </a:solidFill>
              <a:ln>
                <a:noFill/>
              </a:ln>
              <a:effectLst/>
            </c:spPr>
            <c:extLst>
              <c:ext xmlns:c16="http://schemas.microsoft.com/office/drawing/2014/chart" uri="{C3380CC4-5D6E-409C-BE32-E72D297353CC}">
                <c16:uniqueId val="{00000010-0AA8-4FBD-87E0-9A75F1D37896}"/>
              </c:ext>
            </c:extLst>
          </c:dPt>
          <c:cat>
            <c:strRef>
              <c:f>List1!$A$2:$A$11</c:f>
              <c:strCache>
                <c:ptCount val="10"/>
                <c:pt idx="0">
                  <c:v>ITA</c:v>
                </c:pt>
                <c:pt idx="1">
                  <c:v>SWE</c:v>
                </c:pt>
                <c:pt idx="2">
                  <c:v>AUT</c:v>
                </c:pt>
                <c:pt idx="3">
                  <c:v>DEU</c:v>
                </c:pt>
                <c:pt idx="4">
                  <c:v>GBR</c:v>
                </c:pt>
                <c:pt idx="5">
                  <c:v>EU28</c:v>
                </c:pt>
                <c:pt idx="6">
                  <c:v>POL</c:v>
                </c:pt>
                <c:pt idx="7">
                  <c:v>CZE</c:v>
                </c:pt>
                <c:pt idx="8">
                  <c:v>SVK</c:v>
                </c:pt>
                <c:pt idx="9">
                  <c:v>HUN</c:v>
                </c:pt>
              </c:strCache>
            </c:strRef>
          </c:cat>
          <c:val>
            <c:numRef>
              <c:f>List1!$C$2:$C$11</c:f>
              <c:numCache>
                <c:formatCode>General</c:formatCode>
                <c:ptCount val="10"/>
                <c:pt idx="0">
                  <c:v>92.98</c:v>
                </c:pt>
                <c:pt idx="1">
                  <c:v>96.73</c:v>
                </c:pt>
                <c:pt idx="2">
                  <c:v>109.16</c:v>
                </c:pt>
                <c:pt idx="3">
                  <c:v>116.13</c:v>
                </c:pt>
                <c:pt idx="4">
                  <c:v>117.44</c:v>
                </c:pt>
                <c:pt idx="5">
                  <c:v>127.1</c:v>
                </c:pt>
                <c:pt idx="6">
                  <c:v>168.53</c:v>
                </c:pt>
                <c:pt idx="7">
                  <c:v>179.48</c:v>
                </c:pt>
                <c:pt idx="8">
                  <c:v>249.96</c:v>
                </c:pt>
                <c:pt idx="9">
                  <c:v>267.67</c:v>
                </c:pt>
              </c:numCache>
            </c:numRef>
          </c:val>
          <c:extLst>
            <c:ext xmlns:c16="http://schemas.microsoft.com/office/drawing/2014/chart" uri="{C3380CC4-5D6E-409C-BE32-E72D297353CC}">
              <c16:uniqueId val="{00000011-0AA8-4FBD-87E0-9A75F1D37896}"/>
            </c:ext>
          </c:extLst>
        </c:ser>
        <c:dLbls>
          <c:showLegendKey val="0"/>
          <c:showVal val="0"/>
          <c:showCatName val="0"/>
          <c:showSerName val="0"/>
          <c:showPercent val="0"/>
          <c:showBubbleSize val="0"/>
        </c:dLbls>
        <c:gapWidth val="50"/>
        <c:axId val="321902432"/>
        <c:axId val="321911056"/>
      </c:barChart>
      <c:catAx>
        <c:axId val="32190243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11056"/>
        <c:crosses val="autoZero"/>
        <c:auto val="1"/>
        <c:lblAlgn val="ctr"/>
        <c:lblOffset val="100"/>
        <c:tickLblSkip val="1"/>
        <c:noMultiLvlLbl val="0"/>
      </c:catAx>
      <c:valAx>
        <c:axId val="321911056"/>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Počet případů na 100 000 obyvatel</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02432"/>
        <c:crosses val="autoZero"/>
        <c:crossBetween val="between"/>
        <c:majorUnit val="50"/>
      </c:valAx>
      <c:spPr>
        <a:noFill/>
        <a:ln>
          <a:noFill/>
        </a:ln>
        <a:effectLst/>
      </c:spPr>
    </c:plotArea>
    <c:legend>
      <c:legendPos val="b"/>
      <c:layout>
        <c:manualLayout>
          <c:xMode val="edge"/>
          <c:yMode val="edge"/>
          <c:x val="0.73529413580246916"/>
          <c:y val="0.9185789682539682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Úmrtí na preventabilní onemocnění</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2011</c:v>
                </c:pt>
              </c:strCache>
            </c:strRef>
          </c:tx>
          <c:spPr>
            <a:solidFill>
              <a:schemeClr val="accent1">
                <a:lumMod val="60000"/>
                <a:lumOff val="40000"/>
              </a:schemeClr>
            </a:solidFill>
            <a:ln>
              <a:noFill/>
            </a:ln>
            <a:effectLst/>
          </c:spPr>
          <c:invertIfNegative val="0"/>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9D5B-4D16-AF91-86C3EFF66CA2}"/>
              </c:ext>
            </c:extLst>
          </c:dPt>
          <c:dPt>
            <c:idx val="4"/>
            <c:invertIfNegative val="0"/>
            <c:bubble3D val="0"/>
            <c:spPr>
              <a:solidFill>
                <a:srgbClr val="8CC841"/>
              </a:solidFill>
              <a:ln>
                <a:noFill/>
              </a:ln>
              <a:effectLst/>
            </c:spPr>
            <c:extLst>
              <c:ext xmlns:c16="http://schemas.microsoft.com/office/drawing/2014/chart" uri="{C3380CC4-5D6E-409C-BE32-E72D297353CC}">
                <c16:uniqueId val="{00000003-9D5B-4D16-AF91-86C3EFF66CA2}"/>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9D5B-4D16-AF91-86C3EFF66CA2}"/>
              </c:ext>
            </c:extLst>
          </c:dPt>
          <c:dPt>
            <c:idx val="7"/>
            <c:invertIfNegative val="0"/>
            <c:bubble3D val="0"/>
            <c:spPr>
              <a:solidFill>
                <a:srgbClr val="FF0000"/>
              </a:solidFill>
              <a:ln>
                <a:noFill/>
              </a:ln>
              <a:effectLst/>
            </c:spPr>
            <c:extLst>
              <c:ext xmlns:c16="http://schemas.microsoft.com/office/drawing/2014/chart" uri="{C3380CC4-5D6E-409C-BE32-E72D297353CC}">
                <c16:uniqueId val="{00000007-9D5B-4D16-AF91-86C3EFF66CA2}"/>
              </c:ext>
            </c:extLst>
          </c:dPt>
          <c:cat>
            <c:strRef>
              <c:f>List1!$A$2:$A$11</c:f>
              <c:strCache>
                <c:ptCount val="10"/>
                <c:pt idx="0">
                  <c:v>ITA</c:v>
                </c:pt>
                <c:pt idx="1">
                  <c:v>SWE</c:v>
                </c:pt>
                <c:pt idx="2">
                  <c:v>GBR</c:v>
                </c:pt>
                <c:pt idx="3">
                  <c:v>DEU</c:v>
                </c:pt>
                <c:pt idx="4">
                  <c:v>EU28</c:v>
                </c:pt>
                <c:pt idx="5">
                  <c:v>AUT</c:v>
                </c:pt>
                <c:pt idx="6">
                  <c:v>POL</c:v>
                </c:pt>
                <c:pt idx="7">
                  <c:v>CZE</c:v>
                </c:pt>
                <c:pt idx="8">
                  <c:v>SVK</c:v>
                </c:pt>
                <c:pt idx="9">
                  <c:v>HUN</c:v>
                </c:pt>
              </c:strCache>
            </c:strRef>
          </c:cat>
          <c:val>
            <c:numRef>
              <c:f>List1!$B$2:$B$11</c:f>
              <c:numCache>
                <c:formatCode>General</c:formatCode>
                <c:ptCount val="10"/>
                <c:pt idx="0">
                  <c:v>165.4</c:v>
                </c:pt>
                <c:pt idx="1">
                  <c:v>183.1</c:v>
                </c:pt>
                <c:pt idx="2">
                  <c:v>216.38</c:v>
                </c:pt>
                <c:pt idx="3">
                  <c:v>214.79</c:v>
                </c:pt>
                <c:pt idx="4">
                  <c:v>226.33</c:v>
                </c:pt>
                <c:pt idx="5">
                  <c:v>223.43</c:v>
                </c:pt>
                <c:pt idx="6">
                  <c:v>299.49</c:v>
                </c:pt>
                <c:pt idx="7">
                  <c:v>307.7</c:v>
                </c:pt>
                <c:pt idx="8">
                  <c:v>404.73</c:v>
                </c:pt>
                <c:pt idx="9">
                  <c:v>448.06</c:v>
                </c:pt>
              </c:numCache>
            </c:numRef>
          </c:val>
          <c:extLst>
            <c:ext xmlns:c16="http://schemas.microsoft.com/office/drawing/2014/chart" uri="{C3380CC4-5D6E-409C-BE32-E72D297353CC}">
              <c16:uniqueId val="{00000008-9D5B-4D16-AF91-86C3EFF66CA2}"/>
            </c:ext>
          </c:extLst>
        </c:ser>
        <c:ser>
          <c:idx val="1"/>
          <c:order val="1"/>
          <c:tx>
            <c:strRef>
              <c:f>List1!$C$1</c:f>
              <c:strCache>
                <c:ptCount val="1"/>
                <c:pt idx="0">
                  <c:v>2015</c:v>
                </c:pt>
              </c:strCache>
            </c:strRef>
          </c:tx>
          <c:spPr>
            <a:solidFill>
              <a:srgbClr val="037BC1"/>
            </a:solidFill>
            <a:ln>
              <a:noFill/>
            </a:ln>
            <a:effectLst/>
          </c:spPr>
          <c:invertIfNegative val="0"/>
          <c:dPt>
            <c:idx val="3"/>
            <c:invertIfNegative val="0"/>
            <c:bubble3D val="0"/>
            <c:spPr>
              <a:solidFill>
                <a:srgbClr val="037BC1"/>
              </a:solidFill>
              <a:ln>
                <a:noFill/>
              </a:ln>
              <a:effectLst/>
            </c:spPr>
            <c:extLst>
              <c:ext xmlns:c16="http://schemas.microsoft.com/office/drawing/2014/chart" uri="{C3380CC4-5D6E-409C-BE32-E72D297353CC}">
                <c16:uniqueId val="{0000000A-9D5B-4D16-AF91-86C3EFF66CA2}"/>
              </c:ext>
            </c:extLst>
          </c:dPt>
          <c:dPt>
            <c:idx val="4"/>
            <c:invertIfNegative val="0"/>
            <c:bubble3D val="0"/>
            <c:spPr>
              <a:solidFill>
                <a:srgbClr val="00B050"/>
              </a:solidFill>
              <a:ln>
                <a:noFill/>
              </a:ln>
              <a:effectLst/>
            </c:spPr>
            <c:extLst>
              <c:ext xmlns:c16="http://schemas.microsoft.com/office/drawing/2014/chart" uri="{C3380CC4-5D6E-409C-BE32-E72D297353CC}">
                <c16:uniqueId val="{0000000C-9D5B-4D16-AF91-86C3EFF66CA2}"/>
              </c:ext>
            </c:extLst>
          </c:dPt>
          <c:dPt>
            <c:idx val="6"/>
            <c:invertIfNegative val="0"/>
            <c:bubble3D val="0"/>
            <c:spPr>
              <a:solidFill>
                <a:srgbClr val="037BC1"/>
              </a:solidFill>
              <a:ln>
                <a:noFill/>
              </a:ln>
              <a:effectLst/>
            </c:spPr>
            <c:extLst>
              <c:ext xmlns:c16="http://schemas.microsoft.com/office/drawing/2014/chart" uri="{C3380CC4-5D6E-409C-BE32-E72D297353CC}">
                <c16:uniqueId val="{0000000E-9D5B-4D16-AF91-86C3EFF66CA2}"/>
              </c:ext>
            </c:extLst>
          </c:dPt>
          <c:dPt>
            <c:idx val="7"/>
            <c:invertIfNegative val="0"/>
            <c:bubble3D val="0"/>
            <c:spPr>
              <a:solidFill>
                <a:srgbClr val="7F0506"/>
              </a:solidFill>
              <a:ln>
                <a:noFill/>
              </a:ln>
              <a:effectLst/>
            </c:spPr>
            <c:extLst>
              <c:ext xmlns:c16="http://schemas.microsoft.com/office/drawing/2014/chart" uri="{C3380CC4-5D6E-409C-BE32-E72D297353CC}">
                <c16:uniqueId val="{00000010-9D5B-4D16-AF91-86C3EFF66CA2}"/>
              </c:ext>
            </c:extLst>
          </c:dPt>
          <c:cat>
            <c:strRef>
              <c:f>List1!$A$2:$A$11</c:f>
              <c:strCache>
                <c:ptCount val="10"/>
                <c:pt idx="0">
                  <c:v>ITA</c:v>
                </c:pt>
                <c:pt idx="1">
                  <c:v>SWE</c:v>
                </c:pt>
                <c:pt idx="2">
                  <c:v>GBR</c:v>
                </c:pt>
                <c:pt idx="3">
                  <c:v>DEU</c:v>
                </c:pt>
                <c:pt idx="4">
                  <c:v>EU28</c:v>
                </c:pt>
                <c:pt idx="5">
                  <c:v>AUT</c:v>
                </c:pt>
                <c:pt idx="6">
                  <c:v>POL</c:v>
                </c:pt>
                <c:pt idx="7">
                  <c:v>CZE</c:v>
                </c:pt>
                <c:pt idx="8">
                  <c:v>SVK</c:v>
                </c:pt>
                <c:pt idx="9">
                  <c:v>HUN</c:v>
                </c:pt>
              </c:strCache>
            </c:strRef>
          </c:cat>
          <c:val>
            <c:numRef>
              <c:f>List1!$C$2:$C$11</c:f>
              <c:numCache>
                <c:formatCode>General</c:formatCode>
                <c:ptCount val="10"/>
                <c:pt idx="0">
                  <c:v>151.03</c:v>
                </c:pt>
                <c:pt idx="1">
                  <c:v>173.87</c:v>
                </c:pt>
                <c:pt idx="2">
                  <c:v>211.27</c:v>
                </c:pt>
                <c:pt idx="3">
                  <c:v>214.72</c:v>
                </c:pt>
                <c:pt idx="4">
                  <c:v>216.34</c:v>
                </c:pt>
                <c:pt idx="5">
                  <c:v>220.94</c:v>
                </c:pt>
                <c:pt idx="6">
                  <c:v>276.02999999999997</c:v>
                </c:pt>
                <c:pt idx="7">
                  <c:v>284.7</c:v>
                </c:pt>
                <c:pt idx="8">
                  <c:v>362.17</c:v>
                </c:pt>
                <c:pt idx="9">
                  <c:v>417.97</c:v>
                </c:pt>
              </c:numCache>
            </c:numRef>
          </c:val>
          <c:extLst>
            <c:ext xmlns:c16="http://schemas.microsoft.com/office/drawing/2014/chart" uri="{C3380CC4-5D6E-409C-BE32-E72D297353CC}">
              <c16:uniqueId val="{00000011-9D5B-4D16-AF91-86C3EFF66CA2}"/>
            </c:ext>
          </c:extLst>
        </c:ser>
        <c:dLbls>
          <c:showLegendKey val="0"/>
          <c:showVal val="0"/>
          <c:showCatName val="0"/>
          <c:showSerName val="0"/>
          <c:showPercent val="0"/>
          <c:showBubbleSize val="0"/>
        </c:dLbls>
        <c:gapWidth val="50"/>
        <c:axId val="321907136"/>
        <c:axId val="321911840"/>
      </c:barChart>
      <c:catAx>
        <c:axId val="32190713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11840"/>
        <c:crosses val="autoZero"/>
        <c:auto val="1"/>
        <c:lblAlgn val="ctr"/>
        <c:lblOffset val="100"/>
        <c:tickLblSkip val="1"/>
        <c:noMultiLvlLbl val="0"/>
      </c:catAx>
      <c:valAx>
        <c:axId val="321911840"/>
        <c:scaling>
          <c:orientation val="minMax"/>
          <c:max val="4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Počet případů na 100 000 obyvatel</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07136"/>
        <c:crosses val="autoZero"/>
        <c:crossBetween val="between"/>
        <c:majorUnit val="50"/>
      </c:valAx>
      <c:spPr>
        <a:noFill/>
        <a:ln>
          <a:noFill/>
        </a:ln>
        <a:effectLst/>
      </c:spPr>
    </c:plotArea>
    <c:legend>
      <c:legendPos val="b"/>
      <c:layout>
        <c:manualLayout>
          <c:xMode val="edge"/>
          <c:yMode val="edge"/>
          <c:x val="0.73204197530864201"/>
          <c:y val="0.9185789682539682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a:noFill/>
    </a:ln>
    <a:effectLst/>
  </c:spPr>
  <c:txPr>
    <a:bodyPr/>
    <a:lstStyle/>
    <a:p>
      <a:pPr>
        <a:defRPr/>
      </a:pPr>
      <a:endParaRPr lang="cs-CZ"/>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Kojenecká úmrtnost</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2006</c:v>
                </c:pt>
              </c:strCache>
            </c:strRef>
          </c:tx>
          <c:spPr>
            <a:solidFill>
              <a:schemeClr val="accent1">
                <a:lumMod val="60000"/>
                <a:lumOff val="40000"/>
              </a:schemeClr>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4710-412E-96BE-127760B31BAE}"/>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4710-412E-96BE-127760B31BAE}"/>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4710-412E-96BE-127760B31BAE}"/>
              </c:ext>
            </c:extLst>
          </c:dPt>
          <c:cat>
            <c:strRef>
              <c:f>List1!$A$2:$A$10</c:f>
              <c:strCache>
                <c:ptCount val="9"/>
                <c:pt idx="0">
                  <c:v>SWE</c:v>
                </c:pt>
                <c:pt idx="1">
                  <c:v>CZE</c:v>
                </c:pt>
                <c:pt idx="2">
                  <c:v>AUT</c:v>
                </c:pt>
                <c:pt idx="3">
                  <c:v>GBR</c:v>
                </c:pt>
                <c:pt idx="4">
                  <c:v>NLD</c:v>
                </c:pt>
                <c:pt idx="5">
                  <c:v>FRA</c:v>
                </c:pt>
                <c:pt idx="6">
                  <c:v>HUN</c:v>
                </c:pt>
                <c:pt idx="7">
                  <c:v>POL</c:v>
                </c:pt>
                <c:pt idx="8">
                  <c:v>SVK</c:v>
                </c:pt>
              </c:strCache>
            </c:strRef>
          </c:cat>
          <c:val>
            <c:numRef>
              <c:f>List1!$B$2:$B$10</c:f>
              <c:numCache>
                <c:formatCode>General</c:formatCode>
                <c:ptCount val="9"/>
                <c:pt idx="0">
                  <c:v>2.7</c:v>
                </c:pt>
                <c:pt idx="1">
                  <c:v>3.3</c:v>
                </c:pt>
                <c:pt idx="2">
                  <c:v>3.4</c:v>
                </c:pt>
                <c:pt idx="3">
                  <c:v>4.4000000000000004</c:v>
                </c:pt>
                <c:pt idx="4">
                  <c:v>4.4000000000000004</c:v>
                </c:pt>
                <c:pt idx="5">
                  <c:v>3.8</c:v>
                </c:pt>
                <c:pt idx="6">
                  <c:v>5.6</c:v>
                </c:pt>
                <c:pt idx="7">
                  <c:v>5.8</c:v>
                </c:pt>
                <c:pt idx="8">
                  <c:v>6</c:v>
                </c:pt>
              </c:numCache>
            </c:numRef>
          </c:val>
          <c:extLst>
            <c:ext xmlns:c16="http://schemas.microsoft.com/office/drawing/2014/chart" uri="{C3380CC4-5D6E-409C-BE32-E72D297353CC}">
              <c16:uniqueId val="{00000006-4710-412E-96BE-127760B31BAE}"/>
            </c:ext>
          </c:extLst>
        </c:ser>
        <c:ser>
          <c:idx val="1"/>
          <c:order val="1"/>
          <c:tx>
            <c:strRef>
              <c:f>List1!$C$1</c:f>
              <c:strCache>
                <c:ptCount val="1"/>
                <c:pt idx="0">
                  <c:v>2016</c:v>
                </c:pt>
              </c:strCache>
            </c:strRef>
          </c:tx>
          <c:spPr>
            <a:solidFill>
              <a:srgbClr val="037BC1"/>
            </a:solidFill>
            <a:ln>
              <a:noFill/>
            </a:ln>
            <a:effectLst/>
          </c:spPr>
          <c:invertIfNegative val="0"/>
          <c:dPt>
            <c:idx val="1"/>
            <c:invertIfNegative val="0"/>
            <c:bubble3D val="0"/>
            <c:spPr>
              <a:solidFill>
                <a:srgbClr val="7F0506"/>
              </a:solidFill>
              <a:ln>
                <a:noFill/>
              </a:ln>
              <a:effectLst/>
            </c:spPr>
            <c:extLst>
              <c:ext xmlns:c16="http://schemas.microsoft.com/office/drawing/2014/chart" uri="{C3380CC4-5D6E-409C-BE32-E72D297353CC}">
                <c16:uniqueId val="{00000008-4710-412E-96BE-127760B31BAE}"/>
              </c:ext>
            </c:extLst>
          </c:dPt>
          <c:dPt>
            <c:idx val="3"/>
            <c:invertIfNegative val="0"/>
            <c:bubble3D val="0"/>
            <c:spPr>
              <a:solidFill>
                <a:srgbClr val="037BC1"/>
              </a:solidFill>
              <a:ln>
                <a:noFill/>
              </a:ln>
              <a:effectLst/>
            </c:spPr>
            <c:extLst>
              <c:ext xmlns:c16="http://schemas.microsoft.com/office/drawing/2014/chart" uri="{C3380CC4-5D6E-409C-BE32-E72D297353CC}">
                <c16:uniqueId val="{0000000A-4710-412E-96BE-127760B31BAE}"/>
              </c:ext>
            </c:extLst>
          </c:dPt>
          <c:dPt>
            <c:idx val="6"/>
            <c:invertIfNegative val="0"/>
            <c:bubble3D val="0"/>
            <c:spPr>
              <a:solidFill>
                <a:srgbClr val="037BC1"/>
              </a:solidFill>
              <a:ln>
                <a:noFill/>
              </a:ln>
              <a:effectLst/>
            </c:spPr>
            <c:extLst>
              <c:ext xmlns:c16="http://schemas.microsoft.com/office/drawing/2014/chart" uri="{C3380CC4-5D6E-409C-BE32-E72D297353CC}">
                <c16:uniqueId val="{0000000C-4710-412E-96BE-127760B31BAE}"/>
              </c:ext>
            </c:extLst>
          </c:dPt>
          <c:cat>
            <c:strRef>
              <c:f>List1!$A$2:$A$10</c:f>
              <c:strCache>
                <c:ptCount val="9"/>
                <c:pt idx="0">
                  <c:v>SWE</c:v>
                </c:pt>
                <c:pt idx="1">
                  <c:v>CZE</c:v>
                </c:pt>
                <c:pt idx="2">
                  <c:v>AUT</c:v>
                </c:pt>
                <c:pt idx="3">
                  <c:v>GBR</c:v>
                </c:pt>
                <c:pt idx="4">
                  <c:v>NLD</c:v>
                </c:pt>
                <c:pt idx="5">
                  <c:v>FRA</c:v>
                </c:pt>
                <c:pt idx="6">
                  <c:v>HUN</c:v>
                </c:pt>
                <c:pt idx="7">
                  <c:v>POL</c:v>
                </c:pt>
                <c:pt idx="8">
                  <c:v>SVK</c:v>
                </c:pt>
              </c:strCache>
            </c:strRef>
          </c:cat>
          <c:val>
            <c:numRef>
              <c:f>List1!$C$2:$C$10</c:f>
              <c:numCache>
                <c:formatCode>General</c:formatCode>
                <c:ptCount val="9"/>
                <c:pt idx="0">
                  <c:v>2.2999999999999998</c:v>
                </c:pt>
                <c:pt idx="1">
                  <c:v>2.4</c:v>
                </c:pt>
                <c:pt idx="2">
                  <c:v>2.6</c:v>
                </c:pt>
                <c:pt idx="3">
                  <c:v>2.8</c:v>
                </c:pt>
                <c:pt idx="4">
                  <c:v>3.3</c:v>
                </c:pt>
                <c:pt idx="5">
                  <c:v>3.7</c:v>
                </c:pt>
                <c:pt idx="6">
                  <c:v>3.9</c:v>
                </c:pt>
                <c:pt idx="7">
                  <c:v>4</c:v>
                </c:pt>
                <c:pt idx="8">
                  <c:v>5.2</c:v>
                </c:pt>
              </c:numCache>
            </c:numRef>
          </c:val>
          <c:extLst>
            <c:ext xmlns:c16="http://schemas.microsoft.com/office/drawing/2014/chart" uri="{C3380CC4-5D6E-409C-BE32-E72D297353CC}">
              <c16:uniqueId val="{0000000D-4710-412E-96BE-127760B31BAE}"/>
            </c:ext>
          </c:extLst>
        </c:ser>
        <c:dLbls>
          <c:showLegendKey val="0"/>
          <c:showVal val="0"/>
          <c:showCatName val="0"/>
          <c:showSerName val="0"/>
          <c:showPercent val="0"/>
          <c:showBubbleSize val="0"/>
        </c:dLbls>
        <c:gapWidth val="50"/>
        <c:axId val="321913016"/>
        <c:axId val="321900864"/>
      </c:barChart>
      <c:catAx>
        <c:axId val="32191301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00864"/>
        <c:crosses val="autoZero"/>
        <c:auto val="1"/>
        <c:lblAlgn val="ctr"/>
        <c:lblOffset val="100"/>
        <c:tickLblSkip val="1"/>
        <c:noMultiLvlLbl val="0"/>
      </c:catAx>
      <c:valAx>
        <c:axId val="32190086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Počet případů na 1 000 živě nar. dětí</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321913016"/>
        <c:crosses val="autoZero"/>
        <c:crossBetween val="between"/>
      </c:valAx>
      <c:spPr>
        <a:noFill/>
        <a:ln>
          <a:noFill/>
        </a:ln>
        <a:effectLst/>
      </c:spPr>
    </c:plotArea>
    <c:legend>
      <c:legendPos val="b"/>
      <c:layout>
        <c:manualLayout>
          <c:xMode val="edge"/>
          <c:yMode val="edge"/>
          <c:x val="0.73204197530864201"/>
          <c:y val="0.9185789682539682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cs-CZ" sz="1200" b="1" dirty="0">
                <a:solidFill>
                  <a:schemeClr val="tx1"/>
                </a:solidFill>
              </a:rPr>
              <a:t>Špatný / velmi špatný zdravotní stav</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2006</c:v>
                </c:pt>
              </c:strCache>
            </c:strRef>
          </c:tx>
          <c:spPr>
            <a:solidFill>
              <a:schemeClr val="accent1">
                <a:lumMod val="60000"/>
                <a:lumOff val="40000"/>
              </a:schemeClr>
            </a:solidFill>
            <a:ln>
              <a:noFill/>
            </a:ln>
            <a:effectLst/>
          </c:spPr>
          <c:invertIfNegative val="0"/>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D473-4F7C-B9E5-FA78C36A5FE4}"/>
              </c:ext>
            </c:extLst>
          </c:dPt>
          <c:dPt>
            <c:idx val="5"/>
            <c:invertIfNegative val="0"/>
            <c:bubble3D val="0"/>
            <c:spPr>
              <a:solidFill>
                <a:srgbClr val="FF0000"/>
              </a:solidFill>
              <a:ln>
                <a:noFill/>
              </a:ln>
              <a:effectLst/>
            </c:spPr>
            <c:extLst>
              <c:ext xmlns:c16="http://schemas.microsoft.com/office/drawing/2014/chart" uri="{C3380CC4-5D6E-409C-BE32-E72D297353CC}">
                <c16:uniqueId val="{00000003-D473-4F7C-B9E5-FA78C36A5FE4}"/>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D473-4F7C-B9E5-FA78C36A5FE4}"/>
              </c:ext>
            </c:extLst>
          </c:dPt>
          <c:cat>
            <c:strRef>
              <c:f>List1!$A$2:$A$10</c:f>
              <c:strCache>
                <c:ptCount val="9"/>
                <c:pt idx="0">
                  <c:v>SWE</c:v>
                </c:pt>
                <c:pt idx="1">
                  <c:v>ITA</c:v>
                </c:pt>
                <c:pt idx="2">
                  <c:v>AUT</c:v>
                </c:pt>
                <c:pt idx="3">
                  <c:v>DEU</c:v>
                </c:pt>
                <c:pt idx="4">
                  <c:v>GBR</c:v>
                </c:pt>
                <c:pt idx="5">
                  <c:v>CZE</c:v>
                </c:pt>
                <c:pt idx="6">
                  <c:v>SVK</c:v>
                </c:pt>
                <c:pt idx="7">
                  <c:v>HUN</c:v>
                </c:pt>
                <c:pt idx="8">
                  <c:v>POL</c:v>
                </c:pt>
              </c:strCache>
            </c:strRef>
          </c:cat>
          <c:val>
            <c:numRef>
              <c:f>List1!$B$2:$B$10</c:f>
              <c:numCache>
                <c:formatCode>General</c:formatCode>
                <c:ptCount val="9"/>
                <c:pt idx="0">
                  <c:v>5.9</c:v>
                </c:pt>
                <c:pt idx="1">
                  <c:v>10.6</c:v>
                </c:pt>
                <c:pt idx="2">
                  <c:v>7.8</c:v>
                </c:pt>
                <c:pt idx="3">
                  <c:v>9.3000000000000007</c:v>
                </c:pt>
                <c:pt idx="4">
                  <c:v>6.5</c:v>
                </c:pt>
                <c:pt idx="5">
                  <c:v>13.4</c:v>
                </c:pt>
                <c:pt idx="6">
                  <c:v>18.100000000000001</c:v>
                </c:pt>
                <c:pt idx="7">
                  <c:v>20.399999999999999</c:v>
                </c:pt>
                <c:pt idx="8">
                  <c:v>17.399999999999999</c:v>
                </c:pt>
              </c:numCache>
            </c:numRef>
          </c:val>
          <c:extLst>
            <c:ext xmlns:c16="http://schemas.microsoft.com/office/drawing/2014/chart" uri="{C3380CC4-5D6E-409C-BE32-E72D297353CC}">
              <c16:uniqueId val="{00000006-D473-4F7C-B9E5-FA78C36A5FE4}"/>
            </c:ext>
          </c:extLst>
        </c:ser>
        <c:ser>
          <c:idx val="1"/>
          <c:order val="1"/>
          <c:tx>
            <c:strRef>
              <c:f>List1!$C$1</c:f>
              <c:strCache>
                <c:ptCount val="1"/>
                <c:pt idx="0">
                  <c:v>2016</c:v>
                </c:pt>
              </c:strCache>
            </c:strRef>
          </c:tx>
          <c:spPr>
            <a:solidFill>
              <a:srgbClr val="037BC1"/>
            </a:solidFill>
            <a:ln>
              <a:noFill/>
            </a:ln>
            <a:effectLst/>
          </c:spPr>
          <c:invertIfNegative val="0"/>
          <c:dPt>
            <c:idx val="3"/>
            <c:invertIfNegative val="0"/>
            <c:bubble3D val="0"/>
            <c:spPr>
              <a:solidFill>
                <a:srgbClr val="037BC1"/>
              </a:solidFill>
              <a:ln>
                <a:noFill/>
              </a:ln>
              <a:effectLst/>
            </c:spPr>
            <c:extLst>
              <c:ext xmlns:c16="http://schemas.microsoft.com/office/drawing/2014/chart" uri="{C3380CC4-5D6E-409C-BE32-E72D297353CC}">
                <c16:uniqueId val="{00000008-D473-4F7C-B9E5-FA78C36A5FE4}"/>
              </c:ext>
            </c:extLst>
          </c:dPt>
          <c:dPt>
            <c:idx val="5"/>
            <c:invertIfNegative val="0"/>
            <c:bubble3D val="0"/>
            <c:spPr>
              <a:solidFill>
                <a:srgbClr val="7F0506"/>
              </a:solidFill>
              <a:ln>
                <a:noFill/>
              </a:ln>
              <a:effectLst/>
            </c:spPr>
            <c:extLst>
              <c:ext xmlns:c16="http://schemas.microsoft.com/office/drawing/2014/chart" uri="{C3380CC4-5D6E-409C-BE32-E72D297353CC}">
                <c16:uniqueId val="{0000000A-D473-4F7C-B9E5-FA78C36A5FE4}"/>
              </c:ext>
            </c:extLst>
          </c:dPt>
          <c:dPt>
            <c:idx val="6"/>
            <c:invertIfNegative val="0"/>
            <c:bubble3D val="0"/>
            <c:spPr>
              <a:solidFill>
                <a:srgbClr val="037BC1"/>
              </a:solidFill>
              <a:ln>
                <a:noFill/>
              </a:ln>
              <a:effectLst/>
            </c:spPr>
            <c:extLst>
              <c:ext xmlns:c16="http://schemas.microsoft.com/office/drawing/2014/chart" uri="{C3380CC4-5D6E-409C-BE32-E72D297353CC}">
                <c16:uniqueId val="{0000000C-D473-4F7C-B9E5-FA78C36A5FE4}"/>
              </c:ext>
            </c:extLst>
          </c:dPt>
          <c:cat>
            <c:strRef>
              <c:f>List1!$A$2:$A$10</c:f>
              <c:strCache>
                <c:ptCount val="9"/>
                <c:pt idx="0">
                  <c:v>SWE</c:v>
                </c:pt>
                <c:pt idx="1">
                  <c:v>ITA</c:v>
                </c:pt>
                <c:pt idx="2">
                  <c:v>AUT</c:v>
                </c:pt>
                <c:pt idx="3">
                  <c:v>DEU</c:v>
                </c:pt>
                <c:pt idx="4">
                  <c:v>GBR</c:v>
                </c:pt>
                <c:pt idx="5">
                  <c:v>CZE</c:v>
                </c:pt>
                <c:pt idx="6">
                  <c:v>SVK</c:v>
                </c:pt>
                <c:pt idx="7">
                  <c:v>HUN</c:v>
                </c:pt>
                <c:pt idx="8">
                  <c:v>POL</c:v>
                </c:pt>
              </c:strCache>
            </c:strRef>
          </c:cat>
          <c:val>
            <c:numRef>
              <c:f>List1!$C$2:$C$10</c:f>
              <c:numCache>
                <c:formatCode>General</c:formatCode>
                <c:ptCount val="9"/>
                <c:pt idx="0">
                  <c:v>5.6</c:v>
                </c:pt>
                <c:pt idx="1">
                  <c:v>7.7</c:v>
                </c:pt>
                <c:pt idx="2">
                  <c:v>8.1</c:v>
                </c:pt>
                <c:pt idx="3">
                  <c:v>8.3000000000000007</c:v>
                </c:pt>
                <c:pt idx="4">
                  <c:v>8.9</c:v>
                </c:pt>
                <c:pt idx="5">
                  <c:v>11.8</c:v>
                </c:pt>
                <c:pt idx="6">
                  <c:v>11.8</c:v>
                </c:pt>
                <c:pt idx="7">
                  <c:v>13.3</c:v>
                </c:pt>
                <c:pt idx="8">
                  <c:v>13.7</c:v>
                </c:pt>
              </c:numCache>
            </c:numRef>
          </c:val>
          <c:extLst>
            <c:ext xmlns:c16="http://schemas.microsoft.com/office/drawing/2014/chart" uri="{C3380CC4-5D6E-409C-BE32-E72D297353CC}">
              <c16:uniqueId val="{0000000D-D473-4F7C-B9E5-FA78C36A5FE4}"/>
            </c:ext>
          </c:extLst>
        </c:ser>
        <c:dLbls>
          <c:showLegendKey val="0"/>
          <c:showVal val="0"/>
          <c:showCatName val="0"/>
          <c:showSerName val="0"/>
          <c:showPercent val="0"/>
          <c:showBubbleSize val="0"/>
        </c:dLbls>
        <c:gapWidth val="50"/>
        <c:axId val="819943616"/>
        <c:axId val="819938520"/>
      </c:barChart>
      <c:catAx>
        <c:axId val="81994361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Země</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819938520"/>
        <c:crosses val="autoZero"/>
        <c:auto val="1"/>
        <c:lblAlgn val="ctr"/>
        <c:lblOffset val="100"/>
        <c:tickLblSkip val="1"/>
        <c:noMultiLvlLbl val="0"/>
      </c:catAx>
      <c:valAx>
        <c:axId val="819938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cs-CZ" sz="1000" b="1" dirty="0">
                    <a:solidFill>
                      <a:schemeClr val="tx1"/>
                    </a:solidFill>
                  </a:rPr>
                  <a:t>% populace nad 15 let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cs-CZ"/>
          </a:p>
        </c:txPr>
        <c:crossAx val="819943616"/>
        <c:crosses val="autoZero"/>
        <c:crossBetween val="between"/>
      </c:valAx>
      <c:spPr>
        <a:noFill/>
        <a:ln>
          <a:noFill/>
        </a:ln>
        <a:effectLst/>
      </c:spPr>
    </c:plotArea>
    <c:legend>
      <c:legendPos val="b"/>
      <c:layout>
        <c:manualLayout>
          <c:xMode val="edge"/>
          <c:yMode val="edge"/>
          <c:x val="0.73529413580246916"/>
          <c:y val="0.91857896825396823"/>
          <c:w val="0.26470583333333331"/>
          <c:h val="7.9740624999999996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List1!$B$1</c:f>
              <c:strCache>
                <c:ptCount val="1"/>
                <c:pt idx="0">
                  <c:v>Zemřel v ZZ v jiném kraji</c:v>
                </c:pt>
              </c:strCache>
            </c:strRef>
          </c:tx>
          <c:spPr>
            <a:solidFill>
              <a:schemeClr val="accent3"/>
            </a:solidFill>
            <a:ln>
              <a:solidFill>
                <a:schemeClr val="bg1"/>
              </a:solidFill>
            </a:ln>
          </c:spPr>
          <c:invertIfNegative val="0"/>
          <c:dLbls>
            <c:numFmt formatCode="0.0&quot; &quot;%" sourceLinked="0"/>
            <c:spPr>
              <a:noFill/>
              <a:ln>
                <a:noFill/>
              </a:ln>
              <a:effectLst/>
            </c:spPr>
            <c:txPr>
              <a:bodyPr/>
              <a:lstStyle/>
              <a:p>
                <a:pPr>
                  <a:defRPr sz="1200">
                    <a:solidFill>
                      <a:schemeClr val="accent3"/>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List1!$A$2:$A$15</c:f>
              <c:strCache>
                <c:ptCount val="14"/>
                <c:pt idx="0">
                  <c:v>Karlovarský kraj</c:v>
                </c:pt>
                <c:pt idx="1">
                  <c:v>Ústecký kraj</c:v>
                </c:pt>
                <c:pt idx="2">
                  <c:v>Liberecký kraj</c:v>
                </c:pt>
                <c:pt idx="3">
                  <c:v>Moravskoslezský kraj</c:v>
                </c:pt>
                <c:pt idx="4">
                  <c:v>Olomoucký kraj</c:v>
                </c:pt>
                <c:pt idx="5">
                  <c:v>Středočeský kraj</c:v>
                </c:pt>
                <c:pt idx="6">
                  <c:v>Zlínský kraj</c:v>
                </c:pt>
                <c:pt idx="7">
                  <c:v>Jihočeský kraj</c:v>
                </c:pt>
                <c:pt idx="8">
                  <c:v>Pardubický kraj</c:v>
                </c:pt>
                <c:pt idx="9">
                  <c:v>Jihomoravský kraj</c:v>
                </c:pt>
                <c:pt idx="10">
                  <c:v>Plzeňský kraj</c:v>
                </c:pt>
                <c:pt idx="11">
                  <c:v>Kraj Vysočina</c:v>
                </c:pt>
                <c:pt idx="12">
                  <c:v>Královéhradecký kraj</c:v>
                </c:pt>
                <c:pt idx="13">
                  <c:v>hl. m. Praha</c:v>
                </c:pt>
              </c:strCache>
            </c:strRef>
          </c:cat>
          <c:val>
            <c:numRef>
              <c:f>List1!$B$2:$B$15</c:f>
              <c:numCache>
                <c:formatCode>###0.0%</c:formatCode>
                <c:ptCount val="14"/>
                <c:pt idx="0">
                  <c:v>0.30180737155034071</c:v>
                </c:pt>
                <c:pt idx="1">
                  <c:v>0.30018133372807343</c:v>
                </c:pt>
                <c:pt idx="2">
                  <c:v>0.27629240252618842</c:v>
                </c:pt>
                <c:pt idx="3">
                  <c:v>0.27257633407754472</c:v>
                </c:pt>
                <c:pt idx="4">
                  <c:v>0.26351242386274826</c:v>
                </c:pt>
                <c:pt idx="5">
                  <c:v>0.25916261183487677</c:v>
                </c:pt>
                <c:pt idx="6">
                  <c:v>0.25484524935802133</c:v>
                </c:pt>
                <c:pt idx="7">
                  <c:v>0.25138729062779697</c:v>
                </c:pt>
                <c:pt idx="8">
                  <c:v>0.24940868523132234</c:v>
                </c:pt>
                <c:pt idx="9">
                  <c:v>0.24633632760710969</c:v>
                </c:pt>
                <c:pt idx="10">
                  <c:v>0.24174140716394629</c:v>
                </c:pt>
                <c:pt idx="11">
                  <c:v>0.23696340403195382</c:v>
                </c:pt>
                <c:pt idx="12">
                  <c:v>0.23422940366640099</c:v>
                </c:pt>
                <c:pt idx="13">
                  <c:v>0.23211043487130664</c:v>
                </c:pt>
              </c:numCache>
            </c:numRef>
          </c:val>
          <c:extLst>
            <c:ext xmlns:c16="http://schemas.microsoft.com/office/drawing/2014/chart" uri="{C3380CC4-5D6E-409C-BE32-E72D297353CC}">
              <c16:uniqueId val="{00000000-1BC7-4F6F-AE0B-EF4716CB5A2F}"/>
            </c:ext>
          </c:extLst>
        </c:ser>
        <c:dLbls>
          <c:showLegendKey val="0"/>
          <c:showVal val="0"/>
          <c:showCatName val="0"/>
          <c:showSerName val="0"/>
          <c:showPercent val="0"/>
          <c:showBubbleSize val="0"/>
        </c:dLbls>
        <c:gapWidth val="40"/>
        <c:axId val="346603840"/>
        <c:axId val="346604232"/>
      </c:barChart>
      <c:catAx>
        <c:axId val="346603840"/>
        <c:scaling>
          <c:orientation val="maxMin"/>
        </c:scaling>
        <c:delete val="1"/>
        <c:axPos val="l"/>
        <c:numFmt formatCode="General" sourceLinked="1"/>
        <c:majorTickMark val="out"/>
        <c:minorTickMark val="none"/>
        <c:tickLblPos val="none"/>
        <c:crossAx val="346604232"/>
        <c:crosses val="autoZero"/>
        <c:auto val="1"/>
        <c:lblAlgn val="ctr"/>
        <c:lblOffset val="100"/>
        <c:noMultiLvlLbl val="0"/>
      </c:catAx>
      <c:valAx>
        <c:axId val="346604232"/>
        <c:scaling>
          <c:orientation val="minMax"/>
        </c:scaling>
        <c:delete val="0"/>
        <c:axPos val="t"/>
        <c:numFmt formatCode="0&quot; &quot;%" sourceLinked="0"/>
        <c:majorTickMark val="out"/>
        <c:minorTickMark val="none"/>
        <c:tickLblPos val="nextTo"/>
        <c:txPr>
          <a:bodyPr/>
          <a:lstStyle/>
          <a:p>
            <a:pPr>
              <a:defRPr sz="1200"/>
            </a:pPr>
            <a:endParaRPr lang="cs-CZ"/>
          </a:p>
        </c:txPr>
        <c:crossAx val="346603840"/>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PHA</c:v>
                </c:pt>
              </c:strCache>
            </c:strRef>
          </c:tx>
          <c:spPr>
            <a:ln w="28575" cap="rnd">
              <a:solidFill>
                <a:srgbClr val="00B050"/>
              </a:solidFill>
              <a:round/>
            </a:ln>
            <a:effectLst/>
          </c:spPr>
          <c:marker>
            <c:symbol val="none"/>
          </c:marker>
          <c:cat>
            <c:numRef>
              <c:f>List1!$A$2:$A$59</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List1!$B$2:$B$59</c:f>
              <c:numCache>
                <c:formatCode>General</c:formatCode>
                <c:ptCount val="58"/>
                <c:pt idx="0">
                  <c:v>6836</c:v>
                </c:pt>
                <c:pt idx="1">
                  <c:v>7015</c:v>
                </c:pt>
                <c:pt idx="2">
                  <c:v>7833</c:v>
                </c:pt>
                <c:pt idx="3">
                  <c:v>8079</c:v>
                </c:pt>
                <c:pt idx="4">
                  <c:v>7607</c:v>
                </c:pt>
                <c:pt idx="5">
                  <c:v>7344</c:v>
                </c:pt>
                <c:pt idx="6">
                  <c:v>7338</c:v>
                </c:pt>
                <c:pt idx="7">
                  <c:v>7518</c:v>
                </c:pt>
                <c:pt idx="8">
                  <c:v>7863</c:v>
                </c:pt>
                <c:pt idx="9">
                  <c:v>8309</c:v>
                </c:pt>
                <c:pt idx="10">
                  <c:v>8409</c:v>
                </c:pt>
                <c:pt idx="11">
                  <c:v>8848</c:v>
                </c:pt>
                <c:pt idx="12">
                  <c:v>9762</c:v>
                </c:pt>
                <c:pt idx="13">
                  <c:v>10540</c:v>
                </c:pt>
                <c:pt idx="14">
                  <c:v>10183</c:v>
                </c:pt>
                <c:pt idx="15">
                  <c:v>10064</c:v>
                </c:pt>
                <c:pt idx="16">
                  <c:v>9709</c:v>
                </c:pt>
                <c:pt idx="17">
                  <c:v>9510</c:v>
                </c:pt>
                <c:pt idx="18">
                  <c:v>9044</c:v>
                </c:pt>
                <c:pt idx="19">
                  <c:v>8068</c:v>
                </c:pt>
                <c:pt idx="20">
                  <c:v>7419</c:v>
                </c:pt>
                <c:pt idx="21">
                  <c:v>7340</c:v>
                </c:pt>
                <c:pt idx="22">
                  <c:v>7155</c:v>
                </c:pt>
                <c:pt idx="23">
                  <c:v>7183</c:v>
                </c:pt>
                <c:pt idx="24">
                  <c:v>7312</c:v>
                </c:pt>
                <c:pt idx="25">
                  <c:v>7009</c:v>
                </c:pt>
                <c:pt idx="26">
                  <c:v>6963</c:v>
                </c:pt>
                <c:pt idx="27">
                  <c:v>6958</c:v>
                </c:pt>
                <c:pt idx="28">
                  <c:v>6894</c:v>
                </c:pt>
                <c:pt idx="29">
                  <c:v>6838</c:v>
                </c:pt>
                <c:pt idx="30">
                  <c:v>7072</c:v>
                </c:pt>
                <c:pt idx="31">
                  <c:v>6645</c:v>
                </c:pt>
                <c:pt idx="32">
                  <c:v>6582</c:v>
                </c:pt>
                <c:pt idx="33">
                  <c:v>5747</c:v>
                </c:pt>
                <c:pt idx="34">
                  <c:v>5230</c:v>
                </c:pt>
                <c:pt idx="35">
                  <c:v>5019</c:v>
                </c:pt>
                <c:pt idx="36">
                  <c:v>5021</c:v>
                </c:pt>
                <c:pt idx="37">
                  <c:v>4989</c:v>
                </c:pt>
                <c:pt idx="38">
                  <c:v>4966</c:v>
                </c:pt>
                <c:pt idx="39">
                  <c:v>4969</c:v>
                </c:pt>
                <c:pt idx="40">
                  <c:v>4954</c:v>
                </c:pt>
                <c:pt idx="41">
                  <c:v>4946</c:v>
                </c:pt>
                <c:pt idx="42">
                  <c:v>5093</c:v>
                </c:pt>
                <c:pt idx="43">
                  <c:v>5190</c:v>
                </c:pt>
                <c:pt idx="44">
                  <c:v>5405</c:v>
                </c:pt>
                <c:pt idx="45">
                  <c:v>5491</c:v>
                </c:pt>
                <c:pt idx="46">
                  <c:v>6122</c:v>
                </c:pt>
                <c:pt idx="47">
                  <c:v>6254</c:v>
                </c:pt>
                <c:pt idx="48">
                  <c:v>6261</c:v>
                </c:pt>
                <c:pt idx="49">
                  <c:v>6021</c:v>
                </c:pt>
                <c:pt idx="50">
                  <c:v>5437</c:v>
                </c:pt>
                <c:pt idx="51">
                  <c:v>5467</c:v>
                </c:pt>
                <c:pt idx="52">
                  <c:v>5451</c:v>
                </c:pt>
                <c:pt idx="53">
                  <c:v>5518</c:v>
                </c:pt>
                <c:pt idx="54">
                  <c:v>5582</c:v>
                </c:pt>
                <c:pt idx="55">
                  <c:v>5616</c:v>
                </c:pt>
                <c:pt idx="56">
                  <c:v>5702</c:v>
                </c:pt>
                <c:pt idx="57">
                  <c:v>5677</c:v>
                </c:pt>
              </c:numCache>
            </c:numRef>
          </c:val>
          <c:smooth val="0"/>
          <c:extLst>
            <c:ext xmlns:c16="http://schemas.microsoft.com/office/drawing/2014/chart" uri="{C3380CC4-5D6E-409C-BE32-E72D297353CC}">
              <c16:uniqueId val="{00000000-AED6-41CF-9DAC-7638C49DECAC}"/>
            </c:ext>
          </c:extLst>
        </c:ser>
        <c:ser>
          <c:idx val="1"/>
          <c:order val="1"/>
          <c:tx>
            <c:strRef>
              <c:f>List1!$C$1</c:f>
              <c:strCache>
                <c:ptCount val="1"/>
                <c:pt idx="0">
                  <c:v>PHA2</c:v>
                </c:pt>
              </c:strCache>
            </c:strRef>
          </c:tx>
          <c:spPr>
            <a:ln w="28575" cap="rnd">
              <a:solidFill>
                <a:srgbClr val="FF0000"/>
              </a:solidFill>
              <a:round/>
            </a:ln>
            <a:effectLst/>
          </c:spPr>
          <c:marker>
            <c:symbol val="none"/>
          </c:marker>
          <c:cat>
            <c:numRef>
              <c:f>List1!$A$2:$A$59</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List1!$C$2:$C$59</c:f>
              <c:numCache>
                <c:formatCode>General</c:formatCode>
                <c:ptCount val="58"/>
                <c:pt idx="0">
                  <c:v>6054</c:v>
                </c:pt>
                <c:pt idx="1">
                  <c:v>6459</c:v>
                </c:pt>
                <c:pt idx="2">
                  <c:v>6062</c:v>
                </c:pt>
                <c:pt idx="3">
                  <c:v>6179</c:v>
                </c:pt>
                <c:pt idx="4">
                  <c:v>6627</c:v>
                </c:pt>
                <c:pt idx="5">
                  <c:v>6495</c:v>
                </c:pt>
                <c:pt idx="6">
                  <c:v>6605</c:v>
                </c:pt>
                <c:pt idx="7">
                  <c:v>6922</c:v>
                </c:pt>
                <c:pt idx="8">
                  <c:v>7233</c:v>
                </c:pt>
                <c:pt idx="9">
                  <c:v>7512</c:v>
                </c:pt>
                <c:pt idx="10">
                  <c:v>7295</c:v>
                </c:pt>
                <c:pt idx="11">
                  <c:v>7155</c:v>
                </c:pt>
                <c:pt idx="12">
                  <c:v>7383</c:v>
                </c:pt>
                <c:pt idx="13">
                  <c:v>7500</c:v>
                </c:pt>
                <c:pt idx="14">
                  <c:v>7203</c:v>
                </c:pt>
                <c:pt idx="15">
                  <c:v>7220</c:v>
                </c:pt>
                <c:pt idx="16">
                  <c:v>7331</c:v>
                </c:pt>
                <c:pt idx="17">
                  <c:v>7398</c:v>
                </c:pt>
                <c:pt idx="18">
                  <c:v>7232</c:v>
                </c:pt>
                <c:pt idx="19">
                  <c:v>8037</c:v>
                </c:pt>
                <c:pt idx="20">
                  <c:v>7652</c:v>
                </c:pt>
                <c:pt idx="21">
                  <c:v>7438</c:v>
                </c:pt>
                <c:pt idx="22">
                  <c:v>7754</c:v>
                </c:pt>
                <c:pt idx="23">
                  <c:v>7625</c:v>
                </c:pt>
                <c:pt idx="24">
                  <c:v>7619</c:v>
                </c:pt>
                <c:pt idx="25">
                  <c:v>7550</c:v>
                </c:pt>
                <c:pt idx="26">
                  <c:v>7225</c:v>
                </c:pt>
                <c:pt idx="27">
                  <c:v>7018</c:v>
                </c:pt>
                <c:pt idx="28">
                  <c:v>7118</c:v>
                </c:pt>
                <c:pt idx="29">
                  <c:v>6962</c:v>
                </c:pt>
                <c:pt idx="30">
                  <c:v>6757</c:v>
                </c:pt>
                <c:pt idx="31">
                  <c:v>6571</c:v>
                </c:pt>
                <c:pt idx="32">
                  <c:v>6295</c:v>
                </c:pt>
                <c:pt idx="33">
                  <c:v>6230</c:v>
                </c:pt>
                <c:pt idx="34">
                  <c:v>6152</c:v>
                </c:pt>
                <c:pt idx="35">
                  <c:v>5983</c:v>
                </c:pt>
                <c:pt idx="36">
                  <c:v>6066</c:v>
                </c:pt>
                <c:pt idx="37">
                  <c:v>5847</c:v>
                </c:pt>
                <c:pt idx="38">
                  <c:v>5957</c:v>
                </c:pt>
                <c:pt idx="39">
                  <c:v>5799</c:v>
                </c:pt>
                <c:pt idx="40">
                  <c:v>5805</c:v>
                </c:pt>
                <c:pt idx="41">
                  <c:v>5713</c:v>
                </c:pt>
                <c:pt idx="42">
                  <c:v>6014</c:v>
                </c:pt>
                <c:pt idx="43">
                  <c:v>5747</c:v>
                </c:pt>
                <c:pt idx="44">
                  <c:v>5708</c:v>
                </c:pt>
                <c:pt idx="45">
                  <c:v>5691</c:v>
                </c:pt>
                <c:pt idx="46">
                  <c:v>5586</c:v>
                </c:pt>
                <c:pt idx="47">
                  <c:v>5526</c:v>
                </c:pt>
                <c:pt idx="48">
                  <c:v>5911</c:v>
                </c:pt>
                <c:pt idx="49">
                  <c:v>5553</c:v>
                </c:pt>
                <c:pt idx="50">
                  <c:v>5748</c:v>
                </c:pt>
                <c:pt idx="51">
                  <c:v>5825</c:v>
                </c:pt>
                <c:pt idx="52">
                  <c:v>5918</c:v>
                </c:pt>
                <c:pt idx="53">
                  <c:v>5614</c:v>
                </c:pt>
                <c:pt idx="54">
                  <c:v>5836</c:v>
                </c:pt>
                <c:pt idx="55">
                  <c:v>5681</c:v>
                </c:pt>
                <c:pt idx="56">
                  <c:v>5783</c:v>
                </c:pt>
                <c:pt idx="57">
                  <c:v>6024</c:v>
                </c:pt>
              </c:numCache>
            </c:numRef>
          </c:val>
          <c:smooth val="0"/>
          <c:extLst>
            <c:ext xmlns:c16="http://schemas.microsoft.com/office/drawing/2014/chart" uri="{C3380CC4-5D6E-409C-BE32-E72D297353CC}">
              <c16:uniqueId val="{00000001-AED6-41CF-9DAC-7638C49DECAC}"/>
            </c:ext>
          </c:extLst>
        </c:ser>
        <c:dLbls>
          <c:showLegendKey val="0"/>
          <c:showVal val="0"/>
          <c:showCatName val="0"/>
          <c:showSerName val="0"/>
          <c:showPercent val="0"/>
          <c:showBubbleSize val="0"/>
        </c:dLbls>
        <c:smooth val="0"/>
        <c:axId val="69830032"/>
        <c:axId val="69829488"/>
      </c:lineChart>
      <c:catAx>
        <c:axId val="698300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69829488"/>
        <c:crosses val="autoZero"/>
        <c:auto val="1"/>
        <c:lblAlgn val="ctr"/>
        <c:lblOffset val="100"/>
        <c:tickLblSkip val="1"/>
        <c:noMultiLvlLbl val="0"/>
      </c:catAx>
      <c:valAx>
        <c:axId val="69829488"/>
        <c:scaling>
          <c:orientation val="minMax"/>
        </c:scaling>
        <c:delete val="0"/>
        <c:axPos val="l"/>
        <c:numFmt formatCode="#,##0_ ;[Red]\-#,##0\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69830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49056769188494E-2"/>
          <c:y val="6.2835126048701118E-2"/>
          <c:w val="0.78878643415307947"/>
          <c:h val="0.90468985670079005"/>
        </c:manualLayout>
      </c:layout>
      <c:barChart>
        <c:barDir val="bar"/>
        <c:grouping val="clustered"/>
        <c:varyColors val="0"/>
        <c:ser>
          <c:idx val="0"/>
          <c:order val="0"/>
          <c:tx>
            <c:strRef>
              <c:f>List1!$B$1</c:f>
              <c:strCache>
                <c:ptCount val="1"/>
                <c:pt idx="0">
                  <c:v>Zemřel v ZZ v jiném kraji</c:v>
                </c:pt>
              </c:strCache>
            </c:strRef>
          </c:tx>
          <c:spPr>
            <a:solidFill>
              <a:srgbClr val="037BC1"/>
            </a:solidFill>
            <a:ln>
              <a:solidFill>
                <a:schemeClr val="bg1"/>
              </a:solidFill>
            </a:ln>
          </c:spPr>
          <c:invertIfNegative val="0"/>
          <c:dLbls>
            <c:numFmt formatCode="#,##0.0" sourceLinked="0"/>
            <c:spPr>
              <a:noFill/>
              <a:ln>
                <a:noFill/>
              </a:ln>
              <a:effectLst/>
            </c:spPr>
            <c:txPr>
              <a:bodyPr/>
              <a:lstStyle/>
              <a:p>
                <a:pPr>
                  <a:defRPr sz="1600">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List1!$A$2:$A$18</c:f>
              <c:strCache>
                <c:ptCount val="17"/>
                <c:pt idx="0">
                  <c:v>Spojené království</c:v>
                </c:pt>
                <c:pt idx="1">
                  <c:v>Dánsko</c:v>
                </c:pt>
                <c:pt idx="2">
                  <c:v>Lucembursko</c:v>
                </c:pt>
                <c:pt idx="3">
                  <c:v>Nizozemí</c:v>
                </c:pt>
                <c:pt idx="4">
                  <c:v>Irsko</c:v>
                </c:pt>
                <c:pt idx="5">
                  <c:v>Portugalsko</c:v>
                </c:pt>
                <c:pt idx="6">
                  <c:v>Francie</c:v>
                </c:pt>
                <c:pt idx="7">
                  <c:v>Norsko</c:v>
                </c:pt>
                <c:pt idx="8">
                  <c:v>Řecko</c:v>
                </c:pt>
                <c:pt idx="9">
                  <c:v>Island</c:v>
                </c:pt>
                <c:pt idx="10">
                  <c:v>Švédsko</c:v>
                </c:pt>
                <c:pt idx="11">
                  <c:v>Švýcarsko</c:v>
                </c:pt>
                <c:pt idx="12">
                  <c:v>Malta</c:v>
                </c:pt>
                <c:pt idx="13">
                  <c:v>Španělsko</c:v>
                </c:pt>
                <c:pt idx="14">
                  <c:v>Kypr</c:v>
                </c:pt>
                <c:pt idx="15">
                  <c:v>Itálie</c:v>
                </c:pt>
                <c:pt idx="16">
                  <c:v>Lichtenštejnsko</c:v>
                </c:pt>
              </c:strCache>
            </c:strRef>
          </c:cat>
          <c:val>
            <c:numRef>
              <c:f>List1!$B$2:$B$18</c:f>
              <c:numCache>
                <c:formatCode>#,##0.00</c:formatCode>
                <c:ptCount val="17"/>
                <c:pt idx="0">
                  <c:v>211.27</c:v>
                </c:pt>
                <c:pt idx="1">
                  <c:v>205.59</c:v>
                </c:pt>
                <c:pt idx="2">
                  <c:v>196.04</c:v>
                </c:pt>
                <c:pt idx="3">
                  <c:v>188.78</c:v>
                </c:pt>
                <c:pt idx="4">
                  <c:v>188.45</c:v>
                </c:pt>
                <c:pt idx="5">
                  <c:v>186.36</c:v>
                </c:pt>
                <c:pt idx="6">
                  <c:v>184.28</c:v>
                </c:pt>
                <c:pt idx="7">
                  <c:v>182.36</c:v>
                </c:pt>
                <c:pt idx="8">
                  <c:v>182.24</c:v>
                </c:pt>
                <c:pt idx="9">
                  <c:v>177.58</c:v>
                </c:pt>
                <c:pt idx="10">
                  <c:v>173.87</c:v>
                </c:pt>
                <c:pt idx="11">
                  <c:v>163.35</c:v>
                </c:pt>
                <c:pt idx="12">
                  <c:v>163.33000000000001</c:v>
                </c:pt>
                <c:pt idx="13">
                  <c:v>158.63</c:v>
                </c:pt>
                <c:pt idx="14">
                  <c:v>154.99</c:v>
                </c:pt>
                <c:pt idx="15">
                  <c:v>151.03</c:v>
                </c:pt>
                <c:pt idx="16">
                  <c:v>123.25</c:v>
                </c:pt>
              </c:numCache>
            </c:numRef>
          </c:val>
          <c:extLst>
            <c:ext xmlns:c16="http://schemas.microsoft.com/office/drawing/2014/chart" uri="{C3380CC4-5D6E-409C-BE32-E72D297353CC}">
              <c16:uniqueId val="{00000000-A31A-4ABC-B521-75D9253415A3}"/>
            </c:ext>
          </c:extLst>
        </c:ser>
        <c:dLbls>
          <c:showLegendKey val="0"/>
          <c:showVal val="0"/>
          <c:showCatName val="0"/>
          <c:showSerName val="0"/>
          <c:showPercent val="0"/>
          <c:showBubbleSize val="0"/>
        </c:dLbls>
        <c:gapWidth val="70"/>
        <c:axId val="346605800"/>
        <c:axId val="346605016"/>
      </c:barChart>
      <c:catAx>
        <c:axId val="346605800"/>
        <c:scaling>
          <c:orientation val="maxMin"/>
        </c:scaling>
        <c:delete val="1"/>
        <c:axPos val="l"/>
        <c:numFmt formatCode="General" sourceLinked="1"/>
        <c:majorTickMark val="out"/>
        <c:minorTickMark val="none"/>
        <c:tickLblPos val="none"/>
        <c:crossAx val="346605016"/>
        <c:crosses val="autoZero"/>
        <c:auto val="1"/>
        <c:lblAlgn val="ctr"/>
        <c:lblOffset val="100"/>
        <c:noMultiLvlLbl val="0"/>
      </c:catAx>
      <c:valAx>
        <c:axId val="346605016"/>
        <c:scaling>
          <c:orientation val="minMax"/>
          <c:max val="600"/>
        </c:scaling>
        <c:delete val="0"/>
        <c:axPos val="t"/>
        <c:numFmt formatCode="#,##0" sourceLinked="0"/>
        <c:majorTickMark val="out"/>
        <c:minorTickMark val="none"/>
        <c:tickLblPos val="nextTo"/>
        <c:txPr>
          <a:bodyPr/>
          <a:lstStyle/>
          <a:p>
            <a:pPr>
              <a:defRPr sz="1400"/>
            </a:pPr>
            <a:endParaRPr lang="cs-CZ"/>
          </a:p>
        </c:txPr>
        <c:crossAx val="346605800"/>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49056769188494E-2"/>
          <c:y val="6.2835126048701118E-2"/>
          <c:w val="0.78878643415307947"/>
          <c:h val="0.90468985670079005"/>
        </c:manualLayout>
      </c:layout>
      <c:barChart>
        <c:barDir val="bar"/>
        <c:grouping val="clustered"/>
        <c:varyColors val="0"/>
        <c:ser>
          <c:idx val="0"/>
          <c:order val="0"/>
          <c:tx>
            <c:strRef>
              <c:f>List1!$B$1</c:f>
              <c:strCache>
                <c:ptCount val="1"/>
                <c:pt idx="0">
                  <c:v>Zemřel v ZZ v jiném kraji</c:v>
                </c:pt>
              </c:strCache>
            </c:strRef>
          </c:tx>
          <c:spPr>
            <a:solidFill>
              <a:srgbClr val="037BC1"/>
            </a:solidFill>
            <a:ln>
              <a:solidFill>
                <a:schemeClr val="bg1"/>
              </a:solidFill>
            </a:ln>
          </c:spPr>
          <c:invertIfNegative val="0"/>
          <c:dPt>
            <c:idx val="7"/>
            <c:invertIfNegative val="0"/>
            <c:bubble3D val="0"/>
            <c:spPr>
              <a:solidFill>
                <a:srgbClr val="8CC841"/>
              </a:solidFill>
              <a:ln>
                <a:solidFill>
                  <a:schemeClr val="bg1"/>
                </a:solidFill>
              </a:ln>
            </c:spPr>
            <c:extLst>
              <c:ext xmlns:c16="http://schemas.microsoft.com/office/drawing/2014/chart" uri="{C3380CC4-5D6E-409C-BE32-E72D297353CC}">
                <c16:uniqueId val="{00000001-2B99-41CF-A962-A286003095C4}"/>
              </c:ext>
            </c:extLst>
          </c:dPt>
          <c:dPt>
            <c:idx val="12"/>
            <c:invertIfNegative val="0"/>
            <c:bubble3D val="0"/>
            <c:spPr>
              <a:solidFill>
                <a:srgbClr val="C00000"/>
              </a:solidFill>
              <a:ln>
                <a:solidFill>
                  <a:schemeClr val="bg1"/>
                </a:solidFill>
              </a:ln>
            </c:spPr>
            <c:extLst>
              <c:ext xmlns:c16="http://schemas.microsoft.com/office/drawing/2014/chart" uri="{C3380CC4-5D6E-409C-BE32-E72D297353CC}">
                <c16:uniqueId val="{00000003-2B99-41CF-A962-A286003095C4}"/>
              </c:ext>
            </c:extLst>
          </c:dPt>
          <c:dPt>
            <c:idx val="13"/>
            <c:invertIfNegative val="0"/>
            <c:bubble3D val="0"/>
            <c:spPr>
              <a:solidFill>
                <a:schemeClr val="accent1"/>
              </a:solidFill>
              <a:ln>
                <a:solidFill>
                  <a:schemeClr val="bg1"/>
                </a:solidFill>
              </a:ln>
            </c:spPr>
            <c:extLst>
              <c:ext xmlns:c16="http://schemas.microsoft.com/office/drawing/2014/chart" uri="{C3380CC4-5D6E-409C-BE32-E72D297353CC}">
                <c16:uniqueId val="{00000005-2B99-41CF-A962-A286003095C4}"/>
              </c:ext>
            </c:extLst>
          </c:dPt>
          <c:dLbls>
            <c:numFmt formatCode="#,##0.0" sourceLinked="0"/>
            <c:spPr>
              <a:noFill/>
              <a:ln>
                <a:noFill/>
              </a:ln>
              <a:effectLst/>
            </c:spPr>
            <c:txPr>
              <a:bodyPr/>
              <a:lstStyle/>
              <a:p>
                <a:pPr>
                  <a:defRPr sz="1600">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List1!$A$2:$A$19</c:f>
              <c:strCache>
                <c:ptCount val="18"/>
                <c:pt idx="0">
                  <c:v>Litva</c:v>
                </c:pt>
                <c:pt idx="1">
                  <c:v>Maďarsko</c:v>
                </c:pt>
                <c:pt idx="2">
                  <c:v>Lotyšsko</c:v>
                </c:pt>
                <c:pt idx="3">
                  <c:v>Rumunsko</c:v>
                </c:pt>
                <c:pt idx="4">
                  <c:v>Slovensko</c:v>
                </c:pt>
                <c:pt idx="5">
                  <c:v>Chorvatsko</c:v>
                </c:pt>
                <c:pt idx="6">
                  <c:v>Estonsko</c:v>
                </c:pt>
                <c:pt idx="7">
                  <c:v>Česká republika</c:v>
                </c:pt>
                <c:pt idx="8">
                  <c:v>Srbsko</c:v>
                </c:pt>
                <c:pt idx="9">
                  <c:v>Polsko</c:v>
                </c:pt>
                <c:pt idx="10">
                  <c:v>Bulharsko</c:v>
                </c:pt>
                <c:pt idx="11">
                  <c:v>Slovinsko</c:v>
                </c:pt>
                <c:pt idx="12">
                  <c:v>HKK</c:v>
                </c:pt>
                <c:pt idx="13">
                  <c:v>Turecko</c:v>
                </c:pt>
                <c:pt idx="14">
                  <c:v>Rakousko</c:v>
                </c:pt>
                <c:pt idx="15">
                  <c:v>Belgie</c:v>
                </c:pt>
                <c:pt idx="16">
                  <c:v>Německo</c:v>
                </c:pt>
                <c:pt idx="17">
                  <c:v>Finsko</c:v>
                </c:pt>
              </c:strCache>
            </c:strRef>
          </c:cat>
          <c:val>
            <c:numRef>
              <c:f>List1!$B$2:$B$19</c:f>
              <c:numCache>
                <c:formatCode>#,##0.00</c:formatCode>
                <c:ptCount val="18"/>
                <c:pt idx="0">
                  <c:v>445.88</c:v>
                </c:pt>
                <c:pt idx="1">
                  <c:v>417.97</c:v>
                </c:pt>
                <c:pt idx="2">
                  <c:v>414.65</c:v>
                </c:pt>
                <c:pt idx="3">
                  <c:v>362.7</c:v>
                </c:pt>
                <c:pt idx="4">
                  <c:v>362.17</c:v>
                </c:pt>
                <c:pt idx="5">
                  <c:v>326.89999999999998</c:v>
                </c:pt>
                <c:pt idx="6">
                  <c:v>307.35000000000002</c:v>
                </c:pt>
                <c:pt idx="7">
                  <c:v>284.7</c:v>
                </c:pt>
                <c:pt idx="8">
                  <c:v>276.39999999999998</c:v>
                </c:pt>
                <c:pt idx="9">
                  <c:v>276.02999999999997</c:v>
                </c:pt>
                <c:pt idx="10">
                  <c:v>271.08</c:v>
                </c:pt>
                <c:pt idx="11">
                  <c:v>265.33999999999997</c:v>
                </c:pt>
                <c:pt idx="12" formatCode="General">
                  <c:v>251.81747312315309</c:v>
                </c:pt>
                <c:pt idx="13">
                  <c:v>230.94</c:v>
                </c:pt>
                <c:pt idx="14">
                  <c:v>220.94</c:v>
                </c:pt>
                <c:pt idx="15">
                  <c:v>216.42</c:v>
                </c:pt>
                <c:pt idx="16">
                  <c:v>214.72</c:v>
                </c:pt>
                <c:pt idx="17">
                  <c:v>213.34</c:v>
                </c:pt>
              </c:numCache>
            </c:numRef>
          </c:val>
          <c:extLst>
            <c:ext xmlns:c16="http://schemas.microsoft.com/office/drawing/2014/chart" uri="{C3380CC4-5D6E-409C-BE32-E72D297353CC}">
              <c16:uniqueId val="{00000006-2B99-41CF-A962-A286003095C4}"/>
            </c:ext>
          </c:extLst>
        </c:ser>
        <c:dLbls>
          <c:showLegendKey val="0"/>
          <c:showVal val="0"/>
          <c:showCatName val="0"/>
          <c:showSerName val="0"/>
          <c:showPercent val="0"/>
          <c:showBubbleSize val="0"/>
        </c:dLbls>
        <c:gapWidth val="70"/>
        <c:axId val="346597176"/>
        <c:axId val="346599528"/>
      </c:barChart>
      <c:catAx>
        <c:axId val="346597176"/>
        <c:scaling>
          <c:orientation val="maxMin"/>
        </c:scaling>
        <c:delete val="1"/>
        <c:axPos val="l"/>
        <c:numFmt formatCode="General" sourceLinked="1"/>
        <c:majorTickMark val="out"/>
        <c:minorTickMark val="none"/>
        <c:tickLblPos val="none"/>
        <c:crossAx val="346599528"/>
        <c:crosses val="autoZero"/>
        <c:auto val="1"/>
        <c:lblAlgn val="ctr"/>
        <c:lblOffset val="100"/>
        <c:noMultiLvlLbl val="0"/>
      </c:catAx>
      <c:valAx>
        <c:axId val="346599528"/>
        <c:scaling>
          <c:orientation val="minMax"/>
        </c:scaling>
        <c:delete val="0"/>
        <c:axPos val="t"/>
        <c:numFmt formatCode="#,##0" sourceLinked="0"/>
        <c:majorTickMark val="out"/>
        <c:minorTickMark val="none"/>
        <c:tickLblPos val="nextTo"/>
        <c:txPr>
          <a:bodyPr/>
          <a:lstStyle/>
          <a:p>
            <a:pPr>
              <a:defRPr sz="1400"/>
            </a:pPr>
            <a:endParaRPr lang="cs-CZ"/>
          </a:p>
        </c:txPr>
        <c:crossAx val="346597176"/>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5142586277223"/>
          <c:y val="4.2431708463485672E-2"/>
          <c:w val="0.85029064840390356"/>
          <c:h val="0.757155353038101"/>
        </c:manualLayout>
      </c:layout>
      <c:lineChart>
        <c:grouping val="standard"/>
        <c:varyColors val="0"/>
        <c:ser>
          <c:idx val="0"/>
          <c:order val="0"/>
          <c:tx>
            <c:strRef>
              <c:f>List1!$B$1</c:f>
              <c:strCache>
                <c:ptCount val="1"/>
                <c:pt idx="0">
                  <c:v>čr</c:v>
                </c:pt>
              </c:strCache>
            </c:strRef>
          </c:tx>
          <c:spPr>
            <a:ln>
              <a:solidFill>
                <a:srgbClr val="037BC1"/>
              </a:solidFill>
            </a:ln>
          </c:spPr>
          <c:marker>
            <c:symbol val="circle"/>
            <c:size val="7"/>
            <c:spPr>
              <a:solidFill>
                <a:srgbClr val="037BC1"/>
              </a:solidFill>
              <a:ln>
                <a:solidFill>
                  <a:schemeClr val="bg2"/>
                </a:solidFill>
              </a:ln>
            </c:spPr>
          </c:marker>
          <c:dLbls>
            <c:numFmt formatCode="0.0&quot; &quot;%" sourceLinked="0"/>
            <c:spPr>
              <a:noFill/>
              <a:ln>
                <a:noFill/>
              </a:ln>
              <a:effectLst/>
            </c:spPr>
            <c:txPr>
              <a:bodyPr rot="0" vert="horz"/>
              <a:lstStyle/>
              <a:p>
                <a:pPr>
                  <a:defRPr sz="1200">
                    <a:solidFill>
                      <a:srgbClr val="037BC1"/>
                    </a:solidFill>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List1!$A$2:$A$13</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List1!$B$2:$B$13</c:f>
              <c:numCache>
                <c:formatCode>###0.0%</c:formatCode>
                <c:ptCount val="12"/>
                <c:pt idx="0">
                  <c:v>0.27363431323827364</c:v>
                </c:pt>
                <c:pt idx="1">
                  <c:v>0.27097229103937187</c:v>
                </c:pt>
                <c:pt idx="2">
                  <c:v>0.26244402863499688</c:v>
                </c:pt>
                <c:pt idx="3">
                  <c:v>0.26490958781026541</c:v>
                </c:pt>
                <c:pt idx="4">
                  <c:v>0.26354260257562145</c:v>
                </c:pt>
                <c:pt idx="5">
                  <c:v>0.25787279667988428</c:v>
                </c:pt>
                <c:pt idx="6">
                  <c:v>0.26052583363869547</c:v>
                </c:pt>
                <c:pt idx="7">
                  <c:v>0.25639521128093501</c:v>
                </c:pt>
                <c:pt idx="8">
                  <c:v>0.25146393458843425</c:v>
                </c:pt>
                <c:pt idx="9">
                  <c:v>0.24563341067285382</c:v>
                </c:pt>
                <c:pt idx="10">
                  <c:v>0.2437838177364213</c:v>
                </c:pt>
                <c:pt idx="11">
                  <c:v>0.24063939071909318</c:v>
                </c:pt>
              </c:numCache>
            </c:numRef>
          </c:val>
          <c:smooth val="0"/>
          <c:extLst>
            <c:ext xmlns:c16="http://schemas.microsoft.com/office/drawing/2014/chart" uri="{C3380CC4-5D6E-409C-BE32-E72D297353CC}">
              <c16:uniqueId val="{00000000-D6B0-4FAC-A635-EDBF6CB516D8}"/>
            </c:ext>
          </c:extLst>
        </c:ser>
        <c:ser>
          <c:idx val="1"/>
          <c:order val="1"/>
          <c:tx>
            <c:strRef>
              <c:f>List1!$C$1</c:f>
              <c:strCache>
                <c:ptCount val="1"/>
                <c:pt idx="0">
                  <c:v>muži</c:v>
                </c:pt>
              </c:strCache>
            </c:strRef>
          </c:tx>
          <c:spPr>
            <a:ln>
              <a:solidFill>
                <a:srgbClr val="8CC841"/>
              </a:solidFill>
            </a:ln>
          </c:spPr>
          <c:marker>
            <c:symbol val="circle"/>
            <c:size val="5"/>
            <c:spPr>
              <a:solidFill>
                <a:srgbClr val="8CC841"/>
              </a:solidFill>
              <a:ln>
                <a:solidFill>
                  <a:srgbClr val="8CC841"/>
                </a:solidFill>
              </a:ln>
            </c:spPr>
          </c:marker>
          <c:dLbls>
            <c:numFmt formatCode="0.0&quot; &quot;%" sourceLinked="0"/>
            <c:spPr>
              <a:noFill/>
              <a:ln>
                <a:noFill/>
              </a:ln>
              <a:effectLst/>
            </c:spPr>
            <c:txPr>
              <a:bodyPr wrap="square" lIns="38100" tIns="19050" rIns="38100" bIns="19050" anchor="ctr">
                <a:spAutoFit/>
              </a:bodyPr>
              <a:lstStyle/>
              <a:p>
                <a:pPr>
                  <a:defRPr sz="1200">
                    <a:solidFill>
                      <a:srgbClr val="8CC841"/>
                    </a:solidFill>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List1!$A$2:$A$13</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List1!$C$2:$C$13</c:f>
              <c:numCache>
                <c:formatCode>###0.0%</c:formatCode>
                <c:ptCount val="12"/>
                <c:pt idx="0">
                  <c:v>0.36774218023862365</c:v>
                </c:pt>
                <c:pt idx="1">
                  <c:v>0.36119903534554226</c:v>
                </c:pt>
                <c:pt idx="2">
                  <c:v>0.35332840236686391</c:v>
                </c:pt>
                <c:pt idx="3">
                  <c:v>0.35514312096029549</c:v>
                </c:pt>
                <c:pt idx="4">
                  <c:v>0.35034447091852755</c:v>
                </c:pt>
                <c:pt idx="5">
                  <c:v>0.34386801099908337</c:v>
                </c:pt>
                <c:pt idx="6">
                  <c:v>0.34640095829249701</c:v>
                </c:pt>
                <c:pt idx="7">
                  <c:v>0.33917007815407518</c:v>
                </c:pt>
                <c:pt idx="8">
                  <c:v>0.33314263238817177</c:v>
                </c:pt>
                <c:pt idx="9">
                  <c:v>0.32181122448979593</c:v>
                </c:pt>
                <c:pt idx="10">
                  <c:v>0.32027568123028949</c:v>
                </c:pt>
                <c:pt idx="11">
                  <c:v>0.31454612120894665</c:v>
                </c:pt>
              </c:numCache>
            </c:numRef>
          </c:val>
          <c:smooth val="0"/>
          <c:extLst>
            <c:ext xmlns:c16="http://schemas.microsoft.com/office/drawing/2014/chart" uri="{C3380CC4-5D6E-409C-BE32-E72D297353CC}">
              <c16:uniqueId val="{00000001-D6B0-4FAC-A635-EDBF6CB516D8}"/>
            </c:ext>
          </c:extLst>
        </c:ser>
        <c:ser>
          <c:idx val="2"/>
          <c:order val="2"/>
          <c:tx>
            <c:strRef>
              <c:f>List1!$D$1</c:f>
              <c:strCache>
                <c:ptCount val="1"/>
                <c:pt idx="0">
                  <c:v>ženy</c:v>
                </c:pt>
              </c:strCache>
            </c:strRef>
          </c:tx>
          <c:spPr>
            <a:ln>
              <a:solidFill>
                <a:srgbClr val="DA2128"/>
              </a:solidFill>
            </a:ln>
          </c:spPr>
          <c:marker>
            <c:symbol val="circle"/>
            <c:size val="5"/>
            <c:spPr>
              <a:solidFill>
                <a:srgbClr val="DA2128"/>
              </a:solidFill>
              <a:ln>
                <a:solidFill>
                  <a:srgbClr val="DA2128"/>
                </a:solidFill>
              </a:ln>
            </c:spPr>
          </c:marker>
          <c:dLbls>
            <c:numFmt formatCode="0.0&quot; &quot;%" sourceLinked="0"/>
            <c:spPr>
              <a:noFill/>
              <a:ln>
                <a:noFill/>
              </a:ln>
              <a:effectLst/>
            </c:spPr>
            <c:txPr>
              <a:bodyPr wrap="square" lIns="38100" tIns="19050" rIns="38100" bIns="19050" anchor="ctr">
                <a:spAutoFit/>
              </a:bodyPr>
              <a:lstStyle/>
              <a:p>
                <a:pPr>
                  <a:defRPr sz="1200">
                    <a:solidFill>
                      <a:srgbClr val="F6063C"/>
                    </a:solidFill>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List1!$A$2:$A$13</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List1!$D$2:$D$13</c:f>
              <c:numCache>
                <c:formatCode>###0.0%</c:formatCode>
                <c:ptCount val="12"/>
                <c:pt idx="0">
                  <c:v>0.17807269295221217</c:v>
                </c:pt>
                <c:pt idx="1">
                  <c:v>0.17865129549660699</c:v>
                </c:pt>
                <c:pt idx="2">
                  <c:v>0.17030051930035056</c:v>
                </c:pt>
                <c:pt idx="3">
                  <c:v>0.17218279120962537</c:v>
                </c:pt>
                <c:pt idx="4">
                  <c:v>0.17437911472859394</c:v>
                </c:pt>
                <c:pt idx="5">
                  <c:v>0.17041704729767521</c:v>
                </c:pt>
                <c:pt idx="6">
                  <c:v>0.17300506825496653</c:v>
                </c:pt>
                <c:pt idx="7">
                  <c:v>0.17072701011073663</c:v>
                </c:pt>
                <c:pt idx="8">
                  <c:v>0.16875758069479896</c:v>
                </c:pt>
                <c:pt idx="9">
                  <c:v>0.16655948553054661</c:v>
                </c:pt>
                <c:pt idx="10">
                  <c:v>0.16528790385629352</c:v>
                </c:pt>
                <c:pt idx="11">
                  <c:v>0.16457311265656732</c:v>
                </c:pt>
              </c:numCache>
            </c:numRef>
          </c:val>
          <c:smooth val="0"/>
          <c:extLst>
            <c:ext xmlns:c16="http://schemas.microsoft.com/office/drawing/2014/chart" uri="{C3380CC4-5D6E-409C-BE32-E72D297353CC}">
              <c16:uniqueId val="{00000002-D6B0-4FAC-A635-EDBF6CB516D8}"/>
            </c:ext>
          </c:extLst>
        </c:ser>
        <c:ser>
          <c:idx val="3"/>
          <c:order val="3"/>
          <c:tx>
            <c:strRef>
              <c:f>List1!$E$1</c:f>
              <c:strCache>
                <c:ptCount val="1"/>
                <c:pt idx="0">
                  <c:v>brno</c:v>
                </c:pt>
              </c:strCache>
            </c:strRef>
          </c:tx>
          <c:spPr>
            <a:ln w="28575"/>
          </c:spPr>
          <c:marker>
            <c:spPr>
              <a:solidFill>
                <a:srgbClr val="FFC000"/>
              </a:solidFill>
              <a:ln w="28575"/>
            </c:spPr>
          </c:marker>
          <c:dLbls>
            <c:spPr>
              <a:noFill/>
              <a:ln>
                <a:noFill/>
              </a:ln>
              <a:effectLst/>
            </c:spPr>
            <c:txPr>
              <a:bodyPr wrap="square" lIns="38100" tIns="19050" rIns="38100" bIns="19050" anchor="ctr">
                <a:spAutoFit/>
              </a:bodyPr>
              <a:lstStyle/>
              <a:p>
                <a:pPr>
                  <a:defRPr sz="1200">
                    <a:solidFill>
                      <a:srgbClr val="FFC000"/>
                    </a:solidFill>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List1!$A$2:$A$13</c:f>
              <c:strCach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strCache>
            </c:strRef>
          </c:cat>
          <c:val>
            <c:numRef>
              <c:f>List1!$E$2:$E$13</c:f>
              <c:numCache>
                <c:formatCode>0.0%</c:formatCode>
                <c:ptCount val="12"/>
                <c:pt idx="0">
                  <c:v>0.24221267454350176</c:v>
                </c:pt>
                <c:pt idx="1">
                  <c:v>0.25316684762938818</c:v>
                </c:pt>
                <c:pt idx="2">
                  <c:v>0.23836914227711062</c:v>
                </c:pt>
                <c:pt idx="3">
                  <c:v>0.24455249414730743</c:v>
                </c:pt>
                <c:pt idx="4">
                  <c:v>0.23451635351426581</c:v>
                </c:pt>
                <c:pt idx="5">
                  <c:v>0.23828326180257495</c:v>
                </c:pt>
                <c:pt idx="6">
                  <c:v>0.22456911118621192</c:v>
                </c:pt>
                <c:pt idx="7">
                  <c:v>0.23494834342714599</c:v>
                </c:pt>
                <c:pt idx="8">
                  <c:v>0.23800548320767653</c:v>
                </c:pt>
                <c:pt idx="9">
                  <c:v>0.22672064777327969</c:v>
                </c:pt>
                <c:pt idx="10">
                  <c:v>0.22030088189521013</c:v>
                </c:pt>
                <c:pt idx="11">
                  <c:v>0.21729747675962796</c:v>
                </c:pt>
              </c:numCache>
            </c:numRef>
          </c:val>
          <c:smooth val="0"/>
          <c:extLst>
            <c:ext xmlns:c16="http://schemas.microsoft.com/office/drawing/2014/chart" uri="{C3380CC4-5D6E-409C-BE32-E72D297353CC}">
              <c16:uniqueId val="{00000003-D6B0-4FAC-A635-EDBF6CB516D8}"/>
            </c:ext>
          </c:extLst>
        </c:ser>
        <c:dLbls>
          <c:showLegendKey val="0"/>
          <c:showVal val="0"/>
          <c:showCatName val="0"/>
          <c:showSerName val="0"/>
          <c:showPercent val="0"/>
          <c:showBubbleSize val="0"/>
        </c:dLbls>
        <c:marker val="1"/>
        <c:smooth val="0"/>
        <c:axId val="346606192"/>
        <c:axId val="346604624"/>
      </c:lineChart>
      <c:catAx>
        <c:axId val="346606192"/>
        <c:scaling>
          <c:orientation val="minMax"/>
        </c:scaling>
        <c:delete val="0"/>
        <c:axPos val="b"/>
        <c:minorGridlines>
          <c:spPr>
            <a:ln>
              <a:solidFill>
                <a:prstClr val="white"/>
              </a:solidFill>
            </a:ln>
          </c:spPr>
        </c:minorGridlines>
        <c:numFmt formatCode="General" sourceLinked="1"/>
        <c:majorTickMark val="out"/>
        <c:minorTickMark val="none"/>
        <c:tickLblPos val="low"/>
        <c:spPr>
          <a:ln>
            <a:noFill/>
          </a:ln>
        </c:spPr>
        <c:txPr>
          <a:bodyPr rot="0" vert="horz"/>
          <a:lstStyle/>
          <a:p>
            <a:pPr>
              <a:defRPr/>
            </a:pPr>
            <a:endParaRPr lang="cs-CZ"/>
          </a:p>
        </c:txPr>
        <c:crossAx val="346604624"/>
        <c:crosses val="autoZero"/>
        <c:auto val="1"/>
        <c:lblAlgn val="ctr"/>
        <c:lblOffset val="100"/>
        <c:tickMarkSkip val="2"/>
        <c:noMultiLvlLbl val="0"/>
      </c:catAx>
      <c:valAx>
        <c:axId val="346604624"/>
        <c:scaling>
          <c:orientation val="minMax"/>
          <c:max val="0.5"/>
          <c:min val="0"/>
        </c:scaling>
        <c:delete val="0"/>
        <c:axPos val="l"/>
        <c:majorGridlines>
          <c:spPr>
            <a:ln>
              <a:solidFill>
                <a:schemeClr val="bg1"/>
              </a:solidFill>
            </a:ln>
          </c:spPr>
        </c:majorGridlines>
        <c:numFmt formatCode="0&quot; &quot;%" sourceLinked="0"/>
        <c:majorTickMark val="out"/>
        <c:minorTickMark val="none"/>
        <c:tickLblPos val="nextTo"/>
        <c:spPr>
          <a:ln>
            <a:noFill/>
          </a:ln>
        </c:spPr>
        <c:crossAx val="346606192"/>
        <c:crosses val="autoZero"/>
        <c:crossBetween val="between"/>
        <c:minorUnit val="0.2"/>
      </c:valAx>
      <c:spPr>
        <a:solidFill>
          <a:srgbClr val="EEECE1"/>
        </a:solidFill>
      </c:spPr>
    </c:plotArea>
    <c:plotVisOnly val="1"/>
    <c:dispBlanksAs val="gap"/>
    <c:showDLblsOverMax val="0"/>
  </c:chart>
  <c:txPr>
    <a:bodyPr/>
    <a:lstStyle/>
    <a:p>
      <a:pPr>
        <a:defRPr sz="1400"/>
      </a:pPr>
      <a:endParaRPr lang="cs-CZ"/>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49056769188494E-2"/>
          <c:y val="6.2835126048701118E-2"/>
          <c:w val="0.78878643415307947"/>
          <c:h val="0.90468985670079005"/>
        </c:manualLayout>
      </c:layout>
      <c:barChart>
        <c:barDir val="bar"/>
        <c:grouping val="clustered"/>
        <c:varyColors val="0"/>
        <c:ser>
          <c:idx val="0"/>
          <c:order val="0"/>
          <c:tx>
            <c:strRef>
              <c:f>List1!$B$1</c:f>
              <c:strCache>
                <c:ptCount val="1"/>
                <c:pt idx="0">
                  <c:v>ČR</c:v>
                </c:pt>
              </c:strCache>
            </c:strRef>
          </c:tx>
          <c:spPr>
            <a:solidFill>
              <a:srgbClr val="037BC1"/>
            </a:solidFill>
            <a:ln>
              <a:solidFill>
                <a:schemeClr val="bg1"/>
              </a:solidFill>
            </a:ln>
          </c:spPr>
          <c:invertIfNegative val="0"/>
          <c:dLbls>
            <c:numFmt formatCode="0.0&quot; &quot;%" sourceLinked="0"/>
            <c:spPr>
              <a:noFill/>
              <a:ln>
                <a:noFill/>
              </a:ln>
              <a:effectLst/>
            </c:spPr>
            <c:txPr>
              <a:bodyPr/>
              <a:lstStyle/>
              <a:p>
                <a:pPr>
                  <a:defRPr sz="1100">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List1!$A$2:$A$21</c:f>
              <c:strCache>
                <c:ptCount val="20"/>
                <c:pt idx="0">
                  <c:v>Ischemická choroba srdeční</c:v>
                </c:pt>
                <c:pt idx="1">
                  <c:v>Zhoubný novotvar průdušnice, bronchu a plic</c:v>
                </c:pt>
                <c:pt idx="2">
                  <c:v>Úrazy</c:v>
                </c:pt>
                <c:pt idx="3">
                  <c:v>Sebevražda a sebepoškozování</c:v>
                </c:pt>
                <c:pt idx="4">
                  <c:v>Následky abúzu alkoholu</c:v>
                </c:pt>
                <c:pt idx="5">
                  <c:v>Zhoubný novotvar tlustého střeva a konečníku</c:v>
                </c:pt>
                <c:pt idx="6">
                  <c:v>Chronická obstrukční plicní nemoc</c:v>
                </c:pt>
                <c:pt idx="7">
                  <c:v>Dopravní nehody</c:v>
                </c:pt>
                <c:pt idx="8">
                  <c:v>Zápal plic</c:v>
                </c:pt>
                <c:pt idx="9">
                  <c:v>Zhoubný novotvar rtu, ústní dutiny a hltanu</c:v>
                </c:pt>
                <c:pt idx="10">
                  <c:v>Zhoubný novotvar žaludku</c:v>
                </c:pt>
                <c:pt idx="11">
                  <c:v>DVT s plicní embolií</c:v>
                </c:pt>
                <c:pt idx="12">
                  <c:v>Zhoubný novotvar jater</c:v>
                </c:pt>
                <c:pt idx="13">
                  <c:v>Zhoubný novotvar jícnu</c:v>
                </c:pt>
                <c:pt idx="14">
                  <c:v>Aneurysma a disekce aorty</c:v>
                </c:pt>
                <c:pt idx="15">
                  <c:v>Maligní melanom kůže</c:v>
                </c:pt>
                <c:pt idx="16">
                  <c:v>Komplikace během chirurgické a lékařské péče</c:v>
                </c:pt>
                <c:pt idx="17">
                  <c:v>Vražda / Útok</c:v>
                </c:pt>
                <c:pt idx="18">
                  <c:v>Diabetes mellitus</c:v>
                </c:pt>
                <c:pt idx="19">
                  <c:v>Jiné</c:v>
                </c:pt>
              </c:strCache>
            </c:strRef>
          </c:cat>
          <c:val>
            <c:numRef>
              <c:f>List1!$B$2:$B$21</c:f>
              <c:numCache>
                <c:formatCode>###0.00</c:formatCode>
                <c:ptCount val="20"/>
                <c:pt idx="0">
                  <c:v>9.861099891324844E-2</c:v>
                </c:pt>
                <c:pt idx="1">
                  <c:v>5.0417401456825717E-2</c:v>
                </c:pt>
                <c:pt idx="2" formatCode="General">
                  <c:v>3.2620872663977091E-2</c:v>
                </c:pt>
                <c:pt idx="3" formatCode="General">
                  <c:v>2.5850387832026946E-2</c:v>
                </c:pt>
                <c:pt idx="4">
                  <c:v>2.5137063450813076E-2</c:v>
                </c:pt>
                <c:pt idx="5">
                  <c:v>2.404726231284714E-2</c:v>
                </c:pt>
                <c:pt idx="6" formatCode="General">
                  <c:v>1.6078758327833557E-2</c:v>
                </c:pt>
                <c:pt idx="7" formatCode="General">
                  <c:v>1.2163095218135436E-2</c:v>
                </c:pt>
                <c:pt idx="8" formatCode="General">
                  <c:v>1.0794365956746214E-2</c:v>
                </c:pt>
                <c:pt idx="9">
                  <c:v>8.7900463813268652E-3</c:v>
                </c:pt>
                <c:pt idx="10">
                  <c:v>7.556970688159876E-3</c:v>
                </c:pt>
                <c:pt idx="11">
                  <c:v>6.6759845934126162E-3</c:v>
                </c:pt>
                <c:pt idx="12">
                  <c:v>6.5449036173776719E-3</c:v>
                </c:pt>
                <c:pt idx="13">
                  <c:v>6.0632572403188315E-3</c:v>
                </c:pt>
                <c:pt idx="14">
                  <c:v>3.6382591836702839E-3</c:v>
                </c:pt>
                <c:pt idx="15">
                  <c:v>2.6109501389306056E-3</c:v>
                </c:pt>
                <c:pt idx="16">
                  <c:v>8.6879251558110555E-4</c:v>
                </c:pt>
                <c:pt idx="17" formatCode="General">
                  <c:v>8.4745375204052227E-4</c:v>
                </c:pt>
                <c:pt idx="18">
                  <c:v>7.2551796037997342E-4</c:v>
                </c:pt>
                <c:pt idx="19">
                  <c:v>1.4281729598236599E-3</c:v>
                </c:pt>
              </c:numCache>
            </c:numRef>
          </c:val>
          <c:extLst>
            <c:ext xmlns:c16="http://schemas.microsoft.com/office/drawing/2014/chart" uri="{C3380CC4-5D6E-409C-BE32-E72D297353CC}">
              <c16:uniqueId val="{00000000-FCD4-4AE8-B550-58184CF89149}"/>
            </c:ext>
          </c:extLst>
        </c:ser>
        <c:ser>
          <c:idx val="1"/>
          <c:order val="1"/>
          <c:tx>
            <c:strRef>
              <c:f>List1!$C$1</c:f>
              <c:strCache>
                <c:ptCount val="1"/>
                <c:pt idx="0">
                  <c:v>VYS</c:v>
                </c:pt>
              </c:strCache>
            </c:strRef>
          </c:tx>
          <c:spPr>
            <a:ln>
              <a:solidFill>
                <a:schemeClr val="bg1"/>
              </a:solidFill>
            </a:ln>
          </c:spPr>
          <c:invertIfNegative val="0"/>
          <c:dLbls>
            <c:numFmt formatCode="0.0%" sourceLinked="0"/>
            <c:spPr>
              <a:noFill/>
              <a:ln>
                <a:noFill/>
              </a:ln>
              <a:effectLst/>
            </c:spPr>
            <c:txPr>
              <a:bodyPr wrap="square" lIns="38100" tIns="19050" rIns="38100" bIns="19050" anchor="ctr">
                <a:spAutoFit/>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List1!$A$2:$A$21</c:f>
              <c:strCache>
                <c:ptCount val="20"/>
                <c:pt idx="0">
                  <c:v>Ischemická choroba srdeční</c:v>
                </c:pt>
                <c:pt idx="1">
                  <c:v>Zhoubný novotvar průdušnice, bronchu a plic</c:v>
                </c:pt>
                <c:pt idx="2">
                  <c:v>Úrazy</c:v>
                </c:pt>
                <c:pt idx="3">
                  <c:v>Sebevražda a sebepoškozování</c:v>
                </c:pt>
                <c:pt idx="4">
                  <c:v>Následky abúzu alkoholu</c:v>
                </c:pt>
                <c:pt idx="5">
                  <c:v>Zhoubný novotvar tlustého střeva a konečníku</c:v>
                </c:pt>
                <c:pt idx="6">
                  <c:v>Chronická obstrukční plicní nemoc</c:v>
                </c:pt>
                <c:pt idx="7">
                  <c:v>Dopravní nehody</c:v>
                </c:pt>
                <c:pt idx="8">
                  <c:v>Zápal plic</c:v>
                </c:pt>
                <c:pt idx="9">
                  <c:v>Zhoubný novotvar rtu, ústní dutiny a hltanu</c:v>
                </c:pt>
                <c:pt idx="10">
                  <c:v>Zhoubný novotvar žaludku</c:v>
                </c:pt>
                <c:pt idx="11">
                  <c:v>DVT s plicní embolií</c:v>
                </c:pt>
                <c:pt idx="12">
                  <c:v>Zhoubný novotvar jater</c:v>
                </c:pt>
                <c:pt idx="13">
                  <c:v>Zhoubný novotvar jícnu</c:v>
                </c:pt>
                <c:pt idx="14">
                  <c:v>Aneurysma a disekce aorty</c:v>
                </c:pt>
                <c:pt idx="15">
                  <c:v>Maligní melanom kůže</c:v>
                </c:pt>
                <c:pt idx="16">
                  <c:v>Komplikace během chirurgické a lékařské péče</c:v>
                </c:pt>
                <c:pt idx="17">
                  <c:v>Vražda / Útok</c:v>
                </c:pt>
                <c:pt idx="18">
                  <c:v>Diabetes mellitus</c:v>
                </c:pt>
                <c:pt idx="19">
                  <c:v>Jiné</c:v>
                </c:pt>
              </c:strCache>
            </c:strRef>
          </c:cat>
          <c:val>
            <c:numRef>
              <c:f>List1!$C$2:$C$21</c:f>
              <c:numCache>
                <c:formatCode>###0.00</c:formatCode>
                <c:ptCount val="20"/>
                <c:pt idx="0">
                  <c:v>8.9602508637960848E-2</c:v>
                </c:pt>
                <c:pt idx="1">
                  <c:v>5.0114688888243643E-2</c:v>
                </c:pt>
                <c:pt idx="2" formatCode="General">
                  <c:v>2.6421997038413456E-2</c:v>
                </c:pt>
                <c:pt idx="3" formatCode="General">
                  <c:v>2.8599634156964163E-2</c:v>
                </c:pt>
                <c:pt idx="4">
                  <c:v>1.7885659533695201E-2</c:v>
                </c:pt>
                <c:pt idx="5">
                  <c:v>2.1660230539182888E-2</c:v>
                </c:pt>
                <c:pt idx="6" formatCode="General">
                  <c:v>1.4924073052466527E-2</c:v>
                </c:pt>
                <c:pt idx="7" formatCode="General">
                  <c:v>1.2078627217560497E-2</c:v>
                </c:pt>
                <c:pt idx="8">
                  <c:v>9.4944978368805364E-3</c:v>
                </c:pt>
                <c:pt idx="9">
                  <c:v>7.4910716878139822E-3</c:v>
                </c:pt>
                <c:pt idx="10">
                  <c:v>8.1008100810080839E-3</c:v>
                </c:pt>
                <c:pt idx="11">
                  <c:v>6.8232629714583973E-3</c:v>
                </c:pt>
                <c:pt idx="12">
                  <c:v>5.8360674777155255E-3</c:v>
                </c:pt>
                <c:pt idx="13">
                  <c:v>5.0521181150373273E-3</c:v>
                </c:pt>
                <c:pt idx="14">
                  <c:v>3.5132545512615832E-3</c:v>
                </c:pt>
                <c:pt idx="15">
                  <c:v>2.9035161580674225E-3</c:v>
                </c:pt>
                <c:pt idx="16">
                  <c:v>4.3552742371011545E-4</c:v>
                </c:pt>
                <c:pt idx="17" formatCode="General">
                  <c:v>5.5166807003281272E-4</c:v>
                </c:pt>
                <c:pt idx="18">
                  <c:v>5.2263290845213544E-4</c:v>
                </c:pt>
                <c:pt idx="19">
                  <c:v>9.8719549374292237E-4</c:v>
                </c:pt>
              </c:numCache>
            </c:numRef>
          </c:val>
          <c:extLst>
            <c:ext xmlns:c16="http://schemas.microsoft.com/office/drawing/2014/chart" uri="{C3380CC4-5D6E-409C-BE32-E72D297353CC}">
              <c16:uniqueId val="{00000000-DB0E-4EA1-8910-7A8357922FF9}"/>
            </c:ext>
          </c:extLst>
        </c:ser>
        <c:dLbls>
          <c:showLegendKey val="0"/>
          <c:showVal val="0"/>
          <c:showCatName val="0"/>
          <c:showSerName val="0"/>
          <c:showPercent val="0"/>
          <c:showBubbleSize val="0"/>
        </c:dLbls>
        <c:gapWidth val="40"/>
        <c:axId val="346595216"/>
        <c:axId val="346596784"/>
      </c:barChart>
      <c:catAx>
        <c:axId val="346595216"/>
        <c:scaling>
          <c:orientation val="maxMin"/>
        </c:scaling>
        <c:delete val="1"/>
        <c:axPos val="l"/>
        <c:numFmt formatCode="General" sourceLinked="1"/>
        <c:majorTickMark val="out"/>
        <c:minorTickMark val="none"/>
        <c:tickLblPos val="none"/>
        <c:crossAx val="346596784"/>
        <c:crosses val="autoZero"/>
        <c:auto val="1"/>
        <c:lblAlgn val="ctr"/>
        <c:lblOffset val="100"/>
        <c:noMultiLvlLbl val="0"/>
      </c:catAx>
      <c:valAx>
        <c:axId val="346596784"/>
        <c:scaling>
          <c:orientation val="minMax"/>
        </c:scaling>
        <c:delete val="0"/>
        <c:axPos val="t"/>
        <c:numFmt formatCode="0%" sourceLinked="0"/>
        <c:majorTickMark val="out"/>
        <c:minorTickMark val="none"/>
        <c:tickLblPos val="nextTo"/>
        <c:txPr>
          <a:bodyPr/>
          <a:lstStyle/>
          <a:p>
            <a:pPr>
              <a:defRPr sz="1400"/>
            </a:pPr>
            <a:endParaRPr lang="cs-CZ"/>
          </a:p>
        </c:txPr>
        <c:crossAx val="346595216"/>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49056769188494E-2"/>
          <c:y val="6.2835126048701118E-2"/>
          <c:w val="0.78878643415307947"/>
          <c:h val="0.90468985670079005"/>
        </c:manualLayout>
      </c:layout>
      <c:barChart>
        <c:barDir val="bar"/>
        <c:grouping val="clustered"/>
        <c:varyColors val="0"/>
        <c:ser>
          <c:idx val="0"/>
          <c:order val="0"/>
          <c:tx>
            <c:strRef>
              <c:f>List1!$B$1</c:f>
              <c:strCache>
                <c:ptCount val="1"/>
                <c:pt idx="0">
                  <c:v>ČR</c:v>
                </c:pt>
              </c:strCache>
            </c:strRef>
          </c:tx>
          <c:spPr>
            <a:solidFill>
              <a:srgbClr val="037BC1"/>
            </a:solidFill>
            <a:ln>
              <a:solidFill>
                <a:schemeClr val="bg1"/>
              </a:solidFill>
            </a:ln>
          </c:spPr>
          <c:invertIfNegative val="0"/>
          <c:dLbls>
            <c:numFmt formatCode="0.0&quot; &quot;%" sourceLinked="0"/>
            <c:spPr>
              <a:noFill/>
              <a:ln>
                <a:noFill/>
              </a:ln>
              <a:effectLst/>
            </c:spPr>
            <c:txPr>
              <a:bodyPr/>
              <a:lstStyle/>
              <a:p>
                <a:pPr>
                  <a:defRPr sz="1100">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List1!$A$2:$A$23</c:f>
              <c:strCache>
                <c:ptCount val="22"/>
                <c:pt idx="0">
                  <c:v>Ischemická choroba srdeční</c:v>
                </c:pt>
                <c:pt idx="1">
                  <c:v>Úrazy</c:v>
                </c:pt>
                <c:pt idx="2">
                  <c:v>Zhoubný novotvar průdušnice, bronchu a plic</c:v>
                </c:pt>
                <c:pt idx="3">
                  <c:v>Zhoubný novotvar prsu</c:v>
                </c:pt>
                <c:pt idx="4">
                  <c:v>Zhoubný novotvar tlustého střeva a konečníku</c:v>
                </c:pt>
                <c:pt idx="5">
                  <c:v>Následky abúzu alkoholu</c:v>
                </c:pt>
                <c:pt idx="6">
                  <c:v>Chronická obstrukční plicní nemoc</c:v>
                </c:pt>
                <c:pt idx="7">
                  <c:v>Sebevražda a sebepoškozování</c:v>
                </c:pt>
                <c:pt idx="8">
                  <c:v>DVT s plicní embolií</c:v>
                </c:pt>
                <c:pt idx="9">
                  <c:v>Zápal plic</c:v>
                </c:pt>
                <c:pt idx="10">
                  <c:v>Zhoubný novotvar děložního čípku</c:v>
                </c:pt>
                <c:pt idx="11">
                  <c:v>Zhoubný novotvar žaludku</c:v>
                </c:pt>
                <c:pt idx="12">
                  <c:v>Dopravní nehody</c:v>
                </c:pt>
                <c:pt idx="13">
                  <c:v>Zhoubný novotvar jater</c:v>
                </c:pt>
                <c:pt idx="14">
                  <c:v>Zhoubný novotvar rtu, ústní dutiny a hltanu</c:v>
                </c:pt>
                <c:pt idx="15">
                  <c:v>Maligní melanom kůže</c:v>
                </c:pt>
                <c:pt idx="16">
                  <c:v>Aneurysma a disekce aorty</c:v>
                </c:pt>
                <c:pt idx="17">
                  <c:v>Zhoubný novotvar jícnu</c:v>
                </c:pt>
                <c:pt idx="18">
                  <c:v>Komplikace během chirurgické a lékařské péče</c:v>
                </c:pt>
                <c:pt idx="19">
                  <c:v>Vražda / Útok</c:v>
                </c:pt>
                <c:pt idx="20">
                  <c:v>Diabetes mellitus</c:v>
                </c:pt>
                <c:pt idx="21">
                  <c:v>Jiné</c:v>
                </c:pt>
              </c:strCache>
            </c:strRef>
          </c:cat>
          <c:val>
            <c:numRef>
              <c:f>List1!$B$2:$B$23</c:f>
              <c:numCache>
                <c:formatCode>General</c:formatCode>
                <c:ptCount val="22"/>
                <c:pt idx="0" formatCode="###0.00">
                  <c:v>3.8346798478423795E-2</c:v>
                </c:pt>
                <c:pt idx="1">
                  <c:v>2.1970186327650746E-2</c:v>
                </c:pt>
                <c:pt idx="2" formatCode="###0.00">
                  <c:v>2.0601828014366795E-2</c:v>
                </c:pt>
                <c:pt idx="3" formatCode="###0.00">
                  <c:v>1.7624829540312976E-2</c:v>
                </c:pt>
                <c:pt idx="4" formatCode="###0.00">
                  <c:v>1.3007985470749387E-2</c:v>
                </c:pt>
                <c:pt idx="5" formatCode="###0.00">
                  <c:v>9.9592144967969726E-3</c:v>
                </c:pt>
                <c:pt idx="6">
                  <c:v>7.4955454241912222E-3</c:v>
                </c:pt>
                <c:pt idx="7">
                  <c:v>6.4064757518168753E-3</c:v>
                </c:pt>
                <c:pt idx="8" formatCode="###0.00">
                  <c:v>5.4718729813984885E-3</c:v>
                </c:pt>
                <c:pt idx="9">
                  <c:v>5.3189663511797542E-3</c:v>
                </c:pt>
                <c:pt idx="10" formatCode="###0.00">
                  <c:v>4.6074824391415551E-3</c:v>
                </c:pt>
                <c:pt idx="11" formatCode="###0.00">
                  <c:v>4.2860664613350134E-3</c:v>
                </c:pt>
                <c:pt idx="12">
                  <c:v>3.977132657423635E-3</c:v>
                </c:pt>
                <c:pt idx="13" formatCode="###0.00">
                  <c:v>2.8818218981017949E-3</c:v>
                </c:pt>
                <c:pt idx="14" formatCode="###0.00">
                  <c:v>2.1126079317973418E-3</c:v>
                </c:pt>
                <c:pt idx="15" formatCode="###0.00">
                  <c:v>1.6960153780382617E-3</c:v>
                </c:pt>
                <c:pt idx="16" formatCode="###0.00">
                  <c:v>1.5103430413440666E-3</c:v>
                </c:pt>
                <c:pt idx="17" formatCode="###0.00">
                  <c:v>1.1124737484280499E-3</c:v>
                </c:pt>
                <c:pt idx="18" formatCode="###0.00">
                  <c:v>8.7219190094148442E-4</c:v>
                </c:pt>
                <c:pt idx="19">
                  <c:v>6.5999494471958816E-4</c:v>
                </c:pt>
                <c:pt idx="20" formatCode="###0.0%">
                  <c:v>2.8865027133125894E-4</c:v>
                </c:pt>
                <c:pt idx="21" formatCode="###0.0%">
                  <c:v>6.8339902077347268E-4</c:v>
                </c:pt>
              </c:numCache>
            </c:numRef>
          </c:val>
          <c:extLst>
            <c:ext xmlns:c16="http://schemas.microsoft.com/office/drawing/2014/chart" uri="{C3380CC4-5D6E-409C-BE32-E72D297353CC}">
              <c16:uniqueId val="{00000000-FCD4-4AE8-B550-58184CF89149}"/>
            </c:ext>
          </c:extLst>
        </c:ser>
        <c:ser>
          <c:idx val="1"/>
          <c:order val="1"/>
          <c:tx>
            <c:strRef>
              <c:f>List1!$C$1</c:f>
              <c:strCache>
                <c:ptCount val="1"/>
                <c:pt idx="0">
                  <c:v>VYS</c:v>
                </c:pt>
              </c:strCache>
            </c:strRef>
          </c:tx>
          <c:spPr>
            <a:ln>
              <a:solidFill>
                <a:schemeClr val="bg1"/>
              </a:solidFill>
            </a:ln>
          </c:spPr>
          <c:invertIfNegative val="0"/>
          <c:dLbls>
            <c:numFmt formatCode="0.0%" sourceLinked="0"/>
            <c:spPr>
              <a:noFill/>
              <a:ln>
                <a:noFill/>
              </a:ln>
              <a:effectLst/>
            </c:spPr>
            <c:txPr>
              <a:bodyPr wrap="square" lIns="38100" tIns="19050" rIns="38100" bIns="19050" anchor="ctr">
                <a:spAutoFit/>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List1!$A$2:$A$23</c:f>
              <c:strCache>
                <c:ptCount val="22"/>
                <c:pt idx="0">
                  <c:v>Ischemická choroba srdeční</c:v>
                </c:pt>
                <c:pt idx="1">
                  <c:v>Úrazy</c:v>
                </c:pt>
                <c:pt idx="2">
                  <c:v>Zhoubný novotvar průdušnice, bronchu a plic</c:v>
                </c:pt>
                <c:pt idx="3">
                  <c:v>Zhoubný novotvar prsu</c:v>
                </c:pt>
                <c:pt idx="4">
                  <c:v>Zhoubný novotvar tlustého střeva a konečníku</c:v>
                </c:pt>
                <c:pt idx="5">
                  <c:v>Následky abúzu alkoholu</c:v>
                </c:pt>
                <c:pt idx="6">
                  <c:v>Chronická obstrukční plicní nemoc</c:v>
                </c:pt>
                <c:pt idx="7">
                  <c:v>Sebevražda a sebepoškozování</c:v>
                </c:pt>
                <c:pt idx="8">
                  <c:v>DVT s plicní embolií</c:v>
                </c:pt>
                <c:pt idx="9">
                  <c:v>Zápal plic</c:v>
                </c:pt>
                <c:pt idx="10">
                  <c:v>Zhoubný novotvar děložního čípku</c:v>
                </c:pt>
                <c:pt idx="11">
                  <c:v>Zhoubný novotvar žaludku</c:v>
                </c:pt>
                <c:pt idx="12">
                  <c:v>Dopravní nehody</c:v>
                </c:pt>
                <c:pt idx="13">
                  <c:v>Zhoubný novotvar jater</c:v>
                </c:pt>
                <c:pt idx="14">
                  <c:v>Zhoubný novotvar rtu, ústní dutiny a hltanu</c:v>
                </c:pt>
                <c:pt idx="15">
                  <c:v>Maligní melanom kůže</c:v>
                </c:pt>
                <c:pt idx="16">
                  <c:v>Aneurysma a disekce aorty</c:v>
                </c:pt>
                <c:pt idx="17">
                  <c:v>Zhoubný novotvar jícnu</c:v>
                </c:pt>
                <c:pt idx="18">
                  <c:v>Komplikace během chirurgické a lékařské péče</c:v>
                </c:pt>
                <c:pt idx="19">
                  <c:v>Vražda / Útok</c:v>
                </c:pt>
                <c:pt idx="20">
                  <c:v>Diabetes mellitus</c:v>
                </c:pt>
                <c:pt idx="21">
                  <c:v>Jiné</c:v>
                </c:pt>
              </c:strCache>
            </c:strRef>
          </c:cat>
          <c:val>
            <c:numRef>
              <c:f>List1!$C$2:$C$23</c:f>
              <c:numCache>
                <c:formatCode>General</c:formatCode>
                <c:ptCount val="22"/>
                <c:pt idx="0" formatCode="###0.00">
                  <c:v>3.2172202291401455E-2</c:v>
                </c:pt>
                <c:pt idx="1">
                  <c:v>1.9962967249160943E-2</c:v>
                </c:pt>
                <c:pt idx="2" formatCode="###0.00">
                  <c:v>1.8834625622034404E-2</c:v>
                </c:pt>
                <c:pt idx="3" formatCode="###0.00">
                  <c:v>1.649114685800274E-2</c:v>
                </c:pt>
                <c:pt idx="4" formatCode="###0.00">
                  <c:v>1.2498553408170437E-2</c:v>
                </c:pt>
                <c:pt idx="5" formatCode="###0.00">
                  <c:v>6.1046175211202335E-3</c:v>
                </c:pt>
                <c:pt idx="6">
                  <c:v>7.0304362920958832E-3</c:v>
                </c:pt>
                <c:pt idx="7">
                  <c:v>7.7826640435134783E-3</c:v>
                </c:pt>
                <c:pt idx="8" formatCode="###0.00">
                  <c:v>5.6417081356324181E-3</c:v>
                </c:pt>
                <c:pt idx="9" formatCode="###0.00">
                  <c:v>5.0341395671796886E-3</c:v>
                </c:pt>
                <c:pt idx="10" formatCode="###0.00">
                  <c:v>4.5422983450989175E-3</c:v>
                </c:pt>
                <c:pt idx="11" formatCode="###0.00">
                  <c:v>4.1083207962041577E-3</c:v>
                </c:pt>
                <c:pt idx="12">
                  <c:v>4.3687073255410137E-3</c:v>
                </c:pt>
                <c:pt idx="13" formatCode="###0.00">
                  <c:v>2.6906608031477841E-3</c:v>
                </c:pt>
                <c:pt idx="14" formatCode="###0.00">
                  <c:v>1.6780465223932522E-3</c:v>
                </c:pt>
                <c:pt idx="15" formatCode="###0.00">
                  <c:v>1.6780465223932501E-3</c:v>
                </c:pt>
                <c:pt idx="16" formatCode="###0.00">
                  <c:v>1.2730008100914154E-3</c:v>
                </c:pt>
                <c:pt idx="17" formatCode="###0.00">
                  <c:v>1.099409790533503E-3</c:v>
                </c:pt>
                <c:pt idx="18" formatCode="###0.00">
                  <c:v>8.1009142460363381E-4</c:v>
                </c:pt>
                <c:pt idx="19">
                  <c:v>4.9184122208078326E-4</c:v>
                </c:pt>
                <c:pt idx="20" formatCode="###0.00">
                  <c:v>2.8931836592987028E-4</c:v>
                </c:pt>
                <c:pt idx="21" formatCode="###0.00">
                  <c:v>5.7863673185974034E-4</c:v>
                </c:pt>
              </c:numCache>
            </c:numRef>
          </c:val>
          <c:extLst>
            <c:ext xmlns:c16="http://schemas.microsoft.com/office/drawing/2014/chart" uri="{C3380CC4-5D6E-409C-BE32-E72D297353CC}">
              <c16:uniqueId val="{00000000-DB0E-4EA1-8910-7A8357922FF9}"/>
            </c:ext>
          </c:extLst>
        </c:ser>
        <c:dLbls>
          <c:showLegendKey val="0"/>
          <c:showVal val="0"/>
          <c:showCatName val="0"/>
          <c:showSerName val="0"/>
          <c:showPercent val="0"/>
          <c:showBubbleSize val="0"/>
        </c:dLbls>
        <c:gapWidth val="40"/>
        <c:axId val="346595216"/>
        <c:axId val="346596784"/>
      </c:barChart>
      <c:catAx>
        <c:axId val="346595216"/>
        <c:scaling>
          <c:orientation val="maxMin"/>
        </c:scaling>
        <c:delete val="1"/>
        <c:axPos val="l"/>
        <c:numFmt formatCode="General" sourceLinked="1"/>
        <c:majorTickMark val="out"/>
        <c:minorTickMark val="none"/>
        <c:tickLblPos val="none"/>
        <c:crossAx val="346596784"/>
        <c:crosses val="autoZero"/>
        <c:auto val="1"/>
        <c:lblAlgn val="ctr"/>
        <c:lblOffset val="100"/>
        <c:noMultiLvlLbl val="0"/>
      </c:catAx>
      <c:valAx>
        <c:axId val="346596784"/>
        <c:scaling>
          <c:orientation val="minMax"/>
        </c:scaling>
        <c:delete val="0"/>
        <c:axPos val="t"/>
        <c:numFmt formatCode="0%" sourceLinked="0"/>
        <c:majorTickMark val="out"/>
        <c:minorTickMark val="none"/>
        <c:tickLblPos val="nextTo"/>
        <c:txPr>
          <a:bodyPr/>
          <a:lstStyle/>
          <a:p>
            <a:pPr>
              <a:defRPr sz="1400"/>
            </a:pPr>
            <a:endParaRPr lang="cs-CZ"/>
          </a:p>
        </c:txPr>
        <c:crossAx val="346595216"/>
        <c:crosses val="autoZero"/>
        <c:crossBetween val="between"/>
      </c:valAx>
    </c:plotArea>
    <c:plotVisOnly val="1"/>
    <c:dispBlanksAs val="gap"/>
    <c:showDLblsOverMax val="0"/>
  </c:chart>
  <c:txPr>
    <a:bodyPr/>
    <a:lstStyle/>
    <a:p>
      <a:pPr>
        <a:defRPr sz="1800"/>
      </a:pPr>
      <a:endParaRPr lang="cs-CZ"/>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138F-493F-AE0B-726FFA0CF5A0}"/>
              </c:ext>
            </c:extLst>
          </c:dPt>
          <c:dPt>
            <c:idx val="4"/>
            <c:invertIfNegative val="0"/>
            <c:bubble3D val="0"/>
            <c:extLst>
              <c:ext xmlns:c16="http://schemas.microsoft.com/office/drawing/2014/chart" uri="{C3380CC4-5D6E-409C-BE32-E72D297353CC}">
                <c16:uniqueId val="{00000001-138F-493F-AE0B-726FFA0CF5A0}"/>
              </c:ext>
            </c:extLst>
          </c:dPt>
          <c:dPt>
            <c:idx val="6"/>
            <c:invertIfNegative val="0"/>
            <c:bubble3D val="0"/>
            <c:extLst>
              <c:ext xmlns:c16="http://schemas.microsoft.com/office/drawing/2014/chart" uri="{C3380CC4-5D6E-409C-BE32-E72D297353CC}">
                <c16:uniqueId val="{00000002-138F-493F-AE0B-726FFA0CF5A0}"/>
              </c:ext>
            </c:extLst>
          </c:dPt>
          <c:dPt>
            <c:idx val="9"/>
            <c:invertIfNegative val="0"/>
            <c:bubble3D val="0"/>
            <c:extLst>
              <c:ext xmlns:c16="http://schemas.microsoft.com/office/drawing/2014/chart" uri="{C3380CC4-5D6E-409C-BE32-E72D297353CC}">
                <c16:uniqueId val="{00000003-138F-493F-AE0B-726FFA0CF5A0}"/>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List1!$A$2:$A$21</c:f>
              <c:numCache>
                <c:formatCode>General</c:formatCode>
                <c:ptCount val="20"/>
                <c:pt idx="0">
                  <c:v>64.650000000000006</c:v>
                </c:pt>
                <c:pt idx="1">
                  <c:v>32.019999999999996</c:v>
                </c:pt>
                <c:pt idx="2">
                  <c:v>20.709999999999997</c:v>
                </c:pt>
                <c:pt idx="3">
                  <c:v>16.29</c:v>
                </c:pt>
                <c:pt idx="4">
                  <c:v>11.990000000000002</c:v>
                </c:pt>
                <c:pt idx="5">
                  <c:v>11.8</c:v>
                </c:pt>
                <c:pt idx="6">
                  <c:v>9.26</c:v>
                </c:pt>
                <c:pt idx="7">
                  <c:v>8.75</c:v>
                </c:pt>
                <c:pt idx="8">
                  <c:v>7.1099999999999994</c:v>
                </c:pt>
                <c:pt idx="9">
                  <c:v>5.92</c:v>
                </c:pt>
                <c:pt idx="10">
                  <c:v>5.26</c:v>
                </c:pt>
                <c:pt idx="11">
                  <c:v>3.94</c:v>
                </c:pt>
                <c:pt idx="12">
                  <c:v>3.5600000000000005</c:v>
                </c:pt>
                <c:pt idx="13">
                  <c:v>2.29</c:v>
                </c:pt>
                <c:pt idx="14">
                  <c:v>1.4099999999999993</c:v>
                </c:pt>
                <c:pt idx="15" formatCode="###0.0">
                  <c:v>1.21</c:v>
                </c:pt>
                <c:pt idx="16" formatCode="###0.0">
                  <c:v>1.0099999999999998</c:v>
                </c:pt>
                <c:pt idx="17" formatCode="###0.0">
                  <c:v>0.44</c:v>
                </c:pt>
                <c:pt idx="18" formatCode="###0.0">
                  <c:v>0.21999999999999997</c:v>
                </c:pt>
                <c:pt idx="19" formatCode="###0.0">
                  <c:v>2.0000000000000018E-2</c:v>
                </c:pt>
              </c:numCache>
            </c:numRef>
          </c:val>
          <c:extLst>
            <c:ext xmlns:c16="http://schemas.microsoft.com/office/drawing/2014/chart" uri="{C3380CC4-5D6E-409C-BE32-E72D297353CC}">
              <c16:uniqueId val="{00000004-138F-493F-AE0B-726FFA0CF5A0}"/>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80"/>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1DBB-4512-BEC8-6BCE3E45BFA7}"/>
              </c:ext>
            </c:extLst>
          </c:dPt>
          <c:dPt>
            <c:idx val="4"/>
            <c:invertIfNegative val="0"/>
            <c:bubble3D val="0"/>
            <c:extLst>
              <c:ext xmlns:c16="http://schemas.microsoft.com/office/drawing/2014/chart" uri="{C3380CC4-5D6E-409C-BE32-E72D297353CC}">
                <c16:uniqueId val="{00000001-1DBB-4512-BEC8-6BCE3E45BFA7}"/>
              </c:ext>
            </c:extLst>
          </c:dPt>
          <c:dPt>
            <c:idx val="6"/>
            <c:invertIfNegative val="0"/>
            <c:bubble3D val="0"/>
            <c:extLst>
              <c:ext xmlns:c16="http://schemas.microsoft.com/office/drawing/2014/chart" uri="{C3380CC4-5D6E-409C-BE32-E72D297353CC}">
                <c16:uniqueId val="{00000002-1DBB-4512-BEC8-6BCE3E45BFA7}"/>
              </c:ext>
            </c:extLst>
          </c:dPt>
          <c:dPt>
            <c:idx val="9"/>
            <c:invertIfNegative val="0"/>
            <c:bubble3D val="0"/>
            <c:extLst>
              <c:ext xmlns:c16="http://schemas.microsoft.com/office/drawing/2014/chart" uri="{C3380CC4-5D6E-409C-BE32-E72D297353CC}">
                <c16:uniqueId val="{00000003-1DBB-4512-BEC8-6BCE3E45BFA7}"/>
              </c:ext>
            </c:extLst>
          </c:dPt>
          <c:dLbls>
            <c:numFmt formatCode="#,##0.0" sourceLinked="0"/>
            <c:spPr>
              <a:noFill/>
              <a:ln>
                <a:noFill/>
              </a:ln>
              <a:effectLst/>
            </c:spPr>
            <c:txPr>
              <a:bodyPr/>
              <a:lstStyle/>
              <a:p>
                <a:pPr>
                  <a:defRPr sz="11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List1!$A$2:$A$21</c:f>
              <c:numCache>
                <c:formatCode>0.00</c:formatCode>
                <c:ptCount val="20"/>
                <c:pt idx="0">
                  <c:v>55.139999999999993</c:v>
                </c:pt>
                <c:pt idx="1">
                  <c:v>31.71</c:v>
                </c:pt>
                <c:pt idx="2">
                  <c:v>23.619999999999997</c:v>
                </c:pt>
                <c:pt idx="3">
                  <c:v>9.4699999999999989</c:v>
                </c:pt>
                <c:pt idx="4">
                  <c:v>8.66</c:v>
                </c:pt>
                <c:pt idx="5">
                  <c:v>8.620000000000001</c:v>
                </c:pt>
                <c:pt idx="6">
                  <c:v>8.0399999999999991</c:v>
                </c:pt>
                <c:pt idx="7">
                  <c:v>5.74</c:v>
                </c:pt>
                <c:pt idx="8">
                  <c:v>5.25</c:v>
                </c:pt>
                <c:pt idx="9">
                  <c:v>4.5499999999999989</c:v>
                </c:pt>
                <c:pt idx="10">
                  <c:v>4.1899999999999995</c:v>
                </c:pt>
                <c:pt idx="11">
                  <c:v>4.1400000000000006</c:v>
                </c:pt>
                <c:pt idx="12">
                  <c:v>3.19</c:v>
                </c:pt>
                <c:pt idx="13">
                  <c:v>2.15</c:v>
                </c:pt>
                <c:pt idx="14">
                  <c:v>1.5599999999999996</c:v>
                </c:pt>
                <c:pt idx="15">
                  <c:v>1.3199999999999998</c:v>
                </c:pt>
                <c:pt idx="16">
                  <c:v>0.74</c:v>
                </c:pt>
                <c:pt idx="17">
                  <c:v>0.22000000000000003</c:v>
                </c:pt>
                <c:pt idx="18">
                  <c:v>-0.10000000000000009</c:v>
                </c:pt>
                <c:pt idx="19">
                  <c:v>-0.44</c:v>
                </c:pt>
              </c:numCache>
            </c:numRef>
          </c:val>
          <c:extLst>
            <c:ext xmlns:c16="http://schemas.microsoft.com/office/drawing/2014/chart" uri="{C3380CC4-5D6E-409C-BE32-E72D297353CC}">
              <c16:uniqueId val="{00000004-1DBB-4512-BEC8-6BCE3E45BFA7}"/>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80"/>
          <c:min val="0"/>
        </c:scaling>
        <c:delete val="1"/>
        <c:axPos val="t"/>
        <c:numFmt formatCode="0.00"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78689600675179E-2"/>
          <c:y val="4.6191957507366897E-2"/>
          <c:w val="0.82571922268944042"/>
          <c:h val="0.90761608498526236"/>
        </c:manualLayout>
      </c:layout>
      <c:barChart>
        <c:barDir val="bar"/>
        <c:grouping val="clustered"/>
        <c:varyColors val="0"/>
        <c:ser>
          <c:idx val="0"/>
          <c:order val="0"/>
          <c:tx>
            <c:strRef>
              <c:f>List1!$A$1</c:f>
              <c:strCache>
                <c:ptCount val="1"/>
                <c:pt idx="0">
                  <c:v>Sloupec1</c:v>
                </c:pt>
              </c:strCache>
            </c:strRef>
          </c:tx>
          <c:spPr>
            <a:solidFill>
              <a:srgbClr val="70AD47"/>
            </a:solidFill>
          </c:spPr>
          <c:invertIfNegative val="0"/>
          <c:dPt>
            <c:idx val="1"/>
            <c:invertIfNegative val="0"/>
            <c:bubble3D val="0"/>
            <c:extLst>
              <c:ext xmlns:c16="http://schemas.microsoft.com/office/drawing/2014/chart" uri="{C3380CC4-5D6E-409C-BE32-E72D297353CC}">
                <c16:uniqueId val="{00000000-138F-493F-AE0B-726FFA0CF5A0}"/>
              </c:ext>
            </c:extLst>
          </c:dPt>
          <c:dPt>
            <c:idx val="4"/>
            <c:invertIfNegative val="0"/>
            <c:bubble3D val="0"/>
            <c:extLst>
              <c:ext xmlns:c16="http://schemas.microsoft.com/office/drawing/2014/chart" uri="{C3380CC4-5D6E-409C-BE32-E72D297353CC}">
                <c16:uniqueId val="{00000001-138F-493F-AE0B-726FFA0CF5A0}"/>
              </c:ext>
            </c:extLst>
          </c:dPt>
          <c:dPt>
            <c:idx val="6"/>
            <c:invertIfNegative val="0"/>
            <c:bubble3D val="0"/>
            <c:extLst>
              <c:ext xmlns:c16="http://schemas.microsoft.com/office/drawing/2014/chart" uri="{C3380CC4-5D6E-409C-BE32-E72D297353CC}">
                <c16:uniqueId val="{00000002-138F-493F-AE0B-726FFA0CF5A0}"/>
              </c:ext>
            </c:extLst>
          </c:dPt>
          <c:dLbls>
            <c:numFmt formatCode="#,##0.0" sourceLinked="0"/>
            <c:spPr>
              <a:noFill/>
              <a:ln>
                <a:noFill/>
              </a:ln>
              <a:effectLst/>
            </c:spPr>
            <c:txPr>
              <a:bodyPr/>
              <a:lstStyle/>
              <a:p>
                <a:pPr>
                  <a:defRPr sz="1200">
                    <a:solidFill>
                      <a:schemeClr val="tx1"/>
                    </a:solidFill>
                    <a:latin typeface="+mj-lt"/>
                    <a:cs typeface="Arial"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List1!$A$2:$A$8</c:f>
              <c:numCache>
                <c:formatCode>General</c:formatCode>
                <c:ptCount val="7"/>
                <c:pt idx="0">
                  <c:v>469.09000000000003</c:v>
                </c:pt>
                <c:pt idx="1">
                  <c:v>145.07999999999998</c:v>
                </c:pt>
                <c:pt idx="2">
                  <c:v>200.48999999999995</c:v>
                </c:pt>
                <c:pt idx="3">
                  <c:v>33.299999999999997</c:v>
                </c:pt>
                <c:pt idx="4">
                  <c:v>19.29</c:v>
                </c:pt>
                <c:pt idx="5">
                  <c:v>30.799999999999997</c:v>
                </c:pt>
                <c:pt idx="6">
                  <c:v>40.109999999999985</c:v>
                </c:pt>
              </c:numCache>
            </c:numRef>
          </c:val>
          <c:extLst>
            <c:ext xmlns:c16="http://schemas.microsoft.com/office/drawing/2014/chart" uri="{C3380CC4-5D6E-409C-BE32-E72D297353CC}">
              <c16:uniqueId val="{00000004-138F-493F-AE0B-726FFA0CF5A0}"/>
            </c:ext>
          </c:extLst>
        </c:ser>
        <c:dLbls>
          <c:showLegendKey val="0"/>
          <c:showVal val="0"/>
          <c:showCatName val="0"/>
          <c:showSerName val="0"/>
          <c:showPercent val="0"/>
          <c:showBubbleSize val="0"/>
        </c:dLbls>
        <c:gapWidth val="55"/>
        <c:axId val="228629888"/>
        <c:axId val="228648064"/>
      </c:barChart>
      <c:catAx>
        <c:axId val="228629888"/>
        <c:scaling>
          <c:orientation val="maxMin"/>
        </c:scaling>
        <c:delete val="1"/>
        <c:axPos val="l"/>
        <c:numFmt formatCode="General" sourceLinked="1"/>
        <c:majorTickMark val="out"/>
        <c:minorTickMark val="none"/>
        <c:tickLblPos val="none"/>
        <c:crossAx val="228648064"/>
        <c:crosses val="autoZero"/>
        <c:auto val="1"/>
        <c:lblAlgn val="ctr"/>
        <c:lblOffset val="100"/>
        <c:noMultiLvlLbl val="0"/>
      </c:catAx>
      <c:valAx>
        <c:axId val="228648064"/>
        <c:scaling>
          <c:orientation val="minMax"/>
          <c:max val="600"/>
          <c:min val="0"/>
        </c:scaling>
        <c:delete val="1"/>
        <c:axPos val="t"/>
        <c:numFmt formatCode="General" sourceLinked="1"/>
        <c:majorTickMark val="out"/>
        <c:minorTickMark val="none"/>
        <c:tickLblPos val="nextTo"/>
        <c:crossAx val="228629888"/>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4923370506195"/>
          <c:y val="5.9184519025894791E-2"/>
          <c:w val="0.85991847708411373"/>
          <c:h val="0.65287143801785597"/>
        </c:manualLayout>
      </c:layout>
      <c:lineChart>
        <c:grouping val="standard"/>
        <c:varyColors val="0"/>
        <c:ser>
          <c:idx val="0"/>
          <c:order val="0"/>
          <c:tx>
            <c:strRef>
              <c:f>'PORODY PODLE ZAŘÍZENÍ'!$A$30</c:f>
              <c:strCache>
                <c:ptCount val="1"/>
                <c:pt idx="0">
                  <c:v>ČR</c:v>
                </c:pt>
              </c:strCache>
            </c:strRef>
          </c:tx>
          <c:marker>
            <c:symbol val="none"/>
          </c:marker>
          <c:cat>
            <c:numRef>
              <c:f>'PORODY PODLE ZAŘÍZENÍ'!$B$29:$T$29</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'PORODY PODLE ZAŘÍZENÍ'!$B$30:$T$30</c:f>
              <c:numCache>
                <c:formatCode>General</c:formatCode>
                <c:ptCount val="19"/>
                <c:pt idx="0">
                  <c:v>89562</c:v>
                </c:pt>
                <c:pt idx="1">
                  <c:v>89303</c:v>
                </c:pt>
                <c:pt idx="2">
                  <c:v>91534</c:v>
                </c:pt>
                <c:pt idx="3">
                  <c:v>92387</c:v>
                </c:pt>
                <c:pt idx="4">
                  <c:v>96098</c:v>
                </c:pt>
                <c:pt idx="5">
                  <c:v>100519</c:v>
                </c:pt>
                <c:pt idx="6">
                  <c:v>104129</c:v>
                </c:pt>
                <c:pt idx="7">
                  <c:v>111988</c:v>
                </c:pt>
                <c:pt idx="8">
                  <c:v>117317</c:v>
                </c:pt>
                <c:pt idx="9">
                  <c:v>115984</c:v>
                </c:pt>
                <c:pt idx="10">
                  <c:v>114406</c:v>
                </c:pt>
                <c:pt idx="11">
                  <c:v>106392</c:v>
                </c:pt>
                <c:pt idx="12">
                  <c:v>105790</c:v>
                </c:pt>
                <c:pt idx="13">
                  <c:v>103902</c:v>
                </c:pt>
                <c:pt idx="14">
                  <c:v>106971</c:v>
                </c:pt>
                <c:pt idx="15">
                  <c:v>107618</c:v>
                </c:pt>
                <c:pt idx="16">
                  <c:v>109520</c:v>
                </c:pt>
                <c:pt idx="17">
                  <c:v>111634</c:v>
                </c:pt>
                <c:pt idx="18">
                  <c:v>111749</c:v>
                </c:pt>
              </c:numCache>
            </c:numRef>
          </c:val>
          <c:smooth val="0"/>
          <c:extLst>
            <c:ext xmlns:c16="http://schemas.microsoft.com/office/drawing/2014/chart" uri="{C3380CC4-5D6E-409C-BE32-E72D297353CC}">
              <c16:uniqueId val="{00000000-9C2C-4811-B37D-7DFE23BC17AE}"/>
            </c:ext>
          </c:extLst>
        </c:ser>
        <c:ser>
          <c:idx val="1"/>
          <c:order val="1"/>
          <c:tx>
            <c:strRef>
              <c:f>'PORODY PODLE ZAŘÍZENÍ'!$A$31</c:f>
              <c:strCache>
                <c:ptCount val="1"/>
                <c:pt idx="0">
                  <c:v>HKK</c:v>
                </c:pt>
              </c:strCache>
            </c:strRef>
          </c:tx>
          <c:marker>
            <c:symbol val="none"/>
          </c:marker>
          <c:cat>
            <c:numRef>
              <c:f>'PORODY PODLE ZAŘÍZENÍ'!$B$29:$T$29</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'PORODY PODLE ZAŘÍZENÍ'!$B$31:$T$31</c:f>
              <c:numCache>
                <c:formatCode>General</c:formatCode>
                <c:ptCount val="19"/>
                <c:pt idx="0">
                  <c:v>5102</c:v>
                </c:pt>
                <c:pt idx="1">
                  <c:v>4986</c:v>
                </c:pt>
                <c:pt idx="2">
                  <c:v>5175</c:v>
                </c:pt>
                <c:pt idx="3">
                  <c:v>5318</c:v>
                </c:pt>
                <c:pt idx="4">
                  <c:v>5295</c:v>
                </c:pt>
                <c:pt idx="5">
                  <c:v>5678</c:v>
                </c:pt>
                <c:pt idx="6">
                  <c:v>5704</c:v>
                </c:pt>
                <c:pt idx="7">
                  <c:v>5930</c:v>
                </c:pt>
                <c:pt idx="8">
                  <c:v>5944</c:v>
                </c:pt>
                <c:pt idx="9">
                  <c:v>6188</c:v>
                </c:pt>
                <c:pt idx="10">
                  <c:v>5834</c:v>
                </c:pt>
                <c:pt idx="11">
                  <c:v>5356</c:v>
                </c:pt>
                <c:pt idx="12">
                  <c:v>5551</c:v>
                </c:pt>
                <c:pt idx="13">
                  <c:v>5403</c:v>
                </c:pt>
                <c:pt idx="14">
                  <c:v>5245</c:v>
                </c:pt>
                <c:pt idx="15">
                  <c:v>5380</c:v>
                </c:pt>
                <c:pt idx="16">
                  <c:v>5448</c:v>
                </c:pt>
                <c:pt idx="17">
                  <c:v>5448</c:v>
                </c:pt>
                <c:pt idx="18">
                  <c:v>5424</c:v>
                </c:pt>
              </c:numCache>
            </c:numRef>
          </c:val>
          <c:smooth val="0"/>
          <c:extLst>
            <c:ext xmlns:c16="http://schemas.microsoft.com/office/drawing/2014/chart" uri="{C3380CC4-5D6E-409C-BE32-E72D297353CC}">
              <c16:uniqueId val="{00000001-9C2C-4811-B37D-7DFE23BC17AE}"/>
            </c:ext>
          </c:extLst>
        </c:ser>
        <c:dLbls>
          <c:showLegendKey val="0"/>
          <c:showVal val="0"/>
          <c:showCatName val="0"/>
          <c:showSerName val="0"/>
          <c:showPercent val="0"/>
          <c:showBubbleSize val="0"/>
        </c:dLbls>
        <c:smooth val="0"/>
        <c:axId val="278664528"/>
        <c:axId val="278659432"/>
      </c:lineChart>
      <c:catAx>
        <c:axId val="2786645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278659432"/>
        <c:crosses val="autoZero"/>
        <c:auto val="1"/>
        <c:lblAlgn val="ctr"/>
        <c:lblOffset val="100"/>
        <c:noMultiLvlLbl val="0"/>
      </c:catAx>
      <c:valAx>
        <c:axId val="278659432"/>
        <c:scaling>
          <c:orientation val="minMax"/>
          <c:max val="120000"/>
          <c:min val="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cs-CZ" sz="1200" b="1" dirty="0"/>
                  <a:t>Počet</a:t>
                </a:r>
                <a:r>
                  <a:rPr lang="cs-CZ" sz="1200" b="1" baseline="0" dirty="0"/>
                  <a:t> porodů</a:t>
                </a:r>
                <a:endParaRPr lang="cs-CZ" sz="1200" b="1" dirty="0"/>
              </a:p>
            </c:rich>
          </c:tx>
          <c:layout>
            <c:manualLayout>
              <c:xMode val="edge"/>
              <c:yMode val="edge"/>
              <c:x val="4.0806418367643656E-3"/>
              <c:y val="0.30337487250441925"/>
            </c:manualLayout>
          </c:layout>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78664528"/>
        <c:crosses val="autoZero"/>
        <c:crossBetween val="between"/>
        <c:majorUnit val="20000"/>
      </c:valAx>
      <c:spPr>
        <a:noFill/>
        <a:ln>
          <a:noFill/>
        </a:ln>
        <a:effectLst/>
      </c:spPr>
    </c:plotArea>
    <c:legend>
      <c:legendPos val="b"/>
      <c:layout>
        <c:manualLayout>
          <c:xMode val="edge"/>
          <c:yMode val="edge"/>
          <c:x val="0.42489803205152188"/>
          <c:y val="0.87903873294046031"/>
          <c:w val="0.1634532162823745"/>
          <c:h val="8.0764284259839211E-2"/>
        </c:manualLayout>
      </c:layout>
      <c:overlay val="0"/>
    </c:legend>
    <c:plotVisOnly val="1"/>
    <c:dispBlanksAs val="gap"/>
    <c:showDLblsOverMax val="0"/>
  </c:chart>
  <c:spPr>
    <a:noFill/>
    <a:ln>
      <a:solidFill>
        <a:srgbClr val="FFFFFF"/>
      </a:solidFill>
    </a:ln>
    <a:effectLst/>
  </c:spPr>
  <c:txPr>
    <a:bodyPr/>
    <a:lstStyle/>
    <a:p>
      <a:pPr>
        <a:defRPr/>
      </a:pPr>
      <a:endParaRPr lang="cs-CZ"/>
    </a:p>
  </c:txPr>
  <c:externalData r:id="rId2">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7956266211537"/>
          <c:y val="0.17723606263525674"/>
          <c:w val="0.84012375335203893"/>
          <c:h val="0.5384667499568766"/>
        </c:manualLayout>
      </c:layout>
      <c:lineChart>
        <c:grouping val="standard"/>
        <c:varyColors val="0"/>
        <c:ser>
          <c:idx val="0"/>
          <c:order val="0"/>
          <c:tx>
            <c:strRef>
              <c:f>'porody podle zařízení'!$A$26</c:f>
              <c:strCache>
                <c:ptCount val="1"/>
                <c:pt idx="0">
                  <c:v>ČR</c:v>
                </c:pt>
              </c:strCache>
            </c:strRef>
          </c:tx>
          <c:marker>
            <c:symbol val="none"/>
          </c:marker>
          <c:cat>
            <c:numRef>
              <c:f>'porody podle zařízení'!$B$24:$T$24</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'porody podle zařízení'!$B$26:$T$26</c:f>
              <c:numCache>
                <c:formatCode>General</c:formatCode>
                <c:ptCount val="19"/>
                <c:pt idx="0">
                  <c:v>118</c:v>
                </c:pt>
                <c:pt idx="1">
                  <c:v>116</c:v>
                </c:pt>
                <c:pt idx="2">
                  <c:v>115</c:v>
                </c:pt>
                <c:pt idx="3">
                  <c:v>111</c:v>
                </c:pt>
                <c:pt idx="4">
                  <c:v>108</c:v>
                </c:pt>
                <c:pt idx="5">
                  <c:v>105</c:v>
                </c:pt>
                <c:pt idx="6">
                  <c:v>102</c:v>
                </c:pt>
                <c:pt idx="7">
                  <c:v>99</c:v>
                </c:pt>
                <c:pt idx="8">
                  <c:v>97</c:v>
                </c:pt>
                <c:pt idx="9">
                  <c:v>96</c:v>
                </c:pt>
                <c:pt idx="10">
                  <c:v>96</c:v>
                </c:pt>
                <c:pt idx="11">
                  <c:v>95</c:v>
                </c:pt>
                <c:pt idx="12">
                  <c:v>95</c:v>
                </c:pt>
                <c:pt idx="13">
                  <c:v>93</c:v>
                </c:pt>
                <c:pt idx="14">
                  <c:v>91</c:v>
                </c:pt>
                <c:pt idx="15">
                  <c:v>91</c:v>
                </c:pt>
                <c:pt idx="16">
                  <c:v>91</c:v>
                </c:pt>
                <c:pt idx="17">
                  <c:v>91</c:v>
                </c:pt>
                <c:pt idx="18">
                  <c:v>90</c:v>
                </c:pt>
              </c:numCache>
            </c:numRef>
          </c:val>
          <c:smooth val="0"/>
          <c:extLst>
            <c:ext xmlns:c16="http://schemas.microsoft.com/office/drawing/2014/chart" uri="{C3380CC4-5D6E-409C-BE32-E72D297353CC}">
              <c16:uniqueId val="{00000000-B150-4ABE-B11E-A3B0EE062932}"/>
            </c:ext>
          </c:extLst>
        </c:ser>
        <c:ser>
          <c:idx val="1"/>
          <c:order val="1"/>
          <c:tx>
            <c:strRef>
              <c:f>'porody podle zařízení'!$A$27</c:f>
              <c:strCache>
                <c:ptCount val="1"/>
                <c:pt idx="0">
                  <c:v>HKK</c:v>
                </c:pt>
              </c:strCache>
            </c:strRef>
          </c:tx>
          <c:marker>
            <c:symbol val="none"/>
          </c:marker>
          <c:cat>
            <c:numRef>
              <c:f>'porody podle zařízení'!$B$24:$T$24</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'porody podle zařízení'!$B$27:$T$27</c:f>
              <c:numCache>
                <c:formatCode>General</c:formatCode>
                <c:ptCount val="19"/>
                <c:pt idx="0">
                  <c:v>8</c:v>
                </c:pt>
                <c:pt idx="1">
                  <c:v>8</c:v>
                </c:pt>
                <c:pt idx="2">
                  <c:v>8</c:v>
                </c:pt>
                <c:pt idx="3">
                  <c:v>7</c:v>
                </c:pt>
                <c:pt idx="4">
                  <c:v>7</c:v>
                </c:pt>
                <c:pt idx="5">
                  <c:v>7</c:v>
                </c:pt>
                <c:pt idx="6">
                  <c:v>7</c:v>
                </c:pt>
                <c:pt idx="7">
                  <c:v>6</c:v>
                </c:pt>
                <c:pt idx="8">
                  <c:v>6</c:v>
                </c:pt>
                <c:pt idx="9">
                  <c:v>6</c:v>
                </c:pt>
                <c:pt idx="10">
                  <c:v>6</c:v>
                </c:pt>
                <c:pt idx="11">
                  <c:v>6</c:v>
                </c:pt>
                <c:pt idx="12">
                  <c:v>6</c:v>
                </c:pt>
                <c:pt idx="13">
                  <c:v>6</c:v>
                </c:pt>
                <c:pt idx="14">
                  <c:v>5</c:v>
                </c:pt>
                <c:pt idx="15">
                  <c:v>5</c:v>
                </c:pt>
                <c:pt idx="16">
                  <c:v>5</c:v>
                </c:pt>
                <c:pt idx="17">
                  <c:v>5</c:v>
                </c:pt>
                <c:pt idx="18">
                  <c:v>5</c:v>
                </c:pt>
              </c:numCache>
            </c:numRef>
          </c:val>
          <c:smooth val="0"/>
          <c:extLst>
            <c:ext xmlns:c16="http://schemas.microsoft.com/office/drawing/2014/chart" uri="{C3380CC4-5D6E-409C-BE32-E72D297353CC}">
              <c16:uniqueId val="{00000001-B150-4ABE-B11E-A3B0EE062932}"/>
            </c:ext>
          </c:extLst>
        </c:ser>
        <c:dLbls>
          <c:showLegendKey val="0"/>
          <c:showVal val="0"/>
          <c:showCatName val="0"/>
          <c:showSerName val="0"/>
          <c:showPercent val="0"/>
          <c:showBubbleSize val="0"/>
        </c:dLbls>
        <c:smooth val="0"/>
        <c:axId val="276468128"/>
        <c:axId val="278662960"/>
      </c:lineChart>
      <c:catAx>
        <c:axId val="2764681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278662960"/>
        <c:crosses val="autoZero"/>
        <c:auto val="1"/>
        <c:lblAlgn val="ctr"/>
        <c:lblOffset val="100"/>
        <c:noMultiLvlLbl val="0"/>
      </c:catAx>
      <c:valAx>
        <c:axId val="278662960"/>
        <c:scaling>
          <c:orientation val="minMax"/>
          <c:max val="120"/>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cs-CZ" sz="1200" b="1" dirty="0" err="1">
                    <a:solidFill>
                      <a:schemeClr val="tx1"/>
                    </a:solidFill>
                  </a:rPr>
                  <a:t>Počet porodnic</a:t>
                </a:r>
                <a:endParaRPr lang="cs-CZ" sz="1200" b="1" dirty="0">
                  <a:solidFill>
                    <a:schemeClr val="tx1"/>
                  </a:solidFill>
                </a:endParaRPr>
              </a:p>
            </c:rich>
          </c:tx>
          <c:layout>
            <c:manualLayout>
              <c:xMode val="edge"/>
              <c:yMode val="edge"/>
              <c:x val="1.2523231872325624E-2"/>
              <c:y val="0.23397029998761282"/>
            </c:manualLayout>
          </c:layout>
          <c:overlay val="0"/>
          <c:spPr>
            <a:noFill/>
            <a:ln>
              <a:noFill/>
            </a:ln>
            <a:effectLst/>
          </c:spPr>
        </c:title>
        <c:numFmt formatCode="#,##0_ ;[Red]\-#,##0\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76468128"/>
        <c:crosses val="autoZero"/>
        <c:crossBetween val="between"/>
        <c:majorUnit val="20"/>
      </c:valAx>
      <c:spPr>
        <a:noFill/>
        <a:ln>
          <a:noFill/>
        </a:ln>
        <a:effectLst/>
      </c:spPr>
    </c:plotArea>
    <c:legend>
      <c:legendPos val="b"/>
      <c:layout>
        <c:manualLayout>
          <c:xMode val="edge"/>
          <c:yMode val="edge"/>
          <c:x val="0.60237314656533547"/>
          <c:y val="0.90245010529077008"/>
          <c:w val="0.24647836227311309"/>
          <c:h val="9.7549832609855489E-2"/>
        </c:manualLayout>
      </c:layout>
      <c:overlay val="0"/>
    </c:legend>
    <c:plotVisOnly val="1"/>
    <c:dispBlanksAs val="gap"/>
    <c:showDLblsOverMax val="0"/>
  </c:chart>
  <c:spPr>
    <a:noFill/>
    <a:ln>
      <a:solidFill>
        <a:srgbClr val="FFFFFF"/>
      </a:solidFill>
    </a:ln>
    <a:effectLst/>
  </c:spPr>
  <c:txPr>
    <a:bodyPr/>
    <a:lstStyle/>
    <a:p>
      <a:pPr>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5">
  <a:schemeClr val="accent2"/>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5">
  <a:schemeClr val="accent2"/>
</cs:colorStyle>
</file>

<file path=ppt/charts/colors21.xml><?xml version="1.0" encoding="utf-8"?>
<cs:colorStyle xmlns:cs="http://schemas.microsoft.com/office/drawing/2012/chartStyle" xmlns:a="http://schemas.openxmlformats.org/drawingml/2006/main" meth="withinLinear" id="15">
  <a:schemeClr val="accent2"/>
</cs:colorStyle>
</file>

<file path=ppt/charts/colors22.xml><?xml version="1.0" encoding="utf-8"?>
<cs:colorStyle xmlns:cs="http://schemas.microsoft.com/office/drawing/2012/chartStyle" xmlns:a="http://schemas.openxmlformats.org/drawingml/2006/main" meth="withinLinear" id="15">
  <a:schemeClr val="accent2"/>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drawing1.xml><?xml version="1.0" encoding="utf-8"?>
<c:userShapes xmlns:c="http://schemas.openxmlformats.org/drawingml/2006/chart">
  <cdr:relSizeAnchor xmlns:cdr="http://schemas.openxmlformats.org/drawingml/2006/chartDrawing">
    <cdr:from>
      <cdr:x>0.51934</cdr:x>
      <cdr:y>0.03929</cdr:y>
    </cdr:from>
    <cdr:to>
      <cdr:x>0.58457</cdr:x>
      <cdr:y>0.99092</cdr:y>
    </cdr:to>
    <cdr:sp macro="" textlink="">
      <cdr:nvSpPr>
        <cdr:cNvPr id="2" name="Obdélník 1">
          <a:extLst xmlns:a="http://schemas.openxmlformats.org/drawingml/2006/main">
            <a:ext uri="{FF2B5EF4-FFF2-40B4-BE49-F238E27FC236}">
              <a16:creationId xmlns:a16="http://schemas.microsoft.com/office/drawing/2014/main" id="{ECCAC0A5-8D7D-4F91-9C63-033211660E92}"/>
            </a:ext>
          </a:extLst>
        </cdr:cNvPr>
        <cdr:cNvSpPr/>
      </cdr:nvSpPr>
      <cdr:spPr>
        <a:xfrm xmlns:a="http://schemas.openxmlformats.org/drawingml/2006/main">
          <a:off x="3980124" y="199417"/>
          <a:ext cx="499906" cy="4830506"/>
        </a:xfrm>
        <a:prstGeom xmlns:a="http://schemas.openxmlformats.org/drawingml/2006/main" prst="rect">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cs-CZ"/>
        </a:p>
      </cdr:txBody>
    </cdr:sp>
  </cdr:relSizeAnchor>
</c:userShapes>
</file>

<file path=ppt/drawings/drawing10.xml><?xml version="1.0" encoding="utf-8"?>
<c:userShapes xmlns:c="http://schemas.openxmlformats.org/drawingml/2006/chart">
  <cdr:relSizeAnchor xmlns:cdr="http://schemas.openxmlformats.org/drawingml/2006/chartDrawing">
    <cdr:from>
      <cdr:x>0.06234</cdr:x>
      <cdr:y>0.8789</cdr:y>
    </cdr:from>
    <cdr:to>
      <cdr:x>0.86137</cdr:x>
      <cdr:y>0.93945</cdr:y>
    </cdr:to>
    <cdr:grpSp>
      <cdr:nvGrpSpPr>
        <cdr:cNvPr id="2" name="Skupina 1">
          <a:extLst xmlns:a="http://schemas.openxmlformats.org/drawingml/2006/main">
            <a:ext uri="{FF2B5EF4-FFF2-40B4-BE49-F238E27FC236}">
              <a16:creationId xmlns:a16="http://schemas.microsoft.com/office/drawing/2014/main" id="{35529EC0-91D2-4B6A-BA87-FA7744C7ADD0}"/>
            </a:ext>
          </a:extLst>
        </cdr:cNvPr>
        <cdr:cNvGrpSpPr/>
      </cdr:nvGrpSpPr>
      <cdr:grpSpPr>
        <a:xfrm xmlns:a="http://schemas.openxmlformats.org/drawingml/2006/main">
          <a:off x="400141" y="4156120"/>
          <a:ext cx="5128723" cy="286328"/>
          <a:chOff x="905906" y="5522302"/>
          <a:chExt cx="4942283" cy="311556"/>
        </a:xfrm>
      </cdr:grpSpPr>
      <cdr:sp macro="" textlink="">
        <cdr:nvSpPr>
          <cdr:cNvPr id="3" name="TextovéPole 1"/>
          <cdr:cNvSpPr txBox="1"/>
        </cdr:nvSpPr>
        <cdr:spPr>
          <a:xfrm xmlns:a="http://schemas.openxmlformats.org/drawingml/2006/main">
            <a:off x="905906" y="5556859"/>
            <a:ext cx="98107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89 562</a:t>
            </a:r>
          </a:p>
        </cdr:txBody>
      </cdr:sp>
      <cdr:sp macro="" textlink="">
        <cdr:nvSpPr>
          <cdr:cNvPr id="4" name="TextovéPole 8"/>
          <cdr:cNvSpPr txBox="1"/>
        </cdr:nvSpPr>
        <cdr:spPr>
          <a:xfrm xmlns:a="http://schemas.openxmlformats.org/drawingml/2006/main">
            <a:off x="1655457" y="5556859"/>
            <a:ext cx="98107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100 518</a:t>
            </a:r>
          </a:p>
        </cdr:txBody>
      </cdr:sp>
      <cdr:sp macro="" textlink="">
        <cdr:nvSpPr>
          <cdr:cNvPr id="5" name="TextovéPole 12"/>
          <cdr:cNvSpPr txBox="1"/>
        </cdr:nvSpPr>
        <cdr:spPr>
          <a:xfrm xmlns:a="http://schemas.openxmlformats.org/drawingml/2006/main">
            <a:off x="2470607" y="5548659"/>
            <a:ext cx="98107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114 406</a:t>
            </a:r>
          </a:p>
        </cdr:txBody>
      </cdr:sp>
      <cdr:sp macro="" textlink="">
        <cdr:nvSpPr>
          <cdr:cNvPr id="6" name="TextovéPole 13"/>
          <cdr:cNvSpPr txBox="1"/>
        </cdr:nvSpPr>
        <cdr:spPr>
          <a:xfrm xmlns:a="http://schemas.openxmlformats.org/drawingml/2006/main">
            <a:off x="3287208" y="5537581"/>
            <a:ext cx="98107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107 618</a:t>
            </a:r>
          </a:p>
        </cdr:txBody>
      </cdr:sp>
      <cdr:sp macro="" textlink="">
        <cdr:nvSpPr>
          <cdr:cNvPr id="7" name="TextovéPole 14"/>
          <cdr:cNvSpPr txBox="1"/>
        </cdr:nvSpPr>
        <cdr:spPr>
          <a:xfrm xmlns:a="http://schemas.openxmlformats.org/drawingml/2006/main">
            <a:off x="4083906" y="5527337"/>
            <a:ext cx="98107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109 520</a:t>
            </a:r>
          </a:p>
        </cdr:txBody>
      </cdr:sp>
      <cdr:sp macro="" textlink="">
        <cdr:nvSpPr>
          <cdr:cNvPr id="8" name="TextovéPole 15"/>
          <cdr:cNvSpPr txBox="1"/>
        </cdr:nvSpPr>
        <cdr:spPr>
          <a:xfrm xmlns:a="http://schemas.openxmlformats.org/drawingml/2006/main">
            <a:off x="4867114" y="5522302"/>
            <a:ext cx="98107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111 634</a:t>
            </a:r>
          </a:p>
        </cdr:txBody>
      </cdr:sp>
    </cdr:grpSp>
  </cdr:relSizeAnchor>
  <cdr:relSizeAnchor xmlns:cdr="http://schemas.openxmlformats.org/drawingml/2006/chartDrawing">
    <cdr:from>
      <cdr:x>0.84139</cdr:x>
      <cdr:y>0.87812</cdr:y>
    </cdr:from>
    <cdr:to>
      <cdr:x>1</cdr:x>
      <cdr:y>0.93195</cdr:y>
    </cdr:to>
    <cdr:sp macro="" textlink="">
      <cdr:nvSpPr>
        <cdr:cNvPr id="9" name="TextovéPole 35">
          <a:extLst xmlns:a="http://schemas.openxmlformats.org/drawingml/2006/main">
            <a:ext uri="{FF2B5EF4-FFF2-40B4-BE49-F238E27FC236}">
              <a16:creationId xmlns:a16="http://schemas.microsoft.com/office/drawing/2014/main" id="{D30EFE9D-F926-4879-B5EB-52BD011A1DEC}"/>
            </a:ext>
          </a:extLst>
        </cdr:cNvPr>
        <cdr:cNvSpPr txBox="1"/>
      </cdr:nvSpPr>
      <cdr:spPr>
        <a:xfrm xmlns:a="http://schemas.openxmlformats.org/drawingml/2006/main">
          <a:off x="5400618" y="4518346"/>
          <a:ext cx="1018068" cy="2769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111 749</a:t>
          </a:r>
        </a:p>
      </cdr:txBody>
    </cdr:sp>
  </cdr:relSizeAnchor>
</c:userShapes>
</file>

<file path=ppt/drawings/drawing11.xml><?xml version="1.0" encoding="utf-8"?>
<c:userShapes xmlns:c="http://schemas.openxmlformats.org/drawingml/2006/chart">
  <cdr:relSizeAnchor xmlns:cdr="http://schemas.openxmlformats.org/drawingml/2006/chartDrawing">
    <cdr:from>
      <cdr:x>0.15916</cdr:x>
      <cdr:y>0.88494</cdr:y>
    </cdr:from>
    <cdr:to>
      <cdr:x>0.86403</cdr:x>
      <cdr:y>0.95024</cdr:y>
    </cdr:to>
    <cdr:grpSp>
      <cdr:nvGrpSpPr>
        <cdr:cNvPr id="2" name="Skupina 1">
          <a:extLst xmlns:a="http://schemas.openxmlformats.org/drawingml/2006/main">
            <a:ext uri="{FF2B5EF4-FFF2-40B4-BE49-F238E27FC236}">
              <a16:creationId xmlns:a16="http://schemas.microsoft.com/office/drawing/2014/main" id="{35529EC0-91D2-4B6A-BA87-FA7744C7ADD0}"/>
            </a:ext>
          </a:extLst>
        </cdr:cNvPr>
        <cdr:cNvGrpSpPr/>
      </cdr:nvGrpSpPr>
      <cdr:grpSpPr>
        <a:xfrm xmlns:a="http://schemas.openxmlformats.org/drawingml/2006/main">
          <a:off x="1021598" y="4184682"/>
          <a:ext cx="4524339" cy="308789"/>
          <a:chOff x="905906" y="5522302"/>
          <a:chExt cx="4810624" cy="335962"/>
        </a:xfrm>
      </cdr:grpSpPr>
      <cdr:sp macro="" textlink="">
        <cdr:nvSpPr>
          <cdr:cNvPr id="3" name="TextovéPole 1"/>
          <cdr:cNvSpPr txBox="1"/>
        </cdr:nvSpPr>
        <cdr:spPr>
          <a:xfrm xmlns:a="http://schemas.openxmlformats.org/drawingml/2006/main">
            <a:off x="905906" y="5556859"/>
            <a:ext cx="981075" cy="3014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5 891</a:t>
            </a:r>
          </a:p>
        </cdr:txBody>
      </cdr:sp>
      <cdr:sp macro="" textlink="">
        <cdr:nvSpPr>
          <cdr:cNvPr id="4" name="TextovéPole 8"/>
          <cdr:cNvSpPr txBox="1"/>
        </cdr:nvSpPr>
        <cdr:spPr>
          <a:xfrm xmlns:a="http://schemas.openxmlformats.org/drawingml/2006/main">
            <a:off x="1655457" y="5556859"/>
            <a:ext cx="981075" cy="3014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5 340</a:t>
            </a:r>
          </a:p>
        </cdr:txBody>
      </cdr:sp>
      <cdr:sp macro="" textlink="">
        <cdr:nvSpPr>
          <cdr:cNvPr id="5" name="TextovéPole 12"/>
          <cdr:cNvSpPr txBox="1"/>
        </cdr:nvSpPr>
        <cdr:spPr>
          <a:xfrm xmlns:a="http://schemas.openxmlformats.org/drawingml/2006/main">
            <a:off x="2470607" y="5548659"/>
            <a:ext cx="981075" cy="3014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5 845</a:t>
            </a:r>
          </a:p>
        </cdr:txBody>
      </cdr:sp>
      <cdr:sp macro="" textlink="">
        <cdr:nvSpPr>
          <cdr:cNvPr id="6" name="TextovéPole 13"/>
          <cdr:cNvSpPr txBox="1"/>
        </cdr:nvSpPr>
        <cdr:spPr>
          <a:xfrm xmlns:a="http://schemas.openxmlformats.org/drawingml/2006/main">
            <a:off x="3287208" y="5537581"/>
            <a:ext cx="981075" cy="3014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5 473</a:t>
            </a:r>
          </a:p>
        </cdr:txBody>
      </cdr:sp>
      <cdr:sp macro="" textlink="">
        <cdr:nvSpPr>
          <cdr:cNvPr id="7" name="TextovéPole 14"/>
          <cdr:cNvSpPr txBox="1"/>
        </cdr:nvSpPr>
        <cdr:spPr>
          <a:xfrm xmlns:a="http://schemas.openxmlformats.org/drawingml/2006/main">
            <a:off x="4083906" y="5527337"/>
            <a:ext cx="981075" cy="3014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5 480</a:t>
            </a:r>
          </a:p>
        </cdr:txBody>
      </cdr:sp>
      <cdr:sp macro="" textlink="">
        <cdr:nvSpPr>
          <cdr:cNvPr id="8" name="TextovéPole 15"/>
          <cdr:cNvSpPr txBox="1"/>
        </cdr:nvSpPr>
        <cdr:spPr>
          <a:xfrm xmlns:a="http://schemas.openxmlformats.org/drawingml/2006/main">
            <a:off x="4867114" y="5522302"/>
            <a:ext cx="849416" cy="3014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5 536</a:t>
            </a:r>
          </a:p>
        </cdr:txBody>
      </cdr:sp>
    </cdr:grpSp>
  </cdr:relSizeAnchor>
  <cdr:relSizeAnchor xmlns:cdr="http://schemas.openxmlformats.org/drawingml/2006/chartDrawing">
    <cdr:from>
      <cdr:x>0.84139</cdr:x>
      <cdr:y>0.88416</cdr:y>
    </cdr:from>
    <cdr:to>
      <cdr:x>1</cdr:x>
      <cdr:y>0.94274</cdr:y>
    </cdr:to>
    <cdr:sp macro="" textlink="">
      <cdr:nvSpPr>
        <cdr:cNvPr id="9" name="TextovéPole 35">
          <a:extLst xmlns:a="http://schemas.openxmlformats.org/drawingml/2006/main">
            <a:ext uri="{FF2B5EF4-FFF2-40B4-BE49-F238E27FC236}">
              <a16:creationId xmlns:a16="http://schemas.microsoft.com/office/drawing/2014/main" id="{D30EFE9D-F926-4879-B5EB-52BD011A1DEC}"/>
            </a:ext>
          </a:extLst>
        </cdr:cNvPr>
        <cdr:cNvSpPr txBox="1"/>
      </cdr:nvSpPr>
      <cdr:spPr>
        <a:xfrm xmlns:a="http://schemas.openxmlformats.org/drawingml/2006/main">
          <a:off x="5400618" y="4181007"/>
          <a:ext cx="10180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sz="1200" b="1" dirty="0"/>
            <a:t>N= 5 473</a:t>
          </a:r>
        </a:p>
      </cdr:txBody>
    </cdr:sp>
  </cdr:relSizeAnchor>
</c:userShapes>
</file>

<file path=ppt/drawings/drawing12.xml><?xml version="1.0" encoding="utf-8"?>
<c:userShapes xmlns:c="http://schemas.openxmlformats.org/drawingml/2006/chart">
  <cdr:relSizeAnchor xmlns:cdr="http://schemas.openxmlformats.org/drawingml/2006/chartDrawing">
    <cdr:from>
      <cdr:x>0.81446</cdr:x>
      <cdr:y>0.78963</cdr:y>
    </cdr:from>
    <cdr:to>
      <cdr:x>1</cdr:x>
      <cdr:y>0.84945</cdr:y>
    </cdr:to>
    <cdr:sp macro="" textlink="">
      <cdr:nvSpPr>
        <cdr:cNvPr id="2" name="TextovéPole 1"/>
        <cdr:cNvSpPr txBox="1"/>
      </cdr:nvSpPr>
      <cdr:spPr>
        <a:xfrm xmlns:a="http://schemas.openxmlformats.org/drawingml/2006/main">
          <a:off x="4916840" y="3300579"/>
          <a:ext cx="1120093" cy="2500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200" b="1" dirty="0"/>
            <a:t>Věk matky</a:t>
          </a:r>
        </a:p>
      </cdr:txBody>
    </cdr:sp>
  </cdr:relSizeAnchor>
</c:userShapes>
</file>

<file path=ppt/drawings/drawing13.xml><?xml version="1.0" encoding="utf-8"?>
<c:userShapes xmlns:c="http://schemas.openxmlformats.org/drawingml/2006/chart">
  <cdr:relSizeAnchor xmlns:cdr="http://schemas.openxmlformats.org/drawingml/2006/chartDrawing">
    <cdr:from>
      <cdr:x>0.0099</cdr:x>
      <cdr:y>0</cdr:y>
    </cdr:from>
    <cdr:to>
      <cdr:x>0.07732</cdr:x>
      <cdr:y>0.78636</cdr:y>
    </cdr:to>
    <cdr:sp macro="" textlink="">
      <cdr:nvSpPr>
        <cdr:cNvPr id="2" name="TextovéPole 1"/>
        <cdr:cNvSpPr txBox="1"/>
      </cdr:nvSpPr>
      <cdr:spPr>
        <a:xfrm xmlns:a="http://schemas.openxmlformats.org/drawingml/2006/main" rot="16200000">
          <a:off x="-553729" y="601237"/>
          <a:ext cx="1525943" cy="3234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050" b="1" dirty="0"/>
            <a:t>Podíl (na 100 rodiček)</a:t>
          </a:r>
        </a:p>
      </cdr:txBody>
    </cdr:sp>
  </cdr:relSizeAnchor>
  <cdr:relSizeAnchor xmlns:cdr="http://schemas.openxmlformats.org/drawingml/2006/chartDrawing">
    <cdr:from>
      <cdr:x>0.41622</cdr:x>
      <cdr:y>0.85038</cdr:y>
    </cdr:from>
    <cdr:to>
      <cdr:x>0.66343</cdr:x>
      <cdr:y>0.90627</cdr:y>
    </cdr:to>
    <cdr:sp macro="" textlink="">
      <cdr:nvSpPr>
        <cdr:cNvPr id="3" name="TextovéPole 1"/>
        <cdr:cNvSpPr txBox="1"/>
      </cdr:nvSpPr>
      <cdr:spPr>
        <a:xfrm xmlns:a="http://schemas.openxmlformats.org/drawingml/2006/main">
          <a:off x="1997058" y="1650165"/>
          <a:ext cx="1186134" cy="1084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100" b="1" dirty="0"/>
            <a:t>Věk rodičky</a:t>
          </a:r>
        </a:p>
      </cdr:txBody>
    </cdr:sp>
  </cdr:relSizeAnchor>
</c:userShapes>
</file>

<file path=ppt/drawings/drawing14.xml><?xml version="1.0" encoding="utf-8"?>
<c:userShapes xmlns:c="http://schemas.openxmlformats.org/drawingml/2006/chart">
  <cdr:relSizeAnchor xmlns:cdr="http://schemas.openxmlformats.org/drawingml/2006/chartDrawing">
    <cdr:from>
      <cdr:x>0.0099</cdr:x>
      <cdr:y>0</cdr:y>
    </cdr:from>
    <cdr:to>
      <cdr:x>0.07732</cdr:x>
      <cdr:y>0.78636</cdr:y>
    </cdr:to>
    <cdr:sp macro="" textlink="">
      <cdr:nvSpPr>
        <cdr:cNvPr id="2" name="TextovéPole 1"/>
        <cdr:cNvSpPr txBox="1"/>
      </cdr:nvSpPr>
      <cdr:spPr>
        <a:xfrm xmlns:a="http://schemas.openxmlformats.org/drawingml/2006/main" rot="16200000">
          <a:off x="-553729" y="601237"/>
          <a:ext cx="1525943" cy="3234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050" b="1" dirty="0"/>
            <a:t>Podíl (na 100 rodiček)</a:t>
          </a:r>
        </a:p>
      </cdr:txBody>
    </cdr:sp>
  </cdr:relSizeAnchor>
  <cdr:relSizeAnchor xmlns:cdr="http://schemas.openxmlformats.org/drawingml/2006/chartDrawing">
    <cdr:from>
      <cdr:x>0.41622</cdr:x>
      <cdr:y>0.85038</cdr:y>
    </cdr:from>
    <cdr:to>
      <cdr:x>0.66343</cdr:x>
      <cdr:y>0.90627</cdr:y>
    </cdr:to>
    <cdr:sp macro="" textlink="">
      <cdr:nvSpPr>
        <cdr:cNvPr id="3" name="TextovéPole 1"/>
        <cdr:cNvSpPr txBox="1"/>
      </cdr:nvSpPr>
      <cdr:spPr>
        <a:xfrm xmlns:a="http://schemas.openxmlformats.org/drawingml/2006/main">
          <a:off x="1997047" y="1650164"/>
          <a:ext cx="1186134" cy="1084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200" b="1" dirty="0"/>
            <a:t>Věk </a:t>
          </a:r>
          <a:r>
            <a:rPr lang="cs-CZ" b="1" dirty="0"/>
            <a:t>rodičky</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cdr:y>
    </cdr:from>
    <cdr:to>
      <cdr:x>0.56894</cdr:x>
      <cdr:y>0.95691</cdr:y>
    </cdr:to>
    <cdr:sp macro="" textlink="">
      <cdr:nvSpPr>
        <cdr:cNvPr id="2" name="TextBox 7">
          <a:extLst xmlns:a="http://schemas.openxmlformats.org/drawingml/2006/main">
            <a:ext uri="{FF2B5EF4-FFF2-40B4-BE49-F238E27FC236}">
              <a16:creationId xmlns:a16="http://schemas.microsoft.com/office/drawing/2014/main" id="{1FAB6683-808B-4BEA-AA29-274CC2348D0B}"/>
            </a:ext>
          </a:extLst>
        </cdr:cNvPr>
        <cdr:cNvSpPr txBox="1"/>
      </cdr:nvSpPr>
      <cdr:spPr>
        <a:xfrm xmlns:a="http://schemas.openxmlformats.org/drawingml/2006/main">
          <a:off x="0" y="-986169"/>
          <a:ext cx="3813401" cy="386460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none" rtlCol="0">
          <a:no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spcBef>
              <a:spcPct val="0"/>
            </a:spcBef>
          </a:pPr>
          <a:r>
            <a:rPr lang="cs-CZ" altLang="cs-CZ" sz="1600" b="1" dirty="0"/>
            <a:t>Vývoj počtu živě narozených s vrozenou vadou v letech </a:t>
          </a:r>
          <a:r>
            <a:rPr lang="cs-CZ" altLang="cs-CZ" sz="1600" b="1" dirty="0" smtClean="0"/>
            <a:t>1980-2017: </a:t>
          </a:r>
          <a:r>
            <a:rPr lang="cs-CZ" altLang="cs-CZ" sz="1600" b="1" dirty="0"/>
            <a:t>ČR</a:t>
          </a:r>
        </a:p>
      </cdr:txBody>
    </cdr:sp>
  </cdr:relSizeAnchor>
</c:userShapes>
</file>

<file path=ppt/drawings/drawing16.xml><?xml version="1.0" encoding="utf-8"?>
<c:userShapes xmlns:c="http://schemas.openxmlformats.org/drawingml/2006/chart">
  <cdr:relSizeAnchor xmlns:cdr="http://schemas.openxmlformats.org/drawingml/2006/chartDrawing">
    <cdr:from>
      <cdr:x>0.85433</cdr:x>
      <cdr:y>0.70455</cdr:y>
    </cdr:from>
    <cdr:to>
      <cdr:x>1</cdr:x>
      <cdr:y>0.9675</cdr:y>
    </cdr:to>
    <cdr:sp macro="" textlink="">
      <cdr:nvSpPr>
        <cdr:cNvPr id="2" name="TextovéPole 1">
          <a:extLst xmlns:a="http://schemas.openxmlformats.org/drawingml/2006/main">
            <a:ext uri="{FF2B5EF4-FFF2-40B4-BE49-F238E27FC236}">
              <a16:creationId xmlns:a16="http://schemas.microsoft.com/office/drawing/2014/main" id="{CF6FD236-3C73-4E24-ABCD-5E3EACBFAAC7}"/>
            </a:ext>
          </a:extLst>
        </cdr:cNvPr>
        <cdr:cNvSpPr txBox="1"/>
      </cdr:nvSpPr>
      <cdr:spPr>
        <a:xfrm xmlns:a="http://schemas.openxmlformats.org/drawingml/2006/main">
          <a:off x="5362832" y="245010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cs-CZ" sz="1100" dirty="0">
              <a:latin typeface="Arial" panose="020B0604020202020204" pitchFamily="34" charset="0"/>
              <a:cs typeface="Arial" panose="020B0604020202020204" pitchFamily="34" charset="0"/>
            </a:rPr>
            <a:t>        </a:t>
          </a:r>
          <a:r>
            <a:rPr lang="cs-CZ" sz="1000" dirty="0">
              <a:latin typeface="Arial" panose="020B0604020202020204" pitchFamily="34" charset="0"/>
              <a:cs typeface="Arial" panose="020B0604020202020204" pitchFamily="34" charset="0"/>
            </a:rPr>
            <a:t>2017</a:t>
          </a:r>
        </a:p>
      </cdr:txBody>
    </cdr:sp>
  </cdr:relSizeAnchor>
</c:userShapes>
</file>

<file path=ppt/drawings/drawing2.xml><?xml version="1.0" encoding="utf-8"?>
<c:userShapes xmlns:c="http://schemas.openxmlformats.org/drawingml/2006/chart">
  <cdr:relSizeAnchor xmlns:cdr="http://schemas.openxmlformats.org/drawingml/2006/chartDrawing">
    <cdr:from>
      <cdr:x>0.53727</cdr:x>
      <cdr:y>0.53518</cdr:y>
    </cdr:from>
    <cdr:to>
      <cdr:x>0.79957</cdr:x>
      <cdr:y>0.76649</cdr:y>
    </cdr:to>
    <cdr:sp macro="" textlink="">
      <cdr:nvSpPr>
        <cdr:cNvPr id="3" name="TextovéPole 2"/>
        <cdr:cNvSpPr txBox="1"/>
      </cdr:nvSpPr>
      <cdr:spPr>
        <a:xfrm xmlns:a="http://schemas.openxmlformats.org/drawingml/2006/main">
          <a:off x="3667887" y="1495452"/>
          <a:ext cx="1790699" cy="646331"/>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cs-CZ" dirty="0"/>
            <a:t> JMK 2017-2018</a:t>
          </a:r>
        </a:p>
        <a:p xmlns:a="http://schemas.openxmlformats.org/drawingml/2006/main">
          <a:r>
            <a:rPr lang="cs-CZ" dirty="0"/>
            <a:t>76,3 roku</a:t>
          </a:r>
        </a:p>
      </cdr:txBody>
    </cdr:sp>
  </cdr:relSizeAnchor>
</c:userShapes>
</file>

<file path=ppt/drawings/drawing3.xml><?xml version="1.0" encoding="utf-8"?>
<c:userShapes xmlns:c="http://schemas.openxmlformats.org/drawingml/2006/chart">
  <cdr:relSizeAnchor xmlns:cdr="http://schemas.openxmlformats.org/drawingml/2006/chartDrawing">
    <cdr:from>
      <cdr:x>0.11334</cdr:x>
      <cdr:y>0.90916</cdr:y>
    </cdr:from>
    <cdr:to>
      <cdr:x>0.97151</cdr:x>
      <cdr:y>1</cdr:y>
    </cdr:to>
    <cdr:sp macro="" textlink="">
      <cdr:nvSpPr>
        <cdr:cNvPr id="2" name="Obdélník 1">
          <a:extLst xmlns:a="http://schemas.openxmlformats.org/drawingml/2006/main">
            <a:ext uri="{FF2B5EF4-FFF2-40B4-BE49-F238E27FC236}">
              <a16:creationId xmlns:a16="http://schemas.microsoft.com/office/drawing/2014/main" id="{FF14A4B0-8727-4A5B-9A96-0D5C9410339C}"/>
            </a:ext>
          </a:extLst>
        </cdr:cNvPr>
        <cdr:cNvSpPr/>
      </cdr:nvSpPr>
      <cdr:spPr>
        <a:xfrm xmlns:a="http://schemas.openxmlformats.org/drawingml/2006/main">
          <a:off x="367211" y="2477643"/>
          <a:ext cx="2780471" cy="247557"/>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200" b="0" i="0" u="none" strike="noStrike" kern="1200" spc="0" baseline="0">
              <a:solidFill>
                <a:prstClr val="black"/>
              </a:solidFill>
              <a:latin typeface="+mn-lt"/>
              <a:ea typeface="+mn-ea"/>
              <a:cs typeface="+mn-cs"/>
            </a:defRPr>
          </a:pPr>
          <a:r>
            <a:rPr lang="cs-CZ" sz="1000" b="1" dirty="0"/>
            <a:t>Počet úvazků lékařů na 1000 obyvatel</a:t>
          </a:r>
          <a:endParaRPr lang="en-US" sz="1000" b="1" dirty="0"/>
        </a:p>
      </cdr:txBody>
    </cdr:sp>
  </cdr:relSizeAnchor>
  <cdr:relSizeAnchor xmlns:cdr="http://schemas.openxmlformats.org/drawingml/2006/chartDrawing">
    <cdr:from>
      <cdr:x>0</cdr:x>
      <cdr:y>0.13287</cdr:y>
    </cdr:from>
    <cdr:to>
      <cdr:x>0.07599</cdr:x>
      <cdr:y>0.83321</cdr:y>
    </cdr:to>
    <cdr:sp macro="" textlink="">
      <cdr:nvSpPr>
        <cdr:cNvPr id="3" name="Obdélník 2">
          <a:extLst xmlns:a="http://schemas.openxmlformats.org/drawingml/2006/main">
            <a:ext uri="{FF2B5EF4-FFF2-40B4-BE49-F238E27FC236}">
              <a16:creationId xmlns:a16="http://schemas.microsoft.com/office/drawing/2014/main" id="{0281E703-C371-44E7-A7F6-1EAB2E666A7A}"/>
            </a:ext>
          </a:extLst>
        </cdr:cNvPr>
        <cdr:cNvSpPr/>
      </cdr:nvSpPr>
      <cdr:spPr>
        <a:xfrm xmlns:a="http://schemas.openxmlformats.org/drawingml/2006/main" rot="16200000">
          <a:off x="-826027" y="1186167"/>
          <a:ext cx="1898276" cy="24622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330" b="1" i="0" u="none" strike="noStrike" kern="1200" baseline="0">
              <a:solidFill>
                <a:prstClr val="black"/>
              </a:solidFill>
              <a:latin typeface="+mn-lt"/>
              <a:ea typeface="+mn-ea"/>
              <a:cs typeface="+mn-cs"/>
            </a:defRPr>
          </a:pPr>
          <a:r>
            <a:rPr lang="cs-CZ" sz="1000" b="1" dirty="0"/>
            <a:t>Naděje dožití při narození (roky)</a:t>
          </a:r>
        </a:p>
      </cdr:txBody>
    </cdr:sp>
  </cdr:relSizeAnchor>
</c:userShapes>
</file>

<file path=ppt/drawings/drawing4.xml><?xml version="1.0" encoding="utf-8"?>
<c:userShapes xmlns:c="http://schemas.openxmlformats.org/drawingml/2006/chart">
  <cdr:relSizeAnchor xmlns:cdr="http://schemas.openxmlformats.org/drawingml/2006/chartDrawing">
    <cdr:from>
      <cdr:x>0.1006</cdr:x>
      <cdr:y>0.90916</cdr:y>
    </cdr:from>
    <cdr:to>
      <cdr:x>0.95877</cdr:x>
      <cdr:y>1</cdr:y>
    </cdr:to>
    <cdr:sp macro="" textlink="">
      <cdr:nvSpPr>
        <cdr:cNvPr id="2" name="Obdélník 1">
          <a:extLst xmlns:a="http://schemas.openxmlformats.org/drawingml/2006/main">
            <a:ext uri="{FF2B5EF4-FFF2-40B4-BE49-F238E27FC236}">
              <a16:creationId xmlns:a16="http://schemas.microsoft.com/office/drawing/2014/main" id="{FF14A4B0-8727-4A5B-9A96-0D5C9410339C}"/>
            </a:ext>
          </a:extLst>
        </cdr:cNvPr>
        <cdr:cNvSpPr/>
      </cdr:nvSpPr>
      <cdr:spPr>
        <a:xfrm xmlns:a="http://schemas.openxmlformats.org/drawingml/2006/main">
          <a:off x="325931" y="2464268"/>
          <a:ext cx="2780470" cy="24622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200" b="0" i="0" u="none" strike="noStrike" kern="1200" spc="0" baseline="0">
              <a:solidFill>
                <a:prstClr val="black"/>
              </a:solidFill>
              <a:latin typeface="+mn-lt"/>
              <a:ea typeface="+mn-ea"/>
              <a:cs typeface="+mn-cs"/>
            </a:defRPr>
          </a:pPr>
          <a:r>
            <a:rPr lang="cs-CZ" sz="1000" b="1" dirty="0"/>
            <a:t>Počet lůžek akutní péče na 1000 obyvatel</a:t>
          </a:r>
          <a:endParaRPr lang="en-US" sz="1000" b="1" dirty="0"/>
        </a:p>
      </cdr:txBody>
    </cdr:sp>
  </cdr:relSizeAnchor>
  <cdr:relSizeAnchor xmlns:cdr="http://schemas.openxmlformats.org/drawingml/2006/chartDrawing">
    <cdr:from>
      <cdr:x>0</cdr:x>
      <cdr:y>0.13287</cdr:y>
    </cdr:from>
    <cdr:to>
      <cdr:x>0.07599</cdr:x>
      <cdr:y>0.83321</cdr:y>
    </cdr:to>
    <cdr:sp macro="" textlink="">
      <cdr:nvSpPr>
        <cdr:cNvPr id="3" name="Obdélník 2">
          <a:extLst xmlns:a="http://schemas.openxmlformats.org/drawingml/2006/main">
            <a:ext uri="{FF2B5EF4-FFF2-40B4-BE49-F238E27FC236}">
              <a16:creationId xmlns:a16="http://schemas.microsoft.com/office/drawing/2014/main" id="{0281E703-C371-44E7-A7F6-1EAB2E666A7A}"/>
            </a:ext>
          </a:extLst>
        </cdr:cNvPr>
        <cdr:cNvSpPr/>
      </cdr:nvSpPr>
      <cdr:spPr>
        <a:xfrm xmlns:a="http://schemas.openxmlformats.org/drawingml/2006/main" rot="16200000">
          <a:off x="-826027" y="1186167"/>
          <a:ext cx="1898276" cy="24622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330" b="1" i="0" u="none" strike="noStrike" kern="1200" baseline="0">
              <a:solidFill>
                <a:prstClr val="black"/>
              </a:solidFill>
              <a:latin typeface="+mn-lt"/>
              <a:ea typeface="+mn-ea"/>
              <a:cs typeface="+mn-cs"/>
            </a:defRPr>
          </a:pPr>
          <a:r>
            <a:rPr lang="cs-CZ" sz="1000" b="1" dirty="0"/>
            <a:t>Naděje dožití při narození (roky)</a:t>
          </a:r>
        </a:p>
      </cdr:txBody>
    </cdr:sp>
  </cdr:relSizeAnchor>
</c:userShapes>
</file>

<file path=ppt/drawings/drawing5.xml><?xml version="1.0" encoding="utf-8"?>
<c:userShapes xmlns:c="http://schemas.openxmlformats.org/drawingml/2006/chart">
  <cdr:relSizeAnchor xmlns:cdr="http://schemas.openxmlformats.org/drawingml/2006/chartDrawing">
    <cdr:from>
      <cdr:x>0.09505</cdr:x>
      <cdr:y>0.90916</cdr:y>
    </cdr:from>
    <cdr:to>
      <cdr:x>0.95322</cdr:x>
      <cdr:y>1</cdr:y>
    </cdr:to>
    <cdr:sp macro="" textlink="">
      <cdr:nvSpPr>
        <cdr:cNvPr id="2" name="Obdélník 1">
          <a:extLst xmlns:a="http://schemas.openxmlformats.org/drawingml/2006/main">
            <a:ext uri="{FF2B5EF4-FFF2-40B4-BE49-F238E27FC236}">
              <a16:creationId xmlns:a16="http://schemas.microsoft.com/office/drawing/2014/main" id="{FF14A4B0-8727-4A5B-9A96-0D5C9410339C}"/>
            </a:ext>
          </a:extLst>
        </cdr:cNvPr>
        <cdr:cNvSpPr/>
      </cdr:nvSpPr>
      <cdr:spPr>
        <a:xfrm xmlns:a="http://schemas.openxmlformats.org/drawingml/2006/main">
          <a:off x="307948" y="2464268"/>
          <a:ext cx="2780471" cy="24622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200" b="0" i="0" u="none" strike="noStrike" kern="1200" spc="0" baseline="0">
              <a:solidFill>
                <a:prstClr val="black"/>
              </a:solidFill>
              <a:latin typeface="+mn-lt"/>
              <a:ea typeface="+mn-ea"/>
              <a:cs typeface="+mn-cs"/>
            </a:defRPr>
          </a:pPr>
          <a:r>
            <a:rPr lang="cs-CZ" sz="1000" b="1" dirty="0"/>
            <a:t>Míra nezaměstnanosti v %</a:t>
          </a:r>
          <a:endParaRPr lang="en-US" sz="1000" b="1" dirty="0"/>
        </a:p>
      </cdr:txBody>
    </cdr:sp>
  </cdr:relSizeAnchor>
  <cdr:relSizeAnchor xmlns:cdr="http://schemas.openxmlformats.org/drawingml/2006/chartDrawing">
    <cdr:from>
      <cdr:x>0</cdr:x>
      <cdr:y>0.13287</cdr:y>
    </cdr:from>
    <cdr:to>
      <cdr:x>0.07599</cdr:x>
      <cdr:y>0.83321</cdr:y>
    </cdr:to>
    <cdr:sp macro="" textlink="">
      <cdr:nvSpPr>
        <cdr:cNvPr id="3" name="Obdélník 2">
          <a:extLst xmlns:a="http://schemas.openxmlformats.org/drawingml/2006/main">
            <a:ext uri="{FF2B5EF4-FFF2-40B4-BE49-F238E27FC236}">
              <a16:creationId xmlns:a16="http://schemas.microsoft.com/office/drawing/2014/main" id="{0281E703-C371-44E7-A7F6-1EAB2E666A7A}"/>
            </a:ext>
          </a:extLst>
        </cdr:cNvPr>
        <cdr:cNvSpPr/>
      </cdr:nvSpPr>
      <cdr:spPr>
        <a:xfrm xmlns:a="http://schemas.openxmlformats.org/drawingml/2006/main" rot="16200000">
          <a:off x="-826027" y="1186167"/>
          <a:ext cx="1898276" cy="24622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330" b="1" i="0" u="none" strike="noStrike" kern="1200" baseline="0">
              <a:solidFill>
                <a:prstClr val="black"/>
              </a:solidFill>
              <a:latin typeface="+mn-lt"/>
              <a:ea typeface="+mn-ea"/>
              <a:cs typeface="+mn-cs"/>
            </a:defRPr>
          </a:pPr>
          <a:r>
            <a:rPr lang="cs-CZ" sz="1000" b="1" dirty="0"/>
            <a:t>Naděje dožití při narození (roky)</a:t>
          </a:r>
        </a:p>
      </cdr:txBody>
    </cdr:sp>
  </cdr:relSizeAnchor>
</c:userShapes>
</file>

<file path=ppt/drawings/drawing6.xml><?xml version="1.0" encoding="utf-8"?>
<c:userShapes xmlns:c="http://schemas.openxmlformats.org/drawingml/2006/chart">
  <cdr:relSizeAnchor xmlns:cdr="http://schemas.openxmlformats.org/drawingml/2006/chartDrawing">
    <cdr:from>
      <cdr:x>0.11676</cdr:x>
      <cdr:y>0.90916</cdr:y>
    </cdr:from>
    <cdr:to>
      <cdr:x>0.97493</cdr:x>
      <cdr:y>1</cdr:y>
    </cdr:to>
    <cdr:sp macro="" textlink="">
      <cdr:nvSpPr>
        <cdr:cNvPr id="2" name="Obdélník 1">
          <a:extLst xmlns:a="http://schemas.openxmlformats.org/drawingml/2006/main">
            <a:ext uri="{FF2B5EF4-FFF2-40B4-BE49-F238E27FC236}">
              <a16:creationId xmlns:a16="http://schemas.microsoft.com/office/drawing/2014/main" id="{FF14A4B0-8727-4A5B-9A96-0D5C9410339C}"/>
            </a:ext>
          </a:extLst>
        </cdr:cNvPr>
        <cdr:cNvSpPr/>
      </cdr:nvSpPr>
      <cdr:spPr>
        <a:xfrm xmlns:a="http://schemas.openxmlformats.org/drawingml/2006/main">
          <a:off x="378304" y="2464268"/>
          <a:ext cx="2780471" cy="24622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330" b="1" i="0" u="none" strike="noStrike" kern="1200" baseline="0">
              <a:solidFill>
                <a:prstClr val="black"/>
              </a:solidFill>
              <a:latin typeface="+mn-lt"/>
              <a:ea typeface="+mn-ea"/>
              <a:cs typeface="+mn-cs"/>
            </a:defRPr>
          </a:pPr>
          <a:r>
            <a:rPr lang="cs-CZ" sz="1000" b="1" dirty="0"/>
            <a:t>% populace nad 15 let se základním vzděláním</a:t>
          </a:r>
        </a:p>
      </cdr:txBody>
    </cdr:sp>
  </cdr:relSizeAnchor>
  <cdr:relSizeAnchor xmlns:cdr="http://schemas.openxmlformats.org/drawingml/2006/chartDrawing">
    <cdr:from>
      <cdr:x>0</cdr:x>
      <cdr:y>0.13287</cdr:y>
    </cdr:from>
    <cdr:to>
      <cdr:x>0.07599</cdr:x>
      <cdr:y>0.83321</cdr:y>
    </cdr:to>
    <cdr:sp macro="" textlink="">
      <cdr:nvSpPr>
        <cdr:cNvPr id="3" name="Obdélník 2">
          <a:extLst xmlns:a="http://schemas.openxmlformats.org/drawingml/2006/main">
            <a:ext uri="{FF2B5EF4-FFF2-40B4-BE49-F238E27FC236}">
              <a16:creationId xmlns:a16="http://schemas.microsoft.com/office/drawing/2014/main" id="{0281E703-C371-44E7-A7F6-1EAB2E666A7A}"/>
            </a:ext>
          </a:extLst>
        </cdr:cNvPr>
        <cdr:cNvSpPr/>
      </cdr:nvSpPr>
      <cdr:spPr>
        <a:xfrm xmlns:a="http://schemas.openxmlformats.org/drawingml/2006/main" rot="16200000">
          <a:off x="-826027" y="1186167"/>
          <a:ext cx="1898276" cy="24622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330" b="1" i="0" u="none" strike="noStrike" kern="1200" baseline="0">
              <a:solidFill>
                <a:prstClr val="black"/>
              </a:solidFill>
              <a:latin typeface="+mn-lt"/>
              <a:ea typeface="+mn-ea"/>
              <a:cs typeface="+mn-cs"/>
            </a:defRPr>
          </a:pPr>
          <a:r>
            <a:rPr lang="cs-CZ" sz="1000" b="1" dirty="0"/>
            <a:t>Naděje dožití při narození (roky)</a:t>
          </a:r>
        </a:p>
      </cdr:txBody>
    </cdr:sp>
  </cdr:relSizeAnchor>
</c:userShapes>
</file>

<file path=ppt/drawings/drawing7.xml><?xml version="1.0" encoding="utf-8"?>
<c:userShapes xmlns:c="http://schemas.openxmlformats.org/drawingml/2006/chart">
  <cdr:relSizeAnchor xmlns:cdr="http://schemas.openxmlformats.org/drawingml/2006/chartDrawing">
    <cdr:from>
      <cdr:x>0.52323</cdr:x>
      <cdr:y>0.07393</cdr:y>
    </cdr:from>
    <cdr:to>
      <cdr:x>0.52323</cdr:x>
      <cdr:y>0.90257</cdr:y>
    </cdr:to>
    <cdr:cxnSp macro="">
      <cdr:nvCxnSpPr>
        <cdr:cNvPr id="3" name="Přímá spojnice 2">
          <a:extLst xmlns:a="http://schemas.openxmlformats.org/drawingml/2006/main">
            <a:ext uri="{FF2B5EF4-FFF2-40B4-BE49-F238E27FC236}">
              <a16:creationId xmlns:a16="http://schemas.microsoft.com/office/drawing/2014/main" id="{0F1E5842-637E-47C0-ABE6-169B67F27C7E}"/>
            </a:ext>
          </a:extLst>
        </cdr:cNvPr>
        <cdr:cNvCxnSpPr/>
      </cdr:nvCxnSpPr>
      <cdr:spPr>
        <a:xfrm xmlns:a="http://schemas.openxmlformats.org/drawingml/2006/main" flipH="1">
          <a:off x="1973580" y="367112"/>
          <a:ext cx="0" cy="4114800"/>
        </a:xfrm>
        <a:prstGeom xmlns:a="http://schemas.openxmlformats.org/drawingml/2006/main" prst="line">
          <a:avLst/>
        </a:prstGeom>
        <a:ln xmlns:a="http://schemas.openxmlformats.org/drawingml/2006/main" w="1905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0.52323</cdr:x>
      <cdr:y>0.07393</cdr:y>
    </cdr:from>
    <cdr:to>
      <cdr:x>0.52323</cdr:x>
      <cdr:y>0.90257</cdr:y>
    </cdr:to>
    <cdr:cxnSp macro="">
      <cdr:nvCxnSpPr>
        <cdr:cNvPr id="3" name="Přímá spojnice 2">
          <a:extLst xmlns:a="http://schemas.openxmlformats.org/drawingml/2006/main">
            <a:ext uri="{FF2B5EF4-FFF2-40B4-BE49-F238E27FC236}">
              <a16:creationId xmlns:a16="http://schemas.microsoft.com/office/drawing/2014/main" id="{AA3EE9A0-07E2-45EA-B169-418877D5210B}"/>
            </a:ext>
          </a:extLst>
        </cdr:cNvPr>
        <cdr:cNvCxnSpPr/>
      </cdr:nvCxnSpPr>
      <cdr:spPr>
        <a:xfrm xmlns:a="http://schemas.openxmlformats.org/drawingml/2006/main" flipH="1">
          <a:off x="1973580" y="367112"/>
          <a:ext cx="0" cy="4114800"/>
        </a:xfrm>
        <a:prstGeom xmlns:a="http://schemas.openxmlformats.org/drawingml/2006/main" prst="line">
          <a:avLst/>
        </a:prstGeom>
        <a:ln xmlns:a="http://schemas.openxmlformats.org/drawingml/2006/main" w="1905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absSizeAnchor xmlns:cdr="http://schemas.openxmlformats.org/drawingml/2006/chartDrawing">
    <cdr:from>
      <cdr:x>0.43477</cdr:x>
      <cdr:y>0.35379</cdr:y>
    </cdr:from>
    <cdr:ext cx="127128" cy="485741"/>
    <cdr:cxnSp macro="">
      <cdr:nvCxnSpPr>
        <cdr:cNvPr id="7" name="Straight Connector 6">
          <a:extLst xmlns:a="http://schemas.openxmlformats.org/drawingml/2006/main">
            <a:ext uri="{FF2B5EF4-FFF2-40B4-BE49-F238E27FC236}">
              <a16:creationId xmlns:a16="http://schemas.microsoft.com/office/drawing/2014/main" id="{E11A4103-DF52-4858-989E-CFDB3701BE6C}"/>
            </a:ext>
          </a:extLst>
        </cdr:cNvPr>
        <cdr:cNvCxnSpPr/>
      </cdr:nvCxnSpPr>
      <cdr:spPr>
        <a:xfrm xmlns:a="http://schemas.openxmlformats.org/drawingml/2006/main" flipH="1" flipV="1">
          <a:off x="1213726" y="1325096"/>
          <a:ext cx="127127" cy="527099"/>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absSizeAnchor>
  <cdr:absSizeAnchor xmlns:cdr="http://schemas.openxmlformats.org/drawingml/2006/chartDrawing">
    <cdr:from>
      <cdr:x>0.42104</cdr:x>
      <cdr:y>0.24155</cdr:y>
    </cdr:from>
    <cdr:ext cx="135393" cy="281822"/>
    <cdr:cxnSp macro="">
      <cdr:nvCxnSpPr>
        <cdr:cNvPr id="11" name="Straight Connector 10">
          <a:extLst xmlns:a="http://schemas.openxmlformats.org/drawingml/2006/main">
            <a:ext uri="{FF2B5EF4-FFF2-40B4-BE49-F238E27FC236}">
              <a16:creationId xmlns:a16="http://schemas.microsoft.com/office/drawing/2014/main" id="{94498B7B-2B57-48C5-A28D-75549E2AE75F}"/>
            </a:ext>
          </a:extLst>
        </cdr:cNvPr>
        <cdr:cNvCxnSpPr/>
      </cdr:nvCxnSpPr>
      <cdr:spPr>
        <a:xfrm xmlns:a="http://schemas.openxmlformats.org/drawingml/2006/main" flipV="1">
          <a:off x="1175419" y="904708"/>
          <a:ext cx="135355" cy="30580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absSizeAnchor>
  <cdr:absSizeAnchor xmlns:cdr="http://schemas.openxmlformats.org/drawingml/2006/chartDrawing">
    <cdr:from>
      <cdr:x>0.38477</cdr:x>
      <cdr:y>0.33084</cdr:y>
    </cdr:from>
    <cdr:ext cx="45540" cy="37519"/>
    <cdr:cxnSp macro="">
      <cdr:nvCxnSpPr>
        <cdr:cNvPr id="16" name="Straight Connector 15">
          <a:extLst xmlns:a="http://schemas.openxmlformats.org/drawingml/2006/main">
            <a:ext uri="{FF2B5EF4-FFF2-40B4-BE49-F238E27FC236}">
              <a16:creationId xmlns:a16="http://schemas.microsoft.com/office/drawing/2014/main" id="{AE241047-DDB4-4BAF-A35B-3D90AE16BDF5}"/>
            </a:ext>
          </a:extLst>
        </cdr:cNvPr>
        <cdr:cNvCxnSpPr/>
      </cdr:nvCxnSpPr>
      <cdr:spPr>
        <a:xfrm xmlns:a="http://schemas.openxmlformats.org/drawingml/2006/main" flipV="1">
          <a:off x="1074152" y="1239127"/>
          <a:ext cx="45533" cy="40713"/>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abs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1715494-898A-4609-973F-F31EEEAEE1B9}" type="datetimeFigureOut">
              <a:rPr lang="en-US" smtClean="0"/>
              <a:t>2/19/2020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852C68A-7414-47CD-B786-53FC7BDEE6B0}" type="slidenum">
              <a:rPr lang="en-US" smtClean="0"/>
              <a:t>‹#›</a:t>
            </a:fld>
            <a:endParaRPr lang="en-US"/>
          </a:p>
        </p:txBody>
      </p:sp>
    </p:spTree>
    <p:extLst>
      <p:ext uri="{BB962C8B-B14F-4D97-AF65-F5344CB8AC3E}">
        <p14:creationId xmlns:p14="http://schemas.microsoft.com/office/powerpoint/2010/main" val="224816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01AF84F-1428-4A77-924B-854265A04D71}" type="slidenum">
              <a:rPr lang="cs-CZ" smtClean="0"/>
              <a:t>9</a:t>
            </a:fld>
            <a:endParaRPr lang="cs-CZ"/>
          </a:p>
        </p:txBody>
      </p:sp>
    </p:spTree>
    <p:extLst>
      <p:ext uri="{BB962C8B-B14F-4D97-AF65-F5344CB8AC3E}">
        <p14:creationId xmlns:p14="http://schemas.microsoft.com/office/powerpoint/2010/main" val="425500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A0E85D4-C7D0-4670-A097-2AB72C8DF5BB}" type="slidenum">
              <a:rPr lang="cs-CZ" smtClean="0"/>
              <a:t>40</a:t>
            </a:fld>
            <a:endParaRPr lang="cs-CZ"/>
          </a:p>
        </p:txBody>
      </p:sp>
    </p:spTree>
    <p:extLst>
      <p:ext uri="{BB962C8B-B14F-4D97-AF65-F5344CB8AC3E}">
        <p14:creationId xmlns:p14="http://schemas.microsoft.com/office/powerpoint/2010/main" val="92047869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png"/><Relationship Id="rId15" Type="http://schemas.openxmlformats.org/officeDocument/2006/relationships/image" Target="../media/image20.png"/><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image" Target="../media/image14.tif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23.jpeg"/><Relationship Id="rId5" Type="http://schemas.openxmlformats.org/officeDocument/2006/relationships/image" Target="../media/image16.gif"/><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png"/><Relationship Id="rId15" Type="http://schemas.openxmlformats.org/officeDocument/2006/relationships/image" Target="../media/image18.png"/><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tiff"/><Relationship Id="rId7" Type="http://schemas.openxmlformats.org/officeDocument/2006/relationships/image" Target="../media/image16.gif"/><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pozadi seda">
            <a:extLst>
              <a:ext uri="{FF2B5EF4-FFF2-40B4-BE49-F238E27FC236}">
                <a16:creationId xmlns:a16="http://schemas.microsoft.com/office/drawing/2014/main" id="{C6DB6EA3-D18B-4247-B7E0-D3F0ED4ABC66}"/>
              </a:ext>
            </a:extLst>
          </p:cNvPr>
          <p:cNvSpPr/>
          <p:nvPr userDrawn="1"/>
        </p:nvSpPr>
        <p:spPr bwMode="gray">
          <a:xfrm>
            <a:off x="0" y="1899462"/>
            <a:ext cx="12192000" cy="4028858"/>
          </a:xfrm>
          <a:prstGeom prst="rect">
            <a:avLst/>
          </a:prstGeom>
          <a:solidFill>
            <a:schemeClr val="bg1">
              <a:lumMod val="95000"/>
              <a:alpha val="61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endParaRPr lang="en-US" sz="1400" b="1" dirty="0">
              <a:solidFill>
                <a:schemeClr val="tx1"/>
              </a:solidFill>
              <a:cs typeface="Arial" pitchFamily="34" charset="0"/>
            </a:endParaRPr>
          </a:p>
        </p:txBody>
      </p:sp>
      <p:sp>
        <p:nvSpPr>
          <p:cNvPr id="12" name="Linka cervena">
            <a:extLst>
              <a:ext uri="{FF2B5EF4-FFF2-40B4-BE49-F238E27FC236}">
                <a16:creationId xmlns:a16="http://schemas.microsoft.com/office/drawing/2014/main" id="{B9205121-7638-4ABD-95F5-177B33D17428}"/>
              </a:ext>
            </a:extLst>
          </p:cNvPr>
          <p:cNvSpPr/>
          <p:nvPr userDrawn="1"/>
        </p:nvSpPr>
        <p:spPr>
          <a:xfrm flipV="1">
            <a:off x="5552" y="5881971"/>
            <a:ext cx="12173011" cy="36000"/>
          </a:xfrm>
          <a:prstGeom prst="rect">
            <a:avLst/>
          </a:prstGeom>
          <a:solidFill>
            <a:srgbClr val="D71440"/>
          </a:solidFill>
          <a:ln>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Logo MZ CR">
            <a:extLst>
              <a:ext uri="{FF2B5EF4-FFF2-40B4-BE49-F238E27FC236}">
                <a16:creationId xmlns:a16="http://schemas.microsoft.com/office/drawing/2014/main" id="{0A674D63-7E08-40FA-BBE8-52A456EE32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0805" y="6275298"/>
            <a:ext cx="3763463" cy="324000"/>
          </a:xfrm>
          <a:prstGeom prst="rect">
            <a:avLst/>
          </a:prstGeom>
        </p:spPr>
      </p:pic>
      <p:pic>
        <p:nvPicPr>
          <p:cNvPr id="69" name="Logo UZIS">
            <a:extLst>
              <a:ext uri="{FF2B5EF4-FFF2-40B4-BE49-F238E27FC236}">
                <a16:creationId xmlns:a16="http://schemas.microsoft.com/office/drawing/2014/main" id="{14527FAE-EF2D-4E64-BD3F-E8E8C7BCC2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39537" y="6124324"/>
            <a:ext cx="822458" cy="540000"/>
          </a:xfrm>
          <a:prstGeom prst="rect">
            <a:avLst/>
          </a:prstGeom>
        </p:spPr>
      </p:pic>
      <p:pic>
        <p:nvPicPr>
          <p:cNvPr id="11" name="Logo Zdravi 2030" descr="Obsah obrázku objekt&#10;&#10;Popis byl vytvořen automaticky">
            <a:extLst>
              <a:ext uri="{FF2B5EF4-FFF2-40B4-BE49-F238E27FC236}">
                <a16:creationId xmlns:a16="http://schemas.microsoft.com/office/drawing/2014/main" id="{347605E1-604F-4661-8EEB-564973C25CB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13" y="2607870"/>
            <a:ext cx="5715760" cy="2224771"/>
          </a:xfrm>
          <a:prstGeom prst="rect">
            <a:avLst/>
          </a:prstGeom>
        </p:spPr>
      </p:pic>
      <p:pic>
        <p:nvPicPr>
          <p:cNvPr id="61" name="Ikona 7">
            <a:extLst>
              <a:ext uri="{FF2B5EF4-FFF2-40B4-BE49-F238E27FC236}">
                <a16:creationId xmlns:a16="http://schemas.microsoft.com/office/drawing/2014/main" id="{1E522FD7-51BC-4B8E-A68D-8A0B5E4169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11738" y="3727037"/>
            <a:ext cx="791389" cy="792000"/>
          </a:xfrm>
          <a:prstGeom prst="rect">
            <a:avLst/>
          </a:prstGeom>
        </p:spPr>
      </p:pic>
      <p:pic>
        <p:nvPicPr>
          <p:cNvPr id="62" name="Ikona 6">
            <a:extLst>
              <a:ext uri="{FF2B5EF4-FFF2-40B4-BE49-F238E27FC236}">
                <a16:creationId xmlns:a16="http://schemas.microsoft.com/office/drawing/2014/main" id="{E01AA11B-D042-44CE-8E91-BAD234FB490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15916" y="2819547"/>
            <a:ext cx="791389" cy="792000"/>
          </a:xfrm>
          <a:prstGeom prst="rect">
            <a:avLst/>
          </a:prstGeom>
        </p:spPr>
      </p:pic>
      <p:pic>
        <p:nvPicPr>
          <p:cNvPr id="63" name="Ikona 5">
            <a:extLst>
              <a:ext uri="{FF2B5EF4-FFF2-40B4-BE49-F238E27FC236}">
                <a16:creationId xmlns:a16="http://schemas.microsoft.com/office/drawing/2014/main" id="{6E1D9AE5-9B01-4D1E-A130-EA1856689D6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44327" y="2821182"/>
            <a:ext cx="791389" cy="792000"/>
          </a:xfrm>
          <a:prstGeom prst="rect">
            <a:avLst/>
          </a:prstGeom>
        </p:spPr>
      </p:pic>
      <p:pic>
        <p:nvPicPr>
          <p:cNvPr id="64" name="Ikona 4">
            <a:extLst>
              <a:ext uri="{FF2B5EF4-FFF2-40B4-BE49-F238E27FC236}">
                <a16:creationId xmlns:a16="http://schemas.microsoft.com/office/drawing/2014/main" id="{78221017-9FB8-4EF8-A88B-38444E30A27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74197" y="2826357"/>
            <a:ext cx="788298" cy="792000"/>
          </a:xfrm>
          <a:prstGeom prst="rect">
            <a:avLst/>
          </a:prstGeom>
        </p:spPr>
      </p:pic>
      <p:pic>
        <p:nvPicPr>
          <p:cNvPr id="65" name="Ikona 3">
            <a:extLst>
              <a:ext uri="{FF2B5EF4-FFF2-40B4-BE49-F238E27FC236}">
                <a16:creationId xmlns:a16="http://schemas.microsoft.com/office/drawing/2014/main" id="{D435ECA9-9699-4A70-9ABD-16C688E346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91468" y="2827327"/>
            <a:ext cx="788298" cy="792000"/>
          </a:xfrm>
          <a:prstGeom prst="rect">
            <a:avLst/>
          </a:prstGeom>
        </p:spPr>
      </p:pic>
      <p:pic>
        <p:nvPicPr>
          <p:cNvPr id="66" name="Ikona 2">
            <a:extLst>
              <a:ext uri="{FF2B5EF4-FFF2-40B4-BE49-F238E27FC236}">
                <a16:creationId xmlns:a16="http://schemas.microsoft.com/office/drawing/2014/main" id="{06B998D0-4DD3-4617-8B85-7A97769C7BF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87725" y="3720280"/>
            <a:ext cx="791389" cy="792000"/>
          </a:xfrm>
          <a:prstGeom prst="rect">
            <a:avLst/>
          </a:prstGeom>
        </p:spPr>
      </p:pic>
      <p:pic>
        <p:nvPicPr>
          <p:cNvPr id="67" name="Ikona 1">
            <a:extLst>
              <a:ext uri="{FF2B5EF4-FFF2-40B4-BE49-F238E27FC236}">
                <a16:creationId xmlns:a16="http://schemas.microsoft.com/office/drawing/2014/main" id="{CDFE4053-986D-4CF5-BB65-55DDA986CB7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581137" y="3714480"/>
            <a:ext cx="794492" cy="792000"/>
          </a:xfrm>
          <a:prstGeom prst="rect">
            <a:avLst/>
          </a:prstGeom>
        </p:spPr>
      </p:pic>
      <p:pic>
        <p:nvPicPr>
          <p:cNvPr id="9" name="Vlajka CR">
            <a:extLst>
              <a:ext uri="{FF2B5EF4-FFF2-40B4-BE49-F238E27FC236}">
                <a16:creationId xmlns:a16="http://schemas.microsoft.com/office/drawing/2014/main" id="{471DD38C-87B2-4EF0-9C4F-92FAABA3B665}"/>
              </a:ext>
            </a:extLst>
          </p:cNvPr>
          <p:cNvPicPr>
            <a:picLocks noChangeArrowheads="1"/>
          </p:cNvPicPr>
          <p:nvPr userDrawn="1">
            <p:custDataLst>
              <p:tags r:id="rId1"/>
            </p:custDataLst>
          </p:nvPr>
        </p:nvPicPr>
        <p:blipFill>
          <a:blip r:embed="rId13" cstate="print">
            <a:extLst>
              <a:ext uri="{28A0092B-C50C-407E-A947-70E740481C1C}">
                <a14:useLocalDpi xmlns:a14="http://schemas.microsoft.com/office/drawing/2010/main"/>
              </a:ext>
            </a:extLst>
          </a:blip>
          <a:srcRect/>
          <a:stretch>
            <a:fillRect/>
          </a:stretch>
        </p:blipFill>
        <p:spPr bwMode="gray">
          <a:xfrm>
            <a:off x="11525177" y="249066"/>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Vlajka EU">
            <a:extLst>
              <a:ext uri="{FF2B5EF4-FFF2-40B4-BE49-F238E27FC236}">
                <a16:creationId xmlns:a16="http://schemas.microsoft.com/office/drawing/2014/main" id="{F0605D3E-9EE4-4CE0-8944-A11CBF44BEF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18118"/>
          <a:stretch/>
        </p:blipFill>
        <p:spPr>
          <a:xfrm>
            <a:off x="10876478" y="245794"/>
            <a:ext cx="538775" cy="360000"/>
          </a:xfrm>
          <a:prstGeom prst="rect">
            <a:avLst/>
          </a:prstGeom>
        </p:spPr>
      </p:pic>
      <p:sp>
        <p:nvSpPr>
          <p:cNvPr id="41" name="Podnadpis">
            <a:extLst>
              <a:ext uri="{FF2B5EF4-FFF2-40B4-BE49-F238E27FC236}">
                <a16:creationId xmlns:a16="http://schemas.microsoft.com/office/drawing/2014/main" id="{A48B58A5-C806-4673-B1BA-E9829457EAA9}"/>
              </a:ext>
            </a:extLst>
          </p:cNvPr>
          <p:cNvSpPr>
            <a:spLocks noGrp="1"/>
          </p:cNvSpPr>
          <p:nvPr>
            <p:ph type="body" sz="quarter" idx="11" hasCustomPrompt="1"/>
          </p:nvPr>
        </p:nvSpPr>
        <p:spPr>
          <a:xfrm>
            <a:off x="700806" y="5471177"/>
            <a:ext cx="8608732" cy="468000"/>
          </a:xfrm>
          <a:noFill/>
        </p:spPr>
        <p:txBody>
          <a:bodyPr anchor="ctr"/>
          <a:lstStyle>
            <a:lvl1pPr marL="0" indent="0">
              <a:buNone/>
              <a:defRPr lang="cs-CZ" sz="2800" b="1" kern="1200" dirty="0" smtClean="0">
                <a:solidFill>
                  <a:srgbClr val="D71440"/>
                </a:solidFill>
                <a:latin typeface="+mn-lt"/>
                <a:ea typeface="+mn-ea"/>
                <a:cs typeface="+mn-cs"/>
              </a:defRPr>
            </a:lvl1pPr>
          </a:lstStyle>
          <a:p>
            <a:pPr marL="0" lvl="0" indent="0" algn="l" defTabSz="914400" rtl="0" eaLnBrk="1" latinLnBrk="0" hangingPunct="1">
              <a:lnSpc>
                <a:spcPct val="90000"/>
              </a:lnSpc>
              <a:spcBef>
                <a:spcPct val="20000"/>
              </a:spcBef>
              <a:buFont typeface="Arial" panose="020B0604020202020204" pitchFamily="34" charset="0"/>
              <a:buNone/>
            </a:pPr>
            <a:r>
              <a:rPr lang="cs-CZ" dirty="0"/>
              <a:t>Vložte podnadpis</a:t>
            </a:r>
          </a:p>
        </p:txBody>
      </p:sp>
      <p:sp>
        <p:nvSpPr>
          <p:cNvPr id="13" name="Nadpis">
            <a:extLst>
              <a:ext uri="{FF2B5EF4-FFF2-40B4-BE49-F238E27FC236}">
                <a16:creationId xmlns:a16="http://schemas.microsoft.com/office/drawing/2014/main" id="{99BDED9C-93B2-4C0D-BE31-6A2F4570EB70}"/>
              </a:ext>
            </a:extLst>
          </p:cNvPr>
          <p:cNvSpPr>
            <a:spLocks noGrp="1"/>
          </p:cNvSpPr>
          <p:nvPr>
            <p:ph type="title" hasCustomPrompt="1"/>
          </p:nvPr>
        </p:nvSpPr>
        <p:spPr>
          <a:xfrm>
            <a:off x="661391" y="240974"/>
            <a:ext cx="8648147" cy="1598025"/>
          </a:xfrm>
        </p:spPr>
        <p:txBody>
          <a:bodyPr>
            <a:normAutofit/>
          </a:bodyPr>
          <a:lstStyle>
            <a:lvl1pPr marL="0" algn="l" defTabSz="914400" rtl="0" eaLnBrk="1" latinLnBrk="0" hangingPunct="1">
              <a:defRPr lang="cs-CZ" sz="3600" b="1" kern="1200">
                <a:solidFill>
                  <a:srgbClr val="2E5980"/>
                </a:solidFill>
                <a:latin typeface="+mn-lt"/>
                <a:ea typeface="+mn-ea"/>
                <a:cs typeface="+mn-cs"/>
              </a:defRPr>
            </a:lvl1pPr>
          </a:lstStyle>
          <a:p>
            <a:r>
              <a:rPr lang="cs-CZ" dirty="0"/>
              <a:t>KLIKNUTÍM LZE UPRAVIT STYL.</a:t>
            </a:r>
          </a:p>
        </p:txBody>
      </p:sp>
    </p:spTree>
    <p:extLst>
      <p:ext uri="{BB962C8B-B14F-4D97-AF65-F5344CB8AC3E}">
        <p14:creationId xmlns:p14="http://schemas.microsoft.com/office/powerpoint/2010/main" val="1107897638"/>
      </p:ext>
    </p:extLst>
  </p:cSld>
  <p:clrMapOvr>
    <a:masterClrMapping/>
  </p:clrMapOvr>
  <p:extLst>
    <p:ext uri="{DCECCB84-F9BA-43D5-87BE-67443E8EF086}">
      <p15:sldGuideLst xmlns:p15="http://schemas.microsoft.com/office/powerpoint/2012/main">
        <p15:guide id="1" orient="horz" pos="391" userDrawn="1">
          <p15:clr>
            <a:srgbClr val="FBAE40"/>
          </p15:clr>
        </p15:guide>
        <p15:guide id="2" pos="760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pozadi seda">
            <a:extLst>
              <a:ext uri="{FF2B5EF4-FFF2-40B4-BE49-F238E27FC236}">
                <a16:creationId xmlns:a16="http://schemas.microsoft.com/office/drawing/2014/main" id="{C6DB6EA3-D18B-4247-B7E0-D3F0ED4ABC66}"/>
              </a:ext>
            </a:extLst>
          </p:cNvPr>
          <p:cNvSpPr/>
          <p:nvPr userDrawn="1"/>
        </p:nvSpPr>
        <p:spPr bwMode="gray">
          <a:xfrm>
            <a:off x="0" y="1899462"/>
            <a:ext cx="12192000" cy="4028858"/>
          </a:xfrm>
          <a:prstGeom prst="rect">
            <a:avLst/>
          </a:prstGeom>
          <a:solidFill>
            <a:schemeClr val="bg1">
              <a:lumMod val="95000"/>
              <a:alpha val="61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endParaRPr lang="en-US" sz="1400" b="1" dirty="0">
              <a:solidFill>
                <a:schemeClr val="tx1"/>
              </a:solidFill>
              <a:cs typeface="Arial" pitchFamily="34" charset="0"/>
            </a:endParaRPr>
          </a:p>
        </p:txBody>
      </p:sp>
      <p:sp>
        <p:nvSpPr>
          <p:cNvPr id="12" name="Linka cervena">
            <a:extLst>
              <a:ext uri="{FF2B5EF4-FFF2-40B4-BE49-F238E27FC236}">
                <a16:creationId xmlns:a16="http://schemas.microsoft.com/office/drawing/2014/main" id="{B9205121-7638-4ABD-95F5-177B33D17428}"/>
              </a:ext>
            </a:extLst>
          </p:cNvPr>
          <p:cNvSpPr/>
          <p:nvPr userDrawn="1"/>
        </p:nvSpPr>
        <p:spPr>
          <a:xfrm flipV="1">
            <a:off x="5552" y="5881971"/>
            <a:ext cx="12173011" cy="36000"/>
          </a:xfrm>
          <a:prstGeom prst="rect">
            <a:avLst/>
          </a:prstGeom>
          <a:solidFill>
            <a:srgbClr val="D71440"/>
          </a:solidFill>
          <a:ln>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Logo MZ CR">
            <a:extLst>
              <a:ext uri="{FF2B5EF4-FFF2-40B4-BE49-F238E27FC236}">
                <a16:creationId xmlns:a16="http://schemas.microsoft.com/office/drawing/2014/main" id="{0A674D63-7E08-40FA-BBE8-52A456EE32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0805" y="6275298"/>
            <a:ext cx="3763463" cy="324000"/>
          </a:xfrm>
          <a:prstGeom prst="rect">
            <a:avLst/>
          </a:prstGeom>
        </p:spPr>
      </p:pic>
      <p:pic>
        <p:nvPicPr>
          <p:cNvPr id="69" name="Logo UZIS">
            <a:extLst>
              <a:ext uri="{FF2B5EF4-FFF2-40B4-BE49-F238E27FC236}">
                <a16:creationId xmlns:a16="http://schemas.microsoft.com/office/drawing/2014/main" id="{14527FAE-EF2D-4E64-BD3F-E8E8C7BCC2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39537" y="6124324"/>
            <a:ext cx="822458" cy="540000"/>
          </a:xfrm>
          <a:prstGeom prst="rect">
            <a:avLst/>
          </a:prstGeom>
        </p:spPr>
      </p:pic>
      <p:pic>
        <p:nvPicPr>
          <p:cNvPr id="11" name="Logo Zdravi 2030" descr="Obsah obrázku objekt&#10;&#10;Popis byl vytvořen automaticky">
            <a:extLst>
              <a:ext uri="{FF2B5EF4-FFF2-40B4-BE49-F238E27FC236}">
                <a16:creationId xmlns:a16="http://schemas.microsoft.com/office/drawing/2014/main" id="{347605E1-604F-4661-8EEB-564973C25CB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13" y="2607870"/>
            <a:ext cx="5715760" cy="2224771"/>
          </a:xfrm>
          <a:prstGeom prst="rect">
            <a:avLst/>
          </a:prstGeom>
        </p:spPr>
      </p:pic>
      <p:pic>
        <p:nvPicPr>
          <p:cNvPr id="61" name="Ikona 7">
            <a:extLst>
              <a:ext uri="{FF2B5EF4-FFF2-40B4-BE49-F238E27FC236}">
                <a16:creationId xmlns:a16="http://schemas.microsoft.com/office/drawing/2014/main" id="{1E522FD7-51BC-4B8E-A68D-8A0B5E4169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45605" y="3727037"/>
            <a:ext cx="791389" cy="792000"/>
          </a:xfrm>
          <a:prstGeom prst="rect">
            <a:avLst/>
          </a:prstGeom>
        </p:spPr>
      </p:pic>
      <p:pic>
        <p:nvPicPr>
          <p:cNvPr id="62" name="Ikona 6">
            <a:extLst>
              <a:ext uri="{FF2B5EF4-FFF2-40B4-BE49-F238E27FC236}">
                <a16:creationId xmlns:a16="http://schemas.microsoft.com/office/drawing/2014/main" id="{E01AA11B-D042-44CE-8E91-BAD234FB490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15916" y="2819547"/>
            <a:ext cx="791389" cy="792000"/>
          </a:xfrm>
          <a:prstGeom prst="rect">
            <a:avLst/>
          </a:prstGeom>
        </p:spPr>
      </p:pic>
      <p:pic>
        <p:nvPicPr>
          <p:cNvPr id="63" name="Ikona 5">
            <a:extLst>
              <a:ext uri="{FF2B5EF4-FFF2-40B4-BE49-F238E27FC236}">
                <a16:creationId xmlns:a16="http://schemas.microsoft.com/office/drawing/2014/main" id="{6E1D9AE5-9B01-4D1E-A130-EA1856689D6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44327" y="2821182"/>
            <a:ext cx="791389" cy="792000"/>
          </a:xfrm>
          <a:prstGeom prst="rect">
            <a:avLst/>
          </a:prstGeom>
        </p:spPr>
      </p:pic>
      <p:pic>
        <p:nvPicPr>
          <p:cNvPr id="64" name="Ikona 4">
            <a:extLst>
              <a:ext uri="{FF2B5EF4-FFF2-40B4-BE49-F238E27FC236}">
                <a16:creationId xmlns:a16="http://schemas.microsoft.com/office/drawing/2014/main" id="{78221017-9FB8-4EF8-A88B-38444E30A27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74197" y="2826357"/>
            <a:ext cx="788298" cy="792000"/>
          </a:xfrm>
          <a:prstGeom prst="rect">
            <a:avLst/>
          </a:prstGeom>
        </p:spPr>
      </p:pic>
      <p:pic>
        <p:nvPicPr>
          <p:cNvPr id="65" name="Ikona 3">
            <a:extLst>
              <a:ext uri="{FF2B5EF4-FFF2-40B4-BE49-F238E27FC236}">
                <a16:creationId xmlns:a16="http://schemas.microsoft.com/office/drawing/2014/main" id="{D435ECA9-9699-4A70-9ABD-16C688E346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91468" y="2827327"/>
            <a:ext cx="788298" cy="792000"/>
          </a:xfrm>
          <a:prstGeom prst="rect">
            <a:avLst/>
          </a:prstGeom>
        </p:spPr>
      </p:pic>
      <p:pic>
        <p:nvPicPr>
          <p:cNvPr id="66" name="Ikona 2">
            <a:extLst>
              <a:ext uri="{FF2B5EF4-FFF2-40B4-BE49-F238E27FC236}">
                <a16:creationId xmlns:a16="http://schemas.microsoft.com/office/drawing/2014/main" id="{06B998D0-4DD3-4617-8B85-7A97769C7BF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21592" y="3720280"/>
            <a:ext cx="791389" cy="792000"/>
          </a:xfrm>
          <a:prstGeom prst="rect">
            <a:avLst/>
          </a:prstGeom>
        </p:spPr>
      </p:pic>
      <p:pic>
        <p:nvPicPr>
          <p:cNvPr id="67" name="Ikona 1">
            <a:extLst>
              <a:ext uri="{FF2B5EF4-FFF2-40B4-BE49-F238E27FC236}">
                <a16:creationId xmlns:a16="http://schemas.microsoft.com/office/drawing/2014/main" id="{CDFE4053-986D-4CF5-BB65-55DDA986CB7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615004" y="3714480"/>
            <a:ext cx="794492" cy="792000"/>
          </a:xfrm>
          <a:prstGeom prst="rect">
            <a:avLst/>
          </a:prstGeom>
        </p:spPr>
      </p:pic>
      <p:pic>
        <p:nvPicPr>
          <p:cNvPr id="9" name="Vlajka CR">
            <a:extLst>
              <a:ext uri="{FF2B5EF4-FFF2-40B4-BE49-F238E27FC236}">
                <a16:creationId xmlns:a16="http://schemas.microsoft.com/office/drawing/2014/main" id="{471DD38C-87B2-4EF0-9C4F-92FAABA3B665}"/>
              </a:ext>
            </a:extLst>
          </p:cNvPr>
          <p:cNvPicPr>
            <a:picLocks noChangeArrowheads="1"/>
          </p:cNvPicPr>
          <p:nvPr userDrawn="1">
            <p:custDataLst>
              <p:tags r:id="rId1"/>
            </p:custDataLst>
          </p:nvPr>
        </p:nvPicPr>
        <p:blipFill>
          <a:blip r:embed="rId13" cstate="print">
            <a:extLst>
              <a:ext uri="{28A0092B-C50C-407E-A947-70E740481C1C}">
                <a14:useLocalDpi xmlns:a14="http://schemas.microsoft.com/office/drawing/2010/main"/>
              </a:ext>
            </a:extLst>
          </a:blip>
          <a:srcRect/>
          <a:stretch>
            <a:fillRect/>
          </a:stretch>
        </p:blipFill>
        <p:spPr bwMode="gray">
          <a:xfrm>
            <a:off x="11525177" y="249066"/>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Vlajka EU">
            <a:extLst>
              <a:ext uri="{FF2B5EF4-FFF2-40B4-BE49-F238E27FC236}">
                <a16:creationId xmlns:a16="http://schemas.microsoft.com/office/drawing/2014/main" id="{F0605D3E-9EE4-4CE0-8944-A11CBF44BEF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18118"/>
          <a:stretch/>
        </p:blipFill>
        <p:spPr>
          <a:xfrm>
            <a:off x="10876478" y="245794"/>
            <a:ext cx="538775" cy="360000"/>
          </a:xfrm>
          <a:prstGeom prst="rect">
            <a:avLst/>
          </a:prstGeom>
        </p:spPr>
      </p:pic>
      <p:sp>
        <p:nvSpPr>
          <p:cNvPr id="41" name="Podnadpis">
            <a:extLst>
              <a:ext uri="{FF2B5EF4-FFF2-40B4-BE49-F238E27FC236}">
                <a16:creationId xmlns:a16="http://schemas.microsoft.com/office/drawing/2014/main" id="{A48B58A5-C806-4673-B1BA-E9829457EAA9}"/>
              </a:ext>
            </a:extLst>
          </p:cNvPr>
          <p:cNvSpPr>
            <a:spLocks noGrp="1"/>
          </p:cNvSpPr>
          <p:nvPr>
            <p:ph type="body" sz="quarter" idx="11" hasCustomPrompt="1"/>
          </p:nvPr>
        </p:nvSpPr>
        <p:spPr>
          <a:xfrm>
            <a:off x="700806" y="5471177"/>
            <a:ext cx="8608732" cy="468000"/>
          </a:xfrm>
          <a:noFill/>
        </p:spPr>
        <p:txBody>
          <a:bodyPr anchor="ctr"/>
          <a:lstStyle>
            <a:lvl1pPr marL="0" indent="0">
              <a:buNone/>
              <a:defRPr lang="cs-CZ" sz="2800" b="1" kern="1200" dirty="0" smtClean="0">
                <a:solidFill>
                  <a:srgbClr val="D71440"/>
                </a:solidFill>
                <a:latin typeface="+mn-lt"/>
                <a:ea typeface="+mn-ea"/>
                <a:cs typeface="+mn-cs"/>
              </a:defRPr>
            </a:lvl1pPr>
          </a:lstStyle>
          <a:p>
            <a:pPr marL="0" lvl="0" indent="0" algn="l" defTabSz="914400" rtl="0" eaLnBrk="1" latinLnBrk="0" hangingPunct="1">
              <a:lnSpc>
                <a:spcPct val="90000"/>
              </a:lnSpc>
              <a:spcBef>
                <a:spcPct val="20000"/>
              </a:spcBef>
              <a:buFont typeface="Arial" panose="020B0604020202020204" pitchFamily="34" charset="0"/>
              <a:buNone/>
            </a:pPr>
            <a:r>
              <a:rPr lang="cs-CZ" dirty="0"/>
              <a:t>Vložte podnadpis</a:t>
            </a:r>
          </a:p>
        </p:txBody>
      </p:sp>
      <p:sp>
        <p:nvSpPr>
          <p:cNvPr id="13" name="Nadpis">
            <a:extLst>
              <a:ext uri="{FF2B5EF4-FFF2-40B4-BE49-F238E27FC236}">
                <a16:creationId xmlns:a16="http://schemas.microsoft.com/office/drawing/2014/main" id="{99BDED9C-93B2-4C0D-BE31-6A2F4570EB70}"/>
              </a:ext>
            </a:extLst>
          </p:cNvPr>
          <p:cNvSpPr>
            <a:spLocks noGrp="1"/>
          </p:cNvSpPr>
          <p:nvPr>
            <p:ph type="title" hasCustomPrompt="1"/>
          </p:nvPr>
        </p:nvSpPr>
        <p:spPr>
          <a:xfrm>
            <a:off x="661391" y="240974"/>
            <a:ext cx="8648147" cy="1598025"/>
          </a:xfrm>
        </p:spPr>
        <p:txBody>
          <a:bodyPr>
            <a:normAutofit/>
          </a:bodyPr>
          <a:lstStyle>
            <a:lvl1pPr marL="0" algn="l" defTabSz="914400" rtl="0" eaLnBrk="1" latinLnBrk="0" hangingPunct="1">
              <a:defRPr lang="cs-CZ" sz="3600" b="1" kern="1200">
                <a:solidFill>
                  <a:srgbClr val="2E5980"/>
                </a:solidFill>
                <a:latin typeface="+mn-lt"/>
                <a:ea typeface="+mn-ea"/>
                <a:cs typeface="+mn-cs"/>
              </a:defRPr>
            </a:lvl1pPr>
          </a:lstStyle>
          <a:p>
            <a:r>
              <a:rPr lang="cs-CZ" dirty="0"/>
              <a:t>KLIKNUTÍM LZE UPRAVIT STYL.</a:t>
            </a:r>
          </a:p>
        </p:txBody>
      </p:sp>
      <p:grpSp>
        <p:nvGrpSpPr>
          <p:cNvPr id="23" name="Skupina 22">
            <a:extLst>
              <a:ext uri="{FF2B5EF4-FFF2-40B4-BE49-F238E27FC236}">
                <a16:creationId xmlns:a16="http://schemas.microsoft.com/office/drawing/2014/main" id="{46463F65-9A11-4D56-8434-8A71F2B57EAF}"/>
              </a:ext>
            </a:extLst>
          </p:cNvPr>
          <p:cNvGrpSpPr/>
          <p:nvPr userDrawn="1"/>
        </p:nvGrpSpPr>
        <p:grpSpPr>
          <a:xfrm>
            <a:off x="8139289" y="752121"/>
            <a:ext cx="1747911" cy="1747911"/>
            <a:chOff x="8139289" y="752121"/>
            <a:chExt cx="1747911" cy="1747911"/>
          </a:xfrm>
        </p:grpSpPr>
        <p:sp>
          <p:nvSpPr>
            <p:cNvPr id="24" name="Ovál 23">
              <a:extLst>
                <a:ext uri="{FF2B5EF4-FFF2-40B4-BE49-F238E27FC236}">
                  <a16:creationId xmlns:a16="http://schemas.microsoft.com/office/drawing/2014/main" id="{011DD8C7-57C0-4C9E-B534-2038FD05F1FB}"/>
                </a:ext>
              </a:extLst>
            </p:cNvPr>
            <p:cNvSpPr/>
            <p:nvPr userDrawn="1"/>
          </p:nvSpPr>
          <p:spPr>
            <a:xfrm>
              <a:off x="8139289" y="752121"/>
              <a:ext cx="1747911" cy="1747911"/>
            </a:xfrm>
            <a:prstGeom prst="ellipse">
              <a:avLst/>
            </a:prstGeom>
            <a:solidFill>
              <a:schemeClr val="bg1"/>
            </a:solidFill>
            <a:ln w="19050">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vál 24">
              <a:extLst>
                <a:ext uri="{FF2B5EF4-FFF2-40B4-BE49-F238E27FC236}">
                  <a16:creationId xmlns:a16="http://schemas.microsoft.com/office/drawing/2014/main" id="{2151DE4A-0C78-4E27-AD40-D7ADD2E53399}"/>
                </a:ext>
              </a:extLst>
            </p:cNvPr>
            <p:cNvSpPr/>
            <p:nvPr userDrawn="1"/>
          </p:nvSpPr>
          <p:spPr>
            <a:xfrm>
              <a:off x="8256659" y="869491"/>
              <a:ext cx="1513171" cy="1513171"/>
            </a:xfrm>
            <a:prstGeom prst="ellipse">
              <a:avLst/>
            </a:prstGeom>
            <a:solidFill>
              <a:srgbClr val="D7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Obrázek 25">
              <a:extLst>
                <a:ext uri="{FF2B5EF4-FFF2-40B4-BE49-F238E27FC236}">
                  <a16:creationId xmlns:a16="http://schemas.microsoft.com/office/drawing/2014/main" id="{ED52A8F3-7618-4081-9F98-6C9E056435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265803" y="1220676"/>
              <a:ext cx="1504025" cy="864155"/>
            </a:xfrm>
            <a:prstGeom prst="rect">
              <a:avLst/>
            </a:prstGeom>
          </p:spPr>
        </p:pic>
      </p:grpSp>
    </p:spTree>
    <p:extLst>
      <p:ext uri="{BB962C8B-B14F-4D97-AF65-F5344CB8AC3E}">
        <p14:creationId xmlns:p14="http://schemas.microsoft.com/office/powerpoint/2010/main" val="1495939854"/>
      </p:ext>
    </p:extLst>
  </p:cSld>
  <p:clrMapOvr>
    <a:masterClrMapping/>
  </p:clrMapOvr>
  <p:extLst mod="1">
    <p:ext uri="{DCECCB84-F9BA-43D5-87BE-67443E8EF086}">
      <p15:sldGuideLst xmlns:p15="http://schemas.microsoft.com/office/powerpoint/2012/main">
        <p15:guide id="1" orient="horz" pos="391">
          <p15:clr>
            <a:srgbClr val="FBAE40"/>
          </p15:clr>
        </p15:guide>
        <p15:guide id="2" pos="760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25" name="Obrázek 17">
            <a:extLst>
              <a:ext uri="{FF2B5EF4-FFF2-40B4-BE49-F238E27FC236}">
                <a16:creationId xmlns:a16="http://schemas.microsoft.com/office/drawing/2014/main" id="{07C1D284-7BC1-4D9F-AF2C-3A74483E20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95"/>
          <a:stretch/>
        </p:blipFill>
        <p:spPr>
          <a:xfrm>
            <a:off x="8685624" y="0"/>
            <a:ext cx="3166110" cy="714254"/>
          </a:xfrm>
          <a:prstGeom prst="rect">
            <a:avLst/>
          </a:prstGeom>
        </p:spPr>
      </p:pic>
      <p:pic>
        <p:nvPicPr>
          <p:cNvPr id="26" name="Obrázek 64">
            <a:extLst>
              <a:ext uri="{FF2B5EF4-FFF2-40B4-BE49-F238E27FC236}">
                <a16:creationId xmlns:a16="http://schemas.microsoft.com/office/drawing/2014/main" id="{1903806D-B11F-4777-91AC-14AF29D6B23F}"/>
              </a:ext>
            </a:extLst>
          </p:cNvPr>
          <p:cNvPicPr>
            <a:picLocks noChangeAspect="1"/>
          </p:cNvPicPr>
          <p:nvPr userDrawn="1"/>
        </p:nvPicPr>
        <p:blipFill>
          <a:blip r:embed="rId3"/>
          <a:stretch>
            <a:fillRect/>
          </a:stretch>
        </p:blipFill>
        <p:spPr>
          <a:xfrm>
            <a:off x="0" y="612658"/>
            <a:ext cx="12192000" cy="3424240"/>
          </a:xfrm>
          <a:prstGeom prst="rect">
            <a:avLst/>
          </a:prstGeom>
        </p:spPr>
      </p:pic>
      <p:pic>
        <p:nvPicPr>
          <p:cNvPr id="27" name="Obrázek 75">
            <a:extLst>
              <a:ext uri="{FF2B5EF4-FFF2-40B4-BE49-F238E27FC236}">
                <a16:creationId xmlns:a16="http://schemas.microsoft.com/office/drawing/2014/main" id="{F014DE85-7BF6-41C3-95C4-EC65E5EAD6E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55763" y="1354230"/>
            <a:ext cx="3136237" cy="3656116"/>
          </a:xfrm>
          <a:prstGeom prst="rect">
            <a:avLst/>
          </a:prstGeom>
        </p:spPr>
      </p:pic>
      <p:sp>
        <p:nvSpPr>
          <p:cNvPr id="28" name="Obdélník 50">
            <a:extLst>
              <a:ext uri="{FF2B5EF4-FFF2-40B4-BE49-F238E27FC236}">
                <a16:creationId xmlns:a16="http://schemas.microsoft.com/office/drawing/2014/main" id="{C6455D4C-929B-4BB2-BB4B-AA4BD3BB752C}"/>
              </a:ext>
            </a:extLst>
          </p:cNvPr>
          <p:cNvSpPr/>
          <p:nvPr userDrawn="1"/>
        </p:nvSpPr>
        <p:spPr>
          <a:xfrm>
            <a:off x="0" y="3760440"/>
            <a:ext cx="9379670" cy="276458"/>
          </a:xfrm>
          <a:custGeom>
            <a:avLst/>
            <a:gdLst>
              <a:gd name="connsiteX0" fmla="*/ 0 w 7559571"/>
              <a:gd name="connsiteY0" fmla="*/ 0 h 200385"/>
              <a:gd name="connsiteX1" fmla="*/ 7559571 w 7559571"/>
              <a:gd name="connsiteY1" fmla="*/ 0 h 200385"/>
              <a:gd name="connsiteX2" fmla="*/ 7559571 w 7559571"/>
              <a:gd name="connsiteY2" fmla="*/ 200385 h 200385"/>
              <a:gd name="connsiteX3" fmla="*/ 0 w 7559571"/>
              <a:gd name="connsiteY3" fmla="*/ 200385 h 200385"/>
              <a:gd name="connsiteX4" fmla="*/ 0 w 7559571"/>
              <a:gd name="connsiteY4" fmla="*/ 0 h 200385"/>
              <a:gd name="connsiteX0" fmla="*/ 0 w 7559571"/>
              <a:gd name="connsiteY0" fmla="*/ 9427 h 209812"/>
              <a:gd name="connsiteX1" fmla="*/ 7136091 w 7559571"/>
              <a:gd name="connsiteY1" fmla="*/ 0 h 209812"/>
              <a:gd name="connsiteX2" fmla="*/ 7559571 w 7559571"/>
              <a:gd name="connsiteY2" fmla="*/ 9427 h 209812"/>
              <a:gd name="connsiteX3" fmla="*/ 7559571 w 7559571"/>
              <a:gd name="connsiteY3" fmla="*/ 209812 h 209812"/>
              <a:gd name="connsiteX4" fmla="*/ 0 w 7559571"/>
              <a:gd name="connsiteY4" fmla="*/ 209812 h 209812"/>
              <a:gd name="connsiteX5" fmla="*/ 0 w 7559571"/>
              <a:gd name="connsiteY5" fmla="*/ 9427 h 209812"/>
              <a:gd name="connsiteX0" fmla="*/ 0 w 7673419"/>
              <a:gd name="connsiteY0" fmla="*/ 292231 h 492616"/>
              <a:gd name="connsiteX1" fmla="*/ 7673419 w 7673419"/>
              <a:gd name="connsiteY1" fmla="*/ 0 h 492616"/>
              <a:gd name="connsiteX2" fmla="*/ 7559571 w 7673419"/>
              <a:gd name="connsiteY2" fmla="*/ 292231 h 492616"/>
              <a:gd name="connsiteX3" fmla="*/ 7559571 w 7673419"/>
              <a:gd name="connsiteY3" fmla="*/ 492616 h 492616"/>
              <a:gd name="connsiteX4" fmla="*/ 0 w 7673419"/>
              <a:gd name="connsiteY4" fmla="*/ 492616 h 492616"/>
              <a:gd name="connsiteX5" fmla="*/ 0 w 7673419"/>
              <a:gd name="connsiteY5" fmla="*/ 292231 h 49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3419" h="492616">
                <a:moveTo>
                  <a:pt x="0" y="292231"/>
                </a:moveTo>
                <a:lnTo>
                  <a:pt x="7673419" y="0"/>
                </a:lnTo>
                <a:lnTo>
                  <a:pt x="7559571" y="292231"/>
                </a:lnTo>
                <a:lnTo>
                  <a:pt x="7559571" y="492616"/>
                </a:lnTo>
                <a:lnTo>
                  <a:pt x="0" y="492616"/>
                </a:lnTo>
                <a:lnTo>
                  <a:pt x="0" y="292231"/>
                </a:lnTo>
                <a:close/>
              </a:path>
            </a:pathLst>
          </a:custGeom>
          <a:solidFill>
            <a:srgbClr val="08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Slza pozadi">
            <a:extLst>
              <a:ext uri="{FF2B5EF4-FFF2-40B4-BE49-F238E27FC236}">
                <a16:creationId xmlns:a16="http://schemas.microsoft.com/office/drawing/2014/main" id="{5B472087-BEB7-43F0-96A3-BDC392C6630F}"/>
              </a:ext>
            </a:extLst>
          </p:cNvPr>
          <p:cNvSpPr/>
          <p:nvPr userDrawn="1"/>
        </p:nvSpPr>
        <p:spPr>
          <a:xfrm rot="16200000">
            <a:off x="1560424" y="-947766"/>
            <a:ext cx="3157403" cy="6278252"/>
          </a:xfrm>
          <a:prstGeom prst="teardrop">
            <a:avLst/>
          </a:prstGeom>
          <a:solidFill>
            <a:srgbClr val="244865">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Calibri" panose="020F0502020204030204" pitchFamily="34" charset="0"/>
            </a:endParaRPr>
          </a:p>
        </p:txBody>
      </p:sp>
      <p:grpSp>
        <p:nvGrpSpPr>
          <p:cNvPr id="30" name="Logo UZIS - skupina">
            <a:extLst>
              <a:ext uri="{FF2B5EF4-FFF2-40B4-BE49-F238E27FC236}">
                <a16:creationId xmlns:a16="http://schemas.microsoft.com/office/drawing/2014/main" id="{E1E7BBD5-891B-4A2F-BD63-5F5DA00EFD2A}"/>
              </a:ext>
            </a:extLst>
          </p:cNvPr>
          <p:cNvGrpSpPr>
            <a:grpSpLocks noChangeAspect="1"/>
          </p:cNvGrpSpPr>
          <p:nvPr userDrawn="1"/>
        </p:nvGrpSpPr>
        <p:grpSpPr>
          <a:xfrm>
            <a:off x="7573965" y="6090002"/>
            <a:ext cx="4524251" cy="612428"/>
            <a:chOff x="4084311" y="378348"/>
            <a:chExt cx="5627053" cy="709095"/>
          </a:xfrm>
        </p:grpSpPr>
        <p:sp>
          <p:nvSpPr>
            <p:cNvPr id="31" name="Nazev">
              <a:extLst>
                <a:ext uri="{FF2B5EF4-FFF2-40B4-BE49-F238E27FC236}">
                  <a16:creationId xmlns:a16="http://schemas.microsoft.com/office/drawing/2014/main" id="{4C1916FE-4B88-49CD-BA58-7B74C639AF98}"/>
                </a:ext>
              </a:extLst>
            </p:cNvPr>
            <p:cNvSpPr txBox="1"/>
            <p:nvPr userDrawn="1"/>
          </p:nvSpPr>
          <p:spPr>
            <a:xfrm>
              <a:off x="5237394" y="599696"/>
              <a:ext cx="4473970" cy="427628"/>
            </a:xfrm>
            <a:prstGeom prst="rect">
              <a:avLst/>
            </a:prstGeom>
            <a:noFill/>
          </p:spPr>
          <p:txBody>
            <a:bodyPr wrap="square" rtlCol="0">
              <a:spAutoFit/>
            </a:bodyPr>
            <a:lstStyle/>
            <a:p>
              <a:r>
                <a:rPr lang="cs-CZ" sz="900" noProof="0" dirty="0">
                  <a:solidFill>
                    <a:srgbClr val="2B297E"/>
                  </a:solidFill>
                  <a:latin typeface="Arial" panose="020B0604020202020204" pitchFamily="34" charset="0"/>
                  <a:cs typeface="Arial" panose="020B0604020202020204" pitchFamily="34" charset="0"/>
                </a:rPr>
                <a:t>Ústav zdravotnických informací a statistiky České republiky</a:t>
              </a:r>
            </a:p>
            <a:p>
              <a:r>
                <a:rPr lang="en-US" sz="900" i="1" dirty="0">
                  <a:solidFill>
                    <a:srgbClr val="2B297E"/>
                  </a:solidFill>
                  <a:latin typeface="Arial" panose="020B0604020202020204" pitchFamily="34" charset="0"/>
                  <a:cs typeface="Arial" panose="020B0604020202020204" pitchFamily="34" charset="0"/>
                </a:rPr>
                <a:t>Institute of Health Information and Statistics of the Czech Republic</a:t>
              </a:r>
            </a:p>
          </p:txBody>
        </p:sp>
        <p:pic>
          <p:nvPicPr>
            <p:cNvPr id="32" name="Logo">
              <a:extLst>
                <a:ext uri="{FF2B5EF4-FFF2-40B4-BE49-F238E27FC236}">
                  <a16:creationId xmlns:a16="http://schemas.microsoft.com/office/drawing/2014/main" id="{9F92AC57-7FC1-4571-BECE-7125420930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4311" y="378348"/>
              <a:ext cx="1080000" cy="709095"/>
            </a:xfrm>
            <a:prstGeom prst="rect">
              <a:avLst/>
            </a:prstGeom>
          </p:spPr>
        </p:pic>
      </p:grpSp>
      <p:pic>
        <p:nvPicPr>
          <p:cNvPr id="33" name="Logo MZ CR">
            <a:extLst>
              <a:ext uri="{FF2B5EF4-FFF2-40B4-BE49-F238E27FC236}">
                <a16:creationId xmlns:a16="http://schemas.microsoft.com/office/drawing/2014/main" id="{5B7C4270-13A2-4527-A4C7-32FE9859D7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311" y="156482"/>
            <a:ext cx="3763463" cy="324000"/>
          </a:xfrm>
          <a:prstGeom prst="rect">
            <a:avLst/>
          </a:prstGeom>
        </p:spPr>
      </p:pic>
      <p:sp>
        <p:nvSpPr>
          <p:cNvPr id="34" name="Nadpis 1">
            <a:extLst>
              <a:ext uri="{FF2B5EF4-FFF2-40B4-BE49-F238E27FC236}">
                <a16:creationId xmlns:a16="http://schemas.microsoft.com/office/drawing/2014/main" id="{DBF05EC1-AC34-4998-A874-C476BF92C77D}"/>
              </a:ext>
            </a:extLst>
          </p:cNvPr>
          <p:cNvSpPr>
            <a:spLocks noGrp="1"/>
          </p:cNvSpPr>
          <p:nvPr>
            <p:ph type="title"/>
          </p:nvPr>
        </p:nvSpPr>
        <p:spPr>
          <a:xfrm>
            <a:off x="452490" y="1382511"/>
            <a:ext cx="5246408" cy="1404481"/>
          </a:xfrm>
        </p:spPr>
        <p:txBody>
          <a:bodyPr>
            <a:norm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cs-CZ" dirty="0"/>
              <a:t>Kliknutím lze upravit styl.</a:t>
            </a:r>
          </a:p>
        </p:txBody>
      </p:sp>
      <p:sp>
        <p:nvSpPr>
          <p:cNvPr id="35" name="Zástupný text 3">
            <a:extLst>
              <a:ext uri="{FF2B5EF4-FFF2-40B4-BE49-F238E27FC236}">
                <a16:creationId xmlns:a16="http://schemas.microsoft.com/office/drawing/2014/main" id="{30F5E0A5-FA60-44D8-9106-C4F05A37F6A9}"/>
              </a:ext>
            </a:extLst>
          </p:cNvPr>
          <p:cNvSpPr>
            <a:spLocks noGrp="1"/>
          </p:cNvSpPr>
          <p:nvPr>
            <p:ph type="body" sz="quarter" idx="10" hasCustomPrompt="1"/>
          </p:nvPr>
        </p:nvSpPr>
        <p:spPr>
          <a:xfrm>
            <a:off x="478506" y="5213021"/>
            <a:ext cx="11116463" cy="468000"/>
          </a:xfrm>
        </p:spPr>
        <p:txBody>
          <a:bodyPr anchor="ctr">
            <a:noAutofit/>
          </a:bodyPr>
          <a:lstStyle>
            <a:lvl1pPr marL="0" indent="0" algn="l">
              <a:buNone/>
              <a:defRPr lang="cs-CZ" sz="3200" b="1" kern="1200" dirty="0" smtClean="0">
                <a:solidFill>
                  <a:srgbClr val="D71440"/>
                </a:solidFill>
                <a:latin typeface="+mn-lt"/>
                <a:ea typeface="+mn-ea"/>
                <a:cs typeface="+mn-cs"/>
              </a:defRPr>
            </a:lvl1pPr>
            <a:lvl2pPr marL="457200" indent="0">
              <a:buNone/>
              <a:defRPr/>
            </a:lvl2pPr>
          </a:lstStyle>
          <a:p>
            <a:pPr lvl="0"/>
            <a:r>
              <a:rPr lang="cs-CZ" dirty="0"/>
              <a:t>Vložte podnadpis</a:t>
            </a:r>
          </a:p>
        </p:txBody>
      </p:sp>
      <p:sp>
        <p:nvSpPr>
          <p:cNvPr id="36" name="Rovnoramenný trojúhelník 4">
            <a:extLst>
              <a:ext uri="{FF2B5EF4-FFF2-40B4-BE49-F238E27FC236}">
                <a16:creationId xmlns:a16="http://schemas.microsoft.com/office/drawing/2014/main" id="{7CAA4C88-F276-4D85-BC5A-855142C9A879}"/>
              </a:ext>
            </a:extLst>
          </p:cNvPr>
          <p:cNvSpPr/>
          <p:nvPr userDrawn="1"/>
        </p:nvSpPr>
        <p:spPr>
          <a:xfrm rot="1106797">
            <a:off x="9886179" y="3906438"/>
            <a:ext cx="925689" cy="1307747"/>
          </a:xfrm>
          <a:prstGeom prst="triangle">
            <a:avLst>
              <a:gd name="adj" fmla="val 54766"/>
            </a:avLst>
          </a:prstGeom>
          <a:solidFill>
            <a:srgbClr val="FFC000">
              <a:alpha val="44000"/>
            </a:srgbClr>
          </a:solidFill>
          <a:ln w="15875">
            <a:solidFill>
              <a:srgbClr val="2E5980"/>
            </a:solidFill>
          </a:ln>
          <a:effectLst>
            <a:outerShdw blurRad="50800" dist="50800" dir="5400000" algn="ctr" rotWithShape="0">
              <a:srgbClr val="2E598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7" name="Skupina 2">
            <a:extLst>
              <a:ext uri="{FF2B5EF4-FFF2-40B4-BE49-F238E27FC236}">
                <a16:creationId xmlns:a16="http://schemas.microsoft.com/office/drawing/2014/main" id="{681F1845-E553-45CB-8861-B4B6A7FB2E32}"/>
              </a:ext>
            </a:extLst>
          </p:cNvPr>
          <p:cNvGrpSpPr/>
          <p:nvPr userDrawn="1"/>
        </p:nvGrpSpPr>
        <p:grpSpPr>
          <a:xfrm>
            <a:off x="9556683" y="4836400"/>
            <a:ext cx="1028535" cy="1028535"/>
            <a:chOff x="9594309" y="4436915"/>
            <a:chExt cx="1747911" cy="1747911"/>
          </a:xfrm>
        </p:grpSpPr>
        <p:sp>
          <p:nvSpPr>
            <p:cNvPr id="38" name="Ovál 12">
              <a:extLst>
                <a:ext uri="{FF2B5EF4-FFF2-40B4-BE49-F238E27FC236}">
                  <a16:creationId xmlns:a16="http://schemas.microsoft.com/office/drawing/2014/main" id="{68572034-A101-494C-99C6-70F706BCCA08}"/>
                </a:ext>
              </a:extLst>
            </p:cNvPr>
            <p:cNvSpPr/>
            <p:nvPr userDrawn="1"/>
          </p:nvSpPr>
          <p:spPr>
            <a:xfrm>
              <a:off x="9594309" y="4436915"/>
              <a:ext cx="1747911" cy="1747911"/>
            </a:xfrm>
            <a:prstGeom prst="ellipse">
              <a:avLst/>
            </a:prstGeom>
            <a:solidFill>
              <a:schemeClr val="bg1"/>
            </a:solidFill>
            <a:ln w="19050">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vál 14">
              <a:extLst>
                <a:ext uri="{FF2B5EF4-FFF2-40B4-BE49-F238E27FC236}">
                  <a16:creationId xmlns:a16="http://schemas.microsoft.com/office/drawing/2014/main" id="{103EE511-1B9D-4C87-B6CF-605CCCE65698}"/>
                </a:ext>
              </a:extLst>
            </p:cNvPr>
            <p:cNvSpPr/>
            <p:nvPr userDrawn="1"/>
          </p:nvSpPr>
          <p:spPr>
            <a:xfrm>
              <a:off x="9711679" y="4554285"/>
              <a:ext cx="1513171" cy="1513171"/>
            </a:xfrm>
            <a:prstGeom prst="ellipse">
              <a:avLst/>
            </a:prstGeom>
            <a:solidFill>
              <a:srgbClr val="D7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 name="Obrázek 15">
              <a:extLst>
                <a:ext uri="{FF2B5EF4-FFF2-40B4-BE49-F238E27FC236}">
                  <a16:creationId xmlns:a16="http://schemas.microsoft.com/office/drawing/2014/main" id="{0F9124FD-ACD9-4CA5-9514-3F57D867090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11679" y="4712795"/>
              <a:ext cx="1508136" cy="1091136"/>
            </a:xfrm>
            <a:prstGeom prst="rect">
              <a:avLst/>
            </a:prstGeom>
          </p:spPr>
        </p:pic>
      </p:grpSp>
    </p:spTree>
    <p:extLst>
      <p:ext uri="{BB962C8B-B14F-4D97-AF65-F5344CB8AC3E}">
        <p14:creationId xmlns:p14="http://schemas.microsoft.com/office/powerpoint/2010/main" val="2266196409"/>
      </p:ext>
    </p:extLst>
  </p:cSld>
  <p:clrMapOvr>
    <a:masterClrMapping/>
  </p:clrMapOvr>
  <p:extLst mod="1">
    <p:ext uri="{DCECCB84-F9BA-43D5-87BE-67443E8EF086}">
      <p15:sldGuideLst xmlns:p15="http://schemas.microsoft.com/office/powerpoint/2012/main">
        <p15:guide id="1" orient="horz" pos="3430">
          <p15:clr>
            <a:srgbClr val="FBAE40"/>
          </p15:clr>
        </p15:guide>
        <p15:guide id="2" pos="3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7" name="Volný tvar 17">
            <a:extLst>
              <a:ext uri="{FF2B5EF4-FFF2-40B4-BE49-F238E27FC236}">
                <a16:creationId xmlns:a16="http://schemas.microsoft.com/office/drawing/2014/main" id="{C6950E5D-066F-4F9D-8148-1C9FAED80D40}"/>
              </a:ext>
            </a:extLst>
          </p:cNvPr>
          <p:cNvSpPr/>
          <p:nvPr userDrawn="1"/>
        </p:nvSpPr>
        <p:spPr>
          <a:xfrm rot="10800000">
            <a:off x="-9428" y="5759777"/>
            <a:ext cx="1960776" cy="110764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D714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19">
            <a:extLst>
              <a:ext uri="{FF2B5EF4-FFF2-40B4-BE49-F238E27FC236}">
                <a16:creationId xmlns:a16="http://schemas.microsoft.com/office/drawing/2014/main" id="{7E089960-77FA-4589-B1F3-D16FE0681675}"/>
              </a:ext>
            </a:extLst>
          </p:cNvPr>
          <p:cNvSpPr/>
          <p:nvPr userDrawn="1"/>
        </p:nvSpPr>
        <p:spPr>
          <a:xfrm>
            <a:off x="10158897" y="-9427"/>
            <a:ext cx="2051957" cy="130628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2E59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a:extLst>
              <a:ext uri="{FF2B5EF4-FFF2-40B4-BE49-F238E27FC236}">
                <a16:creationId xmlns:a16="http://schemas.microsoft.com/office/drawing/2014/main" id="{FC05729B-E1CF-45CD-8144-1D976BC649B4}"/>
              </a:ext>
            </a:extLst>
          </p:cNvPr>
          <p:cNvSpPr>
            <a:spLocks noGrp="1"/>
          </p:cNvSpPr>
          <p:nvPr>
            <p:ph type="title"/>
          </p:nvPr>
        </p:nvSpPr>
        <p:spPr>
          <a:xfrm>
            <a:off x="272591" y="160257"/>
            <a:ext cx="10515600" cy="631595"/>
          </a:xfrm>
        </p:spPr>
        <p:txBody>
          <a:bodyPr anchor="t">
            <a:normAutofit/>
          </a:bodyPr>
          <a:lstStyle>
            <a:lvl1pPr>
              <a:defRPr lang="cs-CZ" sz="3200" b="1" kern="1200" dirty="0" smtClean="0">
                <a:solidFill>
                  <a:srgbClr val="D71440"/>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cs-CZ" dirty="0"/>
              <a:t>Kliknutím lze upravit styl.</a:t>
            </a:r>
          </a:p>
        </p:txBody>
      </p:sp>
      <p:pic>
        <p:nvPicPr>
          <p:cNvPr id="5" name="Logo Zdravi 2030" descr="Obsah obrázku objekt&#10;&#10;Popis byl vytvořen automaticky">
            <a:extLst>
              <a:ext uri="{FF2B5EF4-FFF2-40B4-BE49-F238E27FC236}">
                <a16:creationId xmlns:a16="http://schemas.microsoft.com/office/drawing/2014/main" id="{347605E1-604F-4661-8EEB-564973C25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751" y="6272815"/>
            <a:ext cx="778907" cy="303178"/>
          </a:xfrm>
          <a:prstGeom prst="rect">
            <a:avLst/>
          </a:prstGeom>
        </p:spPr>
      </p:pic>
      <p:pic>
        <p:nvPicPr>
          <p:cNvPr id="6" name="Logo MZ CR">
            <a:extLst>
              <a:ext uri="{FF2B5EF4-FFF2-40B4-BE49-F238E27FC236}">
                <a16:creationId xmlns:a16="http://schemas.microsoft.com/office/drawing/2014/main" id="{0A674D63-7E08-40FA-BBE8-52A456EE32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68609" y="6593923"/>
            <a:ext cx="2303581" cy="198318"/>
          </a:xfrm>
          <a:prstGeom prst="rect">
            <a:avLst/>
          </a:prstGeom>
        </p:spPr>
      </p:pic>
      <p:pic>
        <p:nvPicPr>
          <p:cNvPr id="9" name="Logo UZIS">
            <a:extLst>
              <a:ext uri="{FF2B5EF4-FFF2-40B4-BE49-F238E27FC236}">
                <a16:creationId xmlns:a16="http://schemas.microsoft.com/office/drawing/2014/main" id="{14527FAE-EF2D-4E64-BD3F-E8E8C7BCC2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55505" y="6508808"/>
            <a:ext cx="503419" cy="330529"/>
          </a:xfrm>
          <a:prstGeom prst="rect">
            <a:avLst/>
          </a:prstGeom>
        </p:spPr>
      </p:pic>
      <p:cxnSp>
        <p:nvCxnSpPr>
          <p:cNvPr id="4" name="Přímá spojnice 3"/>
          <p:cNvCxnSpPr/>
          <p:nvPr userDrawn="1"/>
        </p:nvCxnSpPr>
        <p:spPr>
          <a:xfrm>
            <a:off x="1326763" y="6460191"/>
            <a:ext cx="10332000" cy="79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Obdélník 14"/>
          <p:cNvSpPr/>
          <p:nvPr userDrawn="1"/>
        </p:nvSpPr>
        <p:spPr>
          <a:xfrm>
            <a:off x="922421" y="6549098"/>
            <a:ext cx="8225628" cy="276999"/>
          </a:xfrm>
          <a:prstGeom prst="rect">
            <a:avLst/>
          </a:prstGeom>
        </p:spPr>
        <p:txBody>
          <a:bodyPr wrap="square">
            <a:spAutoFit/>
          </a:bodyPr>
          <a:lstStyle/>
          <a:p>
            <a:pPr algn="ctr"/>
            <a:r>
              <a:rPr lang="cs-CZ" sz="1200" b="1" i="0" dirty="0">
                <a:solidFill>
                  <a:schemeClr val="accent5">
                    <a:lumMod val="50000"/>
                  </a:schemeClr>
                </a:solidFill>
              </a:rPr>
              <a:t>Strategický rámec rozvoje péče o zdraví v České republice do roku 2030: </a:t>
            </a:r>
            <a:r>
              <a:rPr lang="cs-CZ" sz="1200" b="1" i="0" dirty="0" smtClean="0">
                <a:solidFill>
                  <a:schemeClr val="accent5">
                    <a:lumMod val="50000"/>
                  </a:schemeClr>
                </a:solidFill>
              </a:rPr>
              <a:t>analytická studie pro regiony ČR - září 2019</a:t>
            </a:r>
            <a:endParaRPr lang="en-US" sz="1200" b="1" i="0" dirty="0">
              <a:solidFill>
                <a:schemeClr val="accent5">
                  <a:lumMod val="50000"/>
                </a:schemeClr>
              </a:solidFill>
            </a:endParaRPr>
          </a:p>
        </p:txBody>
      </p:sp>
      <p:pic>
        <p:nvPicPr>
          <p:cNvPr id="11" name="Obrázek 18">
            <a:extLst>
              <a:ext uri="{FF2B5EF4-FFF2-40B4-BE49-F238E27FC236}">
                <a16:creationId xmlns:a16="http://schemas.microsoft.com/office/drawing/2014/main" id="{864FC4F3-47DA-4F13-A46A-D9D5CDF89B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689262" y="196614"/>
            <a:ext cx="258909" cy="289979"/>
          </a:xfrm>
          <a:prstGeom prst="rect">
            <a:avLst/>
          </a:prstGeom>
        </p:spPr>
      </p:pic>
      <p:pic>
        <p:nvPicPr>
          <p:cNvPr id="13" name="Obrázek 16">
            <a:extLst>
              <a:ext uri="{FF2B5EF4-FFF2-40B4-BE49-F238E27FC236}">
                <a16:creationId xmlns:a16="http://schemas.microsoft.com/office/drawing/2014/main" id="{9A8684AE-F9F8-4B9B-A618-94E2EA43F2E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347" y="160257"/>
            <a:ext cx="775601" cy="343339"/>
          </a:xfrm>
          <a:prstGeom prst="rect">
            <a:avLst/>
          </a:prstGeom>
        </p:spPr>
      </p:pic>
    </p:spTree>
    <p:extLst>
      <p:ext uri="{BB962C8B-B14F-4D97-AF65-F5344CB8AC3E}">
        <p14:creationId xmlns:p14="http://schemas.microsoft.com/office/powerpoint/2010/main" val="628623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22" name="Volný tvar 17">
            <a:extLst>
              <a:ext uri="{FF2B5EF4-FFF2-40B4-BE49-F238E27FC236}">
                <a16:creationId xmlns:a16="http://schemas.microsoft.com/office/drawing/2014/main" id="{F9DF11D7-C1A0-46F5-B20A-EE3A4700E45D}"/>
              </a:ext>
            </a:extLst>
          </p:cNvPr>
          <p:cNvSpPr/>
          <p:nvPr userDrawn="1"/>
        </p:nvSpPr>
        <p:spPr>
          <a:xfrm rot="10800000">
            <a:off x="-9428" y="5759777"/>
            <a:ext cx="1960776" cy="110764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FFC1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Volný tvar 19">
            <a:extLst>
              <a:ext uri="{FF2B5EF4-FFF2-40B4-BE49-F238E27FC236}">
                <a16:creationId xmlns:a16="http://schemas.microsoft.com/office/drawing/2014/main" id="{DA5EF6B5-1015-4E5F-BC7C-2B0B40DC4C74}"/>
              </a:ext>
            </a:extLst>
          </p:cNvPr>
          <p:cNvSpPr/>
          <p:nvPr userDrawn="1"/>
        </p:nvSpPr>
        <p:spPr>
          <a:xfrm>
            <a:off x="10158897" y="-9427"/>
            <a:ext cx="2051957" cy="130628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2E59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6279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65" name="Obrázek 64">
            <a:extLst>
              <a:ext uri="{FF2B5EF4-FFF2-40B4-BE49-F238E27FC236}">
                <a16:creationId xmlns:a16="http://schemas.microsoft.com/office/drawing/2014/main" id="{1903806D-B11F-4777-91AC-14AF29D6B23F}"/>
              </a:ext>
            </a:extLst>
          </p:cNvPr>
          <p:cNvPicPr>
            <a:picLocks noChangeAspect="1"/>
          </p:cNvPicPr>
          <p:nvPr userDrawn="1"/>
        </p:nvPicPr>
        <p:blipFill>
          <a:blip r:embed="rId2"/>
          <a:stretch>
            <a:fillRect/>
          </a:stretch>
        </p:blipFill>
        <p:spPr>
          <a:xfrm>
            <a:off x="0" y="612658"/>
            <a:ext cx="12192000" cy="3424240"/>
          </a:xfrm>
          <a:prstGeom prst="rect">
            <a:avLst/>
          </a:prstGeom>
        </p:spPr>
      </p:pic>
      <p:pic>
        <p:nvPicPr>
          <p:cNvPr id="76" name="Obrázek 75">
            <a:extLst>
              <a:ext uri="{FF2B5EF4-FFF2-40B4-BE49-F238E27FC236}">
                <a16:creationId xmlns:a16="http://schemas.microsoft.com/office/drawing/2014/main" id="{F014DE85-7BF6-41C3-95C4-EC65E5EAD6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55763" y="1354230"/>
            <a:ext cx="3136237" cy="3656116"/>
          </a:xfrm>
          <a:prstGeom prst="rect">
            <a:avLst/>
          </a:prstGeom>
        </p:spPr>
      </p:pic>
      <p:sp>
        <p:nvSpPr>
          <p:cNvPr id="69" name="Obdélník 50">
            <a:extLst>
              <a:ext uri="{FF2B5EF4-FFF2-40B4-BE49-F238E27FC236}">
                <a16:creationId xmlns:a16="http://schemas.microsoft.com/office/drawing/2014/main" id="{C6455D4C-929B-4BB2-BB4B-AA4BD3BB752C}"/>
              </a:ext>
            </a:extLst>
          </p:cNvPr>
          <p:cNvSpPr/>
          <p:nvPr userDrawn="1"/>
        </p:nvSpPr>
        <p:spPr>
          <a:xfrm>
            <a:off x="0" y="3760440"/>
            <a:ext cx="9379670" cy="276458"/>
          </a:xfrm>
          <a:custGeom>
            <a:avLst/>
            <a:gdLst>
              <a:gd name="connsiteX0" fmla="*/ 0 w 7559571"/>
              <a:gd name="connsiteY0" fmla="*/ 0 h 200385"/>
              <a:gd name="connsiteX1" fmla="*/ 7559571 w 7559571"/>
              <a:gd name="connsiteY1" fmla="*/ 0 h 200385"/>
              <a:gd name="connsiteX2" fmla="*/ 7559571 w 7559571"/>
              <a:gd name="connsiteY2" fmla="*/ 200385 h 200385"/>
              <a:gd name="connsiteX3" fmla="*/ 0 w 7559571"/>
              <a:gd name="connsiteY3" fmla="*/ 200385 h 200385"/>
              <a:gd name="connsiteX4" fmla="*/ 0 w 7559571"/>
              <a:gd name="connsiteY4" fmla="*/ 0 h 200385"/>
              <a:gd name="connsiteX0" fmla="*/ 0 w 7559571"/>
              <a:gd name="connsiteY0" fmla="*/ 9427 h 209812"/>
              <a:gd name="connsiteX1" fmla="*/ 7136091 w 7559571"/>
              <a:gd name="connsiteY1" fmla="*/ 0 h 209812"/>
              <a:gd name="connsiteX2" fmla="*/ 7559571 w 7559571"/>
              <a:gd name="connsiteY2" fmla="*/ 9427 h 209812"/>
              <a:gd name="connsiteX3" fmla="*/ 7559571 w 7559571"/>
              <a:gd name="connsiteY3" fmla="*/ 209812 h 209812"/>
              <a:gd name="connsiteX4" fmla="*/ 0 w 7559571"/>
              <a:gd name="connsiteY4" fmla="*/ 209812 h 209812"/>
              <a:gd name="connsiteX5" fmla="*/ 0 w 7559571"/>
              <a:gd name="connsiteY5" fmla="*/ 9427 h 209812"/>
              <a:gd name="connsiteX0" fmla="*/ 0 w 7673419"/>
              <a:gd name="connsiteY0" fmla="*/ 292231 h 492616"/>
              <a:gd name="connsiteX1" fmla="*/ 7673419 w 7673419"/>
              <a:gd name="connsiteY1" fmla="*/ 0 h 492616"/>
              <a:gd name="connsiteX2" fmla="*/ 7559571 w 7673419"/>
              <a:gd name="connsiteY2" fmla="*/ 292231 h 492616"/>
              <a:gd name="connsiteX3" fmla="*/ 7559571 w 7673419"/>
              <a:gd name="connsiteY3" fmla="*/ 492616 h 492616"/>
              <a:gd name="connsiteX4" fmla="*/ 0 w 7673419"/>
              <a:gd name="connsiteY4" fmla="*/ 492616 h 492616"/>
              <a:gd name="connsiteX5" fmla="*/ 0 w 7673419"/>
              <a:gd name="connsiteY5" fmla="*/ 292231 h 49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3419" h="492616">
                <a:moveTo>
                  <a:pt x="0" y="292231"/>
                </a:moveTo>
                <a:lnTo>
                  <a:pt x="7673419" y="0"/>
                </a:lnTo>
                <a:lnTo>
                  <a:pt x="7559571" y="292231"/>
                </a:lnTo>
                <a:lnTo>
                  <a:pt x="7559571" y="492616"/>
                </a:lnTo>
                <a:lnTo>
                  <a:pt x="0" y="492616"/>
                </a:lnTo>
                <a:lnTo>
                  <a:pt x="0" y="292231"/>
                </a:lnTo>
                <a:close/>
              </a:path>
            </a:pathLst>
          </a:custGeom>
          <a:solidFill>
            <a:srgbClr val="08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Slza pozadi">
            <a:extLst>
              <a:ext uri="{FF2B5EF4-FFF2-40B4-BE49-F238E27FC236}">
                <a16:creationId xmlns:a16="http://schemas.microsoft.com/office/drawing/2014/main" id="{5B472087-BEB7-43F0-96A3-BDC392C6630F}"/>
              </a:ext>
            </a:extLst>
          </p:cNvPr>
          <p:cNvSpPr/>
          <p:nvPr userDrawn="1"/>
        </p:nvSpPr>
        <p:spPr>
          <a:xfrm rot="16200000">
            <a:off x="1560424" y="-947766"/>
            <a:ext cx="3157403" cy="6278252"/>
          </a:xfrm>
          <a:prstGeom prst="teardrop">
            <a:avLst/>
          </a:prstGeom>
          <a:solidFill>
            <a:srgbClr val="244865">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Calibri" panose="020F0502020204030204" pitchFamily="34" charset="0"/>
            </a:endParaRPr>
          </a:p>
        </p:txBody>
      </p:sp>
      <p:grpSp>
        <p:nvGrpSpPr>
          <p:cNvPr id="9" name="Logo UZIS - skupina">
            <a:extLst>
              <a:ext uri="{FF2B5EF4-FFF2-40B4-BE49-F238E27FC236}">
                <a16:creationId xmlns:a16="http://schemas.microsoft.com/office/drawing/2014/main" id="{E1E7BBD5-891B-4A2F-BD63-5F5DA00EFD2A}"/>
              </a:ext>
            </a:extLst>
          </p:cNvPr>
          <p:cNvGrpSpPr>
            <a:grpSpLocks noChangeAspect="1"/>
          </p:cNvGrpSpPr>
          <p:nvPr userDrawn="1"/>
        </p:nvGrpSpPr>
        <p:grpSpPr>
          <a:xfrm>
            <a:off x="7573965" y="6090002"/>
            <a:ext cx="4524251" cy="612428"/>
            <a:chOff x="4084311" y="378348"/>
            <a:chExt cx="5627053" cy="709095"/>
          </a:xfrm>
        </p:grpSpPr>
        <p:sp>
          <p:nvSpPr>
            <p:cNvPr id="10" name="Nazev">
              <a:extLst>
                <a:ext uri="{FF2B5EF4-FFF2-40B4-BE49-F238E27FC236}">
                  <a16:creationId xmlns:a16="http://schemas.microsoft.com/office/drawing/2014/main" id="{4C1916FE-4B88-49CD-BA58-7B74C639AF98}"/>
                </a:ext>
              </a:extLst>
            </p:cNvPr>
            <p:cNvSpPr txBox="1"/>
            <p:nvPr userDrawn="1"/>
          </p:nvSpPr>
          <p:spPr>
            <a:xfrm>
              <a:off x="5237394" y="599696"/>
              <a:ext cx="4473970" cy="427628"/>
            </a:xfrm>
            <a:prstGeom prst="rect">
              <a:avLst/>
            </a:prstGeom>
            <a:noFill/>
          </p:spPr>
          <p:txBody>
            <a:bodyPr wrap="square" rtlCol="0">
              <a:spAutoFit/>
            </a:bodyPr>
            <a:lstStyle/>
            <a:p>
              <a:r>
                <a:rPr lang="cs-CZ" sz="900" noProof="0" dirty="0">
                  <a:solidFill>
                    <a:srgbClr val="2B297E"/>
                  </a:solidFill>
                  <a:latin typeface="Arial" panose="020B0604020202020204" pitchFamily="34" charset="0"/>
                  <a:cs typeface="Arial" panose="020B0604020202020204" pitchFamily="34" charset="0"/>
                </a:rPr>
                <a:t>Ústav zdravotnických informací a statistiky České republiky</a:t>
              </a:r>
            </a:p>
            <a:p>
              <a:r>
                <a:rPr lang="en-US" sz="900" i="1" dirty="0">
                  <a:solidFill>
                    <a:srgbClr val="2B297E"/>
                  </a:solidFill>
                  <a:latin typeface="Arial" panose="020B0604020202020204" pitchFamily="34" charset="0"/>
                  <a:cs typeface="Arial" panose="020B0604020202020204" pitchFamily="34" charset="0"/>
                </a:rPr>
                <a:t>Institute of Health Information and Statistics of the Czech Republic</a:t>
              </a:r>
            </a:p>
          </p:txBody>
        </p:sp>
        <p:pic>
          <p:nvPicPr>
            <p:cNvPr id="11" name="Logo">
              <a:extLst>
                <a:ext uri="{FF2B5EF4-FFF2-40B4-BE49-F238E27FC236}">
                  <a16:creationId xmlns:a16="http://schemas.microsoft.com/office/drawing/2014/main" id="{9F92AC57-7FC1-4571-BECE-7125420930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84311" y="378348"/>
              <a:ext cx="1080000" cy="709095"/>
            </a:xfrm>
            <a:prstGeom prst="rect">
              <a:avLst/>
            </a:prstGeom>
          </p:spPr>
        </p:pic>
      </p:grpSp>
      <p:pic>
        <p:nvPicPr>
          <p:cNvPr id="8" name="Logo MZ CR">
            <a:extLst>
              <a:ext uri="{FF2B5EF4-FFF2-40B4-BE49-F238E27FC236}">
                <a16:creationId xmlns:a16="http://schemas.microsoft.com/office/drawing/2014/main" id="{5B7C4270-13A2-4527-A4C7-32FE9859D7F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5311" y="156482"/>
            <a:ext cx="3763463" cy="324000"/>
          </a:xfrm>
          <a:prstGeom prst="rect">
            <a:avLst/>
          </a:prstGeom>
        </p:spPr>
      </p:pic>
      <p:sp>
        <p:nvSpPr>
          <p:cNvPr id="2" name="Nadpis 1">
            <a:extLst>
              <a:ext uri="{FF2B5EF4-FFF2-40B4-BE49-F238E27FC236}">
                <a16:creationId xmlns:a16="http://schemas.microsoft.com/office/drawing/2014/main" id="{DBF05EC1-AC34-4998-A874-C476BF92C77D}"/>
              </a:ext>
            </a:extLst>
          </p:cNvPr>
          <p:cNvSpPr>
            <a:spLocks noGrp="1"/>
          </p:cNvSpPr>
          <p:nvPr>
            <p:ph type="title"/>
          </p:nvPr>
        </p:nvSpPr>
        <p:spPr>
          <a:xfrm>
            <a:off x="452490" y="1382511"/>
            <a:ext cx="5246408" cy="1404481"/>
          </a:xfrm>
        </p:spPr>
        <p:txBody>
          <a:bodyPr>
            <a:norm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cs-CZ" dirty="0"/>
              <a:t>Kliknutím lze upravit styl.</a:t>
            </a:r>
          </a:p>
        </p:txBody>
      </p:sp>
      <p:sp>
        <p:nvSpPr>
          <p:cNvPr id="4" name="Zástupný text 3">
            <a:extLst>
              <a:ext uri="{FF2B5EF4-FFF2-40B4-BE49-F238E27FC236}">
                <a16:creationId xmlns:a16="http://schemas.microsoft.com/office/drawing/2014/main" id="{30F5E0A5-FA60-44D8-9106-C4F05A37F6A9}"/>
              </a:ext>
            </a:extLst>
          </p:cNvPr>
          <p:cNvSpPr>
            <a:spLocks noGrp="1"/>
          </p:cNvSpPr>
          <p:nvPr>
            <p:ph type="body" sz="quarter" idx="10" hasCustomPrompt="1"/>
          </p:nvPr>
        </p:nvSpPr>
        <p:spPr>
          <a:xfrm>
            <a:off x="478506" y="5213021"/>
            <a:ext cx="11116463" cy="468000"/>
          </a:xfrm>
        </p:spPr>
        <p:txBody>
          <a:bodyPr anchor="ctr">
            <a:noAutofit/>
          </a:bodyPr>
          <a:lstStyle>
            <a:lvl1pPr marL="0" indent="0" algn="l">
              <a:buNone/>
              <a:defRPr lang="cs-CZ" sz="3200" b="1" kern="1200" dirty="0" smtClean="0">
                <a:solidFill>
                  <a:srgbClr val="D71440"/>
                </a:solidFill>
                <a:latin typeface="+mn-lt"/>
                <a:ea typeface="+mn-ea"/>
                <a:cs typeface="+mn-cs"/>
              </a:defRPr>
            </a:lvl1pPr>
            <a:lvl2pPr marL="457200" indent="0">
              <a:buNone/>
              <a:defRPr/>
            </a:lvl2pPr>
          </a:lstStyle>
          <a:p>
            <a:pPr lvl="0"/>
            <a:r>
              <a:rPr lang="cs-CZ" dirty="0"/>
              <a:t>Vložte podnadpis</a:t>
            </a:r>
          </a:p>
        </p:txBody>
      </p:sp>
    </p:spTree>
    <p:extLst>
      <p:ext uri="{BB962C8B-B14F-4D97-AF65-F5344CB8AC3E}">
        <p14:creationId xmlns:p14="http://schemas.microsoft.com/office/powerpoint/2010/main" val="2469617765"/>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4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7" name="Volný tvar 17">
            <a:extLst>
              <a:ext uri="{FF2B5EF4-FFF2-40B4-BE49-F238E27FC236}">
                <a16:creationId xmlns:a16="http://schemas.microsoft.com/office/drawing/2014/main" id="{C6950E5D-066F-4F9D-8148-1C9FAED80D40}"/>
              </a:ext>
            </a:extLst>
          </p:cNvPr>
          <p:cNvSpPr/>
          <p:nvPr userDrawn="1"/>
        </p:nvSpPr>
        <p:spPr>
          <a:xfrm rot="10800000">
            <a:off x="-9428" y="5759777"/>
            <a:ext cx="1960776" cy="110764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D714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19">
            <a:extLst>
              <a:ext uri="{FF2B5EF4-FFF2-40B4-BE49-F238E27FC236}">
                <a16:creationId xmlns:a16="http://schemas.microsoft.com/office/drawing/2014/main" id="{7E089960-77FA-4589-B1F3-D16FE0681675}"/>
              </a:ext>
            </a:extLst>
          </p:cNvPr>
          <p:cNvSpPr/>
          <p:nvPr userDrawn="1"/>
        </p:nvSpPr>
        <p:spPr>
          <a:xfrm>
            <a:off x="10158897" y="-9427"/>
            <a:ext cx="2051957" cy="130628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2E59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a:extLst>
              <a:ext uri="{FF2B5EF4-FFF2-40B4-BE49-F238E27FC236}">
                <a16:creationId xmlns:a16="http://schemas.microsoft.com/office/drawing/2014/main" id="{FC05729B-E1CF-45CD-8144-1D976BC649B4}"/>
              </a:ext>
            </a:extLst>
          </p:cNvPr>
          <p:cNvSpPr>
            <a:spLocks noGrp="1"/>
          </p:cNvSpPr>
          <p:nvPr>
            <p:ph type="title"/>
          </p:nvPr>
        </p:nvSpPr>
        <p:spPr>
          <a:xfrm>
            <a:off x="272591" y="160257"/>
            <a:ext cx="10515600" cy="631595"/>
          </a:xfrm>
        </p:spPr>
        <p:txBody>
          <a:bodyPr anchor="t">
            <a:normAutofit/>
          </a:bodyPr>
          <a:lstStyle>
            <a:lvl1pPr>
              <a:defRPr lang="cs-CZ" sz="3200" b="1" kern="1200" dirty="0" smtClean="0">
                <a:solidFill>
                  <a:srgbClr val="D71440"/>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cs-CZ" dirty="0"/>
              <a:t>Kliknutím lze upravit styl.</a:t>
            </a:r>
          </a:p>
        </p:txBody>
      </p:sp>
      <p:pic>
        <p:nvPicPr>
          <p:cNvPr id="6" name="Logo Zdravi 2030" descr="Obsah obrázku objekt&#10;&#10;Popis byl vytvořen automaticky">
            <a:extLst>
              <a:ext uri="{FF2B5EF4-FFF2-40B4-BE49-F238E27FC236}">
                <a16:creationId xmlns:a16="http://schemas.microsoft.com/office/drawing/2014/main" id="{347605E1-604F-4661-8EEB-564973C25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751" y="6272815"/>
            <a:ext cx="778907" cy="303178"/>
          </a:xfrm>
          <a:prstGeom prst="rect">
            <a:avLst/>
          </a:prstGeom>
        </p:spPr>
      </p:pic>
      <p:pic>
        <p:nvPicPr>
          <p:cNvPr id="9" name="Logo MZ CR">
            <a:extLst>
              <a:ext uri="{FF2B5EF4-FFF2-40B4-BE49-F238E27FC236}">
                <a16:creationId xmlns:a16="http://schemas.microsoft.com/office/drawing/2014/main" id="{0A674D63-7E08-40FA-BBE8-52A456EE32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68609" y="6593923"/>
            <a:ext cx="2303581" cy="198318"/>
          </a:xfrm>
          <a:prstGeom prst="rect">
            <a:avLst/>
          </a:prstGeom>
        </p:spPr>
      </p:pic>
      <p:pic>
        <p:nvPicPr>
          <p:cNvPr id="10" name="Logo UZIS">
            <a:extLst>
              <a:ext uri="{FF2B5EF4-FFF2-40B4-BE49-F238E27FC236}">
                <a16:creationId xmlns:a16="http://schemas.microsoft.com/office/drawing/2014/main" id="{14527FAE-EF2D-4E64-BD3F-E8E8C7BCC2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55505" y="6508808"/>
            <a:ext cx="503419" cy="330529"/>
          </a:xfrm>
          <a:prstGeom prst="rect">
            <a:avLst/>
          </a:prstGeom>
        </p:spPr>
      </p:pic>
      <p:cxnSp>
        <p:nvCxnSpPr>
          <p:cNvPr id="11" name="Přímá spojnice 3"/>
          <p:cNvCxnSpPr/>
          <p:nvPr userDrawn="1"/>
        </p:nvCxnSpPr>
        <p:spPr>
          <a:xfrm>
            <a:off x="1326763" y="6460191"/>
            <a:ext cx="10332000" cy="79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Obdélník 14"/>
          <p:cNvSpPr/>
          <p:nvPr userDrawn="1"/>
        </p:nvSpPr>
        <p:spPr>
          <a:xfrm>
            <a:off x="1436973" y="6549098"/>
            <a:ext cx="7711076" cy="276999"/>
          </a:xfrm>
          <a:prstGeom prst="rect">
            <a:avLst/>
          </a:prstGeom>
        </p:spPr>
        <p:txBody>
          <a:bodyPr wrap="square">
            <a:spAutoFit/>
          </a:bodyPr>
          <a:lstStyle/>
          <a:p>
            <a:pPr algn="ctr"/>
            <a:r>
              <a:rPr lang="cs-CZ" sz="1200" b="1" i="0" dirty="0">
                <a:solidFill>
                  <a:schemeClr val="accent5">
                    <a:lumMod val="50000"/>
                  </a:schemeClr>
                </a:solidFill>
              </a:rPr>
              <a:t>Strategický rámec rozvoje péče o zdraví v České republice do roku 2030: analytická studie pro regiony ČR - září 2019</a:t>
            </a:r>
            <a:endParaRPr lang="en-US" sz="1200" b="1" i="0" dirty="0">
              <a:solidFill>
                <a:schemeClr val="accent5">
                  <a:lumMod val="50000"/>
                </a:schemeClr>
              </a:solidFill>
            </a:endParaRPr>
          </a:p>
        </p:txBody>
      </p:sp>
      <p:pic>
        <p:nvPicPr>
          <p:cNvPr id="13" name="Obrázek 12">
            <a:extLst>
              <a:ext uri="{FF2B5EF4-FFF2-40B4-BE49-F238E27FC236}">
                <a16:creationId xmlns:a16="http://schemas.microsoft.com/office/drawing/2014/main" id="{2610BCF9-BB44-40EA-8A6F-60C6DA417EF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20399" y="119601"/>
            <a:ext cx="367200" cy="411266"/>
          </a:xfrm>
          <a:prstGeom prst="rect">
            <a:avLst/>
          </a:prstGeom>
        </p:spPr>
      </p:pic>
      <p:pic>
        <p:nvPicPr>
          <p:cNvPr id="14" name="Obrázek 13">
            <a:extLst>
              <a:ext uri="{FF2B5EF4-FFF2-40B4-BE49-F238E27FC236}">
                <a16:creationId xmlns:a16="http://schemas.microsoft.com/office/drawing/2014/main" id="{D4535ED5-26F2-427E-9349-EC705C2D27B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800843" y="101911"/>
            <a:ext cx="1100002" cy="486943"/>
          </a:xfrm>
          <a:prstGeom prst="rect">
            <a:avLst/>
          </a:prstGeom>
        </p:spPr>
      </p:pic>
    </p:spTree>
    <p:extLst>
      <p:ext uri="{BB962C8B-B14F-4D97-AF65-F5344CB8AC3E}">
        <p14:creationId xmlns:p14="http://schemas.microsoft.com/office/powerpoint/2010/main" val="66132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02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22" name="Volný tvar 17">
            <a:extLst>
              <a:ext uri="{FF2B5EF4-FFF2-40B4-BE49-F238E27FC236}">
                <a16:creationId xmlns:a16="http://schemas.microsoft.com/office/drawing/2014/main" id="{F9DF11D7-C1A0-46F5-B20A-EE3A4700E45D}"/>
              </a:ext>
            </a:extLst>
          </p:cNvPr>
          <p:cNvSpPr/>
          <p:nvPr userDrawn="1"/>
        </p:nvSpPr>
        <p:spPr>
          <a:xfrm rot="10800000">
            <a:off x="-9428" y="5759777"/>
            <a:ext cx="1960776" cy="110764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FFC1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4" name="Volný tvar 19">
            <a:extLst>
              <a:ext uri="{FF2B5EF4-FFF2-40B4-BE49-F238E27FC236}">
                <a16:creationId xmlns:a16="http://schemas.microsoft.com/office/drawing/2014/main" id="{DA5EF6B5-1015-4E5F-BC7C-2B0B40DC4C74}"/>
              </a:ext>
            </a:extLst>
          </p:cNvPr>
          <p:cNvSpPr/>
          <p:nvPr userDrawn="1"/>
        </p:nvSpPr>
        <p:spPr>
          <a:xfrm>
            <a:off x="10158897" y="-9427"/>
            <a:ext cx="2051957" cy="130628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2E59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450915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pozadi seda">
            <a:extLst>
              <a:ext uri="{FF2B5EF4-FFF2-40B4-BE49-F238E27FC236}">
                <a16:creationId xmlns:a16="http://schemas.microsoft.com/office/drawing/2014/main" id="{C6DB6EA3-D18B-4247-B7E0-D3F0ED4ABC66}"/>
              </a:ext>
            </a:extLst>
          </p:cNvPr>
          <p:cNvSpPr/>
          <p:nvPr userDrawn="1"/>
        </p:nvSpPr>
        <p:spPr bwMode="gray">
          <a:xfrm>
            <a:off x="0" y="1899462"/>
            <a:ext cx="12192000" cy="4028858"/>
          </a:xfrm>
          <a:prstGeom prst="rect">
            <a:avLst/>
          </a:prstGeom>
          <a:solidFill>
            <a:schemeClr val="bg1">
              <a:lumMod val="95000"/>
              <a:alpha val="61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endParaRPr lang="en-US" sz="1400" b="1" dirty="0">
              <a:solidFill>
                <a:schemeClr val="tx1"/>
              </a:solidFill>
              <a:cs typeface="Arial" pitchFamily="34" charset="0"/>
            </a:endParaRPr>
          </a:p>
        </p:txBody>
      </p:sp>
      <p:sp>
        <p:nvSpPr>
          <p:cNvPr id="12" name="Linka cervena">
            <a:extLst>
              <a:ext uri="{FF2B5EF4-FFF2-40B4-BE49-F238E27FC236}">
                <a16:creationId xmlns:a16="http://schemas.microsoft.com/office/drawing/2014/main" id="{B9205121-7638-4ABD-95F5-177B33D17428}"/>
              </a:ext>
            </a:extLst>
          </p:cNvPr>
          <p:cNvSpPr/>
          <p:nvPr userDrawn="1"/>
        </p:nvSpPr>
        <p:spPr>
          <a:xfrm flipV="1">
            <a:off x="5552" y="5881971"/>
            <a:ext cx="12173011" cy="36000"/>
          </a:xfrm>
          <a:prstGeom prst="rect">
            <a:avLst/>
          </a:prstGeom>
          <a:solidFill>
            <a:srgbClr val="D71440"/>
          </a:solidFill>
          <a:ln>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Logo MZ CR">
            <a:extLst>
              <a:ext uri="{FF2B5EF4-FFF2-40B4-BE49-F238E27FC236}">
                <a16:creationId xmlns:a16="http://schemas.microsoft.com/office/drawing/2014/main" id="{0A674D63-7E08-40FA-BBE8-52A456EE32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0805" y="6275298"/>
            <a:ext cx="3763463" cy="324000"/>
          </a:xfrm>
          <a:prstGeom prst="rect">
            <a:avLst/>
          </a:prstGeom>
        </p:spPr>
      </p:pic>
      <p:pic>
        <p:nvPicPr>
          <p:cNvPr id="69" name="Logo UZIS">
            <a:extLst>
              <a:ext uri="{FF2B5EF4-FFF2-40B4-BE49-F238E27FC236}">
                <a16:creationId xmlns:a16="http://schemas.microsoft.com/office/drawing/2014/main" id="{14527FAE-EF2D-4E64-BD3F-E8E8C7BCC2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39537" y="6124324"/>
            <a:ext cx="822458" cy="540000"/>
          </a:xfrm>
          <a:prstGeom prst="rect">
            <a:avLst/>
          </a:prstGeom>
        </p:spPr>
      </p:pic>
      <p:pic>
        <p:nvPicPr>
          <p:cNvPr id="11" name="Logo Zdravi 2030" descr="Obsah obrázku objekt&#10;&#10;Popis byl vytvořen automaticky">
            <a:extLst>
              <a:ext uri="{FF2B5EF4-FFF2-40B4-BE49-F238E27FC236}">
                <a16:creationId xmlns:a16="http://schemas.microsoft.com/office/drawing/2014/main" id="{347605E1-604F-4661-8EEB-564973C25CB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13" y="2607870"/>
            <a:ext cx="5715760" cy="2224771"/>
          </a:xfrm>
          <a:prstGeom prst="rect">
            <a:avLst/>
          </a:prstGeom>
        </p:spPr>
      </p:pic>
      <p:pic>
        <p:nvPicPr>
          <p:cNvPr id="61" name="Ikona 7">
            <a:extLst>
              <a:ext uri="{FF2B5EF4-FFF2-40B4-BE49-F238E27FC236}">
                <a16:creationId xmlns:a16="http://schemas.microsoft.com/office/drawing/2014/main" id="{1E522FD7-51BC-4B8E-A68D-8A0B5E4169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45605" y="3727037"/>
            <a:ext cx="791389" cy="792000"/>
          </a:xfrm>
          <a:prstGeom prst="rect">
            <a:avLst/>
          </a:prstGeom>
        </p:spPr>
      </p:pic>
      <p:pic>
        <p:nvPicPr>
          <p:cNvPr id="62" name="Ikona 6">
            <a:extLst>
              <a:ext uri="{FF2B5EF4-FFF2-40B4-BE49-F238E27FC236}">
                <a16:creationId xmlns:a16="http://schemas.microsoft.com/office/drawing/2014/main" id="{E01AA11B-D042-44CE-8E91-BAD234FB490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15916" y="2819547"/>
            <a:ext cx="791389" cy="792000"/>
          </a:xfrm>
          <a:prstGeom prst="rect">
            <a:avLst/>
          </a:prstGeom>
        </p:spPr>
      </p:pic>
      <p:pic>
        <p:nvPicPr>
          <p:cNvPr id="63" name="Ikona 5">
            <a:extLst>
              <a:ext uri="{FF2B5EF4-FFF2-40B4-BE49-F238E27FC236}">
                <a16:creationId xmlns:a16="http://schemas.microsoft.com/office/drawing/2014/main" id="{6E1D9AE5-9B01-4D1E-A130-EA1856689D6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44327" y="2821182"/>
            <a:ext cx="791389" cy="792000"/>
          </a:xfrm>
          <a:prstGeom prst="rect">
            <a:avLst/>
          </a:prstGeom>
        </p:spPr>
      </p:pic>
      <p:pic>
        <p:nvPicPr>
          <p:cNvPr id="64" name="Ikona 4">
            <a:extLst>
              <a:ext uri="{FF2B5EF4-FFF2-40B4-BE49-F238E27FC236}">
                <a16:creationId xmlns:a16="http://schemas.microsoft.com/office/drawing/2014/main" id="{78221017-9FB8-4EF8-A88B-38444E30A27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74197" y="2826357"/>
            <a:ext cx="788298" cy="792000"/>
          </a:xfrm>
          <a:prstGeom prst="rect">
            <a:avLst/>
          </a:prstGeom>
        </p:spPr>
      </p:pic>
      <p:pic>
        <p:nvPicPr>
          <p:cNvPr id="65" name="Ikona 3">
            <a:extLst>
              <a:ext uri="{FF2B5EF4-FFF2-40B4-BE49-F238E27FC236}">
                <a16:creationId xmlns:a16="http://schemas.microsoft.com/office/drawing/2014/main" id="{D435ECA9-9699-4A70-9ABD-16C688E346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91468" y="2827327"/>
            <a:ext cx="788298" cy="792000"/>
          </a:xfrm>
          <a:prstGeom prst="rect">
            <a:avLst/>
          </a:prstGeom>
        </p:spPr>
      </p:pic>
      <p:pic>
        <p:nvPicPr>
          <p:cNvPr id="66" name="Ikona 2">
            <a:extLst>
              <a:ext uri="{FF2B5EF4-FFF2-40B4-BE49-F238E27FC236}">
                <a16:creationId xmlns:a16="http://schemas.microsoft.com/office/drawing/2014/main" id="{06B998D0-4DD3-4617-8B85-7A97769C7BF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21592" y="3720280"/>
            <a:ext cx="791389" cy="792000"/>
          </a:xfrm>
          <a:prstGeom prst="rect">
            <a:avLst/>
          </a:prstGeom>
        </p:spPr>
      </p:pic>
      <p:pic>
        <p:nvPicPr>
          <p:cNvPr id="67" name="Ikona 1">
            <a:extLst>
              <a:ext uri="{FF2B5EF4-FFF2-40B4-BE49-F238E27FC236}">
                <a16:creationId xmlns:a16="http://schemas.microsoft.com/office/drawing/2014/main" id="{CDFE4053-986D-4CF5-BB65-55DDA986CB7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615004" y="3714480"/>
            <a:ext cx="794492" cy="792000"/>
          </a:xfrm>
          <a:prstGeom prst="rect">
            <a:avLst/>
          </a:prstGeom>
        </p:spPr>
      </p:pic>
      <p:pic>
        <p:nvPicPr>
          <p:cNvPr id="9" name="Vlajka CR">
            <a:extLst>
              <a:ext uri="{FF2B5EF4-FFF2-40B4-BE49-F238E27FC236}">
                <a16:creationId xmlns:a16="http://schemas.microsoft.com/office/drawing/2014/main" id="{471DD38C-87B2-4EF0-9C4F-92FAABA3B665}"/>
              </a:ext>
            </a:extLst>
          </p:cNvPr>
          <p:cNvPicPr>
            <a:picLocks noChangeArrowheads="1"/>
          </p:cNvPicPr>
          <p:nvPr userDrawn="1">
            <p:custDataLst>
              <p:tags r:id="rId1"/>
            </p:custDataLst>
          </p:nvPr>
        </p:nvPicPr>
        <p:blipFill>
          <a:blip r:embed="rId13" cstate="print">
            <a:extLst>
              <a:ext uri="{28A0092B-C50C-407E-A947-70E740481C1C}">
                <a14:useLocalDpi xmlns:a14="http://schemas.microsoft.com/office/drawing/2010/main"/>
              </a:ext>
            </a:extLst>
          </a:blip>
          <a:srcRect/>
          <a:stretch>
            <a:fillRect/>
          </a:stretch>
        </p:blipFill>
        <p:spPr bwMode="gray">
          <a:xfrm>
            <a:off x="11525177" y="249066"/>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Vlajka EU">
            <a:extLst>
              <a:ext uri="{FF2B5EF4-FFF2-40B4-BE49-F238E27FC236}">
                <a16:creationId xmlns:a16="http://schemas.microsoft.com/office/drawing/2014/main" id="{F0605D3E-9EE4-4CE0-8944-A11CBF44BEF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18118"/>
          <a:stretch/>
        </p:blipFill>
        <p:spPr>
          <a:xfrm>
            <a:off x="10876478" y="245794"/>
            <a:ext cx="538775" cy="360000"/>
          </a:xfrm>
          <a:prstGeom prst="rect">
            <a:avLst/>
          </a:prstGeom>
        </p:spPr>
      </p:pic>
      <p:sp>
        <p:nvSpPr>
          <p:cNvPr id="41" name="Podnadpis">
            <a:extLst>
              <a:ext uri="{FF2B5EF4-FFF2-40B4-BE49-F238E27FC236}">
                <a16:creationId xmlns:a16="http://schemas.microsoft.com/office/drawing/2014/main" id="{A48B58A5-C806-4673-B1BA-E9829457EAA9}"/>
              </a:ext>
            </a:extLst>
          </p:cNvPr>
          <p:cNvSpPr>
            <a:spLocks noGrp="1"/>
          </p:cNvSpPr>
          <p:nvPr>
            <p:ph type="body" sz="quarter" idx="11" hasCustomPrompt="1"/>
          </p:nvPr>
        </p:nvSpPr>
        <p:spPr>
          <a:xfrm>
            <a:off x="700806" y="5471177"/>
            <a:ext cx="8608732" cy="468000"/>
          </a:xfrm>
          <a:noFill/>
        </p:spPr>
        <p:txBody>
          <a:bodyPr anchor="ctr"/>
          <a:lstStyle>
            <a:lvl1pPr marL="0" indent="0">
              <a:buNone/>
              <a:defRPr lang="cs-CZ" sz="2800" b="1" kern="1200" dirty="0" smtClean="0">
                <a:solidFill>
                  <a:srgbClr val="D71440"/>
                </a:solidFill>
                <a:latin typeface="+mn-lt"/>
                <a:ea typeface="+mn-ea"/>
                <a:cs typeface="+mn-cs"/>
              </a:defRPr>
            </a:lvl1pPr>
          </a:lstStyle>
          <a:p>
            <a:pPr marL="0" lvl="0" indent="0" algn="l" defTabSz="914400" rtl="0" eaLnBrk="1" latinLnBrk="0" hangingPunct="1">
              <a:lnSpc>
                <a:spcPct val="90000"/>
              </a:lnSpc>
              <a:spcBef>
                <a:spcPct val="20000"/>
              </a:spcBef>
              <a:buFont typeface="Arial" panose="020B0604020202020204" pitchFamily="34" charset="0"/>
              <a:buNone/>
            </a:pPr>
            <a:r>
              <a:rPr lang="cs-CZ" dirty="0"/>
              <a:t>Vložte podnadpis</a:t>
            </a:r>
          </a:p>
        </p:txBody>
      </p:sp>
      <p:sp>
        <p:nvSpPr>
          <p:cNvPr id="13" name="Nadpis">
            <a:extLst>
              <a:ext uri="{FF2B5EF4-FFF2-40B4-BE49-F238E27FC236}">
                <a16:creationId xmlns:a16="http://schemas.microsoft.com/office/drawing/2014/main" id="{99BDED9C-93B2-4C0D-BE31-6A2F4570EB70}"/>
              </a:ext>
            </a:extLst>
          </p:cNvPr>
          <p:cNvSpPr>
            <a:spLocks noGrp="1"/>
          </p:cNvSpPr>
          <p:nvPr>
            <p:ph type="title" hasCustomPrompt="1"/>
          </p:nvPr>
        </p:nvSpPr>
        <p:spPr>
          <a:xfrm>
            <a:off x="661391" y="240974"/>
            <a:ext cx="8648147" cy="1598025"/>
          </a:xfrm>
        </p:spPr>
        <p:txBody>
          <a:bodyPr>
            <a:normAutofit/>
          </a:bodyPr>
          <a:lstStyle>
            <a:lvl1pPr marL="0" algn="l" defTabSz="914400" rtl="0" eaLnBrk="1" latinLnBrk="0" hangingPunct="1">
              <a:defRPr lang="cs-CZ" sz="3600" b="1" kern="1200">
                <a:solidFill>
                  <a:srgbClr val="2E5980"/>
                </a:solidFill>
                <a:latin typeface="+mn-lt"/>
                <a:ea typeface="+mn-ea"/>
                <a:cs typeface="+mn-cs"/>
              </a:defRPr>
            </a:lvl1pPr>
          </a:lstStyle>
          <a:p>
            <a:r>
              <a:rPr lang="cs-CZ" dirty="0"/>
              <a:t>KLIKNUTÍM LZE UPRAVIT STYL.</a:t>
            </a:r>
          </a:p>
        </p:txBody>
      </p:sp>
      <p:sp>
        <p:nvSpPr>
          <p:cNvPr id="22" name="Ovál 21">
            <a:extLst>
              <a:ext uri="{FF2B5EF4-FFF2-40B4-BE49-F238E27FC236}">
                <a16:creationId xmlns:a16="http://schemas.microsoft.com/office/drawing/2014/main" id="{E656A3E0-2361-4CCC-91DC-E1BEF79CCAA7}"/>
              </a:ext>
            </a:extLst>
          </p:cNvPr>
          <p:cNvSpPr/>
          <p:nvPr userDrawn="1"/>
        </p:nvSpPr>
        <p:spPr>
          <a:xfrm>
            <a:off x="8139289" y="752121"/>
            <a:ext cx="1747911" cy="1747911"/>
          </a:xfrm>
          <a:prstGeom prst="ellipse">
            <a:avLst/>
          </a:prstGeom>
          <a:solidFill>
            <a:schemeClr val="bg1"/>
          </a:solidFill>
          <a:ln w="19050">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a:extLst>
              <a:ext uri="{FF2B5EF4-FFF2-40B4-BE49-F238E27FC236}">
                <a16:creationId xmlns:a16="http://schemas.microsoft.com/office/drawing/2014/main" id="{2148DF2A-DDC7-4CD7-8694-4107D1452411}"/>
              </a:ext>
            </a:extLst>
          </p:cNvPr>
          <p:cNvSpPr/>
          <p:nvPr userDrawn="1"/>
        </p:nvSpPr>
        <p:spPr>
          <a:xfrm>
            <a:off x="8256659" y="869491"/>
            <a:ext cx="1513171" cy="1513171"/>
          </a:xfrm>
          <a:prstGeom prst="ellipse">
            <a:avLst/>
          </a:prstGeom>
          <a:solidFill>
            <a:srgbClr val="D7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1" name="Obrázek 20">
            <a:extLst>
              <a:ext uri="{FF2B5EF4-FFF2-40B4-BE49-F238E27FC236}">
                <a16:creationId xmlns:a16="http://schemas.microsoft.com/office/drawing/2014/main" id="{B1EDBDF5-69F6-4E1E-AC7A-2E4E72D9766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8260729" y="1265655"/>
            <a:ext cx="1500937" cy="864000"/>
          </a:xfrm>
          <a:prstGeom prst="rect">
            <a:avLst/>
          </a:prstGeom>
        </p:spPr>
      </p:pic>
    </p:spTree>
    <p:extLst>
      <p:ext uri="{BB962C8B-B14F-4D97-AF65-F5344CB8AC3E}">
        <p14:creationId xmlns:p14="http://schemas.microsoft.com/office/powerpoint/2010/main" val="906280330"/>
      </p:ext>
    </p:extLst>
  </p:cSld>
  <p:clrMapOvr>
    <a:masterClrMapping/>
  </p:clrMapOvr>
  <p:extLst>
    <p:ext uri="{DCECCB84-F9BA-43D5-87BE-67443E8EF086}">
      <p15:sldGuideLst xmlns:p15="http://schemas.microsoft.com/office/powerpoint/2012/main">
        <p15:guide id="1" orient="horz" pos="391">
          <p15:clr>
            <a:srgbClr val="FBAE40"/>
          </p15:clr>
        </p15:guide>
        <p15:guide id="2" pos="760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26" name="Obrázek 64">
            <a:extLst>
              <a:ext uri="{FF2B5EF4-FFF2-40B4-BE49-F238E27FC236}">
                <a16:creationId xmlns:a16="http://schemas.microsoft.com/office/drawing/2014/main" id="{1903806D-B11F-4777-91AC-14AF29D6B23F}"/>
              </a:ext>
            </a:extLst>
          </p:cNvPr>
          <p:cNvPicPr>
            <a:picLocks noChangeAspect="1"/>
          </p:cNvPicPr>
          <p:nvPr userDrawn="1"/>
        </p:nvPicPr>
        <p:blipFill>
          <a:blip r:embed="rId2"/>
          <a:stretch>
            <a:fillRect/>
          </a:stretch>
        </p:blipFill>
        <p:spPr>
          <a:xfrm>
            <a:off x="0" y="612658"/>
            <a:ext cx="12192000" cy="3424240"/>
          </a:xfrm>
          <a:prstGeom prst="rect">
            <a:avLst/>
          </a:prstGeom>
        </p:spPr>
      </p:pic>
      <p:pic>
        <p:nvPicPr>
          <p:cNvPr id="27" name="Obrázek 75">
            <a:extLst>
              <a:ext uri="{FF2B5EF4-FFF2-40B4-BE49-F238E27FC236}">
                <a16:creationId xmlns:a16="http://schemas.microsoft.com/office/drawing/2014/main" id="{F014DE85-7BF6-41C3-95C4-EC65E5EAD6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55763" y="1354230"/>
            <a:ext cx="3136237" cy="3656116"/>
          </a:xfrm>
          <a:prstGeom prst="rect">
            <a:avLst/>
          </a:prstGeom>
        </p:spPr>
      </p:pic>
      <p:sp>
        <p:nvSpPr>
          <p:cNvPr id="28" name="Obdélník 50">
            <a:extLst>
              <a:ext uri="{FF2B5EF4-FFF2-40B4-BE49-F238E27FC236}">
                <a16:creationId xmlns:a16="http://schemas.microsoft.com/office/drawing/2014/main" id="{C6455D4C-929B-4BB2-BB4B-AA4BD3BB752C}"/>
              </a:ext>
            </a:extLst>
          </p:cNvPr>
          <p:cNvSpPr/>
          <p:nvPr userDrawn="1"/>
        </p:nvSpPr>
        <p:spPr>
          <a:xfrm>
            <a:off x="0" y="3760440"/>
            <a:ext cx="9379670" cy="276458"/>
          </a:xfrm>
          <a:custGeom>
            <a:avLst/>
            <a:gdLst>
              <a:gd name="connsiteX0" fmla="*/ 0 w 7559571"/>
              <a:gd name="connsiteY0" fmla="*/ 0 h 200385"/>
              <a:gd name="connsiteX1" fmla="*/ 7559571 w 7559571"/>
              <a:gd name="connsiteY1" fmla="*/ 0 h 200385"/>
              <a:gd name="connsiteX2" fmla="*/ 7559571 w 7559571"/>
              <a:gd name="connsiteY2" fmla="*/ 200385 h 200385"/>
              <a:gd name="connsiteX3" fmla="*/ 0 w 7559571"/>
              <a:gd name="connsiteY3" fmla="*/ 200385 h 200385"/>
              <a:gd name="connsiteX4" fmla="*/ 0 w 7559571"/>
              <a:gd name="connsiteY4" fmla="*/ 0 h 200385"/>
              <a:gd name="connsiteX0" fmla="*/ 0 w 7559571"/>
              <a:gd name="connsiteY0" fmla="*/ 9427 h 209812"/>
              <a:gd name="connsiteX1" fmla="*/ 7136091 w 7559571"/>
              <a:gd name="connsiteY1" fmla="*/ 0 h 209812"/>
              <a:gd name="connsiteX2" fmla="*/ 7559571 w 7559571"/>
              <a:gd name="connsiteY2" fmla="*/ 9427 h 209812"/>
              <a:gd name="connsiteX3" fmla="*/ 7559571 w 7559571"/>
              <a:gd name="connsiteY3" fmla="*/ 209812 h 209812"/>
              <a:gd name="connsiteX4" fmla="*/ 0 w 7559571"/>
              <a:gd name="connsiteY4" fmla="*/ 209812 h 209812"/>
              <a:gd name="connsiteX5" fmla="*/ 0 w 7559571"/>
              <a:gd name="connsiteY5" fmla="*/ 9427 h 209812"/>
              <a:gd name="connsiteX0" fmla="*/ 0 w 7673419"/>
              <a:gd name="connsiteY0" fmla="*/ 292231 h 492616"/>
              <a:gd name="connsiteX1" fmla="*/ 7673419 w 7673419"/>
              <a:gd name="connsiteY1" fmla="*/ 0 h 492616"/>
              <a:gd name="connsiteX2" fmla="*/ 7559571 w 7673419"/>
              <a:gd name="connsiteY2" fmla="*/ 292231 h 492616"/>
              <a:gd name="connsiteX3" fmla="*/ 7559571 w 7673419"/>
              <a:gd name="connsiteY3" fmla="*/ 492616 h 492616"/>
              <a:gd name="connsiteX4" fmla="*/ 0 w 7673419"/>
              <a:gd name="connsiteY4" fmla="*/ 492616 h 492616"/>
              <a:gd name="connsiteX5" fmla="*/ 0 w 7673419"/>
              <a:gd name="connsiteY5" fmla="*/ 292231 h 49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3419" h="492616">
                <a:moveTo>
                  <a:pt x="0" y="292231"/>
                </a:moveTo>
                <a:lnTo>
                  <a:pt x="7673419" y="0"/>
                </a:lnTo>
                <a:lnTo>
                  <a:pt x="7559571" y="292231"/>
                </a:lnTo>
                <a:lnTo>
                  <a:pt x="7559571" y="492616"/>
                </a:lnTo>
                <a:lnTo>
                  <a:pt x="0" y="492616"/>
                </a:lnTo>
                <a:lnTo>
                  <a:pt x="0" y="292231"/>
                </a:lnTo>
                <a:close/>
              </a:path>
            </a:pathLst>
          </a:custGeom>
          <a:solidFill>
            <a:srgbClr val="08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Slza pozadi">
            <a:extLst>
              <a:ext uri="{FF2B5EF4-FFF2-40B4-BE49-F238E27FC236}">
                <a16:creationId xmlns:a16="http://schemas.microsoft.com/office/drawing/2014/main" id="{5B472087-BEB7-43F0-96A3-BDC392C6630F}"/>
              </a:ext>
            </a:extLst>
          </p:cNvPr>
          <p:cNvSpPr/>
          <p:nvPr userDrawn="1"/>
        </p:nvSpPr>
        <p:spPr>
          <a:xfrm rot="16200000">
            <a:off x="1560424" y="-947766"/>
            <a:ext cx="3157403" cy="6278252"/>
          </a:xfrm>
          <a:prstGeom prst="teardrop">
            <a:avLst/>
          </a:prstGeom>
          <a:solidFill>
            <a:srgbClr val="244865">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Calibri" panose="020F0502020204030204" pitchFamily="34" charset="0"/>
            </a:endParaRPr>
          </a:p>
        </p:txBody>
      </p:sp>
      <p:grpSp>
        <p:nvGrpSpPr>
          <p:cNvPr id="30" name="Logo UZIS - skupina">
            <a:extLst>
              <a:ext uri="{FF2B5EF4-FFF2-40B4-BE49-F238E27FC236}">
                <a16:creationId xmlns:a16="http://schemas.microsoft.com/office/drawing/2014/main" id="{E1E7BBD5-891B-4A2F-BD63-5F5DA00EFD2A}"/>
              </a:ext>
            </a:extLst>
          </p:cNvPr>
          <p:cNvGrpSpPr>
            <a:grpSpLocks noChangeAspect="1"/>
          </p:cNvGrpSpPr>
          <p:nvPr userDrawn="1"/>
        </p:nvGrpSpPr>
        <p:grpSpPr>
          <a:xfrm>
            <a:off x="7573965" y="6090002"/>
            <a:ext cx="4524251" cy="612428"/>
            <a:chOff x="4084311" y="378348"/>
            <a:chExt cx="5627053" cy="709095"/>
          </a:xfrm>
        </p:grpSpPr>
        <p:sp>
          <p:nvSpPr>
            <p:cNvPr id="31" name="Nazev">
              <a:extLst>
                <a:ext uri="{FF2B5EF4-FFF2-40B4-BE49-F238E27FC236}">
                  <a16:creationId xmlns:a16="http://schemas.microsoft.com/office/drawing/2014/main" id="{4C1916FE-4B88-49CD-BA58-7B74C639AF98}"/>
                </a:ext>
              </a:extLst>
            </p:cNvPr>
            <p:cNvSpPr txBox="1"/>
            <p:nvPr userDrawn="1"/>
          </p:nvSpPr>
          <p:spPr>
            <a:xfrm>
              <a:off x="5237394" y="599696"/>
              <a:ext cx="4473970" cy="427628"/>
            </a:xfrm>
            <a:prstGeom prst="rect">
              <a:avLst/>
            </a:prstGeom>
            <a:noFill/>
          </p:spPr>
          <p:txBody>
            <a:bodyPr wrap="square" rtlCol="0">
              <a:spAutoFit/>
            </a:bodyPr>
            <a:lstStyle/>
            <a:p>
              <a:r>
                <a:rPr lang="cs-CZ" sz="900" noProof="0" dirty="0">
                  <a:solidFill>
                    <a:srgbClr val="2B297E"/>
                  </a:solidFill>
                  <a:latin typeface="Arial" panose="020B0604020202020204" pitchFamily="34" charset="0"/>
                  <a:cs typeface="Arial" panose="020B0604020202020204" pitchFamily="34" charset="0"/>
                </a:rPr>
                <a:t>Ústav zdravotnických informací a statistiky České republiky</a:t>
              </a:r>
            </a:p>
            <a:p>
              <a:r>
                <a:rPr lang="en-US" sz="900" i="1" dirty="0">
                  <a:solidFill>
                    <a:srgbClr val="2B297E"/>
                  </a:solidFill>
                  <a:latin typeface="Arial" panose="020B0604020202020204" pitchFamily="34" charset="0"/>
                  <a:cs typeface="Arial" panose="020B0604020202020204" pitchFamily="34" charset="0"/>
                </a:rPr>
                <a:t>Institute of Health Information and Statistics of the Czech Republic</a:t>
              </a:r>
            </a:p>
          </p:txBody>
        </p:sp>
        <p:pic>
          <p:nvPicPr>
            <p:cNvPr id="32" name="Logo">
              <a:extLst>
                <a:ext uri="{FF2B5EF4-FFF2-40B4-BE49-F238E27FC236}">
                  <a16:creationId xmlns:a16="http://schemas.microsoft.com/office/drawing/2014/main" id="{9F92AC57-7FC1-4571-BECE-7125420930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84311" y="378348"/>
              <a:ext cx="1080000" cy="709095"/>
            </a:xfrm>
            <a:prstGeom prst="rect">
              <a:avLst/>
            </a:prstGeom>
          </p:spPr>
        </p:pic>
      </p:grpSp>
      <p:pic>
        <p:nvPicPr>
          <p:cNvPr id="33" name="Logo MZ CR">
            <a:extLst>
              <a:ext uri="{FF2B5EF4-FFF2-40B4-BE49-F238E27FC236}">
                <a16:creationId xmlns:a16="http://schemas.microsoft.com/office/drawing/2014/main" id="{5B7C4270-13A2-4527-A4C7-32FE9859D7F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5311" y="156482"/>
            <a:ext cx="3763463" cy="324000"/>
          </a:xfrm>
          <a:prstGeom prst="rect">
            <a:avLst/>
          </a:prstGeom>
        </p:spPr>
      </p:pic>
      <p:sp>
        <p:nvSpPr>
          <p:cNvPr id="34" name="Nadpis 1">
            <a:extLst>
              <a:ext uri="{FF2B5EF4-FFF2-40B4-BE49-F238E27FC236}">
                <a16:creationId xmlns:a16="http://schemas.microsoft.com/office/drawing/2014/main" id="{DBF05EC1-AC34-4998-A874-C476BF92C77D}"/>
              </a:ext>
            </a:extLst>
          </p:cNvPr>
          <p:cNvSpPr>
            <a:spLocks noGrp="1"/>
          </p:cNvSpPr>
          <p:nvPr>
            <p:ph type="title"/>
          </p:nvPr>
        </p:nvSpPr>
        <p:spPr>
          <a:xfrm>
            <a:off x="452490" y="1382511"/>
            <a:ext cx="5246408" cy="1404481"/>
          </a:xfrm>
        </p:spPr>
        <p:txBody>
          <a:bodyPr>
            <a:norm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cs-CZ" dirty="0"/>
              <a:t>Kliknutím lze upravit styl.</a:t>
            </a:r>
          </a:p>
        </p:txBody>
      </p:sp>
      <p:sp>
        <p:nvSpPr>
          <p:cNvPr id="35" name="Zástupný text 3">
            <a:extLst>
              <a:ext uri="{FF2B5EF4-FFF2-40B4-BE49-F238E27FC236}">
                <a16:creationId xmlns:a16="http://schemas.microsoft.com/office/drawing/2014/main" id="{30F5E0A5-FA60-44D8-9106-C4F05A37F6A9}"/>
              </a:ext>
            </a:extLst>
          </p:cNvPr>
          <p:cNvSpPr>
            <a:spLocks noGrp="1"/>
          </p:cNvSpPr>
          <p:nvPr>
            <p:ph type="body" sz="quarter" idx="10" hasCustomPrompt="1"/>
          </p:nvPr>
        </p:nvSpPr>
        <p:spPr>
          <a:xfrm>
            <a:off x="478506" y="5213021"/>
            <a:ext cx="11116463" cy="468000"/>
          </a:xfrm>
        </p:spPr>
        <p:txBody>
          <a:bodyPr anchor="ctr">
            <a:noAutofit/>
          </a:bodyPr>
          <a:lstStyle>
            <a:lvl1pPr marL="0" indent="0" algn="l">
              <a:buNone/>
              <a:defRPr lang="cs-CZ" sz="3200" b="1" kern="1200" dirty="0" smtClean="0">
                <a:solidFill>
                  <a:srgbClr val="D71440"/>
                </a:solidFill>
                <a:latin typeface="+mn-lt"/>
                <a:ea typeface="+mn-ea"/>
                <a:cs typeface="+mn-cs"/>
              </a:defRPr>
            </a:lvl1pPr>
            <a:lvl2pPr marL="457200" indent="0">
              <a:buNone/>
              <a:defRPr/>
            </a:lvl2pPr>
          </a:lstStyle>
          <a:p>
            <a:pPr lvl="0"/>
            <a:r>
              <a:rPr lang="cs-CZ" dirty="0"/>
              <a:t>Vložte podnadpis</a:t>
            </a:r>
          </a:p>
        </p:txBody>
      </p:sp>
      <p:sp>
        <p:nvSpPr>
          <p:cNvPr id="19" name="Rovnoramenný trojúhelník 18">
            <a:extLst>
              <a:ext uri="{FF2B5EF4-FFF2-40B4-BE49-F238E27FC236}">
                <a16:creationId xmlns:a16="http://schemas.microsoft.com/office/drawing/2014/main" id="{FD231168-92E6-4734-ACA8-56638E52EFF8}"/>
              </a:ext>
            </a:extLst>
          </p:cNvPr>
          <p:cNvSpPr/>
          <p:nvPr userDrawn="1"/>
        </p:nvSpPr>
        <p:spPr>
          <a:xfrm rot="1106797">
            <a:off x="9887333" y="3816493"/>
            <a:ext cx="962460" cy="1401667"/>
          </a:xfrm>
          <a:prstGeom prst="triangle">
            <a:avLst>
              <a:gd name="adj" fmla="val 44358"/>
            </a:avLst>
          </a:prstGeom>
          <a:solidFill>
            <a:srgbClr val="FFC000">
              <a:alpha val="44000"/>
            </a:srgbClr>
          </a:solidFill>
          <a:ln w="15875">
            <a:solidFill>
              <a:srgbClr val="2E5980"/>
            </a:solidFill>
          </a:ln>
          <a:effectLst>
            <a:outerShdw blurRad="50800" dist="50800" dir="5400000" algn="ctr" rotWithShape="0">
              <a:srgbClr val="2E598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C59C13F7-A745-4EA9-AEA5-CAEE6454541D}"/>
              </a:ext>
            </a:extLst>
          </p:cNvPr>
          <p:cNvSpPr/>
          <p:nvPr userDrawn="1"/>
        </p:nvSpPr>
        <p:spPr>
          <a:xfrm>
            <a:off x="9573906" y="4835335"/>
            <a:ext cx="1029600" cy="1029600"/>
          </a:xfrm>
          <a:prstGeom prst="ellipse">
            <a:avLst/>
          </a:prstGeom>
          <a:solidFill>
            <a:schemeClr val="bg1"/>
          </a:solidFill>
          <a:ln w="19050">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9FBEB591-5434-4E68-BCF5-3D3BC3D282CE}"/>
              </a:ext>
            </a:extLst>
          </p:cNvPr>
          <p:cNvSpPr/>
          <p:nvPr userDrawn="1"/>
        </p:nvSpPr>
        <p:spPr>
          <a:xfrm>
            <a:off x="9643042" y="4904471"/>
            <a:ext cx="891327" cy="891327"/>
          </a:xfrm>
          <a:prstGeom prst="ellipse">
            <a:avLst/>
          </a:prstGeom>
          <a:solidFill>
            <a:srgbClr val="D7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5" name="Obrázek 24">
            <a:extLst>
              <a:ext uri="{FF2B5EF4-FFF2-40B4-BE49-F238E27FC236}">
                <a16:creationId xmlns:a16="http://schemas.microsoft.com/office/drawing/2014/main" id="{61B8048E-BBC9-4AF7-83FB-0C4BEB9D0A2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643042" y="4999085"/>
            <a:ext cx="856076" cy="670674"/>
          </a:xfrm>
          <a:prstGeom prst="rect">
            <a:avLst/>
          </a:prstGeom>
        </p:spPr>
      </p:pic>
      <p:pic>
        <p:nvPicPr>
          <p:cNvPr id="36" name="Obrázek 35">
            <a:extLst>
              <a:ext uri="{FF2B5EF4-FFF2-40B4-BE49-F238E27FC236}">
                <a16:creationId xmlns:a16="http://schemas.microsoft.com/office/drawing/2014/main" id="{41DA0D8C-4964-45B0-B063-5F0E4C1131A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876095" y="110646"/>
            <a:ext cx="367200" cy="411266"/>
          </a:xfrm>
          <a:prstGeom prst="rect">
            <a:avLst/>
          </a:prstGeom>
        </p:spPr>
      </p:pic>
      <p:pic>
        <p:nvPicPr>
          <p:cNvPr id="37" name="Obrázek 36">
            <a:extLst>
              <a:ext uri="{FF2B5EF4-FFF2-40B4-BE49-F238E27FC236}">
                <a16:creationId xmlns:a16="http://schemas.microsoft.com/office/drawing/2014/main" id="{50DFFBBD-4F38-4BF8-BF05-CA422323E53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18041" y="102811"/>
            <a:ext cx="1100002" cy="486943"/>
          </a:xfrm>
          <a:prstGeom prst="rect">
            <a:avLst/>
          </a:prstGeom>
        </p:spPr>
      </p:pic>
    </p:spTree>
    <p:extLst>
      <p:ext uri="{BB962C8B-B14F-4D97-AF65-F5344CB8AC3E}">
        <p14:creationId xmlns:p14="http://schemas.microsoft.com/office/powerpoint/2010/main" val="4291777146"/>
      </p:ext>
    </p:extLst>
  </p:cSld>
  <p:clrMapOvr>
    <a:masterClrMapping/>
  </p:clrMapOvr>
  <p:extLst>
    <p:ext uri="{DCECCB84-F9BA-43D5-87BE-67443E8EF086}">
      <p15:sldGuideLst xmlns:p15="http://schemas.microsoft.com/office/powerpoint/2012/main">
        <p15:guide id="1" orient="horz" pos="3430">
          <p15:clr>
            <a:srgbClr val="FBAE40"/>
          </p15:clr>
        </p15:guide>
        <p15:guide id="2" pos="3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7" name="Volný tvar 17">
            <a:extLst>
              <a:ext uri="{FF2B5EF4-FFF2-40B4-BE49-F238E27FC236}">
                <a16:creationId xmlns:a16="http://schemas.microsoft.com/office/drawing/2014/main" id="{C6950E5D-066F-4F9D-8148-1C9FAED80D40}"/>
              </a:ext>
            </a:extLst>
          </p:cNvPr>
          <p:cNvSpPr/>
          <p:nvPr userDrawn="1"/>
        </p:nvSpPr>
        <p:spPr>
          <a:xfrm rot="10800000">
            <a:off x="-9428" y="5759777"/>
            <a:ext cx="1960776" cy="110764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D714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19">
            <a:extLst>
              <a:ext uri="{FF2B5EF4-FFF2-40B4-BE49-F238E27FC236}">
                <a16:creationId xmlns:a16="http://schemas.microsoft.com/office/drawing/2014/main" id="{7E089960-77FA-4589-B1F3-D16FE0681675}"/>
              </a:ext>
            </a:extLst>
          </p:cNvPr>
          <p:cNvSpPr/>
          <p:nvPr userDrawn="1"/>
        </p:nvSpPr>
        <p:spPr>
          <a:xfrm>
            <a:off x="10158897" y="-9427"/>
            <a:ext cx="2051957" cy="130628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2E59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a:extLst>
              <a:ext uri="{FF2B5EF4-FFF2-40B4-BE49-F238E27FC236}">
                <a16:creationId xmlns:a16="http://schemas.microsoft.com/office/drawing/2014/main" id="{FC05729B-E1CF-45CD-8144-1D976BC649B4}"/>
              </a:ext>
            </a:extLst>
          </p:cNvPr>
          <p:cNvSpPr>
            <a:spLocks noGrp="1"/>
          </p:cNvSpPr>
          <p:nvPr>
            <p:ph type="title"/>
          </p:nvPr>
        </p:nvSpPr>
        <p:spPr>
          <a:xfrm>
            <a:off x="272591" y="160257"/>
            <a:ext cx="10515600" cy="631595"/>
          </a:xfrm>
        </p:spPr>
        <p:txBody>
          <a:bodyPr anchor="t">
            <a:normAutofit/>
          </a:bodyPr>
          <a:lstStyle>
            <a:lvl1pPr>
              <a:defRPr lang="cs-CZ" sz="3200" b="1" kern="1200" dirty="0" smtClean="0">
                <a:solidFill>
                  <a:srgbClr val="D71440"/>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cs-CZ" dirty="0"/>
              <a:t>Kliknutím lze upravit styl.</a:t>
            </a:r>
          </a:p>
        </p:txBody>
      </p:sp>
      <p:pic>
        <p:nvPicPr>
          <p:cNvPr id="5" name="Logo Zdravi 2030" descr="Obsah obrázku objekt&#10;&#10;Popis byl vytvořen automaticky">
            <a:extLst>
              <a:ext uri="{FF2B5EF4-FFF2-40B4-BE49-F238E27FC236}">
                <a16:creationId xmlns:a16="http://schemas.microsoft.com/office/drawing/2014/main" id="{347605E1-604F-4661-8EEB-564973C25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751" y="6272815"/>
            <a:ext cx="778907" cy="303178"/>
          </a:xfrm>
          <a:prstGeom prst="rect">
            <a:avLst/>
          </a:prstGeom>
        </p:spPr>
      </p:pic>
      <p:pic>
        <p:nvPicPr>
          <p:cNvPr id="6" name="Logo MZ CR">
            <a:extLst>
              <a:ext uri="{FF2B5EF4-FFF2-40B4-BE49-F238E27FC236}">
                <a16:creationId xmlns:a16="http://schemas.microsoft.com/office/drawing/2014/main" id="{0A674D63-7E08-40FA-BBE8-52A456EE32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68609" y="6593923"/>
            <a:ext cx="2303581" cy="198318"/>
          </a:xfrm>
          <a:prstGeom prst="rect">
            <a:avLst/>
          </a:prstGeom>
        </p:spPr>
      </p:pic>
      <p:pic>
        <p:nvPicPr>
          <p:cNvPr id="9" name="Logo UZIS">
            <a:extLst>
              <a:ext uri="{FF2B5EF4-FFF2-40B4-BE49-F238E27FC236}">
                <a16:creationId xmlns:a16="http://schemas.microsoft.com/office/drawing/2014/main" id="{14527FAE-EF2D-4E64-BD3F-E8E8C7BCC2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55505" y="6508808"/>
            <a:ext cx="503419" cy="330529"/>
          </a:xfrm>
          <a:prstGeom prst="rect">
            <a:avLst/>
          </a:prstGeom>
        </p:spPr>
      </p:pic>
      <p:cxnSp>
        <p:nvCxnSpPr>
          <p:cNvPr id="4" name="Přímá spojnice 3"/>
          <p:cNvCxnSpPr/>
          <p:nvPr userDrawn="1"/>
        </p:nvCxnSpPr>
        <p:spPr>
          <a:xfrm>
            <a:off x="1326763" y="6460191"/>
            <a:ext cx="10332000" cy="79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Obdélník 14"/>
          <p:cNvSpPr/>
          <p:nvPr userDrawn="1"/>
        </p:nvSpPr>
        <p:spPr>
          <a:xfrm>
            <a:off x="922421" y="6549098"/>
            <a:ext cx="8225628" cy="276999"/>
          </a:xfrm>
          <a:prstGeom prst="rect">
            <a:avLst/>
          </a:prstGeom>
        </p:spPr>
        <p:txBody>
          <a:bodyPr wrap="square">
            <a:spAutoFit/>
          </a:bodyPr>
          <a:lstStyle/>
          <a:p>
            <a:pPr algn="ctr"/>
            <a:r>
              <a:rPr lang="cs-CZ" sz="1200" b="1" i="0" dirty="0">
                <a:solidFill>
                  <a:schemeClr val="accent5">
                    <a:lumMod val="50000"/>
                  </a:schemeClr>
                </a:solidFill>
              </a:rPr>
              <a:t>Strategický rámec rozvoje péče o zdraví v České republice do roku 2030: analytická studie pro regiony ČR - září 2019</a:t>
            </a:r>
            <a:endParaRPr lang="en-US" sz="1200" b="1" i="0" dirty="0">
              <a:solidFill>
                <a:schemeClr val="accent5">
                  <a:lumMod val="50000"/>
                </a:schemeClr>
              </a:solidFill>
            </a:endParaRPr>
          </a:p>
        </p:txBody>
      </p:sp>
      <p:pic>
        <p:nvPicPr>
          <p:cNvPr id="14" name="Obrázek 13">
            <a:extLst>
              <a:ext uri="{FF2B5EF4-FFF2-40B4-BE49-F238E27FC236}">
                <a16:creationId xmlns:a16="http://schemas.microsoft.com/office/drawing/2014/main" id="{752E3B91-A7D2-4BC8-8282-6356E946FD1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20399" y="119601"/>
            <a:ext cx="367200" cy="411266"/>
          </a:xfrm>
          <a:prstGeom prst="rect">
            <a:avLst/>
          </a:prstGeom>
        </p:spPr>
      </p:pic>
      <p:pic>
        <p:nvPicPr>
          <p:cNvPr id="18" name="Obrázek 17">
            <a:extLst>
              <a:ext uri="{FF2B5EF4-FFF2-40B4-BE49-F238E27FC236}">
                <a16:creationId xmlns:a16="http://schemas.microsoft.com/office/drawing/2014/main" id="{0F1D19BB-A60C-4DE5-A5F6-5FA39BB606D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800843" y="101911"/>
            <a:ext cx="1100002" cy="486943"/>
          </a:xfrm>
          <a:prstGeom prst="rect">
            <a:avLst/>
          </a:prstGeom>
        </p:spPr>
      </p:pic>
    </p:spTree>
    <p:extLst>
      <p:ext uri="{BB962C8B-B14F-4D97-AF65-F5344CB8AC3E}">
        <p14:creationId xmlns:p14="http://schemas.microsoft.com/office/powerpoint/2010/main" val="417402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22" name="Volný tvar 17">
            <a:extLst>
              <a:ext uri="{FF2B5EF4-FFF2-40B4-BE49-F238E27FC236}">
                <a16:creationId xmlns:a16="http://schemas.microsoft.com/office/drawing/2014/main" id="{F9DF11D7-C1A0-46F5-B20A-EE3A4700E45D}"/>
              </a:ext>
            </a:extLst>
          </p:cNvPr>
          <p:cNvSpPr/>
          <p:nvPr userDrawn="1"/>
        </p:nvSpPr>
        <p:spPr>
          <a:xfrm rot="10800000">
            <a:off x="-9428" y="5759777"/>
            <a:ext cx="1960776" cy="110764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FFC1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Volný tvar 19">
            <a:extLst>
              <a:ext uri="{FF2B5EF4-FFF2-40B4-BE49-F238E27FC236}">
                <a16:creationId xmlns:a16="http://schemas.microsoft.com/office/drawing/2014/main" id="{DA5EF6B5-1015-4E5F-BC7C-2B0B40DC4C74}"/>
              </a:ext>
            </a:extLst>
          </p:cNvPr>
          <p:cNvSpPr/>
          <p:nvPr userDrawn="1"/>
        </p:nvSpPr>
        <p:spPr>
          <a:xfrm>
            <a:off x="10158897" y="-9427"/>
            <a:ext cx="2051957" cy="1306286"/>
          </a:xfrm>
          <a:custGeom>
            <a:avLst/>
            <a:gdLst>
              <a:gd name="connsiteX0" fmla="*/ 0 w 5070021"/>
              <a:gd name="connsiteY0" fmla="*/ 0 h 3755571"/>
              <a:gd name="connsiteX1" fmla="*/ 3584121 w 5070021"/>
              <a:gd name="connsiteY1" fmla="*/ 187778 h 3755571"/>
              <a:gd name="connsiteX2" fmla="*/ 3535135 w 5070021"/>
              <a:gd name="connsiteY2" fmla="*/ 767443 h 3755571"/>
              <a:gd name="connsiteX3" fmla="*/ 4229100 w 5070021"/>
              <a:gd name="connsiteY3" fmla="*/ 563336 h 3755571"/>
              <a:gd name="connsiteX4" fmla="*/ 4180114 w 5070021"/>
              <a:gd name="connsiteY4" fmla="*/ 1175657 h 3755571"/>
              <a:gd name="connsiteX5" fmla="*/ 4629150 w 5070021"/>
              <a:gd name="connsiteY5" fmla="*/ 881743 h 3755571"/>
              <a:gd name="connsiteX6" fmla="*/ 5070021 w 5070021"/>
              <a:gd name="connsiteY6" fmla="*/ 3755571 h 3755571"/>
              <a:gd name="connsiteX7" fmla="*/ 5070021 w 5070021"/>
              <a:gd name="connsiteY7" fmla="*/ 3755571 h 3755571"/>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0 w 5086350"/>
              <a:gd name="connsiteY8" fmla="*/ 0 h 3829050"/>
              <a:gd name="connsiteX0" fmla="*/ 0 w 5086350"/>
              <a:gd name="connsiteY0" fmla="*/ 0 h 3829050"/>
              <a:gd name="connsiteX1" fmla="*/ 3600450 w 5086350"/>
              <a:gd name="connsiteY1" fmla="*/ 261257 h 3829050"/>
              <a:gd name="connsiteX2" fmla="*/ 3551464 w 5086350"/>
              <a:gd name="connsiteY2" fmla="*/ 840922 h 3829050"/>
              <a:gd name="connsiteX3" fmla="*/ 4245429 w 5086350"/>
              <a:gd name="connsiteY3" fmla="*/ 636815 h 3829050"/>
              <a:gd name="connsiteX4" fmla="*/ 4196443 w 5086350"/>
              <a:gd name="connsiteY4" fmla="*/ 1249136 h 3829050"/>
              <a:gd name="connsiteX5" fmla="*/ 4645479 w 5086350"/>
              <a:gd name="connsiteY5" fmla="*/ 955222 h 3829050"/>
              <a:gd name="connsiteX6" fmla="*/ 5086350 w 5086350"/>
              <a:gd name="connsiteY6" fmla="*/ 3829050 h 3829050"/>
              <a:gd name="connsiteX7" fmla="*/ 5086350 w 5086350"/>
              <a:gd name="connsiteY7" fmla="*/ 3829050 h 3829050"/>
              <a:gd name="connsiteX8" fmla="*/ 2579914 w 5086350"/>
              <a:gd name="connsiteY8" fmla="*/ 1951265 h 3829050"/>
              <a:gd name="connsiteX9" fmla="*/ 0 w 5086350"/>
              <a:gd name="connsiteY9" fmla="*/ 0 h 3829050"/>
              <a:gd name="connsiteX0" fmla="*/ 0 w 5102679"/>
              <a:gd name="connsiteY0" fmla="*/ 8164 h 3837214"/>
              <a:gd name="connsiteX1" fmla="*/ 3600450 w 5102679"/>
              <a:gd name="connsiteY1" fmla="*/ 269421 h 3837214"/>
              <a:gd name="connsiteX2" fmla="*/ 3551464 w 5102679"/>
              <a:gd name="connsiteY2" fmla="*/ 849086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196443 w 5102679"/>
              <a:gd name="connsiteY4" fmla="*/ 12573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735286 w 5102679"/>
              <a:gd name="connsiteY4" fmla="*/ 457200 h 3837214"/>
              <a:gd name="connsiteX5" fmla="*/ 4645479 w 5102679"/>
              <a:gd name="connsiteY5" fmla="*/ 963386 h 3837214"/>
              <a:gd name="connsiteX6" fmla="*/ 5086350 w 5102679"/>
              <a:gd name="connsiteY6" fmla="*/ 3837214 h 3837214"/>
              <a:gd name="connsiteX7" fmla="*/ 5086350 w 5102679"/>
              <a:gd name="connsiteY7" fmla="*/ 3837214 h 3837214"/>
              <a:gd name="connsiteX8" fmla="*/ 5102679 w 5102679"/>
              <a:gd name="connsiteY8" fmla="*/ 0 h 3837214"/>
              <a:gd name="connsiteX9" fmla="*/ 0 w 5102679"/>
              <a:gd name="connsiteY9"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245429 w 5102679"/>
              <a:gd name="connsiteY3" fmla="*/ 644979 h 3837214"/>
              <a:gd name="connsiteX4" fmla="*/ 4645479 w 5102679"/>
              <a:gd name="connsiteY4" fmla="*/ 963386 h 3837214"/>
              <a:gd name="connsiteX5" fmla="*/ 5086350 w 5102679"/>
              <a:gd name="connsiteY5" fmla="*/ 3837214 h 3837214"/>
              <a:gd name="connsiteX6" fmla="*/ 5086350 w 5102679"/>
              <a:gd name="connsiteY6" fmla="*/ 3837214 h 3837214"/>
              <a:gd name="connsiteX7" fmla="*/ 5102679 w 5102679"/>
              <a:gd name="connsiteY7" fmla="*/ 0 h 3837214"/>
              <a:gd name="connsiteX8" fmla="*/ 0 w 5102679"/>
              <a:gd name="connsiteY8" fmla="*/ 8164 h 3837214"/>
              <a:gd name="connsiteX0" fmla="*/ 0 w 5102679"/>
              <a:gd name="connsiteY0" fmla="*/ 8164 h 3837214"/>
              <a:gd name="connsiteX1" fmla="*/ 3600450 w 5102679"/>
              <a:gd name="connsiteY1" fmla="*/ 269421 h 3837214"/>
              <a:gd name="connsiteX2" fmla="*/ 4408714 w 5102679"/>
              <a:gd name="connsiteY2" fmla="*/ 261258 h 3837214"/>
              <a:gd name="connsiteX3" fmla="*/ 4645479 w 5102679"/>
              <a:gd name="connsiteY3" fmla="*/ 963386 h 3837214"/>
              <a:gd name="connsiteX4" fmla="*/ 5086350 w 5102679"/>
              <a:gd name="connsiteY4" fmla="*/ 3837214 h 3837214"/>
              <a:gd name="connsiteX5" fmla="*/ 5086350 w 5102679"/>
              <a:gd name="connsiteY5" fmla="*/ 3837214 h 3837214"/>
              <a:gd name="connsiteX6" fmla="*/ 5102679 w 5102679"/>
              <a:gd name="connsiteY6" fmla="*/ 0 h 3837214"/>
              <a:gd name="connsiteX7" fmla="*/ 0 w 5102679"/>
              <a:gd name="connsiteY7" fmla="*/ 8164 h 3837214"/>
              <a:gd name="connsiteX0" fmla="*/ 0 w 5102679"/>
              <a:gd name="connsiteY0" fmla="*/ 8164 h 3837214"/>
              <a:gd name="connsiteX1" fmla="*/ 3600450 w 5102679"/>
              <a:gd name="connsiteY1" fmla="*/ 269421 h 3837214"/>
              <a:gd name="connsiteX2" fmla="*/ 4645479 w 5102679"/>
              <a:gd name="connsiteY2" fmla="*/ 963386 h 3837214"/>
              <a:gd name="connsiteX3" fmla="*/ 5086350 w 5102679"/>
              <a:gd name="connsiteY3" fmla="*/ 3837214 h 3837214"/>
              <a:gd name="connsiteX4" fmla="*/ 5086350 w 5102679"/>
              <a:gd name="connsiteY4" fmla="*/ 3837214 h 3837214"/>
              <a:gd name="connsiteX5" fmla="*/ 5102679 w 5102679"/>
              <a:gd name="connsiteY5" fmla="*/ 0 h 3837214"/>
              <a:gd name="connsiteX6" fmla="*/ 0 w 5102679"/>
              <a:gd name="connsiteY6" fmla="*/ 8164 h 3837214"/>
              <a:gd name="connsiteX0" fmla="*/ 1108 w 5185049"/>
              <a:gd name="connsiteY0" fmla="*/ 8164 h 3837214"/>
              <a:gd name="connsiteX1" fmla="*/ 4646587 w 5185049"/>
              <a:gd name="connsiteY1" fmla="*/ 963386 h 3837214"/>
              <a:gd name="connsiteX2" fmla="*/ 5087458 w 5185049"/>
              <a:gd name="connsiteY2" fmla="*/ 3837214 h 3837214"/>
              <a:gd name="connsiteX3" fmla="*/ 5087458 w 5185049"/>
              <a:gd name="connsiteY3" fmla="*/ 3837214 h 3837214"/>
              <a:gd name="connsiteX4" fmla="*/ 5103787 w 5185049"/>
              <a:gd name="connsiteY4" fmla="*/ 0 h 3837214"/>
              <a:gd name="connsiteX5" fmla="*/ 1108 w 5185049"/>
              <a:gd name="connsiteY5"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2 w 5102681"/>
              <a:gd name="connsiteY0" fmla="*/ 8164 h 3837214"/>
              <a:gd name="connsiteX1" fmla="*/ 5086352 w 5102681"/>
              <a:gd name="connsiteY1" fmla="*/ 3837214 h 3837214"/>
              <a:gd name="connsiteX2" fmla="*/ 5086352 w 5102681"/>
              <a:gd name="connsiteY2" fmla="*/ 3837214 h 3837214"/>
              <a:gd name="connsiteX3" fmla="*/ 5102681 w 5102681"/>
              <a:gd name="connsiteY3" fmla="*/ 0 h 3837214"/>
              <a:gd name="connsiteX4" fmla="*/ 2 w 5102681"/>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 name="connsiteX0" fmla="*/ 0 w 5102679"/>
              <a:gd name="connsiteY0" fmla="*/ 8164 h 3837214"/>
              <a:gd name="connsiteX1" fmla="*/ 5086350 w 5102679"/>
              <a:gd name="connsiteY1" fmla="*/ 3837214 h 3837214"/>
              <a:gd name="connsiteX2" fmla="*/ 5086350 w 5102679"/>
              <a:gd name="connsiteY2" fmla="*/ 3837214 h 3837214"/>
              <a:gd name="connsiteX3" fmla="*/ 5102679 w 5102679"/>
              <a:gd name="connsiteY3" fmla="*/ 0 h 3837214"/>
              <a:gd name="connsiteX4" fmla="*/ 0 w 5102679"/>
              <a:gd name="connsiteY4" fmla="*/ 8164 h 383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79" h="3837214">
                <a:moveTo>
                  <a:pt x="0" y="8164"/>
                </a:moveTo>
                <a:cubicBezTo>
                  <a:pt x="5891892" y="223157"/>
                  <a:pt x="4881081" y="-248665"/>
                  <a:pt x="5086350" y="3837214"/>
                </a:cubicBezTo>
                <a:lnTo>
                  <a:pt x="5086350" y="3837214"/>
                </a:lnTo>
                <a:lnTo>
                  <a:pt x="5102679" y="0"/>
                </a:lnTo>
                <a:lnTo>
                  <a:pt x="0" y="8164"/>
                </a:lnTo>
                <a:close/>
              </a:path>
            </a:pathLst>
          </a:custGeom>
          <a:solidFill>
            <a:srgbClr val="2E59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53964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2E18D3E-0080-41D8-A636-9F205DA281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47A485CB-C3A3-43A2-806E-55CBAC815D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F37910D-F120-4114-8358-60F61E2E8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996E8-D44D-4D29-B5B3-6A5042537ABD}" type="datetimeFigureOut">
              <a:rPr lang="cs-CZ" smtClean="0"/>
              <a:t>19.02.2020</a:t>
            </a:fld>
            <a:endParaRPr lang="cs-CZ"/>
          </a:p>
        </p:txBody>
      </p:sp>
      <p:sp>
        <p:nvSpPr>
          <p:cNvPr id="5" name="Zástupný symbol pro zápatí 4">
            <a:extLst>
              <a:ext uri="{FF2B5EF4-FFF2-40B4-BE49-F238E27FC236}">
                <a16:creationId xmlns:a16="http://schemas.microsoft.com/office/drawing/2014/main" id="{37A43518-2B36-4A43-975E-CA24246CE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7FA21C1-724A-4575-BEF1-4E328ABE7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C84DE-2398-4D7B-94B3-F67D47F3B35D}" type="slidenum">
              <a:rPr lang="cs-CZ" smtClean="0"/>
              <a:t>‹#›</a:t>
            </a:fld>
            <a:endParaRPr lang="cs-CZ"/>
          </a:p>
        </p:txBody>
      </p:sp>
    </p:spTree>
    <p:extLst>
      <p:ext uri="{BB962C8B-B14F-4D97-AF65-F5344CB8AC3E}">
        <p14:creationId xmlns:p14="http://schemas.microsoft.com/office/powerpoint/2010/main" val="1022715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2E18D3E-0080-41D8-A636-9F205DA281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47A485CB-C3A3-43A2-806E-55CBAC815D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F37910D-F120-4114-8358-60F61E2E8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996E8-D44D-4D29-B5B3-6A5042537ABD}" type="datetimeFigureOut">
              <a:rPr lang="cs-CZ" smtClean="0"/>
              <a:t>19.02.2020</a:t>
            </a:fld>
            <a:endParaRPr lang="cs-CZ"/>
          </a:p>
        </p:txBody>
      </p:sp>
      <p:sp>
        <p:nvSpPr>
          <p:cNvPr id="5" name="Zástupný symbol pro zápatí 4">
            <a:extLst>
              <a:ext uri="{FF2B5EF4-FFF2-40B4-BE49-F238E27FC236}">
                <a16:creationId xmlns:a16="http://schemas.microsoft.com/office/drawing/2014/main" id="{37A43518-2B36-4A43-975E-CA24246CE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7FA21C1-724A-4575-BEF1-4E328ABE7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C84DE-2398-4D7B-94B3-F67D47F3B35D}" type="slidenum">
              <a:rPr lang="cs-CZ" smtClean="0"/>
              <a:t>‹#›</a:t>
            </a:fld>
            <a:endParaRPr lang="cs-CZ"/>
          </a:p>
        </p:txBody>
      </p:sp>
    </p:spTree>
    <p:extLst>
      <p:ext uri="{BB962C8B-B14F-4D97-AF65-F5344CB8AC3E}">
        <p14:creationId xmlns:p14="http://schemas.microsoft.com/office/powerpoint/2010/main" val="19579970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2E18D3E-0080-41D8-A636-9F205DA281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47A485CB-C3A3-43A2-806E-55CBAC815D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F37910D-F120-4114-8358-60F61E2E8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996E8-D44D-4D29-B5B3-6A5042537ABD}" type="datetimeFigureOut">
              <a:rPr lang="cs-CZ" smtClean="0"/>
              <a:t>19.02.2020</a:t>
            </a:fld>
            <a:endParaRPr lang="cs-CZ"/>
          </a:p>
        </p:txBody>
      </p:sp>
      <p:sp>
        <p:nvSpPr>
          <p:cNvPr id="5" name="Zástupný symbol pro zápatí 4">
            <a:extLst>
              <a:ext uri="{FF2B5EF4-FFF2-40B4-BE49-F238E27FC236}">
                <a16:creationId xmlns:a16="http://schemas.microsoft.com/office/drawing/2014/main" id="{37A43518-2B36-4A43-975E-CA24246CE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7FA21C1-724A-4575-BEF1-4E328ABE7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C84DE-2398-4D7B-94B3-F67D47F3B35D}" type="slidenum">
              <a:rPr lang="cs-CZ" smtClean="0"/>
              <a:t>‹#›</a:t>
            </a:fld>
            <a:endParaRPr lang="cs-CZ"/>
          </a:p>
        </p:txBody>
      </p:sp>
    </p:spTree>
    <p:extLst>
      <p:ext uri="{BB962C8B-B14F-4D97-AF65-F5344CB8AC3E}">
        <p14:creationId xmlns:p14="http://schemas.microsoft.com/office/powerpoint/2010/main" val="123925015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chart" Target="../charts/chart13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chart" Target="../charts/chart139.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chart" Target="../charts/chart142.xml"/><Relationship Id="rId4" Type="http://schemas.openxmlformats.org/officeDocument/2006/relationships/chart" Target="../charts/chart141.xml"/></Relationships>
</file>

<file path=ppt/slides/_rels/slide103.xml.rels><?xml version="1.0" encoding="UTF-8" standalone="yes"?>
<Relationships xmlns="http://schemas.openxmlformats.org/package/2006/relationships"><Relationship Id="rId3" Type="http://schemas.openxmlformats.org/officeDocument/2006/relationships/chart" Target="../charts/chart144.xml"/><Relationship Id="rId2" Type="http://schemas.openxmlformats.org/officeDocument/2006/relationships/chart" Target="../charts/chart14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chart" Target="../charts/chart14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chart" Target="../charts/chart14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chart" Target="../charts/chart14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xml"/><Relationship Id="rId5" Type="http://schemas.openxmlformats.org/officeDocument/2006/relationships/chart" Target="../charts/chart8.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8.xml"/><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8.xml"/><Relationship Id="rId4" Type="http://schemas.openxmlformats.org/officeDocument/2006/relationships/chart" Target="../charts/char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1.emf"/><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1.emf"/><Relationship Id="rId5" Type="http://schemas.openxmlformats.org/officeDocument/2006/relationships/image" Target="../media/image33.png"/><Relationship Id="rId4" Type="http://schemas.openxmlformats.org/officeDocument/2006/relationships/chart" Target="../charts/chart22.xml"/></Relationships>
</file>

<file path=ppt/slides/_rels/slide2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ec.europa.eu/eurostat/tgm/refreshTableAction.do?tab=table&amp;plugin=1&amp;pcode=tps00150&amp;language=en" TargetMode="External"/><Relationship Id="rId3" Type="http://schemas.openxmlformats.org/officeDocument/2006/relationships/image" Target="../media/image11.emf"/><Relationship Id="rId7" Type="http://schemas.openxmlformats.org/officeDocument/2006/relationships/chart" Target="../charts/chart29.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chart" Target="../charts/chart30.xml"/><Relationship Id="rId4" Type="http://schemas.openxmlformats.org/officeDocument/2006/relationships/hyperlink" Target="http://appsso.eurostat.ec.europa.eu/nui/show.do?dataset=demo_mlexpec&amp;lang=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chart" Target="../charts/chart34.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chart" Target="../charts/chart35.xml"/><Relationship Id="rId4" Type="http://schemas.openxmlformats.org/officeDocument/2006/relationships/hyperlink" Target="https://www.czso.cz/csu/czso/projekce-obyvatelstva-ceske-republiky-2018-2100" TargetMode="External"/></Relationships>
</file>

<file path=ppt/slides/_rels/slide3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hyperlink" Target="https://www.czso.cz/csu/czso/umrtnostni_tabulky"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hyperlink" Target="https://www.czso.cz/csu/czso/umrtnostni_tabulky" TargetMode="External"/></Relationships>
</file>

<file path=ppt/slides/_rels/slide3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hyperlink" Target="https://www.czso.cz/csu/czso/umrtnostni_tabulky" TargetMode="External"/><Relationship Id="rId1" Type="http://schemas.openxmlformats.org/officeDocument/2006/relationships/slideLayout" Target="../slideLayouts/slideLayout3.xml"/><Relationship Id="rId4" Type="http://schemas.openxmlformats.org/officeDocument/2006/relationships/chart" Target="../charts/chart3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czso.cz/csu/czso/umrtnostni_tabulky" TargetMode="Externa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zso.cz/csu/czso/umrtnostni_tabulky"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41.xml"/><Relationship Id="rId4" Type="http://schemas.openxmlformats.org/officeDocument/2006/relationships/chart" Target="../charts/chart40.xml"/></Relationships>
</file>

<file path=ppt/slides/_rels/slide4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3.xml"/><Relationship Id="rId5" Type="http://schemas.openxmlformats.org/officeDocument/2006/relationships/chart" Target="../charts/chart45.xml"/><Relationship Id="rId4" Type="http://schemas.openxmlformats.org/officeDocument/2006/relationships/chart" Target="../charts/chart44.xml"/></Relationships>
</file>

<file path=ppt/slides/_rels/slide4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3.xml"/><Relationship Id="rId5" Type="http://schemas.openxmlformats.org/officeDocument/2006/relationships/chart" Target="../charts/chart49.xml"/><Relationship Id="rId4" Type="http://schemas.openxmlformats.org/officeDocument/2006/relationships/chart" Target="../charts/chart48.xml"/></Relationships>
</file>

<file path=ppt/slides/_rels/slide4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3.xml"/><Relationship Id="rId4" Type="http://schemas.openxmlformats.org/officeDocument/2006/relationships/chart" Target="../charts/chart52.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chart" Target="../charts/chart61.xml"/><Relationship Id="rId4" Type="http://schemas.openxmlformats.org/officeDocument/2006/relationships/chart" Target="../charts/chart60.xml"/></Relationships>
</file>

<file path=ppt/slides/_rels/slide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chart" Target="../charts/chart64.xml"/><Relationship Id="rId5" Type="http://schemas.openxmlformats.org/officeDocument/2006/relationships/chart" Target="../charts/chart63.xml"/><Relationship Id="rId4" Type="http://schemas.openxmlformats.org/officeDocument/2006/relationships/chart" Target="../charts/char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chart" Target="../charts/chart6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chart" Target="../charts/chart7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monitor.statnipokladna.cz/2016/kraje/"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pmj.sagepub.com/content/28/1/49.full.pdf+html" TargetMode="External"/><Relationship Id="rId2" Type="http://schemas.openxmlformats.org/officeDocument/2006/relationships/chart" Target="../charts/chart79.xml"/><Relationship Id="rId1" Type="http://schemas.openxmlformats.org/officeDocument/2006/relationships/slideLayout" Target="../slideLayouts/slideLayout8.xml"/><Relationship Id="rId4" Type="http://schemas.openxmlformats.org/officeDocument/2006/relationships/chart" Target="../charts/chart80.xml"/></Relationships>
</file>

<file path=ppt/slides/_rels/slide61.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43.emf"/></Relationships>
</file>

<file path=ppt/slides/_rels/slide65.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chart" Target="../charts/chart88.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chart" Target="../charts/chart87.xml"/><Relationship Id="rId5" Type="http://schemas.openxmlformats.org/officeDocument/2006/relationships/chart" Target="../charts/chart86.xml"/><Relationship Id="rId4" Type="http://schemas.openxmlformats.org/officeDocument/2006/relationships/chart" Target="../charts/chart85.xml"/></Relationships>
</file>

<file path=ppt/slides/_rels/slide66.xml.rels><?xml version="1.0" encoding="UTF-8" standalone="yes"?>
<Relationships xmlns="http://schemas.openxmlformats.org/package/2006/relationships"><Relationship Id="rId2" Type="http://schemas.openxmlformats.org/officeDocument/2006/relationships/chart" Target="../charts/chart8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chart" Target="../charts/chart9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chart" Target="../charts/chart9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chart" Target="../charts/chart9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uzis.cz/ehis/setreni-ehis-2014" TargetMode="External"/><Relationship Id="rId7" Type="http://schemas.openxmlformats.org/officeDocument/2006/relationships/hyperlink" Target="http://ec.europa.eu/health/dyna/echi/datatool/index.cfm" TargetMode="External"/><Relationship Id="rId2" Type="http://schemas.openxmlformats.org/officeDocument/2006/relationships/hyperlink" Target="https://ec.europa.eu/health/indicators_data/indicators_en" TargetMode="External"/><Relationship Id="rId1" Type="http://schemas.openxmlformats.org/officeDocument/2006/relationships/slideLayout" Target="../slideLayouts/slideLayout3.xml"/><Relationship Id="rId6" Type="http://schemas.openxmlformats.org/officeDocument/2006/relationships/hyperlink" Target="https://ec.europa.eu/eurostat/web/products-datasets/-/hlth_co_dischls" TargetMode="External"/><Relationship Id="rId5" Type="http://schemas.openxmlformats.org/officeDocument/2006/relationships/hyperlink" Target="http://appsso.eurostat.ec.europa.eu/nui/show.do?dataset=hlth_hlye&amp;lang=en" TargetMode="External"/><Relationship Id="rId4" Type="http://schemas.openxmlformats.org/officeDocument/2006/relationships/hyperlink" Target="http://appsso.eurostat.ec.europa.eu/nui/show.do?dataset=demo_mlexpec&amp;lang=en" TargetMode="External"/></Relationships>
</file>

<file path=ppt/slides/_rels/slide70.xml.rels><?xml version="1.0" encoding="UTF-8" standalone="yes"?>
<Relationships xmlns="http://schemas.openxmlformats.org/package/2006/relationships"><Relationship Id="rId2" Type="http://schemas.openxmlformats.org/officeDocument/2006/relationships/chart" Target="../charts/chart9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chart" Target="../charts/chart9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chart" Target="../charts/chart9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chart" Target="../charts/chart98.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chart" Target="../charts/chart100.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chart" Target="../charts/chart101.xml"/></Relationships>
</file>

<file path=ppt/slides/_rels/slide78.xml.rels><?xml version="1.0" encoding="UTF-8" standalone="yes"?>
<Relationships xmlns="http://schemas.openxmlformats.org/package/2006/relationships"><Relationship Id="rId2" Type="http://schemas.openxmlformats.org/officeDocument/2006/relationships/chart" Target="../charts/chart102.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chart" Target="../charts/chart10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105.xml"/><Relationship Id="rId1" Type="http://schemas.openxmlformats.org/officeDocument/2006/relationships/slideLayout" Target="../slideLayouts/slideLayout8.xml"/><Relationship Id="rId4" Type="http://schemas.openxmlformats.org/officeDocument/2006/relationships/chart" Target="../charts/chart106.xml"/></Relationships>
</file>

<file path=ppt/slides/_rels/slide81.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chart" Target="../charts/chart107.xml"/><Relationship Id="rId1" Type="http://schemas.openxmlformats.org/officeDocument/2006/relationships/slideLayout" Target="../slideLayouts/slideLayout8.xml"/><Relationship Id="rId4" Type="http://schemas.openxmlformats.org/officeDocument/2006/relationships/chart" Target="../charts/chart109.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10.xml"/><Relationship Id="rId1" Type="http://schemas.openxmlformats.org/officeDocument/2006/relationships/slideLayout" Target="../slideLayouts/slideLayout8.xml"/><Relationship Id="rId4" Type="http://schemas.openxmlformats.org/officeDocument/2006/relationships/chart" Target="../charts/chart111.xml"/></Relationships>
</file>

<file path=ppt/slides/_rels/slide83.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chart" Target="../charts/chart112.xml"/><Relationship Id="rId1" Type="http://schemas.openxmlformats.org/officeDocument/2006/relationships/slideLayout" Target="../slideLayouts/slideLayout8.xml"/><Relationship Id="rId4" Type="http://schemas.openxmlformats.org/officeDocument/2006/relationships/chart" Target="../charts/chart114.xml"/></Relationships>
</file>

<file path=ppt/slides/_rels/slide84.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chart" Target="../charts/chart115.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chart" Target="../charts/chart117.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18.xml"/><Relationship Id="rId1" Type="http://schemas.openxmlformats.org/officeDocument/2006/relationships/slideLayout" Target="../slideLayouts/slideLayout8.xml"/><Relationship Id="rId4" Type="http://schemas.openxmlformats.org/officeDocument/2006/relationships/chart" Target="../charts/chart119.xml"/></Relationships>
</file>

<file path=ppt/slides/_rels/slide8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chart" Target="../charts/chart120.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21.xml"/><Relationship Id="rId1" Type="http://schemas.openxmlformats.org/officeDocument/2006/relationships/slideLayout" Target="../slideLayouts/slideLayout8.xml"/><Relationship Id="rId4" Type="http://schemas.openxmlformats.org/officeDocument/2006/relationships/chart" Target="../charts/chart122.xml"/></Relationships>
</file>

<file path=ppt/slides/_rels/slide89.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chart" Target="../charts/chart12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chart" Target="../charts/chart125.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chart" Target="../charts/chart129.xml"/><Relationship Id="rId4" Type="http://schemas.openxmlformats.org/officeDocument/2006/relationships/chart" Target="../charts/chart128.xml"/></Relationships>
</file>

<file path=ppt/slides/_rels/slide95.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chart" Target="../charts/chart130.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chart" Target="../charts/chart133.xml"/><Relationship Id="rId2" Type="http://schemas.openxmlformats.org/officeDocument/2006/relationships/chart" Target="../charts/chart132.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chart" Target="../charts/chart134.xml"/><Relationship Id="rId1" Type="http://schemas.openxmlformats.org/officeDocument/2006/relationships/slideLayout" Target="../slideLayouts/slideLayout8.xml"/><Relationship Id="rId4" Type="http://schemas.openxmlformats.org/officeDocument/2006/relationships/chart" Target="../charts/chart136.xml"/></Relationships>
</file>

<file path=ppt/slides/_rels/slide9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8.xml"/><Relationship Id="rId1" Type="http://schemas.openxmlformats.org/officeDocument/2006/relationships/tags" Target="../tags/tag18.xml"/><Relationship Id="rId4" Type="http://schemas.openxmlformats.org/officeDocument/2006/relationships/chart" Target="../charts/chart1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DC115D73-20FB-410F-A615-1CED6A4E96B8}"/>
              </a:ext>
            </a:extLst>
          </p:cNvPr>
          <p:cNvSpPr>
            <a:spLocks noGrp="1"/>
          </p:cNvSpPr>
          <p:nvPr>
            <p:ph type="body" sz="quarter" idx="11"/>
          </p:nvPr>
        </p:nvSpPr>
        <p:spPr/>
        <p:txBody>
          <a:bodyPr>
            <a:normAutofit lnSpcReduction="10000"/>
          </a:bodyPr>
          <a:lstStyle/>
          <a:p>
            <a:r>
              <a:rPr lang="cs-CZ" dirty="0"/>
              <a:t>ZDRAVÍ 2030 – analytická studie: Královehradecký kraj</a:t>
            </a:r>
          </a:p>
        </p:txBody>
      </p:sp>
      <p:sp>
        <p:nvSpPr>
          <p:cNvPr id="4" name="Nadpis 3">
            <a:extLst>
              <a:ext uri="{FF2B5EF4-FFF2-40B4-BE49-F238E27FC236}">
                <a16:creationId xmlns:a16="http://schemas.microsoft.com/office/drawing/2014/main" id="{8F7C2F53-AFB1-4B8B-B472-F80D072E3BCB}"/>
              </a:ext>
            </a:extLst>
          </p:cNvPr>
          <p:cNvSpPr>
            <a:spLocks noGrp="1"/>
          </p:cNvSpPr>
          <p:nvPr>
            <p:ph type="title"/>
          </p:nvPr>
        </p:nvSpPr>
        <p:spPr/>
        <p:txBody>
          <a:bodyPr/>
          <a:lstStyle/>
          <a:p>
            <a:r>
              <a:rPr lang="cs-CZ" dirty="0"/>
              <a:t>STRATEGICKÝ RÁMEC </a:t>
            </a:r>
            <a:br>
              <a:rPr lang="cs-CZ" dirty="0"/>
            </a:br>
            <a:r>
              <a:rPr lang="cs-CZ" dirty="0"/>
              <a:t>ROZVOJE PÉČE O ZDRAVÍ</a:t>
            </a:r>
            <a:br>
              <a:rPr lang="cs-CZ" dirty="0"/>
            </a:br>
            <a:r>
              <a:rPr lang="cs-CZ" dirty="0"/>
              <a:t>V ČESKÉ REPUBLICE DO ROKU 2030</a:t>
            </a:r>
          </a:p>
        </p:txBody>
      </p:sp>
      <p:sp>
        <p:nvSpPr>
          <p:cNvPr id="7" name="Ovál 6">
            <a:extLst>
              <a:ext uri="{FF2B5EF4-FFF2-40B4-BE49-F238E27FC236}">
                <a16:creationId xmlns:a16="http://schemas.microsoft.com/office/drawing/2014/main" id="{965A66E7-F0AD-4ED3-B619-EEE70617A499}"/>
              </a:ext>
            </a:extLst>
          </p:cNvPr>
          <p:cNvSpPr/>
          <p:nvPr/>
        </p:nvSpPr>
        <p:spPr>
          <a:xfrm>
            <a:off x="8139289" y="752121"/>
            <a:ext cx="1747911" cy="1747911"/>
          </a:xfrm>
          <a:prstGeom prst="ellipse">
            <a:avLst/>
          </a:prstGeom>
          <a:solidFill>
            <a:schemeClr val="bg1"/>
          </a:solidFill>
          <a:ln w="19050">
            <a:solidFill>
              <a:srgbClr val="D71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BBA3D707-522F-4641-B753-AEF3DF2C95FC}"/>
              </a:ext>
            </a:extLst>
          </p:cNvPr>
          <p:cNvSpPr/>
          <p:nvPr/>
        </p:nvSpPr>
        <p:spPr>
          <a:xfrm>
            <a:off x="8256659" y="869491"/>
            <a:ext cx="1513171" cy="1513171"/>
          </a:xfrm>
          <a:prstGeom prst="ellipse">
            <a:avLst/>
          </a:prstGeom>
          <a:solidFill>
            <a:srgbClr val="D7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a:extLst>
              <a:ext uri="{FF2B5EF4-FFF2-40B4-BE49-F238E27FC236}">
                <a16:creationId xmlns:a16="http://schemas.microsoft.com/office/drawing/2014/main" id="{1857D7E7-E6B8-492D-9E4F-3FBF574A5E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30184" y="1227489"/>
            <a:ext cx="1376618" cy="792437"/>
          </a:xfrm>
          <a:prstGeom prst="rect">
            <a:avLst/>
          </a:prstGeom>
        </p:spPr>
      </p:pic>
    </p:spTree>
    <p:extLst>
      <p:ext uri="{BB962C8B-B14F-4D97-AF65-F5344CB8AC3E}">
        <p14:creationId xmlns:p14="http://schemas.microsoft.com/office/powerpoint/2010/main" val="12054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5" name="Nadpis 4"/>
          <p:cNvSpPr>
            <a:spLocks noGrp="1"/>
          </p:cNvSpPr>
          <p:nvPr>
            <p:ph type="title"/>
          </p:nvPr>
        </p:nvSpPr>
        <p:spPr/>
        <p:txBody>
          <a:bodyPr/>
          <a:lstStyle/>
          <a:p>
            <a:r>
              <a:rPr lang="en-US" dirty="0" err="1"/>
              <a:t>Počet</a:t>
            </a:r>
            <a:r>
              <a:rPr lang="en-US" dirty="0"/>
              <a:t> </a:t>
            </a:r>
            <a:r>
              <a:rPr lang="en-US" dirty="0" err="1"/>
              <a:t>obyvatel</a:t>
            </a:r>
            <a:r>
              <a:rPr lang="en-US" dirty="0"/>
              <a:t> a </a:t>
            </a:r>
            <a:r>
              <a:rPr lang="en-US" dirty="0" err="1"/>
              <a:t>jeho</a:t>
            </a:r>
            <a:r>
              <a:rPr lang="en-US" dirty="0"/>
              <a:t> </a:t>
            </a:r>
            <a:r>
              <a:rPr lang="en-US" dirty="0" err="1"/>
              <a:t>vývoj</a:t>
            </a:r>
            <a:r>
              <a:rPr lang="en-US" dirty="0"/>
              <a:t> v </a:t>
            </a:r>
            <a:r>
              <a:rPr lang="en-US" dirty="0" err="1"/>
              <a:t>krajích</a:t>
            </a:r>
            <a:r>
              <a:rPr lang="en-US" dirty="0"/>
              <a:t> ČR</a:t>
            </a:r>
            <a:endParaRPr lang="cs-CZ" dirty="0"/>
          </a:p>
        </p:txBody>
      </p:sp>
      <p:graphicFrame>
        <p:nvGraphicFramePr>
          <p:cNvPr id="13" name="Zástupný symbol pro obsah 7"/>
          <p:cNvGraphicFramePr>
            <a:graphicFrameLocks/>
          </p:cNvGraphicFramePr>
          <p:nvPr/>
        </p:nvGraphicFramePr>
        <p:xfrm>
          <a:off x="440631" y="653725"/>
          <a:ext cx="7207696" cy="4595689"/>
        </p:xfrm>
        <a:graphic>
          <a:graphicData uri="http://schemas.openxmlformats.org/drawingml/2006/chart">
            <c:chart xmlns:c="http://schemas.openxmlformats.org/drawingml/2006/chart" xmlns:r="http://schemas.openxmlformats.org/officeDocument/2006/relationships" r:id="rId2"/>
          </a:graphicData>
        </a:graphic>
      </p:graphicFrame>
      <p:sp>
        <p:nvSpPr>
          <p:cNvPr id="14" name="Obdélník 13"/>
          <p:cNvSpPr/>
          <p:nvPr/>
        </p:nvSpPr>
        <p:spPr>
          <a:xfrm>
            <a:off x="8014087" y="912925"/>
            <a:ext cx="3464153" cy="338554"/>
          </a:xfrm>
          <a:prstGeom prst="rect">
            <a:avLst/>
          </a:prstGeom>
        </p:spPr>
        <p:txBody>
          <a:bodyPr wrap="none">
            <a:spAutoFit/>
          </a:bodyPr>
          <a:lstStyle/>
          <a:p>
            <a:pPr algn="ctr">
              <a:defRPr sz="1400" b="1" i="0" u="none" strike="noStrike" kern="1200" spc="0" baseline="0">
                <a:solidFill>
                  <a:prstClr val="black"/>
                </a:solidFill>
                <a:latin typeface="+mn-lt"/>
                <a:ea typeface="+mn-ea"/>
                <a:cs typeface="+mn-cs"/>
              </a:defRPr>
            </a:pPr>
            <a:r>
              <a:rPr lang="cs-CZ" sz="1600" dirty="0"/>
              <a:t>Počet obyvatel v krajích ČR, </a:t>
            </a:r>
            <a:r>
              <a:rPr lang="en-US" sz="1600" dirty="0"/>
              <a:t>201</a:t>
            </a:r>
            <a:r>
              <a:rPr lang="cs-CZ" sz="1600" dirty="0"/>
              <a:t>6</a:t>
            </a:r>
            <a:r>
              <a:rPr lang="en-US" sz="1600" dirty="0"/>
              <a:t>-201</a:t>
            </a:r>
            <a:r>
              <a:rPr lang="cs-CZ" sz="1600" dirty="0"/>
              <a:t>8</a:t>
            </a:r>
            <a:endParaRPr lang="en-US" sz="1600" dirty="0"/>
          </a:p>
        </p:txBody>
      </p:sp>
      <p:graphicFrame>
        <p:nvGraphicFramePr>
          <p:cNvPr id="15" name="Tabulka 14">
            <a:extLst>
              <a:ext uri="{FF2B5EF4-FFF2-40B4-BE49-F238E27FC236}">
                <a16:creationId xmlns:a16="http://schemas.microsoft.com/office/drawing/2014/main" id="{627D80C0-BD81-40E2-BC8E-DB1E86506678}"/>
              </a:ext>
            </a:extLst>
          </p:cNvPr>
          <p:cNvGraphicFramePr>
            <a:graphicFrameLocks noGrp="1"/>
          </p:cNvGraphicFramePr>
          <p:nvPr>
            <p:extLst>
              <p:ext uri="{D42A27DB-BD31-4B8C-83A1-F6EECF244321}">
                <p14:modId xmlns:p14="http://schemas.microsoft.com/office/powerpoint/2010/main" val="62151611"/>
              </p:ext>
            </p:extLst>
          </p:nvPr>
        </p:nvGraphicFramePr>
        <p:xfrm>
          <a:off x="7707319" y="1260801"/>
          <a:ext cx="3946968" cy="3566160"/>
        </p:xfrm>
        <a:graphic>
          <a:graphicData uri="http://schemas.openxmlformats.org/drawingml/2006/table">
            <a:tbl>
              <a:tblPr>
                <a:tableStyleId>{5C22544A-7EE6-4342-B048-85BDC9FD1C3A}</a:tableStyleId>
              </a:tblPr>
              <a:tblGrid>
                <a:gridCol w="908348">
                  <a:extLst>
                    <a:ext uri="{9D8B030D-6E8A-4147-A177-3AD203B41FA5}">
                      <a16:colId xmlns:a16="http://schemas.microsoft.com/office/drawing/2014/main" val="20000"/>
                    </a:ext>
                  </a:extLst>
                </a:gridCol>
                <a:gridCol w="908348">
                  <a:extLst>
                    <a:ext uri="{9D8B030D-6E8A-4147-A177-3AD203B41FA5}">
                      <a16:colId xmlns:a16="http://schemas.microsoft.com/office/drawing/2014/main" val="3617871088"/>
                    </a:ext>
                  </a:extLst>
                </a:gridCol>
                <a:gridCol w="1069848">
                  <a:extLst>
                    <a:ext uri="{9D8B030D-6E8A-4147-A177-3AD203B41FA5}">
                      <a16:colId xmlns:a16="http://schemas.microsoft.com/office/drawing/2014/main" val="20002"/>
                    </a:ext>
                  </a:extLst>
                </a:gridCol>
                <a:gridCol w="1060424">
                  <a:extLst>
                    <a:ext uri="{9D8B030D-6E8A-4147-A177-3AD203B41FA5}">
                      <a16:colId xmlns:a16="http://schemas.microsoft.com/office/drawing/2014/main" val="1954619023"/>
                    </a:ext>
                  </a:extLst>
                </a:gridCol>
              </a:tblGrid>
              <a:tr h="190500">
                <a:tc>
                  <a:txBody>
                    <a:bodyPr/>
                    <a:lstStyle/>
                    <a:p>
                      <a:pPr algn="l" fontAlgn="b"/>
                      <a:r>
                        <a:rPr lang="cs-CZ" sz="1400" b="1" i="0" u="none" strike="noStrike" dirty="0">
                          <a:solidFill>
                            <a:schemeClr val="tx1"/>
                          </a:solidFill>
                          <a:effectLst/>
                          <a:latin typeface="+mn-lt"/>
                        </a:rPr>
                        <a:t>KRAJ</a:t>
                      </a:r>
                    </a:p>
                  </a:txBody>
                  <a:tcPr marL="9525" marR="9525" marT="9525" marB="0" anchor="ctr">
                    <a:solidFill>
                      <a:schemeClr val="tx2">
                        <a:lumMod val="20000"/>
                        <a:lumOff val="80000"/>
                      </a:schemeClr>
                    </a:solidFill>
                  </a:tcPr>
                </a:tc>
                <a:tc>
                  <a:txBody>
                    <a:bodyPr/>
                    <a:lstStyle/>
                    <a:p>
                      <a:pPr algn="ctr" fontAlgn="b"/>
                      <a:r>
                        <a:rPr lang="cs-CZ" sz="1400" b="1" i="0" u="none" strike="noStrike" dirty="0">
                          <a:solidFill>
                            <a:schemeClr val="tx1"/>
                          </a:solidFill>
                          <a:effectLst/>
                          <a:latin typeface="+mn-lt"/>
                        </a:rPr>
                        <a:t>2016</a:t>
                      </a:r>
                    </a:p>
                  </a:txBody>
                  <a:tcPr marL="9525" marR="9525" marT="9525" marB="0" anchor="ctr">
                    <a:solidFill>
                      <a:schemeClr val="tx2">
                        <a:lumMod val="20000"/>
                        <a:lumOff val="80000"/>
                      </a:schemeClr>
                    </a:solidFill>
                  </a:tcPr>
                </a:tc>
                <a:tc>
                  <a:txBody>
                    <a:bodyPr/>
                    <a:lstStyle/>
                    <a:p>
                      <a:pPr algn="ctr" fontAlgn="b"/>
                      <a:r>
                        <a:rPr lang="cs-CZ" sz="1400" b="1" u="none" strike="noStrike" dirty="0">
                          <a:solidFill>
                            <a:schemeClr val="tx1"/>
                          </a:solidFill>
                          <a:effectLst/>
                          <a:latin typeface="+mn-lt"/>
                        </a:rPr>
                        <a:t>2017</a:t>
                      </a:r>
                      <a:endParaRPr lang="cs-CZ" sz="1400" b="1" i="0" u="none" strike="noStrike" dirty="0">
                        <a:solidFill>
                          <a:schemeClr val="tx1"/>
                        </a:solidFill>
                        <a:effectLst/>
                        <a:latin typeface="+mn-lt"/>
                      </a:endParaRPr>
                    </a:p>
                  </a:txBody>
                  <a:tcPr marL="9525" marR="9525" marT="9525" marB="0" anchor="ctr">
                    <a:solidFill>
                      <a:schemeClr val="tx2">
                        <a:lumMod val="20000"/>
                        <a:lumOff val="80000"/>
                      </a:schemeClr>
                    </a:solidFill>
                  </a:tcPr>
                </a:tc>
                <a:tc>
                  <a:txBody>
                    <a:bodyPr/>
                    <a:lstStyle/>
                    <a:p>
                      <a:pPr algn="ctr" fontAlgn="b"/>
                      <a:r>
                        <a:rPr lang="cs-CZ" sz="1400" b="1" u="none" strike="noStrike" dirty="0">
                          <a:solidFill>
                            <a:schemeClr val="tx1"/>
                          </a:solidFill>
                          <a:effectLst/>
                          <a:latin typeface="+mn-lt"/>
                        </a:rPr>
                        <a:t>2018</a:t>
                      </a:r>
                      <a:endParaRPr lang="cs-CZ" sz="1400" b="1" i="0" u="none" strike="noStrike" dirty="0">
                        <a:solidFill>
                          <a:schemeClr val="tx1"/>
                        </a:solidFill>
                        <a:effectLst/>
                        <a:latin typeface="+mn-lt"/>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190500">
                <a:tc>
                  <a:txBody>
                    <a:bodyPr/>
                    <a:lstStyle/>
                    <a:p>
                      <a:pPr algn="l" fontAlgn="ctr"/>
                      <a:r>
                        <a:rPr lang="cs-CZ" sz="1400" b="0" i="0" u="none" strike="noStrike" dirty="0">
                          <a:solidFill>
                            <a:srgbClr val="000000"/>
                          </a:solidFill>
                          <a:effectLst/>
                          <a:latin typeface="+mn-lt"/>
                        </a:rPr>
                        <a:t>PHA</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1 272 732</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 1 286 554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1 301 135 </a:t>
                      </a:r>
                    </a:p>
                  </a:txBody>
                  <a:tcPr marL="7620" marR="7620" marT="7620" marB="0" anchor="b">
                    <a:solidFill>
                      <a:schemeClr val="tx2">
                        <a:lumMod val="20000"/>
                        <a:lumOff val="80000"/>
                      </a:schemeClr>
                    </a:solidFill>
                  </a:tcPr>
                </a:tc>
                <a:extLst>
                  <a:ext uri="{0D108BD9-81ED-4DB2-BD59-A6C34878D82A}">
                    <a16:rowId xmlns:a16="http://schemas.microsoft.com/office/drawing/2014/main" val="10001"/>
                  </a:ext>
                </a:extLst>
              </a:tr>
              <a:tr h="190500">
                <a:tc>
                  <a:txBody>
                    <a:bodyPr/>
                    <a:lstStyle/>
                    <a:p>
                      <a:pPr algn="l" fontAlgn="ctr"/>
                      <a:r>
                        <a:rPr lang="cs-CZ" sz="1400" b="0" i="0" u="none" strike="noStrike" dirty="0">
                          <a:solidFill>
                            <a:srgbClr val="000000"/>
                          </a:solidFill>
                          <a:effectLst/>
                          <a:latin typeface="+mn-lt"/>
                        </a:rPr>
                        <a:t>STC</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1 333 249</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1 345 764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1 360 998 </a:t>
                      </a:r>
                    </a:p>
                  </a:txBody>
                  <a:tcPr marL="7620" marR="7620" marT="7620" marB="0" anchor="b">
                    <a:solidFill>
                      <a:schemeClr val="tx2">
                        <a:lumMod val="20000"/>
                        <a:lumOff val="80000"/>
                      </a:schemeClr>
                    </a:solidFill>
                  </a:tcPr>
                </a:tc>
                <a:extLst>
                  <a:ext uri="{0D108BD9-81ED-4DB2-BD59-A6C34878D82A}">
                    <a16:rowId xmlns:a16="http://schemas.microsoft.com/office/drawing/2014/main" val="10002"/>
                  </a:ext>
                </a:extLst>
              </a:tr>
              <a:tr h="190500">
                <a:tc>
                  <a:txBody>
                    <a:bodyPr/>
                    <a:lstStyle/>
                    <a:p>
                      <a:pPr algn="l" fontAlgn="ctr"/>
                      <a:r>
                        <a:rPr lang="cs-CZ" sz="1400" b="0" i="0" u="none" strike="noStrike" dirty="0">
                          <a:solidFill>
                            <a:srgbClr val="000000"/>
                          </a:solidFill>
                          <a:effectLst/>
                          <a:latin typeface="+mn-lt"/>
                        </a:rPr>
                        <a:t>JHC</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638 307</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639 180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640 909 </a:t>
                      </a:r>
                    </a:p>
                  </a:txBody>
                  <a:tcPr marL="7620" marR="7620" marT="7620" marB="0" anchor="b">
                    <a:solidFill>
                      <a:schemeClr val="tx2">
                        <a:lumMod val="20000"/>
                        <a:lumOff val="80000"/>
                      </a:schemeClr>
                    </a:solidFill>
                  </a:tcPr>
                </a:tc>
                <a:extLst>
                  <a:ext uri="{0D108BD9-81ED-4DB2-BD59-A6C34878D82A}">
                    <a16:rowId xmlns:a16="http://schemas.microsoft.com/office/drawing/2014/main" val="10003"/>
                  </a:ext>
                </a:extLst>
              </a:tr>
              <a:tr h="190500">
                <a:tc>
                  <a:txBody>
                    <a:bodyPr/>
                    <a:lstStyle/>
                    <a:p>
                      <a:pPr algn="l" fontAlgn="ctr"/>
                      <a:r>
                        <a:rPr lang="cs-CZ" sz="1400" b="0" i="0" u="none" strike="noStrike" dirty="0">
                          <a:solidFill>
                            <a:srgbClr val="000000"/>
                          </a:solidFill>
                          <a:effectLst/>
                          <a:latin typeface="+mn-lt"/>
                        </a:rPr>
                        <a:t>PLK</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577 638</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579 228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582 601 </a:t>
                      </a:r>
                    </a:p>
                  </a:txBody>
                  <a:tcPr marL="7620" marR="7620" marT="7620" marB="0" anchor="b">
                    <a:solidFill>
                      <a:schemeClr val="tx2">
                        <a:lumMod val="20000"/>
                        <a:lumOff val="80000"/>
                      </a:schemeClr>
                    </a:solidFill>
                  </a:tcPr>
                </a:tc>
                <a:extLst>
                  <a:ext uri="{0D108BD9-81ED-4DB2-BD59-A6C34878D82A}">
                    <a16:rowId xmlns:a16="http://schemas.microsoft.com/office/drawing/2014/main" val="10004"/>
                  </a:ext>
                </a:extLst>
              </a:tr>
              <a:tr h="190500">
                <a:tc>
                  <a:txBody>
                    <a:bodyPr/>
                    <a:lstStyle/>
                    <a:p>
                      <a:pPr algn="l" fontAlgn="ctr"/>
                      <a:r>
                        <a:rPr lang="cs-CZ" sz="1400" b="0" i="0" u="none" strike="noStrike" dirty="0">
                          <a:solidFill>
                            <a:srgbClr val="000000"/>
                          </a:solidFill>
                          <a:effectLst/>
                          <a:latin typeface="+mn-lt"/>
                        </a:rPr>
                        <a:t>KVK</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297 317</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296 106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295 285 </a:t>
                      </a:r>
                    </a:p>
                  </a:txBody>
                  <a:tcPr marL="7620" marR="7620" marT="7620" marB="0" anchor="b">
                    <a:solidFill>
                      <a:schemeClr val="tx2">
                        <a:lumMod val="20000"/>
                        <a:lumOff val="80000"/>
                      </a:schemeClr>
                    </a:solidFill>
                  </a:tcPr>
                </a:tc>
                <a:extLst>
                  <a:ext uri="{0D108BD9-81ED-4DB2-BD59-A6C34878D82A}">
                    <a16:rowId xmlns:a16="http://schemas.microsoft.com/office/drawing/2014/main" val="10005"/>
                  </a:ext>
                </a:extLst>
              </a:tr>
              <a:tr h="190500">
                <a:tc>
                  <a:txBody>
                    <a:bodyPr/>
                    <a:lstStyle/>
                    <a:p>
                      <a:pPr algn="l" fontAlgn="ctr"/>
                      <a:r>
                        <a:rPr lang="cs-CZ" sz="1400" b="0" i="0" u="none" strike="noStrike" dirty="0">
                          <a:solidFill>
                            <a:srgbClr val="000000"/>
                          </a:solidFill>
                          <a:effectLst/>
                          <a:latin typeface="+mn-lt"/>
                        </a:rPr>
                        <a:t>ULK</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822 300</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820 937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820 580 </a:t>
                      </a:r>
                    </a:p>
                  </a:txBody>
                  <a:tcPr marL="7620" marR="7620" marT="7620" marB="0" anchor="b">
                    <a:solidFill>
                      <a:schemeClr val="tx2">
                        <a:lumMod val="20000"/>
                        <a:lumOff val="80000"/>
                      </a:schemeClr>
                    </a:solidFill>
                  </a:tcPr>
                </a:tc>
                <a:extLst>
                  <a:ext uri="{0D108BD9-81ED-4DB2-BD59-A6C34878D82A}">
                    <a16:rowId xmlns:a16="http://schemas.microsoft.com/office/drawing/2014/main" val="10006"/>
                  </a:ext>
                </a:extLst>
              </a:tr>
              <a:tr h="190500">
                <a:tc>
                  <a:txBody>
                    <a:bodyPr/>
                    <a:lstStyle/>
                    <a:p>
                      <a:pPr algn="l" fontAlgn="ctr"/>
                      <a:r>
                        <a:rPr lang="cs-CZ" sz="1400" b="0" i="0" u="none" strike="noStrike" dirty="0">
                          <a:solidFill>
                            <a:srgbClr val="000000"/>
                          </a:solidFill>
                          <a:effectLst/>
                          <a:latin typeface="+mn-lt"/>
                        </a:rPr>
                        <a:t>LBK</a:t>
                      </a:r>
                    </a:p>
                  </a:txBody>
                  <a:tcPr marL="9525" marR="9525" marT="9525" marB="0" anchor="ctr">
                    <a:solidFill>
                      <a:srgbClr val="D6DCE5"/>
                    </a:solidFill>
                  </a:tcPr>
                </a:tc>
                <a:tc>
                  <a:txBody>
                    <a:bodyPr/>
                    <a:lstStyle/>
                    <a:p>
                      <a:pPr algn="r" fontAlgn="ctr"/>
                      <a:r>
                        <a:rPr lang="cs-CZ" sz="1400" u="none" strike="noStrike" dirty="0">
                          <a:effectLst/>
                          <a:latin typeface="+mn-lt"/>
                        </a:rPr>
                        <a:t>440 179</a:t>
                      </a:r>
                      <a:endParaRPr lang="cs-CZ" sz="1400" b="0" i="0" u="none" strike="noStrike" dirty="0">
                        <a:solidFill>
                          <a:srgbClr val="000000"/>
                        </a:solidFill>
                        <a:effectLst/>
                        <a:latin typeface="+mn-lt"/>
                      </a:endParaRPr>
                    </a:p>
                  </a:txBody>
                  <a:tcPr marL="9525" marR="9525" marT="9525" marB="0" anchor="ctr">
                    <a:solidFill>
                      <a:srgbClr val="D6DCE5"/>
                    </a:solidFill>
                  </a:tcPr>
                </a:tc>
                <a:tc>
                  <a:txBody>
                    <a:bodyPr/>
                    <a:lstStyle/>
                    <a:p>
                      <a:pPr algn="r" fontAlgn="b"/>
                      <a:r>
                        <a:rPr lang="cs-CZ" sz="1400" b="0" i="0" u="none" strike="noStrike" dirty="0">
                          <a:effectLst/>
                          <a:latin typeface="+mn-lt"/>
                        </a:rPr>
                        <a:t>440 934 </a:t>
                      </a:r>
                    </a:p>
                  </a:txBody>
                  <a:tcPr marL="7620" marR="7620" marT="7620" marB="0" anchor="b">
                    <a:solidFill>
                      <a:srgbClr val="D6DCE5"/>
                    </a:solidFill>
                  </a:tcPr>
                </a:tc>
                <a:tc>
                  <a:txBody>
                    <a:bodyPr/>
                    <a:lstStyle/>
                    <a:p>
                      <a:pPr algn="r" fontAlgn="b"/>
                      <a:r>
                        <a:rPr lang="cs-CZ" sz="1400" b="0" i="0" u="none" strike="noStrike" dirty="0">
                          <a:effectLst/>
                          <a:latin typeface="+mn-lt"/>
                        </a:rPr>
                        <a:t>441 608 </a:t>
                      </a:r>
                    </a:p>
                  </a:txBody>
                  <a:tcPr marL="7620" marR="7620" marT="7620" marB="0" anchor="b">
                    <a:solidFill>
                      <a:srgbClr val="D6DCE5"/>
                    </a:solidFill>
                  </a:tcPr>
                </a:tc>
                <a:extLst>
                  <a:ext uri="{0D108BD9-81ED-4DB2-BD59-A6C34878D82A}">
                    <a16:rowId xmlns:a16="http://schemas.microsoft.com/office/drawing/2014/main" val="10007"/>
                  </a:ext>
                </a:extLst>
              </a:tr>
              <a:tr h="190500">
                <a:tc>
                  <a:txBody>
                    <a:bodyPr/>
                    <a:lstStyle/>
                    <a:p>
                      <a:pPr algn="l" fontAlgn="ctr"/>
                      <a:r>
                        <a:rPr lang="cs-CZ" sz="1400" b="0" i="0" u="none" strike="noStrike" dirty="0">
                          <a:solidFill>
                            <a:srgbClr val="000000"/>
                          </a:solidFill>
                          <a:effectLst/>
                          <a:latin typeface="+mn-lt"/>
                        </a:rPr>
                        <a:t>HKK</a:t>
                      </a:r>
                    </a:p>
                  </a:txBody>
                  <a:tcPr marL="9525" marR="9525" marT="9525" marB="0" anchor="ctr">
                    <a:solidFill>
                      <a:srgbClr val="F8CBAD"/>
                    </a:solidFill>
                  </a:tcPr>
                </a:tc>
                <a:tc>
                  <a:txBody>
                    <a:bodyPr/>
                    <a:lstStyle/>
                    <a:p>
                      <a:pPr algn="r" fontAlgn="ctr"/>
                      <a:r>
                        <a:rPr lang="cs-CZ" sz="1400" u="none" strike="noStrike" dirty="0">
                          <a:effectLst/>
                          <a:latin typeface="+mn-lt"/>
                        </a:rPr>
                        <a:t>551 177</a:t>
                      </a:r>
                      <a:endParaRPr lang="cs-CZ" sz="1400" b="0" i="0" u="none" strike="noStrike" dirty="0">
                        <a:solidFill>
                          <a:srgbClr val="000000"/>
                        </a:solidFill>
                        <a:effectLst/>
                        <a:latin typeface="+mn-lt"/>
                      </a:endParaRPr>
                    </a:p>
                  </a:txBody>
                  <a:tcPr marL="9525" marR="9525" marT="9525" marB="0" anchor="ctr">
                    <a:solidFill>
                      <a:srgbClr val="F8CBAD"/>
                    </a:solidFill>
                  </a:tcPr>
                </a:tc>
                <a:tc>
                  <a:txBody>
                    <a:bodyPr/>
                    <a:lstStyle/>
                    <a:p>
                      <a:pPr algn="r" fontAlgn="b"/>
                      <a:r>
                        <a:rPr lang="cs-CZ" sz="1400" b="0" i="0" u="none" strike="noStrike" dirty="0">
                          <a:effectLst/>
                          <a:latin typeface="+mn-lt"/>
                        </a:rPr>
                        <a:t>550 848 </a:t>
                      </a:r>
                    </a:p>
                  </a:txBody>
                  <a:tcPr marL="7620" marR="7620" marT="7620" marB="0" anchor="b">
                    <a:solidFill>
                      <a:srgbClr val="F8CBAD"/>
                    </a:solidFill>
                  </a:tcPr>
                </a:tc>
                <a:tc>
                  <a:txBody>
                    <a:bodyPr/>
                    <a:lstStyle/>
                    <a:p>
                      <a:pPr algn="r" fontAlgn="b"/>
                      <a:r>
                        <a:rPr lang="cs-CZ" sz="1400" b="0" i="0" u="none" strike="noStrike" dirty="0">
                          <a:effectLst/>
                          <a:latin typeface="+mn-lt"/>
                        </a:rPr>
                        <a:t>550 688 </a:t>
                      </a:r>
                    </a:p>
                  </a:txBody>
                  <a:tcPr marL="7620" marR="7620" marT="7620" marB="0" anchor="b">
                    <a:solidFill>
                      <a:srgbClr val="F8CBAD"/>
                    </a:solidFill>
                  </a:tcPr>
                </a:tc>
                <a:extLst>
                  <a:ext uri="{0D108BD9-81ED-4DB2-BD59-A6C34878D82A}">
                    <a16:rowId xmlns:a16="http://schemas.microsoft.com/office/drawing/2014/main" val="10008"/>
                  </a:ext>
                </a:extLst>
              </a:tr>
              <a:tr h="190500">
                <a:tc>
                  <a:txBody>
                    <a:bodyPr/>
                    <a:lstStyle/>
                    <a:p>
                      <a:pPr algn="l" fontAlgn="ctr"/>
                      <a:r>
                        <a:rPr lang="cs-CZ" sz="1400" b="0" i="0" u="none" strike="noStrike" dirty="0">
                          <a:solidFill>
                            <a:srgbClr val="000000"/>
                          </a:solidFill>
                          <a:effectLst/>
                          <a:latin typeface="+mn-lt"/>
                        </a:rPr>
                        <a:t>PAK</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516 553</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517 243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519 125 </a:t>
                      </a:r>
                    </a:p>
                  </a:txBody>
                  <a:tcPr marL="7620" marR="7620" marT="7620" marB="0" anchor="b">
                    <a:solidFill>
                      <a:schemeClr val="tx2">
                        <a:lumMod val="20000"/>
                        <a:lumOff val="80000"/>
                      </a:schemeClr>
                    </a:solidFill>
                  </a:tcPr>
                </a:tc>
                <a:extLst>
                  <a:ext uri="{0D108BD9-81ED-4DB2-BD59-A6C34878D82A}">
                    <a16:rowId xmlns:a16="http://schemas.microsoft.com/office/drawing/2014/main" val="10009"/>
                  </a:ext>
                </a:extLst>
              </a:tr>
              <a:tr h="190500">
                <a:tc>
                  <a:txBody>
                    <a:bodyPr/>
                    <a:lstStyle/>
                    <a:p>
                      <a:pPr algn="l" fontAlgn="ctr"/>
                      <a:r>
                        <a:rPr lang="cs-CZ" sz="1400" b="0" i="0" u="none" strike="noStrike" dirty="0">
                          <a:solidFill>
                            <a:srgbClr val="000000"/>
                          </a:solidFill>
                          <a:effectLst/>
                          <a:latin typeface="+mn-lt"/>
                        </a:rPr>
                        <a:t>VYS</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509 187</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508 664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509 019 </a:t>
                      </a:r>
                    </a:p>
                  </a:txBody>
                  <a:tcPr marL="7620" marR="7620" marT="7620" marB="0" anchor="b">
                    <a:solidFill>
                      <a:schemeClr val="tx2">
                        <a:lumMod val="20000"/>
                        <a:lumOff val="80000"/>
                      </a:schemeClr>
                    </a:solidFill>
                  </a:tcPr>
                </a:tc>
                <a:extLst>
                  <a:ext uri="{0D108BD9-81ED-4DB2-BD59-A6C34878D82A}">
                    <a16:rowId xmlns:a16="http://schemas.microsoft.com/office/drawing/2014/main" val="10010"/>
                  </a:ext>
                </a:extLst>
              </a:tr>
              <a:tr h="190500">
                <a:tc>
                  <a:txBody>
                    <a:bodyPr/>
                    <a:lstStyle/>
                    <a:p>
                      <a:pPr algn="l" fontAlgn="ctr"/>
                      <a:r>
                        <a:rPr lang="cs-CZ" sz="1400" b="0" i="0" u="none" strike="noStrike" dirty="0">
                          <a:solidFill>
                            <a:srgbClr val="000000"/>
                          </a:solidFill>
                          <a:effectLst/>
                          <a:latin typeface="+mn-lt"/>
                        </a:rPr>
                        <a:t>JMK</a:t>
                      </a:r>
                    </a:p>
                  </a:txBody>
                  <a:tcPr marL="9525" marR="9525" marT="9525" marB="0" anchor="ctr">
                    <a:solidFill>
                      <a:srgbClr val="D6DCE5"/>
                    </a:solidFill>
                  </a:tcPr>
                </a:tc>
                <a:tc>
                  <a:txBody>
                    <a:bodyPr/>
                    <a:lstStyle/>
                    <a:p>
                      <a:pPr algn="r" fontAlgn="ctr"/>
                      <a:r>
                        <a:rPr lang="cs-CZ" sz="1400" b="0" u="none" strike="noStrike" dirty="0">
                          <a:effectLst/>
                          <a:latin typeface="+mn-lt"/>
                        </a:rPr>
                        <a:t>1 176 972</a:t>
                      </a:r>
                      <a:endParaRPr lang="cs-CZ" sz="1400" b="0" i="0" u="none" strike="noStrike" dirty="0">
                        <a:solidFill>
                          <a:srgbClr val="000000"/>
                        </a:solidFill>
                        <a:effectLst/>
                        <a:latin typeface="+mn-lt"/>
                      </a:endParaRPr>
                    </a:p>
                  </a:txBody>
                  <a:tcPr marL="9525" marR="9525" marT="9525" marB="0" anchor="ctr">
                    <a:solidFill>
                      <a:srgbClr val="D6DCE5"/>
                    </a:solidFill>
                  </a:tcPr>
                </a:tc>
                <a:tc>
                  <a:txBody>
                    <a:bodyPr/>
                    <a:lstStyle/>
                    <a:p>
                      <a:pPr algn="r" fontAlgn="b"/>
                      <a:r>
                        <a:rPr lang="cs-CZ" sz="1400" b="0" i="0" u="none" strike="noStrike" dirty="0">
                          <a:effectLst/>
                          <a:latin typeface="+mn-lt"/>
                        </a:rPr>
                        <a:t>1 180 477 </a:t>
                      </a:r>
                    </a:p>
                  </a:txBody>
                  <a:tcPr marL="7620" marR="7620" marT="7620" marB="0" anchor="b">
                    <a:solidFill>
                      <a:srgbClr val="D6DCE5"/>
                    </a:solidFill>
                  </a:tcPr>
                </a:tc>
                <a:tc>
                  <a:txBody>
                    <a:bodyPr/>
                    <a:lstStyle/>
                    <a:p>
                      <a:pPr algn="r" fontAlgn="b"/>
                      <a:r>
                        <a:rPr lang="cs-CZ" sz="1400" b="0" i="0" u="none" strike="noStrike" dirty="0">
                          <a:effectLst/>
                          <a:latin typeface="+mn-lt"/>
                        </a:rPr>
                        <a:t>1 184 729 </a:t>
                      </a:r>
                    </a:p>
                  </a:txBody>
                  <a:tcPr marL="7620" marR="7620" marT="7620" marB="0" anchor="b">
                    <a:solidFill>
                      <a:srgbClr val="D6DCE5"/>
                    </a:solidFill>
                  </a:tcPr>
                </a:tc>
                <a:extLst>
                  <a:ext uri="{0D108BD9-81ED-4DB2-BD59-A6C34878D82A}">
                    <a16:rowId xmlns:a16="http://schemas.microsoft.com/office/drawing/2014/main" val="10011"/>
                  </a:ext>
                </a:extLst>
              </a:tr>
              <a:tr h="190500">
                <a:tc>
                  <a:txBody>
                    <a:bodyPr/>
                    <a:lstStyle/>
                    <a:p>
                      <a:pPr algn="l" fontAlgn="ctr"/>
                      <a:r>
                        <a:rPr lang="cs-CZ" sz="1400" b="0" i="0" u="none" strike="noStrike" dirty="0">
                          <a:solidFill>
                            <a:srgbClr val="000000"/>
                          </a:solidFill>
                          <a:effectLst/>
                          <a:latin typeface="+mn-lt"/>
                        </a:rPr>
                        <a:t>OLK</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634 081</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633 133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632 547 </a:t>
                      </a:r>
                    </a:p>
                  </a:txBody>
                  <a:tcPr marL="7620" marR="7620" marT="7620" marB="0" anchor="b">
                    <a:solidFill>
                      <a:schemeClr val="tx2">
                        <a:lumMod val="20000"/>
                        <a:lumOff val="80000"/>
                      </a:schemeClr>
                    </a:solidFill>
                  </a:tcPr>
                </a:tc>
                <a:extLst>
                  <a:ext uri="{0D108BD9-81ED-4DB2-BD59-A6C34878D82A}">
                    <a16:rowId xmlns:a16="http://schemas.microsoft.com/office/drawing/2014/main" val="10012"/>
                  </a:ext>
                </a:extLst>
              </a:tr>
              <a:tr h="190500">
                <a:tc>
                  <a:txBody>
                    <a:bodyPr/>
                    <a:lstStyle/>
                    <a:p>
                      <a:pPr algn="l" fontAlgn="ctr"/>
                      <a:r>
                        <a:rPr lang="cs-CZ" sz="1400" b="0" i="0" u="none" strike="noStrike" dirty="0">
                          <a:solidFill>
                            <a:srgbClr val="000000"/>
                          </a:solidFill>
                          <a:effectLst/>
                          <a:latin typeface="+mn-lt"/>
                        </a:rPr>
                        <a:t>ZLK</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584 155</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583 039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582 860 </a:t>
                      </a:r>
                    </a:p>
                  </a:txBody>
                  <a:tcPr marL="7620" marR="7620" marT="7620" marB="0" anchor="b">
                    <a:solidFill>
                      <a:schemeClr val="tx2">
                        <a:lumMod val="20000"/>
                        <a:lumOff val="80000"/>
                      </a:schemeClr>
                    </a:solidFill>
                  </a:tcPr>
                </a:tc>
                <a:extLst>
                  <a:ext uri="{0D108BD9-81ED-4DB2-BD59-A6C34878D82A}">
                    <a16:rowId xmlns:a16="http://schemas.microsoft.com/office/drawing/2014/main" val="10013"/>
                  </a:ext>
                </a:extLst>
              </a:tr>
              <a:tr h="190500">
                <a:tc>
                  <a:txBody>
                    <a:bodyPr/>
                    <a:lstStyle/>
                    <a:p>
                      <a:pPr algn="l" fontAlgn="ctr"/>
                      <a:r>
                        <a:rPr lang="cs-CZ" sz="1400" b="0" i="0" u="none" strike="noStrike" dirty="0">
                          <a:solidFill>
                            <a:srgbClr val="000000"/>
                          </a:solidFill>
                          <a:effectLst/>
                          <a:latin typeface="+mn-lt"/>
                        </a:rPr>
                        <a:t>MSK</a:t>
                      </a:r>
                    </a:p>
                  </a:txBody>
                  <a:tcPr marL="9525" marR="9525" marT="9525" marB="0" anchor="ctr">
                    <a:solidFill>
                      <a:schemeClr val="tx2">
                        <a:lumMod val="20000"/>
                        <a:lumOff val="80000"/>
                      </a:schemeClr>
                    </a:solidFill>
                  </a:tcPr>
                </a:tc>
                <a:tc>
                  <a:txBody>
                    <a:bodyPr/>
                    <a:lstStyle/>
                    <a:p>
                      <a:pPr algn="r" fontAlgn="ctr"/>
                      <a:r>
                        <a:rPr lang="cs-CZ" sz="1400" u="none" strike="noStrike" dirty="0">
                          <a:effectLst/>
                          <a:latin typeface="+mn-lt"/>
                        </a:rPr>
                        <a:t>1 211 437</a:t>
                      </a:r>
                      <a:endParaRPr lang="cs-CZ" sz="1400" b="0"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0" i="0" u="none" strike="noStrike" dirty="0">
                          <a:effectLst/>
                          <a:latin typeface="+mn-lt"/>
                        </a:rPr>
                        <a:t>1 207 419 </a:t>
                      </a:r>
                    </a:p>
                  </a:txBody>
                  <a:tcPr marL="7620" marR="7620" marT="7620" marB="0" anchor="b">
                    <a:solidFill>
                      <a:schemeClr val="tx2">
                        <a:lumMod val="20000"/>
                        <a:lumOff val="80000"/>
                      </a:schemeClr>
                    </a:solidFill>
                  </a:tcPr>
                </a:tc>
                <a:tc>
                  <a:txBody>
                    <a:bodyPr/>
                    <a:lstStyle/>
                    <a:p>
                      <a:pPr algn="r" fontAlgn="b"/>
                      <a:r>
                        <a:rPr lang="cs-CZ" sz="1400" b="0" i="0" u="none" strike="noStrike" dirty="0">
                          <a:effectLst/>
                          <a:latin typeface="+mn-lt"/>
                        </a:rPr>
                        <a:t>1 204 346 </a:t>
                      </a:r>
                    </a:p>
                  </a:txBody>
                  <a:tcPr marL="7620" marR="7620" marT="7620" marB="0" anchor="b">
                    <a:solidFill>
                      <a:schemeClr val="tx2">
                        <a:lumMod val="20000"/>
                        <a:lumOff val="80000"/>
                      </a:schemeClr>
                    </a:solidFill>
                  </a:tcPr>
                </a:tc>
                <a:extLst>
                  <a:ext uri="{0D108BD9-81ED-4DB2-BD59-A6C34878D82A}">
                    <a16:rowId xmlns:a16="http://schemas.microsoft.com/office/drawing/2014/main" val="10014"/>
                  </a:ext>
                </a:extLst>
              </a:tr>
              <a:tr h="190500">
                <a:tc>
                  <a:txBody>
                    <a:bodyPr/>
                    <a:lstStyle/>
                    <a:p>
                      <a:pPr algn="l" fontAlgn="ctr"/>
                      <a:r>
                        <a:rPr lang="cs-CZ" sz="1400" b="1" i="0" u="none" strike="noStrike" dirty="0">
                          <a:solidFill>
                            <a:srgbClr val="000000"/>
                          </a:solidFill>
                          <a:effectLst/>
                          <a:latin typeface="+mn-lt"/>
                        </a:rPr>
                        <a:t>CELKEM</a:t>
                      </a:r>
                    </a:p>
                  </a:txBody>
                  <a:tcPr marL="9525" marR="9525" marT="9525" marB="0" anchor="ctr">
                    <a:solidFill>
                      <a:schemeClr val="tx2">
                        <a:lumMod val="20000"/>
                        <a:lumOff val="80000"/>
                      </a:schemeClr>
                    </a:solidFill>
                  </a:tcPr>
                </a:tc>
                <a:tc>
                  <a:txBody>
                    <a:bodyPr/>
                    <a:lstStyle/>
                    <a:p>
                      <a:pPr algn="r" fontAlgn="ctr"/>
                      <a:r>
                        <a:rPr lang="cs-CZ" sz="1400" b="1" u="none" strike="noStrike" dirty="0">
                          <a:effectLst/>
                          <a:latin typeface="+mn-lt"/>
                        </a:rPr>
                        <a:t>10 565 284</a:t>
                      </a:r>
                      <a:endParaRPr lang="cs-CZ" sz="1400" b="1" i="0" u="none" strike="noStrike" dirty="0">
                        <a:solidFill>
                          <a:srgbClr val="000000"/>
                        </a:solidFill>
                        <a:effectLst/>
                        <a:latin typeface="+mn-lt"/>
                      </a:endParaRPr>
                    </a:p>
                  </a:txBody>
                  <a:tcPr marL="9525" marR="9525" marT="9525" marB="0" anchor="ctr">
                    <a:solidFill>
                      <a:schemeClr val="tx2">
                        <a:lumMod val="20000"/>
                        <a:lumOff val="80000"/>
                      </a:schemeClr>
                    </a:solidFill>
                  </a:tcPr>
                </a:tc>
                <a:tc>
                  <a:txBody>
                    <a:bodyPr/>
                    <a:lstStyle/>
                    <a:p>
                      <a:pPr algn="r" fontAlgn="b"/>
                      <a:r>
                        <a:rPr lang="cs-CZ" sz="1400" b="1" i="0" u="none" strike="noStrike" dirty="0">
                          <a:effectLst/>
                          <a:latin typeface="+mn-lt"/>
                        </a:rPr>
                        <a:t>10 589 526 </a:t>
                      </a:r>
                    </a:p>
                  </a:txBody>
                  <a:tcPr marL="7620" marR="7620" marT="7620" marB="0" anchor="b">
                    <a:solidFill>
                      <a:schemeClr val="tx2">
                        <a:lumMod val="20000"/>
                        <a:lumOff val="80000"/>
                      </a:schemeClr>
                    </a:solidFill>
                  </a:tcPr>
                </a:tc>
                <a:tc>
                  <a:txBody>
                    <a:bodyPr/>
                    <a:lstStyle/>
                    <a:p>
                      <a:pPr algn="r" fontAlgn="b"/>
                      <a:r>
                        <a:rPr lang="cs-CZ" sz="1400" b="1" i="0" u="none" strike="noStrike" dirty="0">
                          <a:effectLst/>
                          <a:latin typeface="+mn-lt"/>
                        </a:rPr>
                        <a:t>10 626 430 </a:t>
                      </a:r>
                    </a:p>
                  </a:txBody>
                  <a:tcPr marL="7620" marR="7620" marT="7620" marB="0" anchor="b">
                    <a:solidFill>
                      <a:schemeClr val="tx2">
                        <a:lumMod val="20000"/>
                        <a:lumOff val="80000"/>
                      </a:schemeClr>
                    </a:solidFill>
                  </a:tcPr>
                </a:tc>
                <a:extLst>
                  <a:ext uri="{0D108BD9-81ED-4DB2-BD59-A6C34878D82A}">
                    <a16:rowId xmlns:a16="http://schemas.microsoft.com/office/drawing/2014/main" val="10015"/>
                  </a:ext>
                </a:extLst>
              </a:tr>
            </a:tbl>
          </a:graphicData>
        </a:graphic>
      </p:graphicFrame>
      <p:sp>
        <p:nvSpPr>
          <p:cNvPr id="16" name="TextBox 7"/>
          <p:cNvSpPr txBox="1"/>
          <p:nvPr/>
        </p:nvSpPr>
        <p:spPr>
          <a:xfrm>
            <a:off x="257558" y="5095483"/>
            <a:ext cx="11396729" cy="1169551"/>
          </a:xfrm>
          <a:prstGeom prst="rect">
            <a:avLst/>
          </a:prstGeom>
          <a:noFill/>
          <a:ln>
            <a:noFill/>
          </a:ln>
        </p:spPr>
        <p:txBody>
          <a:bodyPr wrap="square" rtlCol="0">
            <a:spAutoFit/>
          </a:bodyPr>
          <a:lstStyle/>
          <a:p>
            <a:r>
              <a:rPr lang="cs-CZ" sz="1400" dirty="0"/>
              <a:t>Nevyrovnaná migrace obyvatel mezi kraji a zejména migrace směřující do velkých měst a aglomerací ovlivní i zdravotnický systém. Bude nutné vyvinout nové modely a nástroje optimalizující distribuci a hustotu sítě poskytovatelů s ohledem na hustotu obyvatelstva v daném regionu, prosté hodnocení na základě časové či geografické dostupnosti již nebude postačující. Nerovnoměrná migrace obyvatel bude výzvou pro optimalizaci sítě registrujících praktických lékařů i ambulantních specialistů. Role praktických lékařů v odlehlejších částech republiky a ve vesnických oblastech s malou hustotou obyvatel poroste. </a:t>
            </a:r>
            <a:r>
              <a:rPr lang="cs-CZ" sz="1400" dirty="0" smtClean="0"/>
              <a:t>Královéhradecký </a:t>
            </a:r>
            <a:r>
              <a:rPr lang="cs-CZ" sz="1400" dirty="0"/>
              <a:t>kraj vykazuje v posledních třech letech </a:t>
            </a:r>
            <a:r>
              <a:rPr lang="cs-CZ" sz="1400" dirty="0" smtClean="0"/>
              <a:t>nepatrný </a:t>
            </a:r>
            <a:r>
              <a:rPr lang="cs-CZ" sz="1400" dirty="0"/>
              <a:t>pokles </a:t>
            </a:r>
            <a:r>
              <a:rPr lang="cs-CZ" sz="1400" dirty="0" smtClean="0"/>
              <a:t>počtu </a:t>
            </a:r>
            <a:r>
              <a:rPr lang="cs-CZ" sz="1400" dirty="0"/>
              <a:t>obyvatel.</a:t>
            </a:r>
            <a:endParaRPr lang="en-US" sz="1400" dirty="0"/>
          </a:p>
        </p:txBody>
      </p:sp>
    </p:spTree>
    <p:extLst>
      <p:ext uri="{BB962C8B-B14F-4D97-AF65-F5344CB8AC3E}">
        <p14:creationId xmlns:p14="http://schemas.microsoft.com/office/powerpoint/2010/main" val="7120852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8571" y="678391"/>
            <a:ext cx="2957156" cy="307777"/>
          </a:xfrm>
          <a:prstGeom prst="rect">
            <a:avLst/>
          </a:prstGeom>
          <a:noFill/>
        </p:spPr>
        <p:txBody>
          <a:bodyPr wrap="none" rtlCol="0">
            <a:spAutoFit/>
          </a:bodyPr>
          <a:lstStyle/>
          <a:p>
            <a:r>
              <a:rPr lang="cs-CZ" sz="1400" b="1" dirty="0"/>
              <a:t>Zdroj: </a:t>
            </a:r>
            <a:r>
              <a:rPr lang="cs-CZ" sz="1400" dirty="0"/>
              <a:t>ÚZIS ČR – NRRZ – Vrozené vady</a:t>
            </a:r>
            <a:endParaRPr lang="en-US" sz="1400" dirty="0"/>
          </a:p>
        </p:txBody>
      </p:sp>
      <p:sp>
        <p:nvSpPr>
          <p:cNvPr id="3" name="Title 2"/>
          <p:cNvSpPr>
            <a:spLocks noGrp="1"/>
          </p:cNvSpPr>
          <p:nvPr>
            <p:ph type="title"/>
          </p:nvPr>
        </p:nvSpPr>
        <p:spPr>
          <a:xfrm>
            <a:off x="398571" y="135935"/>
            <a:ext cx="10515600" cy="631595"/>
          </a:xfrm>
        </p:spPr>
        <p:txBody>
          <a:bodyPr>
            <a:normAutofit/>
          </a:bodyPr>
          <a:lstStyle/>
          <a:p>
            <a:r>
              <a:rPr lang="cs-CZ" dirty="0">
                <a:solidFill>
                  <a:srgbClr val="DA2128"/>
                </a:solidFill>
              </a:rPr>
              <a:t>Vrozené vady u živě narozených: srovnání regionů ČR </a:t>
            </a:r>
          </a:p>
        </p:txBody>
      </p:sp>
      <p:pic>
        <p:nvPicPr>
          <p:cNvPr id="8" name="Obrázek 7">
            <a:extLst>
              <a:ext uri="{FF2B5EF4-FFF2-40B4-BE49-F238E27FC236}">
                <a16:creationId xmlns:a16="http://schemas.microsoft.com/office/drawing/2014/main" id="{111D5BBE-7108-4DAC-8EFD-F18AD7A1234F}"/>
              </a:ext>
            </a:extLst>
          </p:cNvPr>
          <p:cNvPicPr>
            <a:picLocks noChangeAspect="1"/>
          </p:cNvPicPr>
          <p:nvPr/>
        </p:nvPicPr>
        <p:blipFill>
          <a:blip r:embed="rId2"/>
          <a:stretch>
            <a:fillRect/>
          </a:stretch>
        </p:blipFill>
        <p:spPr>
          <a:xfrm>
            <a:off x="1531179" y="5461585"/>
            <a:ext cx="348119" cy="952834"/>
          </a:xfrm>
          <a:prstGeom prst="rect">
            <a:avLst/>
          </a:prstGeom>
        </p:spPr>
      </p:pic>
      <p:sp>
        <p:nvSpPr>
          <p:cNvPr id="9" name="TextovéPole 8">
            <a:extLst>
              <a:ext uri="{FF2B5EF4-FFF2-40B4-BE49-F238E27FC236}">
                <a16:creationId xmlns:a16="http://schemas.microsoft.com/office/drawing/2014/main" id="{671B4474-810A-4900-AF85-E2614B42B1BB}"/>
              </a:ext>
            </a:extLst>
          </p:cNvPr>
          <p:cNvSpPr txBox="1"/>
          <p:nvPr/>
        </p:nvSpPr>
        <p:spPr>
          <a:xfrm>
            <a:off x="1877149" y="5461585"/>
            <a:ext cx="700833" cy="246221"/>
          </a:xfrm>
          <a:prstGeom prst="rect">
            <a:avLst/>
          </a:prstGeom>
          <a:noFill/>
        </p:spPr>
        <p:txBody>
          <a:bodyPr wrap="none" rtlCol="0">
            <a:spAutoFit/>
          </a:bodyPr>
          <a:lstStyle/>
          <a:p>
            <a:r>
              <a:rPr lang="cs-CZ" sz="1000" dirty="0"/>
              <a:t>200 - 350</a:t>
            </a:r>
          </a:p>
        </p:txBody>
      </p:sp>
      <p:sp>
        <p:nvSpPr>
          <p:cNvPr id="10" name="TextovéPole 9">
            <a:extLst>
              <a:ext uri="{FF2B5EF4-FFF2-40B4-BE49-F238E27FC236}">
                <a16:creationId xmlns:a16="http://schemas.microsoft.com/office/drawing/2014/main" id="{64FC2C14-BB16-439D-8508-190F0E242182}"/>
              </a:ext>
            </a:extLst>
          </p:cNvPr>
          <p:cNvSpPr txBox="1"/>
          <p:nvPr/>
        </p:nvSpPr>
        <p:spPr>
          <a:xfrm>
            <a:off x="1877148" y="5636309"/>
            <a:ext cx="675185" cy="246221"/>
          </a:xfrm>
          <a:prstGeom prst="rect">
            <a:avLst/>
          </a:prstGeom>
          <a:noFill/>
        </p:spPr>
        <p:txBody>
          <a:bodyPr wrap="none" rtlCol="0">
            <a:spAutoFit/>
          </a:bodyPr>
          <a:lstStyle/>
          <a:p>
            <a:r>
              <a:rPr lang="cs-CZ" sz="1000" dirty="0"/>
              <a:t>350 - 390</a:t>
            </a:r>
          </a:p>
        </p:txBody>
      </p:sp>
      <p:sp>
        <p:nvSpPr>
          <p:cNvPr id="12" name="TextovéPole 11">
            <a:extLst>
              <a:ext uri="{FF2B5EF4-FFF2-40B4-BE49-F238E27FC236}">
                <a16:creationId xmlns:a16="http://schemas.microsoft.com/office/drawing/2014/main" id="{C2396771-2644-4147-B052-3D00298F2711}"/>
              </a:ext>
            </a:extLst>
          </p:cNvPr>
          <p:cNvSpPr txBox="1"/>
          <p:nvPr/>
        </p:nvSpPr>
        <p:spPr>
          <a:xfrm>
            <a:off x="1889972" y="5826576"/>
            <a:ext cx="675185" cy="246221"/>
          </a:xfrm>
          <a:prstGeom prst="rect">
            <a:avLst/>
          </a:prstGeom>
          <a:noFill/>
        </p:spPr>
        <p:txBody>
          <a:bodyPr wrap="none" rtlCol="0">
            <a:spAutoFit/>
          </a:bodyPr>
          <a:lstStyle/>
          <a:p>
            <a:r>
              <a:rPr lang="cs-CZ" sz="1000" dirty="0"/>
              <a:t>390 - 440</a:t>
            </a:r>
          </a:p>
        </p:txBody>
      </p:sp>
      <p:sp>
        <p:nvSpPr>
          <p:cNvPr id="16" name="TextovéPole 15">
            <a:extLst>
              <a:ext uri="{FF2B5EF4-FFF2-40B4-BE49-F238E27FC236}">
                <a16:creationId xmlns:a16="http://schemas.microsoft.com/office/drawing/2014/main" id="{ED6D4A38-2A9B-4254-A426-D9FB2D19D3F2}"/>
              </a:ext>
            </a:extLst>
          </p:cNvPr>
          <p:cNvSpPr txBox="1"/>
          <p:nvPr/>
        </p:nvSpPr>
        <p:spPr>
          <a:xfrm>
            <a:off x="1889972" y="6009812"/>
            <a:ext cx="675185" cy="246221"/>
          </a:xfrm>
          <a:prstGeom prst="rect">
            <a:avLst/>
          </a:prstGeom>
          <a:noFill/>
        </p:spPr>
        <p:txBody>
          <a:bodyPr wrap="none" rtlCol="0">
            <a:spAutoFit/>
          </a:bodyPr>
          <a:lstStyle/>
          <a:p>
            <a:r>
              <a:rPr lang="cs-CZ" sz="1000" dirty="0"/>
              <a:t>440 - 500</a:t>
            </a:r>
          </a:p>
        </p:txBody>
      </p:sp>
      <p:sp>
        <p:nvSpPr>
          <p:cNvPr id="17" name="TextovéPole 16">
            <a:extLst>
              <a:ext uri="{FF2B5EF4-FFF2-40B4-BE49-F238E27FC236}">
                <a16:creationId xmlns:a16="http://schemas.microsoft.com/office/drawing/2014/main" id="{867CFD49-F276-47B1-84A6-E9E700AA44E4}"/>
              </a:ext>
            </a:extLst>
          </p:cNvPr>
          <p:cNvSpPr txBox="1"/>
          <p:nvPr/>
        </p:nvSpPr>
        <p:spPr>
          <a:xfrm>
            <a:off x="1902797" y="6200079"/>
            <a:ext cx="675185" cy="246221"/>
          </a:xfrm>
          <a:prstGeom prst="rect">
            <a:avLst/>
          </a:prstGeom>
          <a:noFill/>
        </p:spPr>
        <p:txBody>
          <a:bodyPr wrap="none" rtlCol="0">
            <a:spAutoFit/>
          </a:bodyPr>
          <a:lstStyle/>
          <a:p>
            <a:r>
              <a:rPr lang="cs-CZ" sz="1000" dirty="0"/>
              <a:t>500 - 800</a:t>
            </a:r>
          </a:p>
        </p:txBody>
      </p:sp>
      <p:pic>
        <p:nvPicPr>
          <p:cNvPr id="18" name="Obrázek 17">
            <a:extLst>
              <a:ext uri="{FF2B5EF4-FFF2-40B4-BE49-F238E27FC236}">
                <a16:creationId xmlns:a16="http://schemas.microsoft.com/office/drawing/2014/main" id="{CDF42117-F75D-4347-B5A4-848452FA1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3450"/>
            <a:ext cx="7287148" cy="4303367"/>
          </a:xfrm>
          <a:prstGeom prst="rect">
            <a:avLst/>
          </a:prstGeom>
        </p:spPr>
      </p:pic>
      <p:sp>
        <p:nvSpPr>
          <p:cNvPr id="19" name="Obdélník 18">
            <a:extLst>
              <a:ext uri="{FF2B5EF4-FFF2-40B4-BE49-F238E27FC236}">
                <a16:creationId xmlns:a16="http://schemas.microsoft.com/office/drawing/2014/main" id="{6DF37163-313F-45FD-ACFA-B61CCBAC4E5B}"/>
              </a:ext>
            </a:extLst>
          </p:cNvPr>
          <p:cNvSpPr/>
          <p:nvPr/>
        </p:nvSpPr>
        <p:spPr>
          <a:xfrm>
            <a:off x="7399689" y="678391"/>
            <a:ext cx="4567024" cy="4247317"/>
          </a:xfrm>
          <a:prstGeom prst="rect">
            <a:avLst/>
          </a:prstGeom>
        </p:spPr>
        <p:txBody>
          <a:bodyPr wrap="square">
            <a:spAutoFit/>
          </a:bodyPr>
          <a:lstStyle/>
          <a:p>
            <a:pPr>
              <a:spcAft>
                <a:spcPts val="0"/>
              </a:spcAft>
            </a:pPr>
            <a:r>
              <a:rPr lang="cs-CZ" sz="1600" dirty="0">
                <a:latin typeface="Calibri" panose="020F0502020204030204" pitchFamily="34" charset="0"/>
                <a:ea typeface="Calibri" panose="020F0502020204030204" pitchFamily="34" charset="0"/>
              </a:rPr>
              <a:t>Mezi oblasti s vyšším výskytem vrozených vad za období 2013-2017 patřily kraje </a:t>
            </a:r>
            <a:r>
              <a:rPr lang="cs-CZ" sz="1600" b="1" dirty="0">
                <a:latin typeface="Calibri" panose="020F0502020204030204" pitchFamily="34" charset="0"/>
                <a:ea typeface="Calibri" panose="020F0502020204030204" pitchFamily="34" charset="0"/>
              </a:rPr>
              <a:t>severozápadního, severního a severovýchodního pohraničí</a:t>
            </a:r>
            <a:r>
              <a:rPr lang="cs-CZ" sz="1600" dirty="0">
                <a:latin typeface="Calibri" panose="020F0502020204030204" pitchFamily="34" charset="0"/>
                <a:ea typeface="Calibri" panose="020F0502020204030204" pitchFamily="34" charset="0"/>
              </a:rPr>
              <a:t>. Jedná se však o nízké počty živě narozených s vrozenými vadami, takže mezi kraji panují vysoké meziroční rozdíly.</a:t>
            </a:r>
          </a:p>
          <a:p>
            <a:pPr>
              <a:spcAft>
                <a:spcPts val="0"/>
              </a:spcAft>
            </a:pPr>
            <a:endParaRPr lang="cs-CZ" sz="1600" dirty="0">
              <a:latin typeface="Calibri" panose="020F0502020204030204" pitchFamily="34" charset="0"/>
              <a:ea typeface="Calibri" panose="020F0502020204030204" pitchFamily="34" charset="0"/>
            </a:endParaRPr>
          </a:p>
          <a:p>
            <a:r>
              <a:rPr lang="cs-CZ" sz="1600" dirty="0">
                <a:latin typeface="Calibri" panose="020F0502020204030204" pitchFamily="34" charset="0"/>
                <a:ea typeface="Calibri" panose="020F0502020204030204" pitchFamily="34" charset="0"/>
              </a:rPr>
              <a:t>Počet živě narozených s vrozenou vadou v Královehradeckém kraji se v posledních letech pohybuje mírně nad celorepublikovým průměrem.</a:t>
            </a:r>
          </a:p>
          <a:p>
            <a:pPr>
              <a:spcAft>
                <a:spcPts val="0"/>
              </a:spcAft>
            </a:pPr>
            <a:endParaRPr lang="cs-CZ" sz="1600" dirty="0">
              <a:latin typeface="Calibri" panose="020F0502020204030204" pitchFamily="34" charset="0"/>
              <a:ea typeface="Calibri" panose="020F0502020204030204" pitchFamily="34" charset="0"/>
            </a:endParaRPr>
          </a:p>
          <a:p>
            <a:pPr>
              <a:spcAft>
                <a:spcPts val="0"/>
              </a:spcAft>
            </a:pPr>
            <a:r>
              <a:rPr lang="cs-CZ" sz="1600" dirty="0"/>
              <a:t>Ačkoli s jedná o nízké počty případů a je obtížné vyvozovat trend, z hodnot incidence vrozených vad mezi živě narozenými můžeme předpokládat snižování počtu těchto případů.</a:t>
            </a:r>
            <a:endParaRPr lang="cs-CZ" sz="1600" dirty="0">
              <a:latin typeface="Calibri" panose="020F0502020204030204" pitchFamily="34" charset="0"/>
              <a:ea typeface="Calibri" panose="020F0502020204030204" pitchFamily="34" charset="0"/>
            </a:endParaRPr>
          </a:p>
          <a:p>
            <a:pPr>
              <a:spcAft>
                <a:spcPts val="0"/>
              </a:spcAft>
            </a:pPr>
            <a:endParaRPr lang="cs-CZ" sz="1600" b="1" dirty="0">
              <a:latin typeface="Calibri" panose="020F0502020204030204" pitchFamily="34" charset="0"/>
              <a:ea typeface="Calibri" panose="020F0502020204030204" pitchFamily="34" charset="0"/>
            </a:endParaRPr>
          </a:p>
          <a:p>
            <a:pPr>
              <a:spcAft>
                <a:spcPts val="0"/>
              </a:spcAft>
            </a:pPr>
            <a:endParaRPr lang="cs-CZ" sz="1400" dirty="0">
              <a:latin typeface="Calibri" panose="020F0502020204030204" pitchFamily="34" charset="0"/>
              <a:ea typeface="Calibri" panose="020F0502020204030204" pitchFamily="34" charset="0"/>
            </a:endParaRPr>
          </a:p>
        </p:txBody>
      </p:sp>
      <p:sp>
        <p:nvSpPr>
          <p:cNvPr id="22" name="TextBox 7">
            <a:extLst>
              <a:ext uri="{FF2B5EF4-FFF2-40B4-BE49-F238E27FC236}">
                <a16:creationId xmlns:a16="http://schemas.microsoft.com/office/drawing/2014/main" id="{1FAB6683-808B-4BEA-AA29-274CC2348D0B}"/>
              </a:ext>
            </a:extLst>
          </p:cNvPr>
          <p:cNvSpPr txBox="1"/>
          <p:nvPr/>
        </p:nvSpPr>
        <p:spPr>
          <a:xfrm>
            <a:off x="0" y="999257"/>
            <a:ext cx="3823855" cy="4170218"/>
          </a:xfrm>
          <a:prstGeom prst="rect">
            <a:avLst/>
          </a:prstGeom>
          <a:noFill/>
          <a:ln>
            <a:noFill/>
          </a:ln>
        </p:spPr>
        <p:txBody>
          <a:bodyPr wrap="none" rtlCol="0">
            <a:noAutofit/>
          </a:bodyPr>
          <a:lstStyle/>
          <a:p>
            <a:pPr>
              <a:spcBef>
                <a:spcPct val="0"/>
              </a:spcBef>
            </a:pPr>
            <a:r>
              <a:rPr lang="cs-CZ" altLang="cs-CZ" sz="1600" b="1" dirty="0"/>
              <a:t>Průměrný počet živě narozených s vrozenou vadou v letech 2013-2017</a:t>
            </a:r>
          </a:p>
        </p:txBody>
      </p:sp>
      <p:sp>
        <p:nvSpPr>
          <p:cNvPr id="23" name="TextBox 7">
            <a:extLst>
              <a:ext uri="{FF2B5EF4-FFF2-40B4-BE49-F238E27FC236}">
                <a16:creationId xmlns:a16="http://schemas.microsoft.com/office/drawing/2014/main" id="{ABDD8DEC-A567-44E9-AAC0-744F4B640EF6}"/>
              </a:ext>
            </a:extLst>
          </p:cNvPr>
          <p:cNvSpPr txBox="1"/>
          <p:nvPr/>
        </p:nvSpPr>
        <p:spPr>
          <a:xfrm>
            <a:off x="1531179" y="5182564"/>
            <a:ext cx="3194933" cy="4170218"/>
          </a:xfrm>
          <a:prstGeom prst="rect">
            <a:avLst/>
          </a:prstGeom>
          <a:noFill/>
          <a:ln>
            <a:noFill/>
          </a:ln>
        </p:spPr>
        <p:txBody>
          <a:bodyPr wrap="none" rtlCol="0">
            <a:noAutofit/>
          </a:bodyPr>
          <a:lstStyle/>
          <a:p>
            <a:r>
              <a:rPr lang="cs-CZ" sz="800" b="1" dirty="0"/>
              <a:t>Živě narození s vrozenou vadou </a:t>
            </a:r>
          </a:p>
          <a:p>
            <a:r>
              <a:rPr lang="cs-CZ" sz="800" b="1" dirty="0"/>
              <a:t>na 10 000 živě narozených</a:t>
            </a:r>
            <a:endParaRPr lang="en-US" sz="800" b="1" dirty="0"/>
          </a:p>
        </p:txBody>
      </p:sp>
      <p:sp>
        <p:nvSpPr>
          <p:cNvPr id="21" name="TextBox 7">
            <a:extLst>
              <a:ext uri="{FF2B5EF4-FFF2-40B4-BE49-F238E27FC236}">
                <a16:creationId xmlns:a16="http://schemas.microsoft.com/office/drawing/2014/main" id="{29211766-5EA6-419D-9D3C-B5F5AEA9B616}"/>
              </a:ext>
            </a:extLst>
          </p:cNvPr>
          <p:cNvSpPr txBox="1"/>
          <p:nvPr/>
        </p:nvSpPr>
        <p:spPr>
          <a:xfrm>
            <a:off x="7465888" y="4610507"/>
            <a:ext cx="3194933" cy="359479"/>
          </a:xfrm>
          <a:prstGeom prst="rect">
            <a:avLst/>
          </a:prstGeom>
          <a:noFill/>
          <a:ln>
            <a:noFill/>
          </a:ln>
        </p:spPr>
        <p:txBody>
          <a:bodyPr wrap="none" rtlCol="0">
            <a:noAutofit/>
          </a:bodyPr>
          <a:lstStyle/>
          <a:p>
            <a:r>
              <a:rPr lang="cs-CZ" sz="1400" b="1" dirty="0"/>
              <a:t>Vývoj počtu živě narozených s VV pro Královehradecký kraj</a:t>
            </a:r>
            <a:endParaRPr lang="en-US" sz="1400" b="1" dirty="0"/>
          </a:p>
        </p:txBody>
      </p:sp>
      <p:graphicFrame>
        <p:nvGraphicFramePr>
          <p:cNvPr id="26" name="Graf 25">
            <a:extLst>
              <a:ext uri="{FF2B5EF4-FFF2-40B4-BE49-F238E27FC236}">
                <a16:creationId xmlns:a16="http://schemas.microsoft.com/office/drawing/2014/main" id="{D5C2B07D-A50B-4D5A-A858-27E4183C2438}"/>
              </a:ext>
            </a:extLst>
          </p:cNvPr>
          <p:cNvGraphicFramePr>
            <a:graphicFrameLocks/>
          </p:cNvGraphicFramePr>
          <p:nvPr/>
        </p:nvGraphicFramePr>
        <p:xfrm>
          <a:off x="7399689" y="4880847"/>
          <a:ext cx="4662172" cy="15109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36741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7">
            <a:extLst>
              <a:ext uri="{FF2B5EF4-FFF2-40B4-BE49-F238E27FC236}">
                <a16:creationId xmlns:a16="http://schemas.microsoft.com/office/drawing/2014/main" id="{A10AB4FA-A8FA-48F9-BE5F-3D01FE1DCAF2}"/>
              </a:ext>
            </a:extLst>
          </p:cNvPr>
          <p:cNvSpPr txBox="1"/>
          <p:nvPr/>
        </p:nvSpPr>
        <p:spPr>
          <a:xfrm>
            <a:off x="8431788" y="4436126"/>
            <a:ext cx="3194933" cy="4170218"/>
          </a:xfrm>
          <a:prstGeom prst="rect">
            <a:avLst/>
          </a:prstGeom>
          <a:noFill/>
          <a:ln>
            <a:noFill/>
          </a:ln>
        </p:spPr>
        <p:txBody>
          <a:bodyPr wrap="none" rtlCol="0">
            <a:noAutofit/>
          </a:bodyPr>
          <a:lstStyle/>
          <a:p>
            <a:r>
              <a:rPr lang="cs-CZ" sz="1400" b="1" dirty="0"/>
              <a:t>Živě narození s vrozenou vadou v roce 2017</a:t>
            </a:r>
            <a:endParaRPr lang="en-US" sz="1400" b="1" dirty="0"/>
          </a:p>
        </p:txBody>
      </p:sp>
      <p:sp>
        <p:nvSpPr>
          <p:cNvPr id="7" name="TextBox 6"/>
          <p:cNvSpPr txBox="1"/>
          <p:nvPr/>
        </p:nvSpPr>
        <p:spPr>
          <a:xfrm>
            <a:off x="236525" y="536692"/>
            <a:ext cx="2957156" cy="307777"/>
          </a:xfrm>
          <a:prstGeom prst="rect">
            <a:avLst/>
          </a:prstGeom>
          <a:noFill/>
        </p:spPr>
        <p:txBody>
          <a:bodyPr wrap="none" rtlCol="0">
            <a:spAutoFit/>
          </a:bodyPr>
          <a:lstStyle/>
          <a:p>
            <a:r>
              <a:rPr lang="cs-CZ" sz="1400" b="1" dirty="0"/>
              <a:t>Zdroj: </a:t>
            </a:r>
            <a:r>
              <a:rPr lang="cs-CZ" sz="1400" dirty="0"/>
              <a:t>ÚZIS ČR – NRRZ – Vrozené vady</a:t>
            </a:r>
            <a:endParaRPr lang="en-US" sz="1400" dirty="0"/>
          </a:p>
        </p:txBody>
      </p:sp>
      <p:sp>
        <p:nvSpPr>
          <p:cNvPr id="3" name="Title 2"/>
          <p:cNvSpPr>
            <a:spLocks noGrp="1"/>
          </p:cNvSpPr>
          <p:nvPr>
            <p:ph type="title"/>
          </p:nvPr>
        </p:nvSpPr>
        <p:spPr>
          <a:xfrm>
            <a:off x="236525" y="73547"/>
            <a:ext cx="10515600" cy="631595"/>
          </a:xfrm>
        </p:spPr>
        <p:txBody>
          <a:bodyPr>
            <a:normAutofit/>
          </a:bodyPr>
          <a:lstStyle/>
          <a:p>
            <a:r>
              <a:rPr lang="cs-CZ" dirty="0"/>
              <a:t>Druhy vrozených vad u živě narozených</a:t>
            </a:r>
          </a:p>
        </p:txBody>
      </p:sp>
      <p:sp>
        <p:nvSpPr>
          <p:cNvPr id="13" name="TextBox 7">
            <a:extLst>
              <a:ext uri="{FF2B5EF4-FFF2-40B4-BE49-F238E27FC236}">
                <a16:creationId xmlns:a16="http://schemas.microsoft.com/office/drawing/2014/main" id="{1FAB6683-808B-4BEA-AA29-274CC2348D0B}"/>
              </a:ext>
            </a:extLst>
          </p:cNvPr>
          <p:cNvSpPr txBox="1"/>
          <p:nvPr/>
        </p:nvSpPr>
        <p:spPr>
          <a:xfrm>
            <a:off x="670732" y="906857"/>
            <a:ext cx="3823855" cy="4170218"/>
          </a:xfrm>
          <a:prstGeom prst="rect">
            <a:avLst/>
          </a:prstGeom>
          <a:noFill/>
          <a:ln>
            <a:noFill/>
          </a:ln>
        </p:spPr>
        <p:txBody>
          <a:bodyPr wrap="none" rtlCol="0">
            <a:noAutofit/>
          </a:bodyPr>
          <a:lstStyle/>
          <a:p>
            <a:pPr>
              <a:spcBef>
                <a:spcPct val="0"/>
              </a:spcBef>
            </a:pPr>
            <a:r>
              <a:rPr lang="cs-CZ" altLang="cs-CZ" sz="1600" b="1" dirty="0"/>
              <a:t>Druhy vrozených vad z kapitoly XVII. (Q00-Q99) podle pohlaví v roce 2017</a:t>
            </a:r>
          </a:p>
        </p:txBody>
      </p:sp>
      <p:sp>
        <p:nvSpPr>
          <p:cNvPr id="14" name="TextBox 7">
            <a:extLst>
              <a:ext uri="{FF2B5EF4-FFF2-40B4-BE49-F238E27FC236}">
                <a16:creationId xmlns:a16="http://schemas.microsoft.com/office/drawing/2014/main" id="{260E9503-D889-49B4-889B-C4903A145D1E}"/>
              </a:ext>
            </a:extLst>
          </p:cNvPr>
          <p:cNvSpPr txBox="1"/>
          <p:nvPr/>
        </p:nvSpPr>
        <p:spPr>
          <a:xfrm>
            <a:off x="1274150" y="1197705"/>
            <a:ext cx="3823855" cy="4170218"/>
          </a:xfrm>
          <a:prstGeom prst="rect">
            <a:avLst/>
          </a:prstGeom>
          <a:noFill/>
          <a:ln>
            <a:noFill/>
          </a:ln>
        </p:spPr>
        <p:txBody>
          <a:bodyPr wrap="none" rtlCol="0">
            <a:noAutofit/>
          </a:bodyPr>
          <a:lstStyle/>
          <a:p>
            <a:pPr>
              <a:spcBef>
                <a:spcPct val="0"/>
              </a:spcBef>
            </a:pPr>
            <a:r>
              <a:rPr lang="cs-CZ" altLang="cs-CZ" sz="1600" b="1" dirty="0"/>
              <a:t>Česká republika                                                               HKK</a:t>
            </a:r>
          </a:p>
        </p:txBody>
      </p:sp>
      <p:sp>
        <p:nvSpPr>
          <p:cNvPr id="23" name="Obdélník 22">
            <a:extLst>
              <a:ext uri="{FF2B5EF4-FFF2-40B4-BE49-F238E27FC236}">
                <a16:creationId xmlns:a16="http://schemas.microsoft.com/office/drawing/2014/main" id="{C952139F-2621-4083-97EC-FC26BD25BE5D}"/>
              </a:ext>
            </a:extLst>
          </p:cNvPr>
          <p:cNvSpPr/>
          <p:nvPr/>
        </p:nvSpPr>
        <p:spPr>
          <a:xfrm>
            <a:off x="7840184" y="1155278"/>
            <a:ext cx="4310066" cy="2893100"/>
          </a:xfrm>
          <a:prstGeom prst="rect">
            <a:avLst/>
          </a:prstGeom>
        </p:spPr>
        <p:txBody>
          <a:bodyPr wrap="square">
            <a:spAutoFit/>
          </a:bodyPr>
          <a:lstStyle/>
          <a:p>
            <a:pPr>
              <a:spcAft>
                <a:spcPts val="0"/>
              </a:spcAft>
            </a:pPr>
            <a:r>
              <a:rPr lang="cs-CZ" sz="1400" b="1" dirty="0">
                <a:latin typeface="Calibri" panose="020F0502020204030204" pitchFamily="34" charset="0"/>
                <a:ea typeface="Calibri" panose="020F0502020204030204" pitchFamily="34" charset="0"/>
              </a:rPr>
              <a:t>Často se vyskytujícími vrozenými vadami u chlapců i dívek jsou vrozené vady srdeční </a:t>
            </a:r>
            <a:r>
              <a:rPr lang="cs-CZ" sz="1400" dirty="0">
                <a:latin typeface="Calibri" panose="020F0502020204030204" pitchFamily="34" charset="0"/>
                <a:ea typeface="Calibri" panose="020F0502020204030204" pitchFamily="34" charset="0"/>
              </a:rPr>
              <a:t>(Q20-Q28). U chlapců představovaly v roce 2017 22,80 % a u dívek 38,38 %. V HKK představovaly  21,85 % u chlapců a  36,5 % u dívek. </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Dalšími četnými vrozenými vadami jsou u chlapců vrozené vady pohlavních orgánů (ČR – 29,15 %, HKK – 23,84 %) a u dívek svalové a kosterní soustavy (ČR – 22,61 %, HKK – 32,26 %).</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Jednotlivé skupiny diagnóz se podílí svými vzestupy a poklesy na celkové incidenci všech vrozených vad.</a:t>
            </a:r>
          </a:p>
          <a:p>
            <a:pPr>
              <a:spcAft>
                <a:spcPts val="0"/>
              </a:spcAft>
            </a:pPr>
            <a:endParaRPr lang="cs-CZ" sz="1400" dirty="0">
              <a:latin typeface="Calibri" panose="020F0502020204030204" pitchFamily="34" charset="0"/>
              <a:ea typeface="Calibri" panose="020F0502020204030204" pitchFamily="34" charset="0"/>
            </a:endParaRPr>
          </a:p>
        </p:txBody>
      </p:sp>
      <p:sp>
        <p:nvSpPr>
          <p:cNvPr id="16" name="TextBox 7">
            <a:extLst>
              <a:ext uri="{FF2B5EF4-FFF2-40B4-BE49-F238E27FC236}">
                <a16:creationId xmlns:a16="http://schemas.microsoft.com/office/drawing/2014/main" id="{5672AC04-862B-4D76-BA3E-872ECC2D8F67}"/>
              </a:ext>
            </a:extLst>
          </p:cNvPr>
          <p:cNvSpPr txBox="1"/>
          <p:nvPr/>
        </p:nvSpPr>
        <p:spPr>
          <a:xfrm>
            <a:off x="3106185" y="5719945"/>
            <a:ext cx="1167730" cy="634943"/>
          </a:xfrm>
          <a:prstGeom prst="rect">
            <a:avLst/>
          </a:prstGeom>
          <a:solidFill>
            <a:schemeClr val="bg1"/>
          </a:solidFill>
          <a:ln>
            <a:noFill/>
          </a:ln>
        </p:spPr>
        <p:txBody>
          <a:bodyPr wrap="none" rtlCol="0">
            <a:noAutofit/>
          </a:bodyPr>
          <a:lstStyle/>
          <a:p>
            <a:r>
              <a:rPr lang="cs-CZ" sz="1200" b="1" dirty="0"/>
              <a:t>chlapci: N = 2 768  </a:t>
            </a:r>
          </a:p>
          <a:p>
            <a:r>
              <a:rPr lang="cs-CZ" sz="1200" b="1" dirty="0"/>
              <a:t>dívky:    N = 1 756 </a:t>
            </a:r>
          </a:p>
        </p:txBody>
      </p:sp>
      <p:sp>
        <p:nvSpPr>
          <p:cNvPr id="17" name="TextBox 7">
            <a:extLst>
              <a:ext uri="{FF2B5EF4-FFF2-40B4-BE49-F238E27FC236}">
                <a16:creationId xmlns:a16="http://schemas.microsoft.com/office/drawing/2014/main" id="{AD7C1F2A-7BCF-4C78-A5E2-4BEDDA32D373}"/>
              </a:ext>
            </a:extLst>
          </p:cNvPr>
          <p:cNvSpPr txBox="1"/>
          <p:nvPr/>
        </p:nvSpPr>
        <p:spPr>
          <a:xfrm>
            <a:off x="6515870" y="5643489"/>
            <a:ext cx="1167730" cy="634943"/>
          </a:xfrm>
          <a:prstGeom prst="rect">
            <a:avLst/>
          </a:prstGeom>
          <a:solidFill>
            <a:schemeClr val="bg1"/>
          </a:solidFill>
          <a:ln>
            <a:noFill/>
          </a:ln>
        </p:spPr>
        <p:txBody>
          <a:bodyPr wrap="none" rtlCol="0">
            <a:noAutofit/>
          </a:bodyPr>
          <a:lstStyle/>
          <a:p>
            <a:r>
              <a:rPr lang="cs-CZ" sz="1200" b="1" dirty="0"/>
              <a:t>chlapci: N = 151 </a:t>
            </a:r>
          </a:p>
          <a:p>
            <a:r>
              <a:rPr lang="cs-CZ" sz="1200" b="1" dirty="0"/>
              <a:t>dívky:    N = 93</a:t>
            </a:r>
          </a:p>
        </p:txBody>
      </p:sp>
      <p:sp>
        <p:nvSpPr>
          <p:cNvPr id="6" name="Obdélník 5">
            <a:extLst>
              <a:ext uri="{FF2B5EF4-FFF2-40B4-BE49-F238E27FC236}">
                <a16:creationId xmlns:a16="http://schemas.microsoft.com/office/drawing/2014/main" id="{FE183C5D-7CA9-4FDE-A103-C63825807FBC}"/>
              </a:ext>
            </a:extLst>
          </p:cNvPr>
          <p:cNvSpPr/>
          <p:nvPr/>
        </p:nvSpPr>
        <p:spPr>
          <a:xfrm>
            <a:off x="8397751" y="6160242"/>
            <a:ext cx="3794249" cy="338554"/>
          </a:xfrm>
          <a:prstGeom prst="rect">
            <a:avLst/>
          </a:prstGeom>
        </p:spPr>
        <p:txBody>
          <a:bodyPr wrap="square">
            <a:spAutoFit/>
          </a:bodyPr>
          <a:lstStyle/>
          <a:p>
            <a:r>
              <a:rPr lang="cs-CZ" sz="800" b="1" dirty="0"/>
              <a:t>Pozn.:  </a:t>
            </a:r>
            <a:r>
              <a:rPr lang="cs-CZ" sz="800" dirty="0"/>
              <a:t>Vrozené vady zjištěné do 1 roku života uváděné podle roku narození a kraje bydliště matky.</a:t>
            </a:r>
          </a:p>
        </p:txBody>
      </p:sp>
      <p:graphicFrame>
        <p:nvGraphicFramePr>
          <p:cNvPr id="22" name="Graf 21">
            <a:extLst>
              <a:ext uri="{FF2B5EF4-FFF2-40B4-BE49-F238E27FC236}">
                <a16:creationId xmlns:a16="http://schemas.microsoft.com/office/drawing/2014/main" id="{99965896-6476-44B4-9C69-CC3FC3BB909D}"/>
              </a:ext>
            </a:extLst>
          </p:cNvPr>
          <p:cNvGraphicFramePr>
            <a:graphicFrameLocks/>
          </p:cNvGraphicFramePr>
          <p:nvPr/>
        </p:nvGraphicFramePr>
        <p:xfrm>
          <a:off x="398571" y="1525595"/>
          <a:ext cx="3513385" cy="49846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Graf 23">
            <a:extLst>
              <a:ext uri="{FF2B5EF4-FFF2-40B4-BE49-F238E27FC236}">
                <a16:creationId xmlns:a16="http://schemas.microsoft.com/office/drawing/2014/main" id="{67B5E811-1C66-41D2-9162-8E94FB3EF750}"/>
              </a:ext>
            </a:extLst>
          </p:cNvPr>
          <p:cNvGraphicFramePr>
            <a:graphicFrameLocks/>
          </p:cNvGraphicFramePr>
          <p:nvPr/>
        </p:nvGraphicFramePr>
        <p:xfrm>
          <a:off x="4019136" y="1537080"/>
          <a:ext cx="3513385" cy="497320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ovéPole 26">
            <a:extLst>
              <a:ext uri="{FF2B5EF4-FFF2-40B4-BE49-F238E27FC236}">
                <a16:creationId xmlns:a16="http://schemas.microsoft.com/office/drawing/2014/main" id="{2A9C2EC7-DDF8-437B-87EF-7F804C650915}"/>
              </a:ext>
            </a:extLst>
          </p:cNvPr>
          <p:cNvSpPr txBox="1"/>
          <p:nvPr/>
        </p:nvSpPr>
        <p:spPr>
          <a:xfrm>
            <a:off x="1234985" y="3943831"/>
            <a:ext cx="6005183" cy="261610"/>
          </a:xfrm>
          <a:prstGeom prst="rect">
            <a:avLst/>
          </a:prstGeom>
          <a:noFill/>
        </p:spPr>
        <p:txBody>
          <a:bodyPr wrap="square" rtlCol="0">
            <a:spAutoFit/>
          </a:bodyPr>
          <a:lstStyle/>
          <a:p>
            <a:r>
              <a:rPr lang="cs-CZ" sz="1100" dirty="0">
                <a:solidFill>
                  <a:schemeClr val="bg1"/>
                </a:solidFill>
              </a:rPr>
              <a:t> 22,80 %                               38,38 %                                                       21,85 %                               36,56 %</a:t>
            </a:r>
          </a:p>
        </p:txBody>
      </p:sp>
      <p:sp>
        <p:nvSpPr>
          <p:cNvPr id="28" name="TextovéPole 27">
            <a:extLst>
              <a:ext uri="{FF2B5EF4-FFF2-40B4-BE49-F238E27FC236}">
                <a16:creationId xmlns:a16="http://schemas.microsoft.com/office/drawing/2014/main" id="{44B7FA53-B810-4852-80EB-D30A0C27930C}"/>
              </a:ext>
            </a:extLst>
          </p:cNvPr>
          <p:cNvSpPr txBox="1"/>
          <p:nvPr/>
        </p:nvSpPr>
        <p:spPr>
          <a:xfrm>
            <a:off x="1271054" y="2989449"/>
            <a:ext cx="4657015" cy="261610"/>
          </a:xfrm>
          <a:prstGeom prst="rect">
            <a:avLst/>
          </a:prstGeom>
          <a:noFill/>
        </p:spPr>
        <p:txBody>
          <a:bodyPr wrap="square" rtlCol="0">
            <a:spAutoFit/>
          </a:bodyPr>
          <a:lstStyle/>
          <a:p>
            <a:r>
              <a:rPr lang="cs-CZ" sz="1100" dirty="0">
                <a:solidFill>
                  <a:schemeClr val="bg1"/>
                </a:solidFill>
              </a:rPr>
              <a:t>29,15 %                                                                                                     23,84 %</a:t>
            </a:r>
          </a:p>
        </p:txBody>
      </p:sp>
      <p:sp>
        <p:nvSpPr>
          <p:cNvPr id="29" name="TextovéPole 28">
            <a:extLst>
              <a:ext uri="{FF2B5EF4-FFF2-40B4-BE49-F238E27FC236}">
                <a16:creationId xmlns:a16="http://schemas.microsoft.com/office/drawing/2014/main" id="{408AEAEF-1CEB-408C-A8D2-7E338121AB09}"/>
              </a:ext>
            </a:extLst>
          </p:cNvPr>
          <p:cNvSpPr txBox="1"/>
          <p:nvPr/>
        </p:nvSpPr>
        <p:spPr>
          <a:xfrm>
            <a:off x="1311935" y="1973577"/>
            <a:ext cx="5731056" cy="261610"/>
          </a:xfrm>
          <a:prstGeom prst="rect">
            <a:avLst/>
          </a:prstGeom>
          <a:noFill/>
        </p:spPr>
        <p:txBody>
          <a:bodyPr wrap="none" rtlCol="0">
            <a:spAutoFit/>
          </a:bodyPr>
          <a:lstStyle/>
          <a:p>
            <a:r>
              <a:rPr lang="cs-CZ" sz="1100" dirty="0">
                <a:solidFill>
                  <a:schemeClr val="bg1"/>
                </a:solidFill>
              </a:rPr>
              <a:t>16,22  %                            22,61 %                                                        19,87 %                               32,26 %</a:t>
            </a:r>
          </a:p>
        </p:txBody>
      </p:sp>
      <p:graphicFrame>
        <p:nvGraphicFramePr>
          <p:cNvPr id="30" name="Tabulka 29">
            <a:extLst>
              <a:ext uri="{FF2B5EF4-FFF2-40B4-BE49-F238E27FC236}">
                <a16:creationId xmlns:a16="http://schemas.microsoft.com/office/drawing/2014/main" id="{653FC9A4-9150-4B6E-8A9E-32E6E44C5BDF}"/>
              </a:ext>
            </a:extLst>
          </p:cNvPr>
          <p:cNvGraphicFramePr>
            <a:graphicFrameLocks noGrp="1"/>
          </p:cNvGraphicFramePr>
          <p:nvPr/>
        </p:nvGraphicFramePr>
        <p:xfrm>
          <a:off x="8448178" y="4751333"/>
          <a:ext cx="3395677" cy="1408909"/>
        </p:xfrm>
        <a:graphic>
          <a:graphicData uri="http://schemas.openxmlformats.org/drawingml/2006/table">
            <a:tbl>
              <a:tblPr/>
              <a:tblGrid>
                <a:gridCol w="2251871">
                  <a:extLst>
                    <a:ext uri="{9D8B030D-6E8A-4147-A177-3AD203B41FA5}">
                      <a16:colId xmlns:a16="http://schemas.microsoft.com/office/drawing/2014/main" val="723979113"/>
                    </a:ext>
                  </a:extLst>
                </a:gridCol>
                <a:gridCol w="571903">
                  <a:extLst>
                    <a:ext uri="{9D8B030D-6E8A-4147-A177-3AD203B41FA5}">
                      <a16:colId xmlns:a16="http://schemas.microsoft.com/office/drawing/2014/main" val="247015412"/>
                    </a:ext>
                  </a:extLst>
                </a:gridCol>
                <a:gridCol w="571903">
                  <a:extLst>
                    <a:ext uri="{9D8B030D-6E8A-4147-A177-3AD203B41FA5}">
                      <a16:colId xmlns:a16="http://schemas.microsoft.com/office/drawing/2014/main" val="94854939"/>
                    </a:ext>
                  </a:extLst>
                </a:gridCol>
              </a:tblGrid>
              <a:tr h="133339">
                <a:tc gridSpan="3">
                  <a:txBody>
                    <a:bodyPr/>
                    <a:lstStyle/>
                    <a:p>
                      <a:pPr algn="ctr" rtl="0" fontAlgn="b"/>
                      <a:r>
                        <a:rPr lang="cs-CZ" sz="800" b="1" i="0" u="none" strike="noStrike" dirty="0">
                          <a:solidFill>
                            <a:srgbClr val="FFFFFF"/>
                          </a:solidFill>
                          <a:effectLst/>
                          <a:latin typeface="Calibri" panose="020F0502020204030204" pitchFamily="34" charset="0"/>
                        </a:rPr>
                        <a:t>ČR</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F559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559298321"/>
                  </a:ext>
                </a:extLst>
              </a:tr>
              <a:tr h="133339">
                <a:tc>
                  <a:txBody>
                    <a:bodyPr/>
                    <a:lstStyle/>
                    <a:p>
                      <a:pPr algn="ctr" rtl="0" fontAlgn="ctr"/>
                      <a:r>
                        <a:rPr lang="cs-CZ" sz="800" b="1" i="0" u="none" strike="noStrike">
                          <a:solidFill>
                            <a:srgbClr val="FFFFFF"/>
                          </a:solidFill>
                          <a:effectLst/>
                          <a:latin typeface="Calibri" panose="020F0502020204030204" pitchFamily="34" charset="0"/>
                        </a:rPr>
                        <a:t> </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800" b="1" i="0" u="none" strike="noStrike">
                          <a:solidFill>
                            <a:srgbClr val="FFFFFF"/>
                          </a:solidFill>
                          <a:effectLst/>
                          <a:latin typeface="Calibri" panose="020F0502020204030204" pitchFamily="34" charset="0"/>
                        </a:rPr>
                        <a:t>chlapci</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800" b="1" i="0" u="none" strike="noStrike">
                          <a:solidFill>
                            <a:srgbClr val="FFFFFF"/>
                          </a:solidFill>
                          <a:effectLst/>
                          <a:latin typeface="Calibri" panose="020F0502020204030204" pitchFamily="34" charset="0"/>
                        </a:rPr>
                        <a:t>dívky</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559065355"/>
                  </a:ext>
                </a:extLst>
              </a:tr>
              <a:tr h="112078">
                <a:tc>
                  <a:txBody>
                    <a:bodyPr/>
                    <a:lstStyle/>
                    <a:p>
                      <a:pPr algn="r" rtl="0" fontAlgn="b"/>
                      <a:r>
                        <a:rPr lang="cs-CZ" sz="800" b="1" i="0" u="none" strike="noStrike">
                          <a:solidFill>
                            <a:srgbClr val="000000"/>
                          </a:solidFill>
                          <a:effectLst/>
                          <a:latin typeface="Calibri" panose="020F0502020204030204" pitchFamily="34" charset="0"/>
                        </a:rPr>
                        <a:t>živě narození s  VV</a:t>
                      </a:r>
                    </a:p>
                  </a:txBody>
                  <a:tcPr marL="0" marR="0" marT="0" marB="0" anchor="b">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1" i="0" u="none" strike="noStrike">
                          <a:solidFill>
                            <a:srgbClr val="000000"/>
                          </a:solidFill>
                          <a:effectLst/>
                          <a:latin typeface="Calibri" panose="020F0502020204030204" pitchFamily="34" charset="0"/>
                        </a:rPr>
                        <a:t>2 572</a:t>
                      </a:r>
                    </a:p>
                  </a:txBody>
                  <a:tcPr marL="0" marR="0" marT="0" marB="0" anchor="b">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1" i="0" u="none" strike="noStrike">
                          <a:solidFill>
                            <a:srgbClr val="000000"/>
                          </a:solidFill>
                          <a:effectLst/>
                          <a:latin typeface="Calibri" panose="020F0502020204030204" pitchFamily="34" charset="0"/>
                        </a:rPr>
                        <a:t>1 635</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139478649"/>
                  </a:ext>
                </a:extLst>
              </a:tr>
              <a:tr h="177755">
                <a:tc>
                  <a:txBody>
                    <a:bodyPr/>
                    <a:lstStyle/>
                    <a:p>
                      <a:pPr algn="r" rtl="0" fontAlgn="b"/>
                      <a:r>
                        <a:rPr lang="cs-CZ" sz="800" b="0" i="0" u="none" strike="noStrike" dirty="0">
                          <a:solidFill>
                            <a:srgbClr val="000000"/>
                          </a:solidFill>
                          <a:effectLst/>
                          <a:latin typeface="Calibri" panose="020F0502020204030204" pitchFamily="34" charset="0"/>
                        </a:rPr>
                        <a:t>živě narození s  VV na 1 000 živě narozených</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43,84</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29,34</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410898498"/>
                  </a:ext>
                </a:extLst>
              </a:tr>
              <a:tr h="133339">
                <a:tc>
                  <a:txBody>
                    <a:bodyPr/>
                    <a:lstStyle/>
                    <a:p>
                      <a:pPr algn="r" rtl="0" fontAlgn="b"/>
                      <a:r>
                        <a:rPr lang="cs-CZ" sz="800" b="0" i="0" u="none" strike="noStrike" dirty="0">
                          <a:solidFill>
                            <a:srgbClr val="000000"/>
                          </a:solidFill>
                          <a:effectLst/>
                          <a:latin typeface="Calibri" panose="020F0502020204030204" pitchFamily="34" charset="0"/>
                        </a:rPr>
                        <a:t>z toho živě narození s dg.  Q00-Q99</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2 553</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1 625</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868215187"/>
                  </a:ext>
                </a:extLst>
              </a:tr>
              <a:tr h="133339">
                <a:tc gridSpan="3">
                  <a:txBody>
                    <a:bodyPr/>
                    <a:lstStyle/>
                    <a:p>
                      <a:pPr algn="ctr" rtl="0" fontAlgn="b"/>
                      <a:r>
                        <a:rPr lang="cs-CZ" sz="800" b="1" i="0" u="none" strike="noStrike" dirty="0">
                          <a:solidFill>
                            <a:srgbClr val="FFFFFF"/>
                          </a:solidFill>
                          <a:effectLst/>
                          <a:latin typeface="Calibri" panose="020F0502020204030204" pitchFamily="34" charset="0"/>
                        </a:rPr>
                        <a:t>Královehradecký kraj</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F559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324200183"/>
                  </a:ext>
                </a:extLst>
              </a:tr>
              <a:tr h="133339">
                <a:tc>
                  <a:txBody>
                    <a:bodyPr/>
                    <a:lstStyle/>
                    <a:p>
                      <a:pPr algn="r" rtl="0" fontAlgn="ctr"/>
                      <a:r>
                        <a:rPr lang="cs-CZ" sz="800" b="1" i="0" u="none" strike="noStrike" dirty="0">
                          <a:solidFill>
                            <a:srgbClr val="FFFFFF"/>
                          </a:solidFill>
                          <a:effectLst/>
                          <a:latin typeface="Calibri" panose="020F0502020204030204" pitchFamily="34" charset="0"/>
                        </a:rPr>
                        <a:t> </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800" b="1" i="0" u="none" strike="noStrike">
                          <a:solidFill>
                            <a:srgbClr val="FFFFFF"/>
                          </a:solidFill>
                          <a:effectLst/>
                          <a:latin typeface="Calibri" panose="020F0502020204030204" pitchFamily="34" charset="0"/>
                        </a:rPr>
                        <a:t>chlapci</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800" b="1" i="0" u="none" strike="noStrike" dirty="0">
                          <a:solidFill>
                            <a:srgbClr val="FFFFFF"/>
                          </a:solidFill>
                          <a:effectLst/>
                          <a:latin typeface="Calibri" panose="020F0502020204030204" pitchFamily="34" charset="0"/>
                        </a:rPr>
                        <a:t>dívky</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950223856"/>
                  </a:ext>
                </a:extLst>
              </a:tr>
              <a:tr h="120727">
                <a:tc>
                  <a:txBody>
                    <a:bodyPr/>
                    <a:lstStyle/>
                    <a:p>
                      <a:pPr algn="r" rtl="0" fontAlgn="b"/>
                      <a:r>
                        <a:rPr lang="cs-CZ" sz="800" b="1" i="0" u="none" strike="noStrike" dirty="0">
                          <a:solidFill>
                            <a:srgbClr val="000000"/>
                          </a:solidFill>
                          <a:effectLst/>
                          <a:latin typeface="Calibri" panose="020F0502020204030204" pitchFamily="34" charset="0"/>
                        </a:rPr>
                        <a:t>živě narození s  VV</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800" b="0" i="0" u="none" strike="noStrike" dirty="0">
                          <a:solidFill>
                            <a:srgbClr val="000000"/>
                          </a:solidFill>
                          <a:effectLst/>
                          <a:latin typeface="+mn-lt"/>
                        </a:rPr>
                        <a:t>132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800" b="0" i="0" u="none" strike="noStrike" dirty="0">
                          <a:solidFill>
                            <a:srgbClr val="000000"/>
                          </a:solidFill>
                          <a:effectLst/>
                          <a:latin typeface="+mn-lt"/>
                        </a:rPr>
                        <a:t>86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342019272"/>
                  </a:ext>
                </a:extLst>
              </a:tr>
              <a:tr h="177755">
                <a:tc>
                  <a:txBody>
                    <a:bodyPr/>
                    <a:lstStyle/>
                    <a:p>
                      <a:pPr algn="r" rtl="0" fontAlgn="b"/>
                      <a:r>
                        <a:rPr lang="cs-CZ" sz="800" b="0" i="0" u="none" strike="noStrike" dirty="0">
                          <a:solidFill>
                            <a:srgbClr val="000000"/>
                          </a:solidFill>
                          <a:effectLst/>
                          <a:latin typeface="Calibri" panose="020F0502020204030204" pitchFamily="34" charset="0"/>
                        </a:rPr>
                        <a:t>živě narození s  VV na 1 000 živě narozených</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800" b="0" i="0" u="none" strike="noStrike" dirty="0">
                          <a:solidFill>
                            <a:srgbClr val="000000"/>
                          </a:solidFill>
                          <a:effectLst/>
                          <a:latin typeface="+mn-lt"/>
                        </a:rPr>
                        <a:t>45,01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800" b="0" i="0" u="none" strike="noStrike" dirty="0">
                          <a:solidFill>
                            <a:srgbClr val="000000"/>
                          </a:solidFill>
                          <a:effectLst/>
                          <a:latin typeface="+mn-lt"/>
                        </a:rPr>
                        <a:t>31,06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50776489"/>
                  </a:ext>
                </a:extLst>
              </a:tr>
              <a:tr h="133339">
                <a:tc>
                  <a:txBody>
                    <a:bodyPr/>
                    <a:lstStyle/>
                    <a:p>
                      <a:pPr algn="r" rtl="0" fontAlgn="b"/>
                      <a:r>
                        <a:rPr lang="cs-CZ" sz="800" b="0" i="0" u="none" strike="noStrike" dirty="0">
                          <a:solidFill>
                            <a:srgbClr val="000000"/>
                          </a:solidFill>
                          <a:effectLst/>
                          <a:latin typeface="Calibri" panose="020F0502020204030204" pitchFamily="34" charset="0"/>
                        </a:rPr>
                        <a:t>z toho živě narození s dg.  Q00-Q99</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1" i="0" u="none" strike="noStrike" dirty="0">
                          <a:solidFill>
                            <a:srgbClr val="000000"/>
                          </a:solidFill>
                          <a:effectLst/>
                          <a:latin typeface="+mn-lt"/>
                        </a:rPr>
                        <a:t>132</a:t>
                      </a:r>
                    </a:p>
                  </a:txBody>
                  <a:tcPr marL="0" marR="0" marT="0"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1" i="0" u="none" strike="noStrike" dirty="0">
                          <a:solidFill>
                            <a:srgbClr val="000000"/>
                          </a:solidFill>
                          <a:effectLst/>
                          <a:latin typeface="+mn-lt"/>
                        </a:rPr>
                        <a:t>86</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024156500"/>
                  </a:ext>
                </a:extLst>
              </a:tr>
            </a:tbl>
          </a:graphicData>
        </a:graphic>
      </p:graphicFrame>
    </p:spTree>
    <p:extLst>
      <p:ext uri="{BB962C8B-B14F-4D97-AF65-F5344CB8AC3E}">
        <p14:creationId xmlns:p14="http://schemas.microsoft.com/office/powerpoint/2010/main" val="1494884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13">
            <a:extLst>
              <a:ext uri="{FF2B5EF4-FFF2-40B4-BE49-F238E27FC236}">
                <a16:creationId xmlns:a16="http://schemas.microsoft.com/office/drawing/2014/main" id="{59AAA0EC-5E79-4705-81B0-D7F98D3ADEF5}"/>
              </a:ext>
            </a:extLst>
          </p:cNvPr>
          <p:cNvGrpSpPr/>
          <p:nvPr/>
        </p:nvGrpSpPr>
        <p:grpSpPr>
          <a:xfrm>
            <a:off x="10134165" y="98024"/>
            <a:ext cx="2018923" cy="686726"/>
            <a:chOff x="9868966" y="545145"/>
            <a:chExt cx="1621130" cy="561419"/>
          </a:xfrm>
        </p:grpSpPr>
        <p:sp>
          <p:nvSpPr>
            <p:cNvPr id="23" name="Rectangle 15">
              <a:extLst>
                <a:ext uri="{FF2B5EF4-FFF2-40B4-BE49-F238E27FC236}">
                  <a16:creationId xmlns:a16="http://schemas.microsoft.com/office/drawing/2014/main" id="{8F881C83-5020-4020-9C89-1C0BE450F2DD}"/>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Vlajka CR">
              <a:extLst>
                <a:ext uri="{FF2B5EF4-FFF2-40B4-BE49-F238E27FC236}">
                  <a16:creationId xmlns:a16="http://schemas.microsoft.com/office/drawing/2014/main" id="{547EFFDB-FE79-42CD-8165-A30692F818B0}"/>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17">
              <a:extLst>
                <a:ext uri="{FF2B5EF4-FFF2-40B4-BE49-F238E27FC236}">
                  <a16:creationId xmlns:a16="http://schemas.microsoft.com/office/drawing/2014/main" id="{3DFB388E-095F-4A2C-8E0C-16419E64B5D2}"/>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7" name="TextBox 6"/>
          <p:cNvSpPr txBox="1"/>
          <p:nvPr/>
        </p:nvSpPr>
        <p:spPr>
          <a:xfrm>
            <a:off x="398571" y="519359"/>
            <a:ext cx="2926827" cy="307777"/>
          </a:xfrm>
          <a:prstGeom prst="rect">
            <a:avLst/>
          </a:prstGeom>
          <a:noFill/>
        </p:spPr>
        <p:txBody>
          <a:bodyPr wrap="none" rtlCol="0">
            <a:spAutoFit/>
          </a:bodyPr>
          <a:lstStyle/>
          <a:p>
            <a:r>
              <a:rPr lang="cs-CZ" sz="1400" b="1" dirty="0"/>
              <a:t>Zdroj: </a:t>
            </a:r>
            <a:r>
              <a:rPr lang="cs-CZ" sz="1400" dirty="0"/>
              <a:t>ÚZIS ČR – NRRZ – Vrozené vady</a:t>
            </a:r>
            <a:endParaRPr lang="en-US" sz="1400" dirty="0"/>
          </a:p>
        </p:txBody>
      </p:sp>
      <p:sp>
        <p:nvSpPr>
          <p:cNvPr id="3" name="Title 2"/>
          <p:cNvSpPr>
            <a:spLocks noGrp="1"/>
          </p:cNvSpPr>
          <p:nvPr>
            <p:ph type="title"/>
          </p:nvPr>
        </p:nvSpPr>
        <p:spPr>
          <a:xfrm>
            <a:off x="398571" y="135935"/>
            <a:ext cx="10515600" cy="631595"/>
          </a:xfrm>
        </p:spPr>
        <p:txBody>
          <a:bodyPr>
            <a:normAutofit/>
          </a:bodyPr>
          <a:lstStyle/>
          <a:p>
            <a:r>
              <a:rPr lang="cs-CZ" dirty="0" smtClean="0">
                <a:solidFill>
                  <a:srgbClr val="DA2128"/>
                </a:solidFill>
              </a:rPr>
              <a:t>Výskyt </a:t>
            </a:r>
            <a:r>
              <a:rPr lang="cs-CZ" dirty="0">
                <a:solidFill>
                  <a:srgbClr val="DA2128"/>
                </a:solidFill>
              </a:rPr>
              <a:t>vybraných vývojových vad</a:t>
            </a:r>
          </a:p>
        </p:txBody>
      </p:sp>
      <p:sp>
        <p:nvSpPr>
          <p:cNvPr id="2" name="TextovéPole 1">
            <a:extLst>
              <a:ext uri="{FF2B5EF4-FFF2-40B4-BE49-F238E27FC236}">
                <a16:creationId xmlns:a16="http://schemas.microsoft.com/office/drawing/2014/main" id="{1E59A117-FEAD-4B08-9A50-98B978ED7A11}"/>
              </a:ext>
            </a:extLst>
          </p:cNvPr>
          <p:cNvSpPr txBox="1"/>
          <p:nvPr/>
        </p:nvSpPr>
        <p:spPr>
          <a:xfrm>
            <a:off x="1092332" y="3940142"/>
            <a:ext cx="6083717" cy="261610"/>
          </a:xfrm>
          <a:prstGeom prst="rect">
            <a:avLst/>
          </a:prstGeom>
          <a:noFill/>
        </p:spPr>
        <p:txBody>
          <a:bodyPr wrap="none" rtlCol="0">
            <a:spAutoFit/>
          </a:bodyPr>
          <a:lstStyle/>
          <a:p>
            <a:r>
              <a:rPr lang="cs-CZ" sz="1100" dirty="0">
                <a:solidFill>
                  <a:schemeClr val="bg1"/>
                </a:solidFill>
              </a:rPr>
              <a:t>22,64  %                               38,17 %                                                                21,85 %                               31,32 %</a:t>
            </a:r>
          </a:p>
        </p:txBody>
      </p:sp>
      <p:sp>
        <p:nvSpPr>
          <p:cNvPr id="25" name="TextovéPole 24">
            <a:extLst>
              <a:ext uri="{FF2B5EF4-FFF2-40B4-BE49-F238E27FC236}">
                <a16:creationId xmlns:a16="http://schemas.microsoft.com/office/drawing/2014/main" id="{A82D0BF4-57BF-4C9E-A6E0-A6736A945B73}"/>
              </a:ext>
            </a:extLst>
          </p:cNvPr>
          <p:cNvSpPr txBox="1"/>
          <p:nvPr/>
        </p:nvSpPr>
        <p:spPr>
          <a:xfrm>
            <a:off x="1081761" y="2944779"/>
            <a:ext cx="4657044" cy="261610"/>
          </a:xfrm>
          <a:prstGeom prst="rect">
            <a:avLst/>
          </a:prstGeom>
          <a:noFill/>
        </p:spPr>
        <p:txBody>
          <a:bodyPr wrap="none" rtlCol="0">
            <a:spAutoFit/>
          </a:bodyPr>
          <a:lstStyle/>
          <a:p>
            <a:r>
              <a:rPr lang="cs-CZ" sz="1100" dirty="0">
                <a:solidFill>
                  <a:schemeClr val="bg1"/>
                </a:solidFill>
              </a:rPr>
              <a:t>28,96  %                                                                                                              27,04 %</a:t>
            </a:r>
          </a:p>
        </p:txBody>
      </p:sp>
      <p:sp>
        <p:nvSpPr>
          <p:cNvPr id="26" name="TextovéPole 25">
            <a:extLst>
              <a:ext uri="{FF2B5EF4-FFF2-40B4-BE49-F238E27FC236}">
                <a16:creationId xmlns:a16="http://schemas.microsoft.com/office/drawing/2014/main" id="{857C8B67-EB75-4721-B318-3CF31AF01FE1}"/>
              </a:ext>
            </a:extLst>
          </p:cNvPr>
          <p:cNvSpPr txBox="1"/>
          <p:nvPr/>
        </p:nvSpPr>
        <p:spPr>
          <a:xfrm>
            <a:off x="1092332" y="2026513"/>
            <a:ext cx="6179897" cy="261610"/>
          </a:xfrm>
          <a:prstGeom prst="rect">
            <a:avLst/>
          </a:prstGeom>
          <a:noFill/>
        </p:spPr>
        <p:txBody>
          <a:bodyPr wrap="none" rtlCol="0">
            <a:spAutoFit/>
          </a:bodyPr>
          <a:lstStyle/>
          <a:p>
            <a:r>
              <a:rPr lang="cs-CZ" sz="1100" dirty="0">
                <a:solidFill>
                  <a:schemeClr val="bg1"/>
                </a:solidFill>
              </a:rPr>
              <a:t>16,11  %                               22,48 %                                                                22,22 %                               29,67 %</a:t>
            </a:r>
          </a:p>
        </p:txBody>
      </p:sp>
      <p:sp>
        <p:nvSpPr>
          <p:cNvPr id="18" name="TextBox 7">
            <a:extLst>
              <a:ext uri="{FF2B5EF4-FFF2-40B4-BE49-F238E27FC236}">
                <a16:creationId xmlns:a16="http://schemas.microsoft.com/office/drawing/2014/main" id="{2ADD540C-5667-4148-86CA-6F3B6D6AA086}"/>
              </a:ext>
            </a:extLst>
          </p:cNvPr>
          <p:cNvSpPr txBox="1"/>
          <p:nvPr/>
        </p:nvSpPr>
        <p:spPr>
          <a:xfrm>
            <a:off x="-17106" y="3731060"/>
            <a:ext cx="3823855" cy="4170218"/>
          </a:xfrm>
          <a:prstGeom prst="rect">
            <a:avLst/>
          </a:prstGeom>
          <a:noFill/>
          <a:ln>
            <a:noFill/>
          </a:ln>
        </p:spPr>
        <p:txBody>
          <a:bodyPr wrap="none" rtlCol="0">
            <a:noAutofit/>
          </a:bodyPr>
          <a:lstStyle/>
          <a:p>
            <a:pPr>
              <a:spcBef>
                <a:spcPct val="0"/>
              </a:spcBef>
            </a:pPr>
            <a:r>
              <a:rPr lang="cs-CZ" altLang="cs-CZ" sz="1600" b="1" dirty="0"/>
              <a:t>Výskyt Downova, </a:t>
            </a:r>
            <a:r>
              <a:rPr lang="cs-CZ" altLang="cs-CZ" sz="1600" b="1" dirty="0" err="1"/>
              <a:t>Edwardsova</a:t>
            </a:r>
            <a:r>
              <a:rPr lang="cs-CZ" altLang="cs-CZ" sz="1600" b="1" dirty="0"/>
              <a:t> a </a:t>
            </a:r>
            <a:r>
              <a:rPr lang="cs-CZ" altLang="cs-CZ" sz="1600" b="1" dirty="0" err="1"/>
              <a:t>Patauova</a:t>
            </a:r>
            <a:r>
              <a:rPr lang="cs-CZ" altLang="cs-CZ" sz="1600" b="1" dirty="0"/>
              <a:t> syndromu v ČR v letech 2000-2017</a:t>
            </a:r>
          </a:p>
        </p:txBody>
      </p:sp>
      <p:sp>
        <p:nvSpPr>
          <p:cNvPr id="19" name="TextBox 7">
            <a:extLst>
              <a:ext uri="{FF2B5EF4-FFF2-40B4-BE49-F238E27FC236}">
                <a16:creationId xmlns:a16="http://schemas.microsoft.com/office/drawing/2014/main" id="{B68551A2-9446-4F19-A751-6EBFE24CB8C0}"/>
              </a:ext>
            </a:extLst>
          </p:cNvPr>
          <p:cNvSpPr txBox="1"/>
          <p:nvPr/>
        </p:nvSpPr>
        <p:spPr>
          <a:xfrm>
            <a:off x="0" y="827136"/>
            <a:ext cx="3823855" cy="4170218"/>
          </a:xfrm>
          <a:prstGeom prst="rect">
            <a:avLst/>
          </a:prstGeom>
          <a:noFill/>
          <a:ln>
            <a:noFill/>
          </a:ln>
        </p:spPr>
        <p:txBody>
          <a:bodyPr wrap="none" rtlCol="0">
            <a:noAutofit/>
          </a:bodyPr>
          <a:lstStyle/>
          <a:p>
            <a:pPr>
              <a:spcBef>
                <a:spcPct val="0"/>
              </a:spcBef>
            </a:pPr>
            <a:r>
              <a:rPr lang="cs-CZ" altLang="cs-CZ" sz="1600" b="1" dirty="0"/>
              <a:t>Výskyt anencefalie, spina </a:t>
            </a:r>
            <a:r>
              <a:rPr lang="cs-CZ" altLang="cs-CZ" sz="1600" b="1" dirty="0" err="1"/>
              <a:t>bifida</a:t>
            </a:r>
            <a:r>
              <a:rPr lang="cs-CZ" altLang="cs-CZ" sz="1600" b="1" dirty="0"/>
              <a:t> a </a:t>
            </a:r>
            <a:r>
              <a:rPr lang="cs-CZ" altLang="cs-CZ" sz="1600" b="1" dirty="0" err="1"/>
              <a:t>encefalokély</a:t>
            </a:r>
            <a:r>
              <a:rPr lang="cs-CZ" altLang="cs-CZ" sz="1600" b="1" dirty="0"/>
              <a:t> v ČR v letech 2000-2017</a:t>
            </a:r>
          </a:p>
        </p:txBody>
      </p:sp>
      <p:sp>
        <p:nvSpPr>
          <p:cNvPr id="20" name="Obdélník 19">
            <a:extLst>
              <a:ext uri="{FF2B5EF4-FFF2-40B4-BE49-F238E27FC236}">
                <a16:creationId xmlns:a16="http://schemas.microsoft.com/office/drawing/2014/main" id="{5B608C96-CA5E-4022-BB67-AD5569965860}"/>
              </a:ext>
            </a:extLst>
          </p:cNvPr>
          <p:cNvSpPr/>
          <p:nvPr/>
        </p:nvSpPr>
        <p:spPr>
          <a:xfrm>
            <a:off x="7443066" y="1423159"/>
            <a:ext cx="4111625" cy="5047536"/>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Výskyt vrozených vad v populaci velmi významně ovlivňuje stále se rozvíjející a </a:t>
            </a:r>
            <a:r>
              <a:rPr lang="cs-CZ" sz="1400" b="1" dirty="0">
                <a:latin typeface="Calibri" panose="020F0502020204030204" pitchFamily="34" charset="0"/>
                <a:ea typeface="Calibri" panose="020F0502020204030204" pitchFamily="34" charset="0"/>
              </a:rPr>
              <a:t>úspěšnější prenatální diagnostika vrozených vad</a:t>
            </a:r>
            <a:r>
              <a:rPr lang="cs-CZ" sz="1400" dirty="0">
                <a:latin typeface="Calibri" panose="020F0502020204030204" pitchFamily="34" charset="0"/>
                <a:ea typeface="Calibri" panose="020F0502020204030204" pitchFamily="34" charset="0"/>
              </a:rPr>
              <a:t>. Velké množství vrozených vad je odhaleno ještě v prenatálním </a:t>
            </a:r>
            <a:r>
              <a:rPr lang="cs-CZ" sz="1400" b="1" dirty="0">
                <a:latin typeface="Calibri" panose="020F0502020204030204" pitchFamily="34" charset="0"/>
                <a:ea typeface="Calibri" panose="020F0502020204030204" pitchFamily="34" charset="0"/>
              </a:rPr>
              <a:t>období vývoje plodu a značná část těchto dětí se ani nenarodí</a:t>
            </a:r>
            <a:r>
              <a:rPr lang="cs-CZ" sz="1400" dirty="0">
                <a:latin typeface="Calibri" panose="020F0502020204030204" pitchFamily="34" charset="0"/>
                <a:ea typeface="Calibri" panose="020F0502020204030204" pitchFamily="34" charset="0"/>
              </a:rPr>
              <a:t>.</a:t>
            </a:r>
          </a:p>
          <a:p>
            <a:pPr>
              <a:spcAft>
                <a:spcPts val="0"/>
              </a:spcAft>
            </a:pPr>
            <a:r>
              <a:rPr lang="cs-CZ" sz="1400" dirty="0">
                <a:latin typeface="Calibri" panose="020F0502020204030204" pitchFamily="34" charset="0"/>
                <a:ea typeface="Calibri" panose="020F0502020204030204" pitchFamily="34" charset="0"/>
              </a:rPr>
              <a:t>Nejčastěji prenatálně zachycovanými vadami jsou vrozené chromozomové aberace, z nichž především Downův syndrom.</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K tomu dochází díky vyššímu využívání </a:t>
            </a:r>
            <a:r>
              <a:rPr lang="cs-CZ" sz="1400" dirty="0" err="1">
                <a:latin typeface="Calibri" panose="020F0502020204030204" pitchFamily="34" charset="0"/>
                <a:ea typeface="Calibri" panose="020F0502020204030204" pitchFamily="34" charset="0"/>
              </a:rPr>
              <a:t>prvotrimestrálního</a:t>
            </a:r>
            <a:r>
              <a:rPr lang="cs-CZ" sz="1400" dirty="0">
                <a:latin typeface="Calibri" panose="020F0502020204030204" pitchFamily="34" charset="0"/>
                <a:ea typeface="Calibri" panose="020F0502020204030204" pitchFamily="34" charset="0"/>
              </a:rPr>
              <a:t> </a:t>
            </a:r>
            <a:r>
              <a:rPr lang="cs-CZ" sz="1400" dirty="0" err="1">
                <a:latin typeface="Calibri" panose="020F0502020204030204" pitchFamily="34" charset="0"/>
                <a:ea typeface="Calibri" panose="020F0502020204030204" pitchFamily="34" charset="0"/>
              </a:rPr>
              <a:t>screeningu</a:t>
            </a:r>
            <a:r>
              <a:rPr lang="cs-CZ" sz="1400" dirty="0">
                <a:latin typeface="Calibri" panose="020F0502020204030204" pitchFamily="34" charset="0"/>
                <a:ea typeface="Calibri" panose="020F0502020204030204" pitchFamily="34" charset="0"/>
              </a:rPr>
              <a:t> těhotných, který má vyšší </a:t>
            </a:r>
            <a:r>
              <a:rPr lang="cs-CZ" sz="1400" dirty="0" err="1">
                <a:latin typeface="Calibri" panose="020F0502020204030204" pitchFamily="34" charset="0"/>
                <a:ea typeface="Calibri" panose="020F0502020204030204" pitchFamily="34" charset="0"/>
              </a:rPr>
              <a:t>záchytnost</a:t>
            </a:r>
            <a:r>
              <a:rPr lang="cs-CZ" sz="1400" dirty="0">
                <a:latin typeface="Calibri" panose="020F0502020204030204" pitchFamily="34" charset="0"/>
                <a:ea typeface="Calibri" panose="020F0502020204030204" pitchFamily="34" charset="0"/>
              </a:rPr>
              <a:t> nejen Downova syndromu, ale také dalších vad. Díky častějšímu </a:t>
            </a:r>
            <a:r>
              <a:rPr lang="cs-CZ" sz="1400" dirty="0" err="1">
                <a:latin typeface="Calibri" panose="020F0502020204030204" pitchFamily="34" charset="0"/>
                <a:ea typeface="Calibri" panose="020F0502020204030204" pitchFamily="34" charset="0"/>
              </a:rPr>
              <a:t>screeningu</a:t>
            </a:r>
            <a:r>
              <a:rPr lang="cs-CZ" sz="1400" dirty="0">
                <a:latin typeface="Calibri" panose="020F0502020204030204" pitchFamily="34" charset="0"/>
                <a:ea typeface="Calibri" panose="020F0502020204030204" pitchFamily="34" charset="0"/>
              </a:rPr>
              <a:t> také stoupá možnost využívání časnějších diagnostických metod, jako je odběr choriových klků.</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Riziko chromozomových aberací se zvyšuje se stoupajícím věkem těhotných a z důvodu nepříznivě se vyvíjejícím průměrným věkem rodiček se zvyšuje i incidence těchto diagnóz.</a:t>
            </a:r>
          </a:p>
          <a:p>
            <a:pPr>
              <a:spcAft>
                <a:spcPts val="0"/>
              </a:spcAft>
            </a:pPr>
            <a:r>
              <a:rPr lang="cs-CZ" sz="1400" dirty="0">
                <a:latin typeface="Calibri" panose="020F0502020204030204" pitchFamily="34" charset="0"/>
                <a:ea typeface="Calibri" panose="020F0502020204030204" pitchFamily="34" charset="0"/>
              </a:rPr>
              <a:t>Prevalence diagnóz ze skupiny rozštěpových vad centrálního nervového systému se příliš nemění.</a:t>
            </a:r>
          </a:p>
          <a:p>
            <a:pPr>
              <a:spcAft>
                <a:spcPts val="0"/>
              </a:spcAft>
            </a:pPr>
            <a:endParaRPr lang="cs-CZ" sz="1400" dirty="0">
              <a:latin typeface="Calibri" panose="020F0502020204030204" pitchFamily="34" charset="0"/>
              <a:ea typeface="Calibri" panose="020F0502020204030204" pitchFamily="34" charset="0"/>
            </a:endParaRPr>
          </a:p>
        </p:txBody>
      </p:sp>
      <p:graphicFrame>
        <p:nvGraphicFramePr>
          <p:cNvPr id="29" name="Graf 28">
            <a:extLst>
              <a:ext uri="{FF2B5EF4-FFF2-40B4-BE49-F238E27FC236}">
                <a16:creationId xmlns:a16="http://schemas.microsoft.com/office/drawing/2014/main" id="{00000000-0008-0000-3400-000004000000}"/>
              </a:ext>
            </a:extLst>
          </p:cNvPr>
          <p:cNvGraphicFramePr>
            <a:graphicFrameLocks/>
          </p:cNvGraphicFramePr>
          <p:nvPr/>
        </p:nvGraphicFramePr>
        <p:xfrm>
          <a:off x="140677" y="1146004"/>
          <a:ext cx="7302389" cy="24011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Graf 29">
            <a:extLst>
              <a:ext uri="{FF2B5EF4-FFF2-40B4-BE49-F238E27FC236}">
                <a16:creationId xmlns:a16="http://schemas.microsoft.com/office/drawing/2014/main" id="{00000000-0008-0000-3400-000006000000}"/>
              </a:ext>
            </a:extLst>
          </p:cNvPr>
          <p:cNvGraphicFramePr>
            <a:graphicFrameLocks/>
          </p:cNvGraphicFramePr>
          <p:nvPr/>
        </p:nvGraphicFramePr>
        <p:xfrm>
          <a:off x="-406" y="3887823"/>
          <a:ext cx="7443472" cy="24927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64089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8571" y="552359"/>
            <a:ext cx="2957156" cy="307777"/>
          </a:xfrm>
          <a:prstGeom prst="rect">
            <a:avLst/>
          </a:prstGeom>
          <a:noFill/>
        </p:spPr>
        <p:txBody>
          <a:bodyPr wrap="none" rtlCol="0">
            <a:spAutoFit/>
          </a:bodyPr>
          <a:lstStyle/>
          <a:p>
            <a:r>
              <a:rPr lang="cs-CZ" sz="1400" b="1" dirty="0"/>
              <a:t>Zdroj: </a:t>
            </a:r>
            <a:r>
              <a:rPr lang="cs-CZ" sz="1400" dirty="0"/>
              <a:t>ÚZIS ČR – NRRZ – Vrozené vady</a:t>
            </a:r>
            <a:endParaRPr lang="en-US" sz="1400" dirty="0"/>
          </a:p>
        </p:txBody>
      </p:sp>
      <p:sp>
        <p:nvSpPr>
          <p:cNvPr id="3" name="Title 2"/>
          <p:cNvSpPr>
            <a:spLocks noGrp="1"/>
          </p:cNvSpPr>
          <p:nvPr>
            <p:ph type="title"/>
          </p:nvPr>
        </p:nvSpPr>
        <p:spPr>
          <a:xfrm>
            <a:off x="398571" y="135935"/>
            <a:ext cx="10515600" cy="631595"/>
          </a:xfrm>
        </p:spPr>
        <p:txBody>
          <a:bodyPr>
            <a:normAutofit/>
          </a:bodyPr>
          <a:lstStyle/>
          <a:p>
            <a:r>
              <a:rPr lang="cs-CZ" dirty="0" smtClean="0">
                <a:solidFill>
                  <a:srgbClr val="DA2128"/>
                </a:solidFill>
              </a:rPr>
              <a:t>Výskyt </a:t>
            </a:r>
            <a:r>
              <a:rPr lang="cs-CZ" dirty="0">
                <a:solidFill>
                  <a:srgbClr val="DA2128"/>
                </a:solidFill>
              </a:rPr>
              <a:t>vybraných vývojových vad</a:t>
            </a:r>
          </a:p>
        </p:txBody>
      </p:sp>
      <p:sp>
        <p:nvSpPr>
          <p:cNvPr id="2" name="TextovéPole 1">
            <a:extLst>
              <a:ext uri="{FF2B5EF4-FFF2-40B4-BE49-F238E27FC236}">
                <a16:creationId xmlns:a16="http://schemas.microsoft.com/office/drawing/2014/main" id="{1E59A117-FEAD-4B08-9A50-98B978ED7A11}"/>
              </a:ext>
            </a:extLst>
          </p:cNvPr>
          <p:cNvSpPr txBox="1"/>
          <p:nvPr/>
        </p:nvSpPr>
        <p:spPr>
          <a:xfrm>
            <a:off x="1092332" y="3940142"/>
            <a:ext cx="6083717" cy="261610"/>
          </a:xfrm>
          <a:prstGeom prst="rect">
            <a:avLst/>
          </a:prstGeom>
          <a:noFill/>
        </p:spPr>
        <p:txBody>
          <a:bodyPr wrap="none" rtlCol="0">
            <a:spAutoFit/>
          </a:bodyPr>
          <a:lstStyle/>
          <a:p>
            <a:r>
              <a:rPr lang="cs-CZ" sz="1100" dirty="0">
                <a:solidFill>
                  <a:schemeClr val="bg1"/>
                </a:solidFill>
              </a:rPr>
              <a:t>22,64  %                               38,17 %                                                                21,85 %                               31,32 %</a:t>
            </a:r>
          </a:p>
        </p:txBody>
      </p:sp>
      <p:sp>
        <p:nvSpPr>
          <p:cNvPr id="25" name="TextovéPole 24">
            <a:extLst>
              <a:ext uri="{FF2B5EF4-FFF2-40B4-BE49-F238E27FC236}">
                <a16:creationId xmlns:a16="http://schemas.microsoft.com/office/drawing/2014/main" id="{A82D0BF4-57BF-4C9E-A6E0-A6736A945B73}"/>
              </a:ext>
            </a:extLst>
          </p:cNvPr>
          <p:cNvSpPr txBox="1"/>
          <p:nvPr/>
        </p:nvSpPr>
        <p:spPr>
          <a:xfrm>
            <a:off x="1081761" y="2944779"/>
            <a:ext cx="4657044" cy="261610"/>
          </a:xfrm>
          <a:prstGeom prst="rect">
            <a:avLst/>
          </a:prstGeom>
          <a:noFill/>
        </p:spPr>
        <p:txBody>
          <a:bodyPr wrap="none" rtlCol="0">
            <a:spAutoFit/>
          </a:bodyPr>
          <a:lstStyle/>
          <a:p>
            <a:r>
              <a:rPr lang="cs-CZ" sz="1100" dirty="0">
                <a:solidFill>
                  <a:schemeClr val="bg1"/>
                </a:solidFill>
              </a:rPr>
              <a:t>28,96  %                                                                                                              27,04 %</a:t>
            </a:r>
          </a:p>
        </p:txBody>
      </p:sp>
      <p:sp>
        <p:nvSpPr>
          <p:cNvPr id="26" name="TextovéPole 25">
            <a:extLst>
              <a:ext uri="{FF2B5EF4-FFF2-40B4-BE49-F238E27FC236}">
                <a16:creationId xmlns:a16="http://schemas.microsoft.com/office/drawing/2014/main" id="{857C8B67-EB75-4721-B318-3CF31AF01FE1}"/>
              </a:ext>
            </a:extLst>
          </p:cNvPr>
          <p:cNvSpPr txBox="1"/>
          <p:nvPr/>
        </p:nvSpPr>
        <p:spPr>
          <a:xfrm>
            <a:off x="1092332" y="2026513"/>
            <a:ext cx="6179897" cy="261610"/>
          </a:xfrm>
          <a:prstGeom prst="rect">
            <a:avLst/>
          </a:prstGeom>
          <a:noFill/>
        </p:spPr>
        <p:txBody>
          <a:bodyPr wrap="none" rtlCol="0">
            <a:spAutoFit/>
          </a:bodyPr>
          <a:lstStyle/>
          <a:p>
            <a:r>
              <a:rPr lang="cs-CZ" sz="1100" dirty="0">
                <a:solidFill>
                  <a:schemeClr val="bg1"/>
                </a:solidFill>
              </a:rPr>
              <a:t>16,11  %                               22,48 %                                                                22,22 %                               29,67 %</a:t>
            </a:r>
          </a:p>
        </p:txBody>
      </p:sp>
      <p:sp>
        <p:nvSpPr>
          <p:cNvPr id="20" name="Obdélník 19">
            <a:extLst>
              <a:ext uri="{FF2B5EF4-FFF2-40B4-BE49-F238E27FC236}">
                <a16:creationId xmlns:a16="http://schemas.microsoft.com/office/drawing/2014/main" id="{5B608C96-CA5E-4022-BB67-AD5569965860}"/>
              </a:ext>
            </a:extLst>
          </p:cNvPr>
          <p:cNvSpPr/>
          <p:nvPr/>
        </p:nvSpPr>
        <p:spPr>
          <a:xfrm>
            <a:off x="7553780" y="1060745"/>
            <a:ext cx="4253369" cy="5262979"/>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Výskyt vrozených vad v populaci velmi významně ovlivňuje stále se rozvíjející a </a:t>
            </a:r>
            <a:r>
              <a:rPr lang="cs-CZ" sz="1400" b="1" dirty="0">
                <a:latin typeface="Calibri" panose="020F0502020204030204" pitchFamily="34" charset="0"/>
                <a:ea typeface="Calibri" panose="020F0502020204030204" pitchFamily="34" charset="0"/>
              </a:rPr>
              <a:t>úspěšnější prenatální diagnostika vrozených vad</a:t>
            </a:r>
            <a:r>
              <a:rPr lang="cs-CZ" sz="1400" dirty="0">
                <a:latin typeface="Calibri" panose="020F0502020204030204" pitchFamily="34" charset="0"/>
                <a:ea typeface="Calibri" panose="020F0502020204030204" pitchFamily="34" charset="0"/>
              </a:rPr>
              <a:t>. Velké množství vrozených vad je odhaleno ještě v prenatálním </a:t>
            </a:r>
            <a:r>
              <a:rPr lang="cs-CZ" sz="1400" b="1" dirty="0">
                <a:latin typeface="Calibri" panose="020F0502020204030204" pitchFamily="34" charset="0"/>
                <a:ea typeface="Calibri" panose="020F0502020204030204" pitchFamily="34" charset="0"/>
              </a:rPr>
              <a:t>období vývoje plodu a značná část těchto dětí se ani nenarodí</a:t>
            </a:r>
            <a:r>
              <a:rPr lang="cs-CZ" sz="1400" dirty="0">
                <a:latin typeface="Calibri" panose="020F0502020204030204" pitchFamily="34" charset="0"/>
                <a:ea typeface="Calibri" panose="020F0502020204030204" pitchFamily="34" charset="0"/>
              </a:rPr>
              <a:t>.</a:t>
            </a:r>
          </a:p>
          <a:p>
            <a:pPr>
              <a:spcAft>
                <a:spcPts val="0"/>
              </a:spcAft>
            </a:pPr>
            <a:r>
              <a:rPr lang="cs-CZ" sz="1400" dirty="0">
                <a:latin typeface="Calibri" panose="020F0502020204030204" pitchFamily="34" charset="0"/>
                <a:ea typeface="Calibri" panose="020F0502020204030204" pitchFamily="34" charset="0"/>
              </a:rPr>
              <a:t>Nejčastěji prenatálně zachycovanými vadami jsou vrozené chromozomové aberace, z nichž především Downův syndrom.</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K tomu dochází díky vyššímu využívání </a:t>
            </a:r>
            <a:r>
              <a:rPr lang="cs-CZ" sz="1400" dirty="0" err="1">
                <a:latin typeface="Calibri" panose="020F0502020204030204" pitchFamily="34" charset="0"/>
                <a:ea typeface="Calibri" panose="020F0502020204030204" pitchFamily="34" charset="0"/>
              </a:rPr>
              <a:t>prvotrimestrálního</a:t>
            </a:r>
            <a:r>
              <a:rPr lang="cs-CZ" sz="1400" dirty="0">
                <a:latin typeface="Calibri" panose="020F0502020204030204" pitchFamily="34" charset="0"/>
                <a:ea typeface="Calibri" panose="020F0502020204030204" pitchFamily="34" charset="0"/>
              </a:rPr>
              <a:t> </a:t>
            </a:r>
            <a:r>
              <a:rPr lang="cs-CZ" sz="1400" dirty="0" err="1">
                <a:latin typeface="Calibri" panose="020F0502020204030204" pitchFamily="34" charset="0"/>
                <a:ea typeface="Calibri" panose="020F0502020204030204" pitchFamily="34" charset="0"/>
              </a:rPr>
              <a:t>screeningu</a:t>
            </a:r>
            <a:r>
              <a:rPr lang="cs-CZ" sz="1400" dirty="0">
                <a:latin typeface="Calibri" panose="020F0502020204030204" pitchFamily="34" charset="0"/>
                <a:ea typeface="Calibri" panose="020F0502020204030204" pitchFamily="34" charset="0"/>
              </a:rPr>
              <a:t> těhotných, který má vyšší </a:t>
            </a:r>
            <a:r>
              <a:rPr lang="cs-CZ" sz="1400" dirty="0" err="1">
                <a:latin typeface="Calibri" panose="020F0502020204030204" pitchFamily="34" charset="0"/>
                <a:ea typeface="Calibri" panose="020F0502020204030204" pitchFamily="34" charset="0"/>
              </a:rPr>
              <a:t>záchytnost</a:t>
            </a:r>
            <a:r>
              <a:rPr lang="cs-CZ" sz="1400" dirty="0">
                <a:latin typeface="Calibri" panose="020F0502020204030204" pitchFamily="34" charset="0"/>
                <a:ea typeface="Calibri" panose="020F0502020204030204" pitchFamily="34" charset="0"/>
              </a:rPr>
              <a:t> nejen Downova syndromu, ale také dalších vad. Díky častějšímu </a:t>
            </a:r>
            <a:r>
              <a:rPr lang="cs-CZ" sz="1400" dirty="0" err="1">
                <a:latin typeface="Calibri" panose="020F0502020204030204" pitchFamily="34" charset="0"/>
                <a:ea typeface="Calibri" panose="020F0502020204030204" pitchFamily="34" charset="0"/>
              </a:rPr>
              <a:t>screeningu</a:t>
            </a:r>
            <a:r>
              <a:rPr lang="cs-CZ" sz="1400" dirty="0">
                <a:latin typeface="Calibri" panose="020F0502020204030204" pitchFamily="34" charset="0"/>
                <a:ea typeface="Calibri" panose="020F0502020204030204" pitchFamily="34" charset="0"/>
              </a:rPr>
              <a:t> také stoupá možnost využívání časnějších diagnostických metod, jako je odběr choriových klků.</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Riziko chromozomových aberací se zvyšuje se stoupajícím věkem těhotných a z důvodu nepříznivě se vyvíjejícím průměrným věkem rodiček se zvyšuje i incidence těchto diagnóz.</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Prevalence diagnóz ze skupiny rozštěpových vad centrálního nervového systému se příliš nemění.</a:t>
            </a:r>
          </a:p>
          <a:p>
            <a:pPr>
              <a:spcAft>
                <a:spcPts val="0"/>
              </a:spcAft>
            </a:pPr>
            <a:endParaRPr lang="cs-CZ" sz="1400" dirty="0">
              <a:latin typeface="Calibri" panose="020F0502020204030204" pitchFamily="34" charset="0"/>
              <a:ea typeface="Calibri" panose="020F0502020204030204" pitchFamily="34" charset="0"/>
            </a:endParaRPr>
          </a:p>
        </p:txBody>
      </p:sp>
      <p:sp>
        <p:nvSpPr>
          <p:cNvPr id="13" name="TextBox 7">
            <a:extLst>
              <a:ext uri="{FF2B5EF4-FFF2-40B4-BE49-F238E27FC236}">
                <a16:creationId xmlns:a16="http://schemas.microsoft.com/office/drawing/2014/main" id="{75701178-3819-4EF9-9C4A-2077195A7F6D}"/>
              </a:ext>
            </a:extLst>
          </p:cNvPr>
          <p:cNvSpPr txBox="1"/>
          <p:nvPr/>
        </p:nvSpPr>
        <p:spPr>
          <a:xfrm>
            <a:off x="177554" y="3596556"/>
            <a:ext cx="3823855" cy="4170218"/>
          </a:xfrm>
          <a:prstGeom prst="rect">
            <a:avLst/>
          </a:prstGeom>
          <a:noFill/>
          <a:ln>
            <a:noFill/>
          </a:ln>
        </p:spPr>
        <p:txBody>
          <a:bodyPr wrap="none" rtlCol="0">
            <a:noAutofit/>
          </a:bodyPr>
          <a:lstStyle/>
          <a:p>
            <a:pPr>
              <a:spcBef>
                <a:spcPct val="0"/>
              </a:spcBef>
            </a:pPr>
            <a:r>
              <a:rPr lang="cs-CZ" altLang="cs-CZ" sz="1600" b="1" dirty="0"/>
              <a:t>Výskyt Downova, </a:t>
            </a:r>
            <a:r>
              <a:rPr lang="cs-CZ" altLang="cs-CZ" sz="1600" b="1" dirty="0" err="1"/>
              <a:t>Edwardsova</a:t>
            </a:r>
            <a:r>
              <a:rPr lang="cs-CZ" altLang="cs-CZ" sz="1600" b="1" dirty="0"/>
              <a:t> a </a:t>
            </a:r>
            <a:r>
              <a:rPr lang="cs-CZ" altLang="cs-CZ" sz="1600" b="1" dirty="0" err="1"/>
              <a:t>Patauova</a:t>
            </a:r>
            <a:r>
              <a:rPr lang="cs-CZ" altLang="cs-CZ" sz="1600" b="1" dirty="0"/>
              <a:t> syndromu v letech 2000-2017 </a:t>
            </a:r>
            <a:r>
              <a:rPr lang="cs-CZ" altLang="cs-CZ" sz="1600" b="1" dirty="0" smtClean="0"/>
              <a:t>v </a:t>
            </a:r>
            <a:r>
              <a:rPr lang="cs-CZ" altLang="cs-CZ" sz="1600" b="1" dirty="0"/>
              <a:t>HKK</a:t>
            </a:r>
          </a:p>
        </p:txBody>
      </p:sp>
      <p:sp>
        <p:nvSpPr>
          <p:cNvPr id="18" name="TextBox 7">
            <a:extLst>
              <a:ext uri="{FF2B5EF4-FFF2-40B4-BE49-F238E27FC236}">
                <a16:creationId xmlns:a16="http://schemas.microsoft.com/office/drawing/2014/main" id="{E43838FF-70B9-4552-9BB2-C3164DF1D781}"/>
              </a:ext>
            </a:extLst>
          </p:cNvPr>
          <p:cNvSpPr txBox="1"/>
          <p:nvPr/>
        </p:nvSpPr>
        <p:spPr>
          <a:xfrm>
            <a:off x="186297" y="792305"/>
            <a:ext cx="3823855" cy="4170218"/>
          </a:xfrm>
          <a:prstGeom prst="rect">
            <a:avLst/>
          </a:prstGeom>
          <a:noFill/>
          <a:ln>
            <a:noFill/>
          </a:ln>
        </p:spPr>
        <p:txBody>
          <a:bodyPr wrap="none" rtlCol="0">
            <a:noAutofit/>
          </a:bodyPr>
          <a:lstStyle/>
          <a:p>
            <a:pPr>
              <a:spcBef>
                <a:spcPct val="0"/>
              </a:spcBef>
            </a:pPr>
            <a:r>
              <a:rPr lang="cs-CZ" altLang="cs-CZ" sz="1600" b="1" dirty="0"/>
              <a:t>Výskyt anencefalie, spina </a:t>
            </a:r>
            <a:r>
              <a:rPr lang="cs-CZ" altLang="cs-CZ" sz="1600" b="1" dirty="0" err="1"/>
              <a:t>bifida</a:t>
            </a:r>
            <a:r>
              <a:rPr lang="cs-CZ" altLang="cs-CZ" sz="1600" b="1" dirty="0"/>
              <a:t> a </a:t>
            </a:r>
            <a:r>
              <a:rPr lang="cs-CZ" altLang="cs-CZ" sz="1600" b="1" dirty="0" err="1"/>
              <a:t>encefalokély</a:t>
            </a:r>
            <a:r>
              <a:rPr lang="cs-CZ" altLang="cs-CZ" sz="1600" b="1" dirty="0"/>
              <a:t> v letech 2000-2017 </a:t>
            </a:r>
            <a:r>
              <a:rPr lang="cs-CZ" altLang="cs-CZ" sz="1600" b="1" dirty="0" smtClean="0"/>
              <a:t>v </a:t>
            </a:r>
            <a:r>
              <a:rPr lang="cs-CZ" altLang="cs-CZ" sz="1600" b="1" dirty="0"/>
              <a:t>HKK</a:t>
            </a:r>
          </a:p>
        </p:txBody>
      </p:sp>
      <p:graphicFrame>
        <p:nvGraphicFramePr>
          <p:cNvPr id="19" name="Graf 18">
            <a:extLst>
              <a:ext uri="{FF2B5EF4-FFF2-40B4-BE49-F238E27FC236}">
                <a16:creationId xmlns:a16="http://schemas.microsoft.com/office/drawing/2014/main" id="{3FD99806-8B27-48CB-8D0B-82459B3F29A7}"/>
              </a:ext>
            </a:extLst>
          </p:cNvPr>
          <p:cNvGraphicFramePr>
            <a:graphicFrameLocks/>
          </p:cNvGraphicFramePr>
          <p:nvPr>
            <p:extLst>
              <p:ext uri="{D42A27DB-BD31-4B8C-83A1-F6EECF244321}">
                <p14:modId xmlns:p14="http://schemas.microsoft.com/office/powerpoint/2010/main" val="3575219051"/>
              </p:ext>
            </p:extLst>
          </p:nvPr>
        </p:nvGraphicFramePr>
        <p:xfrm>
          <a:off x="147394" y="1068060"/>
          <a:ext cx="7302389" cy="24011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Graf 21">
            <a:extLst>
              <a:ext uri="{FF2B5EF4-FFF2-40B4-BE49-F238E27FC236}">
                <a16:creationId xmlns:a16="http://schemas.microsoft.com/office/drawing/2014/main" id="{1DDCAE42-0F3F-4081-B2D8-0409CD0815B6}"/>
              </a:ext>
            </a:extLst>
          </p:cNvPr>
          <p:cNvGraphicFramePr>
            <a:graphicFrameLocks/>
          </p:cNvGraphicFramePr>
          <p:nvPr>
            <p:extLst>
              <p:ext uri="{D42A27DB-BD31-4B8C-83A1-F6EECF244321}">
                <p14:modId xmlns:p14="http://schemas.microsoft.com/office/powerpoint/2010/main" val="1280944257"/>
              </p:ext>
            </p:extLst>
          </p:nvPr>
        </p:nvGraphicFramePr>
        <p:xfrm>
          <a:off x="186297" y="3904539"/>
          <a:ext cx="7302389" cy="2401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1228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3">
            <a:extLst>
              <a:ext uri="{FF2B5EF4-FFF2-40B4-BE49-F238E27FC236}">
                <a16:creationId xmlns:a16="http://schemas.microsoft.com/office/drawing/2014/main" id="{0F0CA230-E477-4E48-A8AF-EF6ACEC3A3A8}"/>
              </a:ext>
            </a:extLst>
          </p:cNvPr>
          <p:cNvGrpSpPr/>
          <p:nvPr/>
        </p:nvGrpSpPr>
        <p:grpSpPr>
          <a:xfrm>
            <a:off x="10134165" y="98024"/>
            <a:ext cx="2018923" cy="686726"/>
            <a:chOff x="9868966" y="545145"/>
            <a:chExt cx="1621130" cy="561419"/>
          </a:xfrm>
        </p:grpSpPr>
        <p:sp>
          <p:nvSpPr>
            <p:cNvPr id="19" name="Rectangle 15">
              <a:extLst>
                <a:ext uri="{FF2B5EF4-FFF2-40B4-BE49-F238E27FC236}">
                  <a16:creationId xmlns:a16="http://schemas.microsoft.com/office/drawing/2014/main" id="{6AD9797C-266E-496E-B0BE-CC41F2FFF47B}"/>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Vlajka CR">
              <a:extLst>
                <a:ext uri="{FF2B5EF4-FFF2-40B4-BE49-F238E27FC236}">
                  <a16:creationId xmlns:a16="http://schemas.microsoft.com/office/drawing/2014/main" id="{3BD8C11C-9BB3-488B-8D87-6A8034D99638}"/>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7">
              <a:extLst>
                <a:ext uri="{FF2B5EF4-FFF2-40B4-BE49-F238E27FC236}">
                  <a16:creationId xmlns:a16="http://schemas.microsoft.com/office/drawing/2014/main" id="{E1235C13-08BF-4A4A-878D-BE01DCB0B7D7}"/>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7" name="TextBox 6"/>
          <p:cNvSpPr txBox="1"/>
          <p:nvPr/>
        </p:nvSpPr>
        <p:spPr>
          <a:xfrm>
            <a:off x="364388" y="622947"/>
            <a:ext cx="3609386" cy="307777"/>
          </a:xfrm>
          <a:prstGeom prst="rect">
            <a:avLst/>
          </a:prstGeom>
          <a:noFill/>
        </p:spPr>
        <p:txBody>
          <a:bodyPr wrap="none" rtlCol="0">
            <a:spAutoFit/>
          </a:bodyPr>
          <a:lstStyle/>
          <a:p>
            <a:r>
              <a:rPr lang="cs-CZ" sz="1400" b="1" dirty="0"/>
              <a:t>Zdroj: </a:t>
            </a:r>
            <a:r>
              <a:rPr lang="cs-CZ" sz="1400" dirty="0"/>
              <a:t>ÚZIS ČR – NRRZ – Asistovaná reprodukce</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6997063" y="1360325"/>
            <a:ext cx="4888466" cy="4770537"/>
          </a:xfrm>
          <a:prstGeom prst="rect">
            <a:avLst/>
          </a:prstGeom>
        </p:spPr>
        <p:txBody>
          <a:bodyPr wrap="square">
            <a:spAutoFit/>
          </a:bodyPr>
          <a:lstStyle/>
          <a:p>
            <a:pPr>
              <a:spcAft>
                <a:spcPts val="0"/>
              </a:spcAft>
            </a:pPr>
            <a:r>
              <a:rPr lang="cs-CZ" sz="1600" dirty="0">
                <a:latin typeface="Calibri" panose="020F0502020204030204" pitchFamily="34" charset="0"/>
                <a:ea typeface="Calibri" panose="020F0502020204030204" pitchFamily="34" charset="0"/>
              </a:rPr>
              <a:t>Základní jednotkou sledovanou v asistované reprodukci je </a:t>
            </a:r>
            <a:r>
              <a:rPr lang="cs-CZ" sz="1600" b="1" dirty="0">
                <a:latin typeface="Calibri" panose="020F0502020204030204" pitchFamily="34" charset="0"/>
                <a:ea typeface="Calibri" panose="020F0502020204030204" pitchFamily="34" charset="0"/>
              </a:rPr>
              <a:t>cyklus</a:t>
            </a:r>
            <a:r>
              <a:rPr lang="cs-CZ" sz="1600" dirty="0">
                <a:latin typeface="Calibri" panose="020F0502020204030204" pitchFamily="34" charset="0"/>
                <a:ea typeface="Calibri" panose="020F0502020204030204" pitchFamily="34" charset="0"/>
              </a:rPr>
              <a:t>. Je to proces léčby, který směřuje za pomoci metod asistované reprodukce k otěhotnění dané ženy. V registru bylo rozlišováno 7 druhů těchto cyklů, od roku 2016 se sleduje 6 základních druhů cyklu.</a:t>
            </a:r>
          </a:p>
          <a:p>
            <a:pPr>
              <a:spcAft>
                <a:spcPts val="0"/>
              </a:spcAft>
            </a:pPr>
            <a:endParaRPr lang="cs-CZ" sz="1600" dirty="0">
              <a:latin typeface="Calibri" panose="020F0502020204030204" pitchFamily="34" charset="0"/>
              <a:ea typeface="Calibri" panose="020F0502020204030204" pitchFamily="34" charset="0"/>
            </a:endParaRPr>
          </a:p>
          <a:p>
            <a:pPr>
              <a:spcAft>
                <a:spcPts val="0"/>
              </a:spcAft>
            </a:pPr>
            <a:r>
              <a:rPr lang="cs-CZ" sz="1600" dirty="0">
                <a:latin typeface="Calibri" panose="020F0502020204030204" pitchFamily="34" charset="0"/>
                <a:ea typeface="Calibri" panose="020F0502020204030204" pitchFamily="34" charset="0"/>
              </a:rPr>
              <a:t>Z hlediska otázky počtu narozených dětí po asistované reprodukci nás nejvíce zajímají cykly IVF a KET.</a:t>
            </a:r>
          </a:p>
          <a:p>
            <a:pPr>
              <a:spcAft>
                <a:spcPts val="0"/>
              </a:spcAft>
            </a:pPr>
            <a:r>
              <a:rPr lang="cs-CZ" sz="1600" b="1" dirty="0">
                <a:latin typeface="Calibri" panose="020F0502020204030204" pitchFamily="34" charset="0"/>
                <a:ea typeface="Calibri" panose="020F0502020204030204" pitchFamily="34" charset="0"/>
              </a:rPr>
              <a:t>IVF </a:t>
            </a:r>
            <a:r>
              <a:rPr lang="cs-CZ" sz="1600" dirty="0">
                <a:latin typeface="Calibri" panose="020F0502020204030204" pitchFamily="34" charset="0"/>
                <a:ea typeface="Calibri" panose="020F0502020204030204" pitchFamily="34" charset="0"/>
              </a:rPr>
              <a:t>cyklus je cyklus, kde bylo provedeno mimotělní oplodnění. Samo oplození se provádí buď přidáním spermií k vajíčku nebo vpíchnutí spermií do vajíček.</a:t>
            </a:r>
          </a:p>
          <a:p>
            <a:pPr>
              <a:spcAft>
                <a:spcPts val="0"/>
              </a:spcAft>
            </a:pPr>
            <a:r>
              <a:rPr lang="cs-CZ" sz="1600" dirty="0">
                <a:latin typeface="Calibri" panose="020F0502020204030204" pitchFamily="34" charset="0"/>
                <a:ea typeface="Calibri" panose="020F0502020204030204" pitchFamily="34" charset="0"/>
              </a:rPr>
              <a:t>Cyklus </a:t>
            </a:r>
            <a:r>
              <a:rPr lang="cs-CZ" sz="1600" b="1" dirty="0">
                <a:latin typeface="Calibri" panose="020F0502020204030204" pitchFamily="34" charset="0"/>
                <a:ea typeface="Calibri" panose="020F0502020204030204" pitchFamily="34" charset="0"/>
              </a:rPr>
              <a:t>KET</a:t>
            </a:r>
            <a:r>
              <a:rPr lang="cs-CZ" sz="1600" dirty="0">
                <a:latin typeface="Calibri" panose="020F0502020204030204" pitchFamily="34" charset="0"/>
                <a:ea typeface="Calibri" panose="020F0502020204030204" pitchFamily="34" charset="0"/>
              </a:rPr>
              <a:t> je cyklus s transferem rozmražených embryí, uchovaných z předchozího cyklu IVF.</a:t>
            </a:r>
          </a:p>
          <a:p>
            <a:pPr>
              <a:spcAft>
                <a:spcPts val="0"/>
              </a:spcAft>
            </a:pPr>
            <a:endParaRPr lang="cs-CZ" sz="1600" dirty="0">
              <a:latin typeface="Calibri" panose="020F0502020204030204" pitchFamily="34" charset="0"/>
              <a:ea typeface="Calibri" panose="020F0502020204030204" pitchFamily="34" charset="0"/>
            </a:endParaRPr>
          </a:p>
          <a:p>
            <a:pPr>
              <a:spcAft>
                <a:spcPts val="0"/>
              </a:spcAft>
            </a:pPr>
            <a:r>
              <a:rPr lang="cs-CZ" sz="1600" b="1" dirty="0">
                <a:latin typeface="Calibri" panose="020F0502020204030204" pitchFamily="34" charset="0"/>
                <a:ea typeface="Calibri" panose="020F0502020204030204" pitchFamily="34" charset="0"/>
              </a:rPr>
              <a:t>Počet cyklů s cílem léčby neplodnosti IVF je přibližně stabilní. </a:t>
            </a:r>
            <a:r>
              <a:rPr lang="cs-CZ" sz="1600" dirty="0">
                <a:latin typeface="Calibri" panose="020F0502020204030204" pitchFamily="34" charset="0"/>
                <a:ea typeface="Calibri" panose="020F0502020204030204" pitchFamily="34" charset="0"/>
              </a:rPr>
              <a:t>Počty cyklů s cílem darování vajíček (Ed) či cyklů s přijetím darovaných vajíček (</a:t>
            </a:r>
            <a:r>
              <a:rPr lang="cs-CZ" sz="1600" dirty="0" err="1">
                <a:latin typeface="Calibri" panose="020F0502020204030204" pitchFamily="34" charset="0"/>
                <a:ea typeface="Calibri" panose="020F0502020204030204" pitchFamily="34" charset="0"/>
              </a:rPr>
              <a:t>OoR</a:t>
            </a:r>
            <a:r>
              <a:rPr lang="cs-CZ" sz="1600" dirty="0">
                <a:latin typeface="Calibri" panose="020F0502020204030204" pitchFamily="34" charset="0"/>
                <a:ea typeface="Calibri" panose="020F0502020204030204" pitchFamily="34" charset="0"/>
              </a:rPr>
              <a:t>) rostou. Výrazný je i časový nárůst cyklů s </a:t>
            </a:r>
            <a:r>
              <a:rPr lang="cs-CZ" sz="1600" dirty="0" err="1">
                <a:latin typeface="Calibri" panose="020F0502020204030204" pitchFamily="34" charset="0"/>
                <a:ea typeface="Calibri" panose="020F0502020204030204" pitchFamily="34" charset="0"/>
              </a:rPr>
              <a:t>kryoembryotransferem</a:t>
            </a:r>
            <a:r>
              <a:rPr lang="cs-CZ" sz="1600" dirty="0">
                <a:latin typeface="Calibri" panose="020F0502020204030204" pitchFamily="34" charset="0"/>
                <a:ea typeface="Calibri" panose="020F0502020204030204" pitchFamily="34" charset="0"/>
              </a:rPr>
              <a:t> (KET), což souvisí se strategií single embryotransferu.</a:t>
            </a:r>
          </a:p>
        </p:txBody>
      </p:sp>
      <p:sp>
        <p:nvSpPr>
          <p:cNvPr id="9" name="TextBox 7"/>
          <p:cNvSpPr txBox="1"/>
          <p:nvPr/>
        </p:nvSpPr>
        <p:spPr>
          <a:xfrm>
            <a:off x="0" y="935325"/>
            <a:ext cx="3823855" cy="4170218"/>
          </a:xfrm>
          <a:prstGeom prst="rect">
            <a:avLst/>
          </a:prstGeom>
          <a:noFill/>
          <a:ln>
            <a:noFill/>
          </a:ln>
        </p:spPr>
        <p:txBody>
          <a:bodyPr wrap="none" rtlCol="0">
            <a:noAutofit/>
          </a:bodyPr>
          <a:lstStyle/>
          <a:p>
            <a:r>
              <a:rPr lang="cs-CZ" sz="1600" b="1" dirty="0"/>
              <a:t>Počet cyklů asistované reprodukce podle zamýšleného cíle cyklu v letech 2007-2017 </a:t>
            </a:r>
            <a:r>
              <a:rPr lang="cs-CZ" sz="1600" b="1" dirty="0" smtClean="0"/>
              <a:t>v </a:t>
            </a:r>
            <a:r>
              <a:rPr lang="cs-CZ" sz="1600" b="1" dirty="0"/>
              <a:t>ČR</a:t>
            </a:r>
            <a:endParaRPr lang="en-US" sz="1600" b="1" dirty="0"/>
          </a:p>
        </p:txBody>
      </p:sp>
      <p:sp>
        <p:nvSpPr>
          <p:cNvPr id="3" name="Title 2"/>
          <p:cNvSpPr>
            <a:spLocks noGrp="1"/>
          </p:cNvSpPr>
          <p:nvPr>
            <p:ph type="title"/>
          </p:nvPr>
        </p:nvSpPr>
        <p:spPr/>
        <p:txBody>
          <a:bodyPr>
            <a:normAutofit/>
          </a:bodyPr>
          <a:lstStyle/>
          <a:p>
            <a:r>
              <a:rPr lang="cs-CZ" dirty="0"/>
              <a:t>Asistovaná reprodukce: trend</a:t>
            </a:r>
            <a:endParaRPr lang="en-US" dirty="0"/>
          </a:p>
        </p:txBody>
      </p:sp>
      <p:graphicFrame>
        <p:nvGraphicFramePr>
          <p:cNvPr id="8" name="Graf 7"/>
          <p:cNvGraphicFramePr>
            <a:graphicFrameLocks/>
          </p:cNvGraphicFramePr>
          <p:nvPr/>
        </p:nvGraphicFramePr>
        <p:xfrm>
          <a:off x="272591" y="1254542"/>
          <a:ext cx="6451881" cy="4609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Obdélník 11">
            <a:extLst>
              <a:ext uri="{FF2B5EF4-FFF2-40B4-BE49-F238E27FC236}">
                <a16:creationId xmlns:a16="http://schemas.microsoft.com/office/drawing/2014/main" id="{194AB54E-6761-44A4-A52F-B37F9B332B9D}"/>
              </a:ext>
            </a:extLst>
          </p:cNvPr>
          <p:cNvSpPr/>
          <p:nvPr/>
        </p:nvSpPr>
        <p:spPr>
          <a:xfrm>
            <a:off x="393827" y="5726268"/>
            <a:ext cx="6209408" cy="600164"/>
          </a:xfrm>
          <a:prstGeom prst="rect">
            <a:avLst/>
          </a:prstGeom>
        </p:spPr>
        <p:txBody>
          <a:bodyPr wrap="square">
            <a:spAutoFit/>
          </a:bodyPr>
          <a:lstStyle/>
          <a:p>
            <a:pPr>
              <a:spcAft>
                <a:spcPts val="0"/>
              </a:spcAft>
            </a:pPr>
            <a:r>
              <a:rPr lang="cs-CZ" sz="1100" b="1" dirty="0">
                <a:latin typeface="Calibri" panose="020F0502020204030204" pitchFamily="34" charset="0"/>
                <a:ea typeface="Calibri" panose="020F0502020204030204" pitchFamily="34" charset="0"/>
              </a:rPr>
              <a:t>Pozn.: </a:t>
            </a:r>
            <a:r>
              <a:rPr lang="cs-CZ" sz="1100" dirty="0">
                <a:latin typeface="Calibri" panose="020F0502020204030204" pitchFamily="34" charset="0"/>
                <a:ea typeface="Calibri" panose="020F0502020204030204" pitchFamily="34" charset="0"/>
              </a:rPr>
              <a:t>Cyklus </a:t>
            </a:r>
            <a:r>
              <a:rPr lang="cs-CZ" sz="1100" dirty="0" err="1">
                <a:latin typeface="Calibri" panose="020F0502020204030204" pitchFamily="34" charset="0"/>
                <a:ea typeface="Calibri" panose="020F0502020204030204" pitchFamily="34" charset="0"/>
              </a:rPr>
              <a:t>EmR</a:t>
            </a:r>
            <a:r>
              <a:rPr lang="cs-CZ" sz="1100" dirty="0">
                <a:latin typeface="Calibri" panose="020F0502020204030204" pitchFamily="34" charset="0"/>
                <a:ea typeface="Calibri" panose="020F0502020204030204" pitchFamily="34" charset="0"/>
              </a:rPr>
              <a:t> je cyklus přijímající embryo jiného páru. Cyklus </a:t>
            </a:r>
            <a:r>
              <a:rPr lang="cs-CZ" sz="1100" dirty="0" err="1">
                <a:latin typeface="Calibri" panose="020F0502020204030204" pitchFamily="34" charset="0"/>
                <a:ea typeface="Calibri" panose="020F0502020204030204" pitchFamily="34" charset="0"/>
              </a:rPr>
              <a:t>Freez</a:t>
            </a:r>
            <a:r>
              <a:rPr lang="cs-CZ" sz="1100" dirty="0">
                <a:latin typeface="Calibri" panose="020F0502020204030204" pitchFamily="34" charset="0"/>
                <a:ea typeface="Calibri" panose="020F0502020204030204" pitchFamily="34" charset="0"/>
              </a:rPr>
              <a:t> je cyklus, který má za cíl zamrazit všechny </a:t>
            </a:r>
            <a:r>
              <a:rPr lang="cs-CZ" sz="1100" dirty="0" err="1">
                <a:latin typeface="Calibri" panose="020F0502020204030204" pitchFamily="34" charset="0"/>
                <a:ea typeface="Calibri" panose="020F0502020204030204" pitchFamily="34" charset="0"/>
              </a:rPr>
              <a:t>oocyty</a:t>
            </a:r>
            <a:r>
              <a:rPr lang="cs-CZ" sz="1100" dirty="0">
                <a:latin typeface="Calibri" panose="020F0502020204030204" pitchFamily="34" charset="0"/>
                <a:ea typeface="Calibri" panose="020F0502020204030204" pitchFamily="34" charset="0"/>
              </a:rPr>
              <a:t> nebo embrya. Cyklus PGD byl do roku 2016 takový cyklus, který měl jako cíl provést </a:t>
            </a:r>
            <a:r>
              <a:rPr lang="cs-CZ" sz="1100" dirty="0" err="1">
                <a:latin typeface="Calibri" panose="020F0502020204030204" pitchFamily="34" charset="0"/>
                <a:ea typeface="Calibri" panose="020F0502020204030204" pitchFamily="34" charset="0"/>
              </a:rPr>
              <a:t>preimplentační</a:t>
            </a:r>
            <a:r>
              <a:rPr lang="cs-CZ" sz="1100" dirty="0">
                <a:latin typeface="Calibri" panose="020F0502020204030204" pitchFamily="34" charset="0"/>
                <a:ea typeface="Calibri" panose="020F0502020204030204" pitchFamily="34" charset="0"/>
              </a:rPr>
              <a:t> genetické testování.</a:t>
            </a:r>
          </a:p>
        </p:txBody>
      </p:sp>
    </p:spTree>
    <p:extLst>
      <p:ext uri="{BB962C8B-B14F-4D97-AF65-F5344CB8AC3E}">
        <p14:creationId xmlns:p14="http://schemas.microsoft.com/office/powerpoint/2010/main" val="2231680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3">
            <a:extLst>
              <a:ext uri="{FF2B5EF4-FFF2-40B4-BE49-F238E27FC236}">
                <a16:creationId xmlns:a16="http://schemas.microsoft.com/office/drawing/2014/main" id="{E65F101C-0428-4CAF-832A-32A9BE95CC19}"/>
              </a:ext>
            </a:extLst>
          </p:cNvPr>
          <p:cNvGrpSpPr/>
          <p:nvPr/>
        </p:nvGrpSpPr>
        <p:grpSpPr>
          <a:xfrm>
            <a:off x="10134165" y="98024"/>
            <a:ext cx="2018923" cy="686726"/>
            <a:chOff x="9868966" y="545145"/>
            <a:chExt cx="1621130" cy="561419"/>
          </a:xfrm>
        </p:grpSpPr>
        <p:sp>
          <p:nvSpPr>
            <p:cNvPr id="17" name="Rectangle 15">
              <a:extLst>
                <a:ext uri="{FF2B5EF4-FFF2-40B4-BE49-F238E27FC236}">
                  <a16:creationId xmlns:a16="http://schemas.microsoft.com/office/drawing/2014/main" id="{54B33A45-110B-45D1-AAB9-3B78625916D9}"/>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Vlajka CR">
              <a:extLst>
                <a:ext uri="{FF2B5EF4-FFF2-40B4-BE49-F238E27FC236}">
                  <a16:creationId xmlns:a16="http://schemas.microsoft.com/office/drawing/2014/main" id="{BF6015AF-3455-423A-8753-CDDC0796F081}"/>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7">
              <a:extLst>
                <a:ext uri="{FF2B5EF4-FFF2-40B4-BE49-F238E27FC236}">
                  <a16:creationId xmlns:a16="http://schemas.microsoft.com/office/drawing/2014/main" id="{3C8DD02D-E595-4ECA-8AC6-573106C03426}"/>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7" name="TextBox 6"/>
          <p:cNvSpPr txBox="1"/>
          <p:nvPr/>
        </p:nvSpPr>
        <p:spPr>
          <a:xfrm>
            <a:off x="364388" y="622947"/>
            <a:ext cx="3609386" cy="307777"/>
          </a:xfrm>
          <a:prstGeom prst="rect">
            <a:avLst/>
          </a:prstGeom>
          <a:noFill/>
        </p:spPr>
        <p:txBody>
          <a:bodyPr wrap="none" rtlCol="0">
            <a:spAutoFit/>
          </a:bodyPr>
          <a:lstStyle/>
          <a:p>
            <a:r>
              <a:rPr lang="cs-CZ" sz="1400" b="1" dirty="0"/>
              <a:t>Zdroj: </a:t>
            </a:r>
            <a:r>
              <a:rPr lang="cs-CZ" sz="1400" dirty="0"/>
              <a:t>ÚZIS ČR – NRRZ – Asistovaná reprodukce</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6653902" y="1495880"/>
            <a:ext cx="4888466" cy="3539430"/>
          </a:xfrm>
          <a:prstGeom prst="rect">
            <a:avLst/>
          </a:prstGeom>
        </p:spPr>
        <p:txBody>
          <a:bodyPr wrap="square">
            <a:spAutoFit/>
          </a:bodyPr>
          <a:lstStyle/>
          <a:p>
            <a:pPr>
              <a:spcAft>
                <a:spcPts val="0"/>
              </a:spcAft>
            </a:pPr>
            <a:r>
              <a:rPr lang="cs-CZ" sz="1600" dirty="0">
                <a:latin typeface="Calibri" panose="020F0502020204030204" pitchFamily="34" charset="0"/>
                <a:ea typeface="Calibri" panose="020F0502020204030204" pitchFamily="34" charset="0"/>
              </a:rPr>
              <a:t>Jakýkoliv výsledek vyjadřující efektivitu léčby asistovanou reprodukcí, který by nebral v úvahu věk ženy, postrádá téměř vždy reálnou informační hodnotu.</a:t>
            </a:r>
          </a:p>
          <a:p>
            <a:pPr>
              <a:spcAft>
                <a:spcPts val="0"/>
              </a:spcAft>
            </a:pPr>
            <a:endParaRPr lang="cs-CZ" sz="1600" dirty="0">
              <a:latin typeface="Calibri" panose="020F0502020204030204" pitchFamily="34" charset="0"/>
              <a:ea typeface="Calibri" panose="020F0502020204030204" pitchFamily="34" charset="0"/>
            </a:endParaRPr>
          </a:p>
          <a:p>
            <a:pPr>
              <a:spcAft>
                <a:spcPts val="0"/>
              </a:spcAft>
            </a:pPr>
            <a:r>
              <a:rPr lang="cs-CZ" sz="1600" b="1" dirty="0">
                <a:latin typeface="Calibri" panose="020F0502020204030204" pitchFamily="34" charset="0"/>
                <a:ea typeface="Calibri" panose="020F0502020204030204" pitchFamily="34" charset="0"/>
              </a:rPr>
              <a:t>Vzestup průměrného věku žen</a:t>
            </a:r>
            <a:r>
              <a:rPr lang="cs-CZ" sz="1600" dirty="0">
                <a:latin typeface="Calibri" panose="020F0502020204030204" pitchFamily="34" charset="0"/>
                <a:ea typeface="Calibri" panose="020F0502020204030204" pitchFamily="34" charset="0"/>
              </a:rPr>
              <a:t> při zahájení cyklu IVF odráží jednak obecný časový trend ve věku matek a jednak vyšší zastoupení žen vyššího věku, které absolvují tzv. </a:t>
            </a:r>
            <a:r>
              <a:rPr lang="cs-CZ" sz="1600" dirty="0" err="1">
                <a:latin typeface="Calibri" panose="020F0502020204030204" pitchFamily="34" charset="0"/>
                <a:ea typeface="Calibri" panose="020F0502020204030204" pitchFamily="34" charset="0"/>
              </a:rPr>
              <a:t>ivf</a:t>
            </a:r>
            <a:r>
              <a:rPr lang="cs-CZ" sz="1600" dirty="0">
                <a:latin typeface="Calibri" panose="020F0502020204030204" pitchFamily="34" charset="0"/>
                <a:ea typeface="Calibri" panose="020F0502020204030204" pitchFamily="34" charset="0"/>
              </a:rPr>
              <a:t> cykly s minimální stimulací. Tyto cykly jsou levnější, avšak z medicínského pohledu je ve vyšším věku výsledkem jen malý počet </a:t>
            </a:r>
            <a:r>
              <a:rPr lang="cs-CZ" sz="1600" dirty="0" err="1">
                <a:latin typeface="Calibri" panose="020F0502020204030204" pitchFamily="34" charset="0"/>
                <a:ea typeface="Calibri" panose="020F0502020204030204" pitchFamily="34" charset="0"/>
              </a:rPr>
              <a:t>oocytů</a:t>
            </a:r>
            <a:r>
              <a:rPr lang="cs-CZ" sz="1600" dirty="0">
                <a:latin typeface="Calibri" panose="020F0502020204030204" pitchFamily="34" charset="0"/>
                <a:ea typeface="Calibri" panose="020F0502020204030204" pitchFamily="34" charset="0"/>
              </a:rPr>
              <a:t> po jakékoliv stimulaci. Opakování těchto cyklů se projevuje v posunu průměrného věku v uvedeném grafu. Vyšší průměrný věk KET cyklů oproti IVF cyklům je výsledkem toho, že KET navazuje až po IVF cyklu. </a:t>
            </a:r>
          </a:p>
        </p:txBody>
      </p:sp>
      <p:sp>
        <p:nvSpPr>
          <p:cNvPr id="9" name="TextBox 7"/>
          <p:cNvSpPr txBox="1"/>
          <p:nvPr/>
        </p:nvSpPr>
        <p:spPr>
          <a:xfrm>
            <a:off x="284002" y="1180486"/>
            <a:ext cx="3823855" cy="4170218"/>
          </a:xfrm>
          <a:prstGeom prst="rect">
            <a:avLst/>
          </a:prstGeom>
          <a:noFill/>
          <a:ln>
            <a:noFill/>
          </a:ln>
        </p:spPr>
        <p:txBody>
          <a:bodyPr wrap="none" rtlCol="0">
            <a:noAutofit/>
          </a:bodyPr>
          <a:lstStyle/>
          <a:p>
            <a:r>
              <a:rPr lang="cs-CZ" sz="1600" b="1" dirty="0"/>
              <a:t>Průměr věk žen při zahájení cyklu v letech 2007-2017 pro ČR</a:t>
            </a:r>
            <a:endParaRPr lang="en-US" sz="1600" b="1" dirty="0"/>
          </a:p>
        </p:txBody>
      </p:sp>
      <p:sp>
        <p:nvSpPr>
          <p:cNvPr id="3" name="Title 2"/>
          <p:cNvSpPr>
            <a:spLocks noGrp="1"/>
          </p:cNvSpPr>
          <p:nvPr>
            <p:ph type="title"/>
          </p:nvPr>
        </p:nvSpPr>
        <p:spPr/>
        <p:txBody>
          <a:bodyPr>
            <a:normAutofit/>
          </a:bodyPr>
          <a:lstStyle/>
          <a:p>
            <a:r>
              <a:rPr lang="cs-CZ" dirty="0"/>
              <a:t>Asistovaná reprodukce: věk pacientek</a:t>
            </a:r>
            <a:endParaRPr lang="en-US" dirty="0"/>
          </a:p>
        </p:txBody>
      </p:sp>
      <p:graphicFrame>
        <p:nvGraphicFramePr>
          <p:cNvPr id="6" name="Graf 5"/>
          <p:cNvGraphicFramePr>
            <a:graphicFrameLocks/>
          </p:cNvGraphicFramePr>
          <p:nvPr/>
        </p:nvGraphicFramePr>
        <p:xfrm>
          <a:off x="0" y="1465183"/>
          <a:ext cx="6277232" cy="34775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950518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3">
            <a:extLst>
              <a:ext uri="{FF2B5EF4-FFF2-40B4-BE49-F238E27FC236}">
                <a16:creationId xmlns:a16="http://schemas.microsoft.com/office/drawing/2014/main" id="{506FE416-1C5E-4940-8946-BE7527CAC9A4}"/>
              </a:ext>
            </a:extLst>
          </p:cNvPr>
          <p:cNvGrpSpPr/>
          <p:nvPr/>
        </p:nvGrpSpPr>
        <p:grpSpPr>
          <a:xfrm>
            <a:off x="10134165" y="98024"/>
            <a:ext cx="2018923" cy="686726"/>
            <a:chOff x="9868966" y="545145"/>
            <a:chExt cx="1621130" cy="561419"/>
          </a:xfrm>
        </p:grpSpPr>
        <p:sp>
          <p:nvSpPr>
            <p:cNvPr id="17" name="Rectangle 15">
              <a:extLst>
                <a:ext uri="{FF2B5EF4-FFF2-40B4-BE49-F238E27FC236}">
                  <a16:creationId xmlns:a16="http://schemas.microsoft.com/office/drawing/2014/main" id="{199E6A52-BA35-4482-8508-C7CBA95E4814}"/>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Vlajka CR">
              <a:extLst>
                <a:ext uri="{FF2B5EF4-FFF2-40B4-BE49-F238E27FC236}">
                  <a16:creationId xmlns:a16="http://schemas.microsoft.com/office/drawing/2014/main" id="{96CE648F-698D-4CB1-975F-A11DF791CEB7}"/>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7">
              <a:extLst>
                <a:ext uri="{FF2B5EF4-FFF2-40B4-BE49-F238E27FC236}">
                  <a16:creationId xmlns:a16="http://schemas.microsoft.com/office/drawing/2014/main" id="{C2490382-18C7-4A32-AAB8-A4934E11FBDD}"/>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7" name="TextBox 6"/>
          <p:cNvSpPr txBox="1"/>
          <p:nvPr/>
        </p:nvSpPr>
        <p:spPr>
          <a:xfrm>
            <a:off x="364388" y="622947"/>
            <a:ext cx="3609386" cy="307777"/>
          </a:xfrm>
          <a:prstGeom prst="rect">
            <a:avLst/>
          </a:prstGeom>
          <a:noFill/>
        </p:spPr>
        <p:txBody>
          <a:bodyPr wrap="none" rtlCol="0">
            <a:spAutoFit/>
          </a:bodyPr>
          <a:lstStyle/>
          <a:p>
            <a:r>
              <a:rPr lang="cs-CZ" sz="1400" b="1" dirty="0"/>
              <a:t>Zdroj: </a:t>
            </a:r>
            <a:r>
              <a:rPr lang="cs-CZ" sz="1400" dirty="0"/>
              <a:t>ÚZIS ČR – NRRZ – Asistovaná reprodukce</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6698577" y="1506779"/>
            <a:ext cx="5328666" cy="3046988"/>
          </a:xfrm>
          <a:prstGeom prst="rect">
            <a:avLst/>
          </a:prstGeom>
        </p:spPr>
        <p:txBody>
          <a:bodyPr wrap="square">
            <a:spAutoFit/>
          </a:bodyPr>
          <a:lstStyle/>
          <a:p>
            <a:pPr>
              <a:spcAft>
                <a:spcPts val="0"/>
              </a:spcAft>
            </a:pPr>
            <a:r>
              <a:rPr lang="cs-CZ" sz="1600" dirty="0" err="1">
                <a:latin typeface="Calibri" panose="020F0502020204030204" pitchFamily="34" charset="0"/>
                <a:ea typeface="Calibri" panose="020F0502020204030204" pitchFamily="34" charset="0"/>
              </a:rPr>
              <a:t>Implantation</a:t>
            </a:r>
            <a:r>
              <a:rPr lang="cs-CZ" sz="1600" dirty="0">
                <a:latin typeface="Calibri" panose="020F0502020204030204" pitchFamily="34" charset="0"/>
                <a:ea typeface="Calibri" panose="020F0502020204030204" pitchFamily="34" charset="0"/>
              </a:rPr>
              <a:t> </a:t>
            </a:r>
            <a:r>
              <a:rPr lang="cs-CZ" sz="1600" dirty="0" err="1">
                <a:latin typeface="Calibri" panose="020F0502020204030204" pitchFamily="34" charset="0"/>
                <a:ea typeface="Calibri" panose="020F0502020204030204" pitchFamily="34" charset="0"/>
              </a:rPr>
              <a:t>rate</a:t>
            </a:r>
            <a:r>
              <a:rPr lang="cs-CZ" sz="1600" dirty="0">
                <a:latin typeface="Calibri" panose="020F0502020204030204" pitchFamily="34" charset="0"/>
                <a:ea typeface="Calibri" panose="020F0502020204030204" pitchFamily="34" charset="0"/>
              </a:rPr>
              <a:t> (IR) je základní parametr efektivity asistované reprodukce, který je vztahovaný na cykly s provedením embryotransferu. IR je podíl počtu plodových vajec (gestačních váčků viditelných ultrazvukovým vyšetřením v děloze) a počtu transferovaných embryí.</a:t>
            </a:r>
          </a:p>
          <a:p>
            <a:pPr>
              <a:spcAft>
                <a:spcPts val="0"/>
              </a:spcAft>
            </a:pPr>
            <a:endParaRPr lang="cs-CZ" sz="1600" dirty="0">
              <a:latin typeface="Calibri" panose="020F0502020204030204" pitchFamily="34" charset="0"/>
              <a:ea typeface="Calibri" panose="020F0502020204030204" pitchFamily="34" charset="0"/>
            </a:endParaRPr>
          </a:p>
          <a:p>
            <a:pPr>
              <a:spcAft>
                <a:spcPts val="0"/>
              </a:spcAft>
            </a:pPr>
            <a:r>
              <a:rPr lang="cs-CZ" sz="1600" b="1" dirty="0">
                <a:latin typeface="Calibri" panose="020F0502020204030204" pitchFamily="34" charset="0"/>
                <a:ea typeface="Calibri" panose="020F0502020204030204" pitchFamily="34" charset="0"/>
              </a:rPr>
              <a:t>Od 33 let věku ženy se naděje na implantaci embrya snižuje. </a:t>
            </a:r>
          </a:p>
          <a:p>
            <a:pPr>
              <a:spcAft>
                <a:spcPts val="0"/>
              </a:spcAft>
            </a:pPr>
            <a:r>
              <a:rPr lang="cs-CZ" sz="1600" dirty="0" err="1">
                <a:latin typeface="Calibri" panose="020F0502020204030204" pitchFamily="34" charset="0"/>
                <a:ea typeface="Calibri" panose="020F0502020204030204" pitchFamily="34" charset="0"/>
              </a:rPr>
              <a:t>Implantation</a:t>
            </a:r>
            <a:r>
              <a:rPr lang="cs-CZ" sz="1600" dirty="0">
                <a:latin typeface="Calibri" panose="020F0502020204030204" pitchFamily="34" charset="0"/>
                <a:ea typeface="Calibri" panose="020F0502020204030204" pitchFamily="34" charset="0"/>
              </a:rPr>
              <a:t> </a:t>
            </a:r>
            <a:r>
              <a:rPr lang="cs-CZ" sz="1600" dirty="0" err="1">
                <a:latin typeface="Calibri" panose="020F0502020204030204" pitchFamily="34" charset="0"/>
                <a:ea typeface="Calibri" panose="020F0502020204030204" pitchFamily="34" charset="0"/>
              </a:rPr>
              <a:t>rate</a:t>
            </a:r>
            <a:r>
              <a:rPr lang="cs-CZ" sz="1600" dirty="0">
                <a:latin typeface="Calibri" panose="020F0502020204030204" pitchFamily="34" charset="0"/>
                <a:ea typeface="Calibri" panose="020F0502020204030204" pitchFamily="34" charset="0"/>
              </a:rPr>
              <a:t> do 32 let dosahuje přibližně hodnoty 32 %, tedy 2krát vyšší než je pravděpodobnost otěhotnění v přirozeném cyklu bez lékařské asistence. To je dáno tím, že jsou transferována embrya, která jsou vybrána jako nejlepší.</a:t>
            </a:r>
          </a:p>
          <a:p>
            <a:pPr>
              <a:spcAft>
                <a:spcPts val="0"/>
              </a:spcAft>
            </a:pPr>
            <a:endParaRPr lang="cs-CZ" sz="1600" dirty="0">
              <a:latin typeface="Calibri" panose="020F0502020204030204" pitchFamily="34" charset="0"/>
              <a:ea typeface="Calibri" panose="020F0502020204030204" pitchFamily="34" charset="0"/>
            </a:endParaRPr>
          </a:p>
        </p:txBody>
      </p:sp>
      <p:sp>
        <p:nvSpPr>
          <p:cNvPr id="9" name="TextBox 7"/>
          <p:cNvSpPr txBox="1"/>
          <p:nvPr/>
        </p:nvSpPr>
        <p:spPr>
          <a:xfrm>
            <a:off x="164757" y="1180485"/>
            <a:ext cx="3823855" cy="4170218"/>
          </a:xfrm>
          <a:prstGeom prst="rect">
            <a:avLst/>
          </a:prstGeom>
          <a:noFill/>
          <a:ln>
            <a:noFill/>
          </a:ln>
        </p:spPr>
        <p:txBody>
          <a:bodyPr wrap="none" rtlCol="0">
            <a:noAutofit/>
          </a:bodyPr>
          <a:lstStyle/>
          <a:p>
            <a:r>
              <a:rPr lang="cs-CZ" sz="1600" b="1" dirty="0" err="1"/>
              <a:t>Implantion</a:t>
            </a:r>
            <a:r>
              <a:rPr lang="cs-CZ" sz="1600" b="1" dirty="0"/>
              <a:t> </a:t>
            </a:r>
            <a:r>
              <a:rPr lang="cs-CZ" sz="1600" b="1" dirty="0" err="1"/>
              <a:t>rate</a:t>
            </a:r>
            <a:r>
              <a:rPr lang="cs-CZ" sz="1600" b="1" dirty="0"/>
              <a:t> po IVF/ICSI v letech 2014-2017 podle věku ženy pro ČR</a:t>
            </a:r>
            <a:endParaRPr lang="en-US" sz="1600" b="1" dirty="0"/>
          </a:p>
        </p:txBody>
      </p:sp>
      <p:sp>
        <p:nvSpPr>
          <p:cNvPr id="3" name="Title 2"/>
          <p:cNvSpPr>
            <a:spLocks noGrp="1"/>
          </p:cNvSpPr>
          <p:nvPr>
            <p:ph type="title"/>
          </p:nvPr>
        </p:nvSpPr>
        <p:spPr/>
        <p:txBody>
          <a:bodyPr>
            <a:normAutofit/>
          </a:bodyPr>
          <a:lstStyle/>
          <a:p>
            <a:r>
              <a:rPr lang="cs-CZ" dirty="0"/>
              <a:t>Asistovaná reprodukce: </a:t>
            </a:r>
            <a:r>
              <a:rPr lang="cs-CZ" dirty="0" err="1"/>
              <a:t>Implantation</a:t>
            </a:r>
            <a:r>
              <a:rPr lang="cs-CZ" dirty="0"/>
              <a:t> </a:t>
            </a:r>
            <a:r>
              <a:rPr lang="cs-CZ" dirty="0" err="1"/>
              <a:t>rate</a:t>
            </a:r>
            <a:r>
              <a:rPr lang="cs-CZ" dirty="0"/>
              <a:t> po IVF/ICSI</a:t>
            </a:r>
            <a:endParaRPr lang="en-US" dirty="0"/>
          </a:p>
        </p:txBody>
      </p:sp>
      <p:graphicFrame>
        <p:nvGraphicFramePr>
          <p:cNvPr id="8" name="graf 1"/>
          <p:cNvGraphicFramePr>
            <a:graphicFrameLocks/>
          </p:cNvGraphicFramePr>
          <p:nvPr/>
        </p:nvGraphicFramePr>
        <p:xfrm>
          <a:off x="272591" y="1525602"/>
          <a:ext cx="5906640" cy="34799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6984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3">
            <a:extLst>
              <a:ext uri="{FF2B5EF4-FFF2-40B4-BE49-F238E27FC236}">
                <a16:creationId xmlns:a16="http://schemas.microsoft.com/office/drawing/2014/main" id="{240FA845-566B-438D-840E-DD29E7C05A30}"/>
              </a:ext>
            </a:extLst>
          </p:cNvPr>
          <p:cNvGrpSpPr/>
          <p:nvPr/>
        </p:nvGrpSpPr>
        <p:grpSpPr>
          <a:xfrm>
            <a:off x="10134165" y="98024"/>
            <a:ext cx="2018923" cy="686726"/>
            <a:chOff x="9868966" y="545145"/>
            <a:chExt cx="1621130" cy="561419"/>
          </a:xfrm>
        </p:grpSpPr>
        <p:sp>
          <p:nvSpPr>
            <p:cNvPr id="18" name="Rectangle 15">
              <a:extLst>
                <a:ext uri="{FF2B5EF4-FFF2-40B4-BE49-F238E27FC236}">
                  <a16:creationId xmlns:a16="http://schemas.microsoft.com/office/drawing/2014/main" id="{111EA436-6370-48D0-AB24-B3C3E0FC1A16}"/>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Vlajka CR">
              <a:extLst>
                <a:ext uri="{FF2B5EF4-FFF2-40B4-BE49-F238E27FC236}">
                  <a16:creationId xmlns:a16="http://schemas.microsoft.com/office/drawing/2014/main" id="{767C7CF2-7F1B-4E3F-B89F-044D3F9BB4ED}"/>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7">
              <a:extLst>
                <a:ext uri="{FF2B5EF4-FFF2-40B4-BE49-F238E27FC236}">
                  <a16:creationId xmlns:a16="http://schemas.microsoft.com/office/drawing/2014/main" id="{BD36ECBD-DDCB-4F46-8BE4-887226406E25}"/>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2" name="Nadpis 1">
            <a:extLst>
              <a:ext uri="{FF2B5EF4-FFF2-40B4-BE49-F238E27FC236}">
                <a16:creationId xmlns:a16="http://schemas.microsoft.com/office/drawing/2014/main" id="{C2EEBED9-2FC7-4C01-9529-212130259D8D}"/>
              </a:ext>
            </a:extLst>
          </p:cNvPr>
          <p:cNvSpPr>
            <a:spLocks noGrp="1"/>
          </p:cNvSpPr>
          <p:nvPr>
            <p:ph type="title"/>
          </p:nvPr>
        </p:nvSpPr>
        <p:spPr/>
        <p:txBody>
          <a:bodyPr>
            <a:normAutofit/>
          </a:bodyPr>
          <a:lstStyle/>
          <a:p>
            <a:r>
              <a:rPr lang="cs-CZ" sz="2800" dirty="0"/>
              <a:t>Asistovaná reprodukce: porody po cyklech s cílem IVF a KET </a:t>
            </a:r>
          </a:p>
        </p:txBody>
      </p:sp>
      <p:graphicFrame>
        <p:nvGraphicFramePr>
          <p:cNvPr id="5" name="Tabulka 4"/>
          <p:cNvGraphicFramePr>
            <a:graphicFrameLocks noGrp="1"/>
          </p:cNvGraphicFramePr>
          <p:nvPr/>
        </p:nvGraphicFramePr>
        <p:xfrm>
          <a:off x="272591" y="1217148"/>
          <a:ext cx="10892491" cy="1874802"/>
        </p:xfrm>
        <a:graphic>
          <a:graphicData uri="http://schemas.openxmlformats.org/drawingml/2006/table">
            <a:tbl>
              <a:tblPr/>
              <a:tblGrid>
                <a:gridCol w="2111419">
                  <a:extLst>
                    <a:ext uri="{9D8B030D-6E8A-4147-A177-3AD203B41FA5}">
                      <a16:colId xmlns:a16="http://schemas.microsoft.com/office/drawing/2014/main" val="20000"/>
                    </a:ext>
                  </a:extLst>
                </a:gridCol>
                <a:gridCol w="365878">
                  <a:extLst>
                    <a:ext uri="{9D8B030D-6E8A-4147-A177-3AD203B41FA5}">
                      <a16:colId xmlns:a16="http://schemas.microsoft.com/office/drawing/2014/main" val="20001"/>
                    </a:ext>
                  </a:extLst>
                </a:gridCol>
                <a:gridCol w="365878">
                  <a:extLst>
                    <a:ext uri="{9D8B030D-6E8A-4147-A177-3AD203B41FA5}">
                      <a16:colId xmlns:a16="http://schemas.microsoft.com/office/drawing/2014/main" val="20002"/>
                    </a:ext>
                  </a:extLst>
                </a:gridCol>
                <a:gridCol w="365878">
                  <a:extLst>
                    <a:ext uri="{9D8B030D-6E8A-4147-A177-3AD203B41FA5}">
                      <a16:colId xmlns:a16="http://schemas.microsoft.com/office/drawing/2014/main" val="20003"/>
                    </a:ext>
                  </a:extLst>
                </a:gridCol>
                <a:gridCol w="365878">
                  <a:extLst>
                    <a:ext uri="{9D8B030D-6E8A-4147-A177-3AD203B41FA5}">
                      <a16:colId xmlns:a16="http://schemas.microsoft.com/office/drawing/2014/main" val="20004"/>
                    </a:ext>
                  </a:extLst>
                </a:gridCol>
                <a:gridCol w="365878">
                  <a:extLst>
                    <a:ext uri="{9D8B030D-6E8A-4147-A177-3AD203B41FA5}">
                      <a16:colId xmlns:a16="http://schemas.microsoft.com/office/drawing/2014/main" val="20005"/>
                    </a:ext>
                  </a:extLst>
                </a:gridCol>
                <a:gridCol w="365878">
                  <a:extLst>
                    <a:ext uri="{9D8B030D-6E8A-4147-A177-3AD203B41FA5}">
                      <a16:colId xmlns:a16="http://schemas.microsoft.com/office/drawing/2014/main" val="20006"/>
                    </a:ext>
                  </a:extLst>
                </a:gridCol>
                <a:gridCol w="365878">
                  <a:extLst>
                    <a:ext uri="{9D8B030D-6E8A-4147-A177-3AD203B41FA5}">
                      <a16:colId xmlns:a16="http://schemas.microsoft.com/office/drawing/2014/main" val="20007"/>
                    </a:ext>
                  </a:extLst>
                </a:gridCol>
                <a:gridCol w="365878">
                  <a:extLst>
                    <a:ext uri="{9D8B030D-6E8A-4147-A177-3AD203B41FA5}">
                      <a16:colId xmlns:a16="http://schemas.microsoft.com/office/drawing/2014/main" val="20008"/>
                    </a:ext>
                  </a:extLst>
                </a:gridCol>
                <a:gridCol w="365878">
                  <a:extLst>
                    <a:ext uri="{9D8B030D-6E8A-4147-A177-3AD203B41FA5}">
                      <a16:colId xmlns:a16="http://schemas.microsoft.com/office/drawing/2014/main" val="20009"/>
                    </a:ext>
                  </a:extLst>
                </a:gridCol>
                <a:gridCol w="365878">
                  <a:extLst>
                    <a:ext uri="{9D8B030D-6E8A-4147-A177-3AD203B41FA5}">
                      <a16:colId xmlns:a16="http://schemas.microsoft.com/office/drawing/2014/main" val="20010"/>
                    </a:ext>
                  </a:extLst>
                </a:gridCol>
                <a:gridCol w="365878">
                  <a:extLst>
                    <a:ext uri="{9D8B030D-6E8A-4147-A177-3AD203B41FA5}">
                      <a16:colId xmlns:a16="http://schemas.microsoft.com/office/drawing/2014/main" val="20011"/>
                    </a:ext>
                  </a:extLst>
                </a:gridCol>
                <a:gridCol w="365878">
                  <a:extLst>
                    <a:ext uri="{9D8B030D-6E8A-4147-A177-3AD203B41FA5}">
                      <a16:colId xmlns:a16="http://schemas.microsoft.com/office/drawing/2014/main" val="20012"/>
                    </a:ext>
                  </a:extLst>
                </a:gridCol>
                <a:gridCol w="365878">
                  <a:extLst>
                    <a:ext uri="{9D8B030D-6E8A-4147-A177-3AD203B41FA5}">
                      <a16:colId xmlns:a16="http://schemas.microsoft.com/office/drawing/2014/main" val="20013"/>
                    </a:ext>
                  </a:extLst>
                </a:gridCol>
                <a:gridCol w="365878">
                  <a:extLst>
                    <a:ext uri="{9D8B030D-6E8A-4147-A177-3AD203B41FA5}">
                      <a16:colId xmlns:a16="http://schemas.microsoft.com/office/drawing/2014/main" val="20014"/>
                    </a:ext>
                  </a:extLst>
                </a:gridCol>
                <a:gridCol w="365878">
                  <a:extLst>
                    <a:ext uri="{9D8B030D-6E8A-4147-A177-3AD203B41FA5}">
                      <a16:colId xmlns:a16="http://schemas.microsoft.com/office/drawing/2014/main" val="20015"/>
                    </a:ext>
                  </a:extLst>
                </a:gridCol>
                <a:gridCol w="365878">
                  <a:extLst>
                    <a:ext uri="{9D8B030D-6E8A-4147-A177-3AD203B41FA5}">
                      <a16:colId xmlns:a16="http://schemas.microsoft.com/office/drawing/2014/main" val="20016"/>
                    </a:ext>
                  </a:extLst>
                </a:gridCol>
                <a:gridCol w="365878">
                  <a:extLst>
                    <a:ext uri="{9D8B030D-6E8A-4147-A177-3AD203B41FA5}">
                      <a16:colId xmlns:a16="http://schemas.microsoft.com/office/drawing/2014/main" val="20017"/>
                    </a:ext>
                  </a:extLst>
                </a:gridCol>
                <a:gridCol w="365878">
                  <a:extLst>
                    <a:ext uri="{9D8B030D-6E8A-4147-A177-3AD203B41FA5}">
                      <a16:colId xmlns:a16="http://schemas.microsoft.com/office/drawing/2014/main" val="20018"/>
                    </a:ext>
                  </a:extLst>
                </a:gridCol>
                <a:gridCol w="365878">
                  <a:extLst>
                    <a:ext uri="{9D8B030D-6E8A-4147-A177-3AD203B41FA5}">
                      <a16:colId xmlns:a16="http://schemas.microsoft.com/office/drawing/2014/main" val="20019"/>
                    </a:ext>
                  </a:extLst>
                </a:gridCol>
                <a:gridCol w="365878">
                  <a:extLst>
                    <a:ext uri="{9D8B030D-6E8A-4147-A177-3AD203B41FA5}">
                      <a16:colId xmlns:a16="http://schemas.microsoft.com/office/drawing/2014/main" val="20020"/>
                    </a:ext>
                  </a:extLst>
                </a:gridCol>
                <a:gridCol w="365878">
                  <a:extLst>
                    <a:ext uri="{9D8B030D-6E8A-4147-A177-3AD203B41FA5}">
                      <a16:colId xmlns:a16="http://schemas.microsoft.com/office/drawing/2014/main" val="20021"/>
                    </a:ext>
                  </a:extLst>
                </a:gridCol>
                <a:gridCol w="365878">
                  <a:extLst>
                    <a:ext uri="{9D8B030D-6E8A-4147-A177-3AD203B41FA5}">
                      <a16:colId xmlns:a16="http://schemas.microsoft.com/office/drawing/2014/main" val="20022"/>
                    </a:ext>
                  </a:extLst>
                </a:gridCol>
                <a:gridCol w="365878">
                  <a:extLst>
                    <a:ext uri="{9D8B030D-6E8A-4147-A177-3AD203B41FA5}">
                      <a16:colId xmlns:a16="http://schemas.microsoft.com/office/drawing/2014/main" val="20023"/>
                    </a:ext>
                  </a:extLst>
                </a:gridCol>
                <a:gridCol w="365878">
                  <a:extLst>
                    <a:ext uri="{9D8B030D-6E8A-4147-A177-3AD203B41FA5}">
                      <a16:colId xmlns:a16="http://schemas.microsoft.com/office/drawing/2014/main" val="20024"/>
                    </a:ext>
                  </a:extLst>
                </a:gridCol>
              </a:tblGrid>
              <a:tr h="188769">
                <a:tc rowSpan="2">
                  <a:txBody>
                    <a:bodyPr/>
                    <a:lstStyle/>
                    <a:p>
                      <a:pPr algn="ctr" fontAlgn="ctr"/>
                      <a:r>
                        <a:rPr lang="cs-CZ" sz="1000" b="0" i="0" u="none" strike="noStrike" dirty="0">
                          <a:solidFill>
                            <a:srgbClr val="FFFFFF"/>
                          </a:solidFill>
                          <a:effectLst/>
                          <a:latin typeface="Calibri" panose="020F0502020204030204" pitchFamily="34" charset="0"/>
                        </a:rPr>
                        <a:t>Rok a věková skupina</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F75B5"/>
                    </a:solidFill>
                  </a:tcPr>
                </a:tc>
                <a:tc gridSpan="3">
                  <a:txBody>
                    <a:bodyPr/>
                    <a:lstStyle/>
                    <a:p>
                      <a:pPr algn="ctr" fontAlgn="ctr"/>
                      <a:r>
                        <a:rPr lang="cs-CZ" sz="900" b="1" i="0" u="none" strike="noStrike" dirty="0">
                          <a:solidFill>
                            <a:srgbClr val="FFFFFF"/>
                          </a:solidFill>
                          <a:effectLst/>
                          <a:latin typeface="Calibri" panose="020F0502020204030204" pitchFamily="34" charset="0"/>
                        </a:rPr>
                        <a:t>2010</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900" b="1" i="0" u="none" strike="noStrike" dirty="0">
                          <a:solidFill>
                            <a:srgbClr val="FFFFFF"/>
                          </a:solidFill>
                          <a:effectLst/>
                          <a:latin typeface="Calibri" panose="020F0502020204030204" pitchFamily="34" charset="0"/>
                        </a:rPr>
                        <a:t>2011</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900" b="1" i="0" u="none" strike="noStrike">
                          <a:solidFill>
                            <a:srgbClr val="FFFFFF"/>
                          </a:solidFill>
                          <a:effectLst/>
                          <a:latin typeface="Calibri" panose="020F0502020204030204" pitchFamily="34" charset="0"/>
                        </a:rPr>
                        <a:t>2012</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900" b="1" i="0" u="none" strike="noStrike">
                          <a:solidFill>
                            <a:srgbClr val="FFFFFF"/>
                          </a:solidFill>
                          <a:effectLst/>
                          <a:latin typeface="Calibri" panose="020F0502020204030204" pitchFamily="34" charset="0"/>
                        </a:rPr>
                        <a:t>2013</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900" b="1" i="0" u="none" strike="noStrike" dirty="0">
                          <a:solidFill>
                            <a:srgbClr val="FFFFFF"/>
                          </a:solidFill>
                          <a:effectLst/>
                          <a:latin typeface="Calibri" panose="020F0502020204030204" pitchFamily="34" charset="0"/>
                        </a:rPr>
                        <a:t>2014</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900" b="1" i="0" u="none" strike="noStrike" dirty="0">
                          <a:solidFill>
                            <a:srgbClr val="FFFFFF"/>
                          </a:solidFill>
                          <a:effectLst/>
                          <a:latin typeface="Calibri" panose="020F0502020204030204" pitchFamily="34" charset="0"/>
                        </a:rPr>
                        <a:t>2015</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900" b="1" i="0" u="none" strike="noStrike" dirty="0">
                          <a:solidFill>
                            <a:srgbClr val="FFFFFF"/>
                          </a:solidFill>
                          <a:effectLst/>
                          <a:latin typeface="Calibri" panose="020F0502020204030204" pitchFamily="34" charset="0"/>
                        </a:rPr>
                        <a:t>2016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900" b="1" i="0" u="none" strike="noStrike" dirty="0">
                          <a:solidFill>
                            <a:srgbClr val="FFFFFF"/>
                          </a:solidFill>
                          <a:effectLst/>
                          <a:latin typeface="Calibri" panose="020F0502020204030204" pitchFamily="34" charset="0"/>
                        </a:rPr>
                        <a:t>2017</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88769">
                <a:tc vMerge="1">
                  <a:txBody>
                    <a:bodyPr/>
                    <a:lstStyle/>
                    <a:p>
                      <a:endParaRPr lang="cs-CZ"/>
                    </a:p>
                  </a:txBody>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dirty="0">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dirty="0">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188769">
                <a:tc>
                  <a:txBody>
                    <a:bodyPr/>
                    <a:lstStyle/>
                    <a:p>
                      <a:pPr algn="l" fontAlgn="b"/>
                      <a:r>
                        <a:rPr lang="cs-CZ" sz="1000" b="1" i="0" u="none" strike="noStrike" dirty="0">
                          <a:solidFill>
                            <a:srgbClr val="000000"/>
                          </a:solidFill>
                          <a:effectLst/>
                          <a:latin typeface="Calibri" panose="020F0502020204030204" pitchFamily="34" charset="0"/>
                        </a:rPr>
                        <a:t>Počty cyklů IVF</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ctr"/>
                      <a:r>
                        <a:rPr lang="cs-CZ" sz="1000" b="1" i="0" u="none" strike="noStrike" dirty="0">
                          <a:solidFill>
                            <a:srgbClr val="000000"/>
                          </a:solidFill>
                          <a:effectLst/>
                          <a:latin typeface="Calibri" panose="020F0502020204030204" pitchFamily="34" charset="0"/>
                        </a:rPr>
                        <a:t>13 058</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12 853</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12 955</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13 994</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14 651</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14 668</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15 002</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15 426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188769">
                <a:tc>
                  <a:txBody>
                    <a:bodyPr/>
                    <a:lstStyle/>
                    <a:p>
                      <a:pPr algn="l" fontAlgn="ctr"/>
                      <a:r>
                        <a:rPr lang="cs-CZ" sz="1000" b="0" i="0" u="none" strike="noStrike">
                          <a:solidFill>
                            <a:srgbClr val="000000"/>
                          </a:solidFill>
                          <a:effectLst/>
                          <a:latin typeface="Calibri" panose="020F0502020204030204" pitchFamily="34" charset="0"/>
                        </a:rPr>
                        <a:t>Rozděleno podle věku ženy při zahájení cyklu</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7 838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4 238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982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7 428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4 393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1 032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7 041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4 604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1 310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7 081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5 173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1 740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6 955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5 599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2 097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6 526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5 820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2 322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6 474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5 716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2 812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6 435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5 841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3 150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8769">
                <a:tc>
                  <a:txBody>
                    <a:bodyPr/>
                    <a:lstStyle/>
                    <a:p>
                      <a:pPr algn="l" fontAlgn="b"/>
                      <a:r>
                        <a:rPr lang="cs-CZ" sz="1000" b="0" i="0" u="none" strike="noStrike" dirty="0">
                          <a:solidFill>
                            <a:srgbClr val="000000"/>
                          </a:solidFill>
                          <a:effectLst/>
                          <a:latin typeface="Calibri" panose="020F0502020204030204" pitchFamily="34" charset="0"/>
                        </a:rPr>
                        <a:t>Cykly s výsledkem </a:t>
                      </a:r>
                      <a:r>
                        <a:rPr lang="cs-CZ" sz="1000" b="0" i="0" u="none" strike="noStrike" dirty="0" err="1">
                          <a:solidFill>
                            <a:srgbClr val="000000"/>
                          </a:solidFill>
                          <a:effectLst/>
                          <a:latin typeface="Calibri" panose="020F0502020204030204" pitchFamily="34" charset="0"/>
                        </a:rPr>
                        <a:t>grav</a:t>
                      </a:r>
                      <a:r>
                        <a:rPr lang="cs-CZ" sz="1000" b="0" i="0" u="none" strike="noStrike" dirty="0">
                          <a:solidFill>
                            <a:srgbClr val="000000"/>
                          </a:solidFill>
                          <a:effectLst/>
                          <a:latin typeface="Calibri" panose="020F0502020204030204" pitchFamily="34" charset="0"/>
                        </a:rPr>
                        <a:t>.: porod</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1 874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716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58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1 478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563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41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1 880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849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68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1 666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869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98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1 455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787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105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1 309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746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79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1 289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786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111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1 201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670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106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8769">
                <a:tc>
                  <a:txBody>
                    <a:bodyPr/>
                    <a:lstStyle/>
                    <a:p>
                      <a:pPr algn="l" fontAlgn="b"/>
                      <a:r>
                        <a:rPr lang="cs-CZ" sz="1000" b="1" i="0" u="none" strike="noStrike">
                          <a:solidFill>
                            <a:srgbClr val="000000"/>
                          </a:solidFill>
                          <a:effectLst/>
                          <a:latin typeface="Calibri" panose="020F0502020204030204" pitchFamily="34" charset="0"/>
                        </a:rPr>
                        <a:t>Podíl porodů z celkového počtu cyklů (%)</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23,9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16,9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5,9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19,9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12,8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4,0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26,7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18,4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5,2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23,5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16,8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5,6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20,9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14,1 </a:t>
                      </a:r>
                    </a:p>
                  </a:txBody>
                  <a:tcPr marL="5519" marR="5519" marT="5519" marB="0" anchor="ctr">
                    <a:lnL>
                      <a:noFill/>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5,0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20,1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12,8 </a:t>
                      </a:r>
                    </a:p>
                  </a:txBody>
                  <a:tcPr marL="5519" marR="5519" marT="5519" marB="0" anchor="ctr">
                    <a:lnL>
                      <a:noFill/>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3,4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19,9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13,8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3,9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18,7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11,5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3,4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8769">
                <a:tc>
                  <a:txBody>
                    <a:bodyPr/>
                    <a:lstStyle/>
                    <a:p>
                      <a:pPr algn="l" fontAlgn="b"/>
                      <a:r>
                        <a:rPr lang="cs-CZ" sz="1000" b="1" i="0" u="none" strike="noStrike" dirty="0">
                          <a:solidFill>
                            <a:srgbClr val="000000"/>
                          </a:solidFill>
                          <a:effectLst/>
                          <a:latin typeface="Calibri" panose="020F0502020204030204" pitchFamily="34" charset="0"/>
                        </a:rPr>
                        <a:t>Počty porozených dětí za rok</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ctr"/>
                      <a:r>
                        <a:rPr lang="cs-CZ" sz="1000" b="1" i="0" u="none" strike="noStrike" dirty="0">
                          <a:solidFill>
                            <a:srgbClr val="000000"/>
                          </a:solidFill>
                          <a:effectLst/>
                          <a:latin typeface="Calibri" panose="020F0502020204030204" pitchFamily="34" charset="0"/>
                        </a:rPr>
                        <a:t>3 241</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2 515</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3 230</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2 939</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2 607</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2 353</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2 356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2 086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6"/>
                  </a:ext>
                </a:extLst>
              </a:tr>
              <a:tr h="188769">
                <a:tc>
                  <a:txBody>
                    <a:bodyPr/>
                    <a:lstStyle/>
                    <a:p>
                      <a:pPr algn="l" fontAlgn="ctr"/>
                      <a:r>
                        <a:rPr lang="cs-CZ" sz="1000" b="0" i="0" u="none" strike="noStrike">
                          <a:solidFill>
                            <a:srgbClr val="000000"/>
                          </a:solidFill>
                          <a:effectLst/>
                          <a:latin typeface="Calibri" panose="020F0502020204030204" pitchFamily="34" charset="0"/>
                        </a:rPr>
                        <a:t>Rozděleno podle věku ženy při zahájení cyklu</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2 340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839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62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1 809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665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41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2 194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959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77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1 857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976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106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1 638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857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112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1 445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824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84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1 387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850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119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1 266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706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114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6" name="Tabulka 5"/>
          <p:cNvGraphicFramePr>
            <a:graphicFrameLocks noGrp="1"/>
          </p:cNvGraphicFramePr>
          <p:nvPr/>
        </p:nvGraphicFramePr>
        <p:xfrm>
          <a:off x="274368" y="3517246"/>
          <a:ext cx="10892493" cy="1737157"/>
        </p:xfrm>
        <a:graphic>
          <a:graphicData uri="http://schemas.openxmlformats.org/drawingml/2006/table">
            <a:tbl>
              <a:tblPr/>
              <a:tblGrid>
                <a:gridCol w="2111421">
                  <a:extLst>
                    <a:ext uri="{9D8B030D-6E8A-4147-A177-3AD203B41FA5}">
                      <a16:colId xmlns:a16="http://schemas.microsoft.com/office/drawing/2014/main" val="20000"/>
                    </a:ext>
                  </a:extLst>
                </a:gridCol>
                <a:gridCol w="365878">
                  <a:extLst>
                    <a:ext uri="{9D8B030D-6E8A-4147-A177-3AD203B41FA5}">
                      <a16:colId xmlns:a16="http://schemas.microsoft.com/office/drawing/2014/main" val="20001"/>
                    </a:ext>
                  </a:extLst>
                </a:gridCol>
                <a:gridCol w="365878">
                  <a:extLst>
                    <a:ext uri="{9D8B030D-6E8A-4147-A177-3AD203B41FA5}">
                      <a16:colId xmlns:a16="http://schemas.microsoft.com/office/drawing/2014/main" val="20002"/>
                    </a:ext>
                  </a:extLst>
                </a:gridCol>
                <a:gridCol w="365878">
                  <a:extLst>
                    <a:ext uri="{9D8B030D-6E8A-4147-A177-3AD203B41FA5}">
                      <a16:colId xmlns:a16="http://schemas.microsoft.com/office/drawing/2014/main" val="20003"/>
                    </a:ext>
                  </a:extLst>
                </a:gridCol>
                <a:gridCol w="365878">
                  <a:extLst>
                    <a:ext uri="{9D8B030D-6E8A-4147-A177-3AD203B41FA5}">
                      <a16:colId xmlns:a16="http://schemas.microsoft.com/office/drawing/2014/main" val="20004"/>
                    </a:ext>
                  </a:extLst>
                </a:gridCol>
                <a:gridCol w="365878">
                  <a:extLst>
                    <a:ext uri="{9D8B030D-6E8A-4147-A177-3AD203B41FA5}">
                      <a16:colId xmlns:a16="http://schemas.microsoft.com/office/drawing/2014/main" val="20005"/>
                    </a:ext>
                  </a:extLst>
                </a:gridCol>
                <a:gridCol w="365878">
                  <a:extLst>
                    <a:ext uri="{9D8B030D-6E8A-4147-A177-3AD203B41FA5}">
                      <a16:colId xmlns:a16="http://schemas.microsoft.com/office/drawing/2014/main" val="20006"/>
                    </a:ext>
                  </a:extLst>
                </a:gridCol>
                <a:gridCol w="365878">
                  <a:extLst>
                    <a:ext uri="{9D8B030D-6E8A-4147-A177-3AD203B41FA5}">
                      <a16:colId xmlns:a16="http://schemas.microsoft.com/office/drawing/2014/main" val="20007"/>
                    </a:ext>
                  </a:extLst>
                </a:gridCol>
                <a:gridCol w="365878">
                  <a:extLst>
                    <a:ext uri="{9D8B030D-6E8A-4147-A177-3AD203B41FA5}">
                      <a16:colId xmlns:a16="http://schemas.microsoft.com/office/drawing/2014/main" val="20008"/>
                    </a:ext>
                  </a:extLst>
                </a:gridCol>
                <a:gridCol w="365878">
                  <a:extLst>
                    <a:ext uri="{9D8B030D-6E8A-4147-A177-3AD203B41FA5}">
                      <a16:colId xmlns:a16="http://schemas.microsoft.com/office/drawing/2014/main" val="20009"/>
                    </a:ext>
                  </a:extLst>
                </a:gridCol>
                <a:gridCol w="365878">
                  <a:extLst>
                    <a:ext uri="{9D8B030D-6E8A-4147-A177-3AD203B41FA5}">
                      <a16:colId xmlns:a16="http://schemas.microsoft.com/office/drawing/2014/main" val="20010"/>
                    </a:ext>
                  </a:extLst>
                </a:gridCol>
                <a:gridCol w="365878">
                  <a:extLst>
                    <a:ext uri="{9D8B030D-6E8A-4147-A177-3AD203B41FA5}">
                      <a16:colId xmlns:a16="http://schemas.microsoft.com/office/drawing/2014/main" val="20011"/>
                    </a:ext>
                  </a:extLst>
                </a:gridCol>
                <a:gridCol w="365878">
                  <a:extLst>
                    <a:ext uri="{9D8B030D-6E8A-4147-A177-3AD203B41FA5}">
                      <a16:colId xmlns:a16="http://schemas.microsoft.com/office/drawing/2014/main" val="20012"/>
                    </a:ext>
                  </a:extLst>
                </a:gridCol>
                <a:gridCol w="365878">
                  <a:extLst>
                    <a:ext uri="{9D8B030D-6E8A-4147-A177-3AD203B41FA5}">
                      <a16:colId xmlns:a16="http://schemas.microsoft.com/office/drawing/2014/main" val="20013"/>
                    </a:ext>
                  </a:extLst>
                </a:gridCol>
                <a:gridCol w="365878">
                  <a:extLst>
                    <a:ext uri="{9D8B030D-6E8A-4147-A177-3AD203B41FA5}">
                      <a16:colId xmlns:a16="http://schemas.microsoft.com/office/drawing/2014/main" val="20014"/>
                    </a:ext>
                  </a:extLst>
                </a:gridCol>
                <a:gridCol w="365878">
                  <a:extLst>
                    <a:ext uri="{9D8B030D-6E8A-4147-A177-3AD203B41FA5}">
                      <a16:colId xmlns:a16="http://schemas.microsoft.com/office/drawing/2014/main" val="20015"/>
                    </a:ext>
                  </a:extLst>
                </a:gridCol>
                <a:gridCol w="365878">
                  <a:extLst>
                    <a:ext uri="{9D8B030D-6E8A-4147-A177-3AD203B41FA5}">
                      <a16:colId xmlns:a16="http://schemas.microsoft.com/office/drawing/2014/main" val="20016"/>
                    </a:ext>
                  </a:extLst>
                </a:gridCol>
                <a:gridCol w="365878">
                  <a:extLst>
                    <a:ext uri="{9D8B030D-6E8A-4147-A177-3AD203B41FA5}">
                      <a16:colId xmlns:a16="http://schemas.microsoft.com/office/drawing/2014/main" val="20017"/>
                    </a:ext>
                  </a:extLst>
                </a:gridCol>
                <a:gridCol w="365878">
                  <a:extLst>
                    <a:ext uri="{9D8B030D-6E8A-4147-A177-3AD203B41FA5}">
                      <a16:colId xmlns:a16="http://schemas.microsoft.com/office/drawing/2014/main" val="20018"/>
                    </a:ext>
                  </a:extLst>
                </a:gridCol>
                <a:gridCol w="365878">
                  <a:extLst>
                    <a:ext uri="{9D8B030D-6E8A-4147-A177-3AD203B41FA5}">
                      <a16:colId xmlns:a16="http://schemas.microsoft.com/office/drawing/2014/main" val="20019"/>
                    </a:ext>
                  </a:extLst>
                </a:gridCol>
                <a:gridCol w="365878">
                  <a:extLst>
                    <a:ext uri="{9D8B030D-6E8A-4147-A177-3AD203B41FA5}">
                      <a16:colId xmlns:a16="http://schemas.microsoft.com/office/drawing/2014/main" val="20020"/>
                    </a:ext>
                  </a:extLst>
                </a:gridCol>
                <a:gridCol w="365878">
                  <a:extLst>
                    <a:ext uri="{9D8B030D-6E8A-4147-A177-3AD203B41FA5}">
                      <a16:colId xmlns:a16="http://schemas.microsoft.com/office/drawing/2014/main" val="20021"/>
                    </a:ext>
                  </a:extLst>
                </a:gridCol>
                <a:gridCol w="365878">
                  <a:extLst>
                    <a:ext uri="{9D8B030D-6E8A-4147-A177-3AD203B41FA5}">
                      <a16:colId xmlns:a16="http://schemas.microsoft.com/office/drawing/2014/main" val="20022"/>
                    </a:ext>
                  </a:extLst>
                </a:gridCol>
                <a:gridCol w="365878">
                  <a:extLst>
                    <a:ext uri="{9D8B030D-6E8A-4147-A177-3AD203B41FA5}">
                      <a16:colId xmlns:a16="http://schemas.microsoft.com/office/drawing/2014/main" val="20023"/>
                    </a:ext>
                  </a:extLst>
                </a:gridCol>
                <a:gridCol w="365878">
                  <a:extLst>
                    <a:ext uri="{9D8B030D-6E8A-4147-A177-3AD203B41FA5}">
                      <a16:colId xmlns:a16="http://schemas.microsoft.com/office/drawing/2014/main" val="20024"/>
                    </a:ext>
                  </a:extLst>
                </a:gridCol>
              </a:tblGrid>
              <a:tr h="159443">
                <a:tc rowSpan="2">
                  <a:txBody>
                    <a:bodyPr/>
                    <a:lstStyle/>
                    <a:p>
                      <a:pPr algn="ctr" fontAlgn="ctr"/>
                      <a:r>
                        <a:rPr lang="cs-CZ" sz="1000" b="0" i="0" u="none" strike="noStrike" dirty="0">
                          <a:solidFill>
                            <a:srgbClr val="FFFFFF"/>
                          </a:solidFill>
                          <a:effectLst/>
                          <a:latin typeface="Calibri" panose="020F0502020204030204" pitchFamily="34" charset="0"/>
                        </a:rPr>
                        <a:t>Rok a věková skupina</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2F75B5"/>
                    </a:solidFill>
                  </a:tcPr>
                </a:tc>
                <a:tc gridSpan="3">
                  <a:txBody>
                    <a:bodyPr/>
                    <a:lstStyle/>
                    <a:p>
                      <a:pPr algn="ctr" fontAlgn="ctr"/>
                      <a:r>
                        <a:rPr lang="cs-CZ" sz="1000" b="1" i="0" u="none" strike="noStrike">
                          <a:solidFill>
                            <a:srgbClr val="FFFFFF"/>
                          </a:solidFill>
                          <a:effectLst/>
                          <a:latin typeface="Calibri" panose="020F0502020204030204" pitchFamily="34" charset="0"/>
                        </a:rPr>
                        <a:t>2010</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FFFFFF"/>
                          </a:solidFill>
                          <a:effectLst/>
                          <a:latin typeface="Calibri" panose="020F0502020204030204" pitchFamily="34" charset="0"/>
                        </a:rPr>
                        <a:t>2011</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FFFFFF"/>
                          </a:solidFill>
                          <a:effectLst/>
                          <a:latin typeface="Calibri" panose="020F0502020204030204" pitchFamily="34" charset="0"/>
                        </a:rPr>
                        <a:t>2012</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FFFFFF"/>
                          </a:solidFill>
                          <a:effectLst/>
                          <a:latin typeface="Calibri" panose="020F0502020204030204" pitchFamily="34" charset="0"/>
                        </a:rPr>
                        <a:t>2013</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FFFFFF"/>
                          </a:solidFill>
                          <a:effectLst/>
                          <a:latin typeface="Calibri" panose="020F0502020204030204" pitchFamily="34" charset="0"/>
                        </a:rPr>
                        <a:t>2014</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FFFFFF"/>
                          </a:solidFill>
                          <a:effectLst/>
                          <a:latin typeface="Calibri" panose="020F0502020204030204" pitchFamily="34" charset="0"/>
                        </a:rPr>
                        <a:t>2015</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FFFFFF"/>
                          </a:solidFill>
                          <a:effectLst/>
                          <a:latin typeface="Calibri" panose="020F0502020204030204" pitchFamily="34" charset="0"/>
                        </a:rPr>
                        <a:t>2016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FFFFFF"/>
                          </a:solidFill>
                          <a:effectLst/>
                          <a:latin typeface="Calibri" panose="020F0502020204030204" pitchFamily="34" charset="0"/>
                        </a:rPr>
                        <a:t>2017</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59443">
                <a:tc vMerge="1">
                  <a:txBody>
                    <a:bodyPr/>
                    <a:lstStyle/>
                    <a:p>
                      <a:endParaRPr lang="cs-CZ"/>
                    </a:p>
                  </a:txBody>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–34</a:t>
                      </a:r>
                    </a:p>
                  </a:txBody>
                  <a:tcPr marL="5519" marR="5519" marT="55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a:solidFill>
                            <a:srgbClr val="000000"/>
                          </a:solidFill>
                          <a:effectLst/>
                          <a:latin typeface="Calibri" panose="020F0502020204030204" pitchFamily="34" charset="0"/>
                        </a:rPr>
                        <a:t>35–39</a:t>
                      </a:r>
                    </a:p>
                  </a:txBody>
                  <a:tcPr marL="5519" marR="5519" marT="55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cs-CZ" sz="1000" b="0" i="0" u="none" strike="noStrike" dirty="0">
                          <a:solidFill>
                            <a:srgbClr val="000000"/>
                          </a:solidFill>
                          <a:effectLst/>
                          <a:latin typeface="Calibri" panose="020F0502020204030204" pitchFamily="34" charset="0"/>
                        </a:rPr>
                        <a:t>40+</a:t>
                      </a:r>
                    </a:p>
                  </a:txBody>
                  <a:tcPr marL="5519" marR="5519" marT="55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159443">
                <a:tc>
                  <a:txBody>
                    <a:bodyPr/>
                    <a:lstStyle/>
                    <a:p>
                      <a:pPr algn="l" fontAlgn="b"/>
                      <a:r>
                        <a:rPr lang="cs-CZ" sz="1000" b="1" i="0" u="none" strike="noStrike" dirty="0">
                          <a:solidFill>
                            <a:srgbClr val="000000"/>
                          </a:solidFill>
                          <a:effectLst/>
                          <a:latin typeface="Calibri" panose="020F0502020204030204" pitchFamily="34" charset="0"/>
                        </a:rPr>
                        <a:t>Počty cyklů KET</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ctr"/>
                      <a:r>
                        <a:rPr lang="cs-CZ" sz="1000" b="1" i="0" u="none" strike="noStrike" dirty="0">
                          <a:solidFill>
                            <a:srgbClr val="000000"/>
                          </a:solidFill>
                          <a:effectLst/>
                          <a:latin typeface="Calibri" panose="020F0502020204030204" pitchFamily="34" charset="0"/>
                        </a:rPr>
                        <a:t>5 010</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4 496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6 179</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7 671</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9 477</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11 226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12 259</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13 714</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313314">
                <a:tc>
                  <a:txBody>
                    <a:bodyPr/>
                    <a:lstStyle/>
                    <a:p>
                      <a:pPr algn="l" fontAlgn="ctr"/>
                      <a:r>
                        <a:rPr lang="cs-CZ" sz="1000" b="0" i="0" u="none" strike="noStrike" dirty="0">
                          <a:solidFill>
                            <a:srgbClr val="000000"/>
                          </a:solidFill>
                          <a:effectLst/>
                          <a:latin typeface="Calibri" panose="020F0502020204030204" pitchFamily="34" charset="0"/>
                        </a:rPr>
                        <a:t>Rozděleno podle věku ženy při zahájení cyklu</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2 665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1 367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978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2 176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1 291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1 029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2 699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1 824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1 656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3 240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2 141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2 290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3 747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2 792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2 938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4 249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3 350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3 627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4 669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3 743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3 847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5 141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4 163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4 410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59443">
                <a:tc>
                  <a:txBody>
                    <a:bodyPr/>
                    <a:lstStyle/>
                    <a:p>
                      <a:pPr algn="l" fontAlgn="b"/>
                      <a:r>
                        <a:rPr lang="cs-CZ" sz="1000" b="0" i="0" u="none" strike="noStrike" dirty="0">
                          <a:solidFill>
                            <a:srgbClr val="000000"/>
                          </a:solidFill>
                          <a:effectLst/>
                          <a:latin typeface="Calibri" panose="020F0502020204030204" pitchFamily="34" charset="0"/>
                        </a:rPr>
                        <a:t>Cykly s výsledkem </a:t>
                      </a:r>
                      <a:r>
                        <a:rPr lang="cs-CZ" sz="1000" b="0" i="0" u="none" strike="noStrike" dirty="0" err="1">
                          <a:solidFill>
                            <a:srgbClr val="000000"/>
                          </a:solidFill>
                          <a:effectLst/>
                          <a:latin typeface="Calibri" panose="020F0502020204030204" pitchFamily="34" charset="0"/>
                        </a:rPr>
                        <a:t>grav</a:t>
                      </a:r>
                      <a:r>
                        <a:rPr lang="cs-CZ" sz="1000" b="0" i="0" u="none" strike="noStrike" dirty="0">
                          <a:solidFill>
                            <a:srgbClr val="000000"/>
                          </a:solidFill>
                          <a:effectLst/>
                          <a:latin typeface="Calibri" panose="020F0502020204030204" pitchFamily="34" charset="0"/>
                        </a:rPr>
                        <a:t>.: porod</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413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199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136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309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145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86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539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295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242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677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410 </a:t>
                      </a:r>
                    </a:p>
                  </a:txBody>
                  <a:tcPr marL="5519" marR="5519" marT="5519"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Calibri" panose="020F0502020204030204" pitchFamily="34" charset="0"/>
                        </a:rPr>
                        <a:t>374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783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517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501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772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474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481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966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606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402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996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665 </a:t>
                      </a:r>
                    </a:p>
                  </a:txBody>
                  <a:tcPr marL="5519" marR="5519" marT="5519" marB="0" anchor="ctr">
                    <a:lnL>
                      <a:noFill/>
                    </a:lnL>
                    <a:lnR>
                      <a:noFill/>
                    </a:lnR>
                    <a:lnT>
                      <a:noFill/>
                    </a:lnT>
                    <a:lnB>
                      <a:noFill/>
                    </a:lnB>
                  </a:tcPr>
                </a:tc>
                <a:tc>
                  <a:txBody>
                    <a:bodyPr/>
                    <a:lstStyle/>
                    <a:p>
                      <a:pPr algn="r" fontAlgn="ctr"/>
                      <a:r>
                        <a:rPr lang="cs-CZ" sz="1000" b="0" i="0" u="none" strike="noStrike">
                          <a:solidFill>
                            <a:srgbClr val="000000"/>
                          </a:solidFill>
                          <a:effectLst/>
                          <a:latin typeface="Calibri" panose="020F0502020204030204" pitchFamily="34" charset="0"/>
                        </a:rPr>
                        <a:t>381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13314">
                <a:tc>
                  <a:txBody>
                    <a:bodyPr/>
                    <a:lstStyle/>
                    <a:p>
                      <a:pPr algn="l" fontAlgn="b"/>
                      <a:r>
                        <a:rPr lang="cs-CZ" sz="1000" b="1" i="0" u="none" strike="noStrike" dirty="0">
                          <a:solidFill>
                            <a:srgbClr val="000000"/>
                          </a:solidFill>
                          <a:effectLst/>
                          <a:latin typeface="Calibri" panose="020F0502020204030204" pitchFamily="34" charset="0"/>
                        </a:rPr>
                        <a:t>Podíl porodů z celkového počtu cyklů (%)</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15,5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14,6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13,9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14,2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11,2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8,4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20,0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16,2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14,6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20,9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19,1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16,3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20,9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18,5 </a:t>
                      </a:r>
                    </a:p>
                  </a:txBody>
                  <a:tcPr marL="5519" marR="5519" marT="5519" marB="0" anchor="ctr">
                    <a:lnL>
                      <a:noFill/>
                    </a:lnL>
                    <a:lnR>
                      <a:noFill/>
                    </a:lnR>
                    <a:lnT>
                      <a:noFill/>
                    </a:lnT>
                    <a:lnB>
                      <a:noFill/>
                    </a:lnB>
                  </a:tcPr>
                </a:tc>
                <a:tc>
                  <a:txBody>
                    <a:bodyPr/>
                    <a:lstStyle/>
                    <a:p>
                      <a:pPr algn="r" fontAlgn="ctr"/>
                      <a:r>
                        <a:rPr lang="cs-CZ" sz="1000" b="1" i="1" u="none" strike="noStrike" dirty="0">
                          <a:solidFill>
                            <a:srgbClr val="000000"/>
                          </a:solidFill>
                          <a:effectLst/>
                          <a:latin typeface="Calibri" panose="020F0502020204030204" pitchFamily="34" charset="0"/>
                        </a:rPr>
                        <a:t>17,1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18,2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14,1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13,3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20,7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16,2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10,4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19,4 </a:t>
                      </a:r>
                    </a:p>
                  </a:txBody>
                  <a:tcPr marL="5519" marR="5519" marT="551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16,0 </a:t>
                      </a:r>
                    </a:p>
                  </a:txBody>
                  <a:tcPr marL="5519" marR="5519" marT="5519" marB="0" anchor="ctr">
                    <a:lnL>
                      <a:noFill/>
                    </a:lnL>
                    <a:lnR>
                      <a:noFill/>
                    </a:lnR>
                    <a:lnT>
                      <a:noFill/>
                    </a:lnT>
                    <a:lnB>
                      <a:noFill/>
                    </a:lnB>
                  </a:tcPr>
                </a:tc>
                <a:tc>
                  <a:txBody>
                    <a:bodyPr/>
                    <a:lstStyle/>
                    <a:p>
                      <a:pPr algn="r" fontAlgn="ctr"/>
                      <a:r>
                        <a:rPr lang="cs-CZ" sz="1000" b="1" i="1" u="none" strike="noStrike">
                          <a:solidFill>
                            <a:srgbClr val="000000"/>
                          </a:solidFill>
                          <a:effectLst/>
                          <a:latin typeface="Calibri" panose="020F0502020204030204" pitchFamily="34" charset="0"/>
                        </a:rPr>
                        <a:t>8,6 </a:t>
                      </a:r>
                    </a:p>
                  </a:txBody>
                  <a:tcPr marL="5519" marR="5519" marT="5519"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59443">
                <a:tc>
                  <a:txBody>
                    <a:bodyPr/>
                    <a:lstStyle/>
                    <a:p>
                      <a:pPr algn="l" fontAlgn="b"/>
                      <a:r>
                        <a:rPr lang="cs-CZ" sz="1000" b="1" i="0" u="none" strike="noStrike" dirty="0">
                          <a:solidFill>
                            <a:srgbClr val="000000"/>
                          </a:solidFill>
                          <a:effectLst/>
                          <a:latin typeface="Calibri" panose="020F0502020204030204" pitchFamily="34" charset="0"/>
                        </a:rPr>
                        <a:t>Počty porozených dětí za rok</a:t>
                      </a:r>
                    </a:p>
                  </a:txBody>
                  <a:tcPr marL="5519" marR="5519" marT="5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ctr"/>
                      <a:r>
                        <a:rPr lang="cs-CZ" sz="1000" b="1" i="0" u="none" strike="noStrike" dirty="0">
                          <a:solidFill>
                            <a:srgbClr val="000000"/>
                          </a:solidFill>
                          <a:effectLst/>
                          <a:latin typeface="Calibri" panose="020F0502020204030204" pitchFamily="34" charset="0"/>
                        </a:rPr>
                        <a:t>894</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641</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1 264</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1 645</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1 974</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dirty="0">
                          <a:solidFill>
                            <a:srgbClr val="000000"/>
                          </a:solidFill>
                          <a:effectLst/>
                          <a:latin typeface="Calibri" panose="020F0502020204030204" pitchFamily="34" charset="0"/>
                        </a:rPr>
                        <a:t>1 905</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2 148</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tc gridSpan="3">
                  <a:txBody>
                    <a:bodyPr/>
                    <a:lstStyle/>
                    <a:p>
                      <a:pPr algn="ctr" fontAlgn="ctr"/>
                      <a:r>
                        <a:rPr lang="cs-CZ" sz="1000" b="1" i="0" u="none" strike="noStrike">
                          <a:solidFill>
                            <a:srgbClr val="000000"/>
                          </a:solidFill>
                          <a:effectLst/>
                          <a:latin typeface="Calibri" panose="020F0502020204030204" pitchFamily="34" charset="0"/>
                        </a:rPr>
                        <a:t>2 166</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6"/>
                  </a:ext>
                </a:extLst>
              </a:tr>
              <a:tr h="313314">
                <a:tc>
                  <a:txBody>
                    <a:bodyPr/>
                    <a:lstStyle/>
                    <a:p>
                      <a:pPr algn="l" fontAlgn="ctr"/>
                      <a:r>
                        <a:rPr lang="cs-CZ" sz="1000" b="0" i="0" u="none" strike="noStrike" dirty="0">
                          <a:solidFill>
                            <a:srgbClr val="000000"/>
                          </a:solidFill>
                          <a:effectLst/>
                          <a:latin typeface="Calibri" panose="020F0502020204030204" pitchFamily="34" charset="0"/>
                        </a:rPr>
                        <a:t>Rozděleno podle věku ženy při zahájení cyklu</a:t>
                      </a:r>
                    </a:p>
                  </a:txBody>
                  <a:tcPr marL="5519" marR="5519" marT="5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486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236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172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365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173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103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616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344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304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758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450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437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843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556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575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835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517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553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a:solidFill>
                            <a:srgbClr val="000000"/>
                          </a:solidFill>
                          <a:effectLst/>
                          <a:latin typeface="Calibri" panose="020F0502020204030204" pitchFamily="34" charset="0"/>
                        </a:rPr>
                        <a:t>1 028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650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470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1 044 </a:t>
                      </a:r>
                    </a:p>
                  </a:txBody>
                  <a:tcPr marL="5519" marR="5519" marT="55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710 </a:t>
                      </a:r>
                    </a:p>
                  </a:txBody>
                  <a:tcPr marL="5519" marR="5519" marT="55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cs-CZ" sz="1000" b="0" i="0" u="none" strike="noStrike" dirty="0">
                          <a:solidFill>
                            <a:srgbClr val="000000"/>
                          </a:solidFill>
                          <a:effectLst/>
                          <a:latin typeface="Calibri" panose="020F0502020204030204" pitchFamily="34" charset="0"/>
                        </a:rPr>
                        <a:t>412 </a:t>
                      </a:r>
                    </a:p>
                  </a:txBody>
                  <a:tcPr marL="5519" marR="5519" marT="55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TextBox 7"/>
          <p:cNvSpPr txBox="1"/>
          <p:nvPr/>
        </p:nvSpPr>
        <p:spPr>
          <a:xfrm>
            <a:off x="165356" y="869196"/>
            <a:ext cx="3823855" cy="278022"/>
          </a:xfrm>
          <a:prstGeom prst="rect">
            <a:avLst/>
          </a:prstGeom>
          <a:noFill/>
          <a:ln>
            <a:noFill/>
          </a:ln>
        </p:spPr>
        <p:txBody>
          <a:bodyPr wrap="none" rtlCol="0">
            <a:noAutofit/>
          </a:bodyPr>
          <a:lstStyle/>
          <a:p>
            <a:r>
              <a:rPr lang="cs-CZ" sz="1600" b="1" dirty="0"/>
              <a:t>Porody po cyklech s cílem IVF (mimotělní oplození) </a:t>
            </a:r>
            <a:r>
              <a:rPr lang="cs-CZ" sz="1600" b="1" dirty="0" smtClean="0"/>
              <a:t>v </a:t>
            </a:r>
            <a:r>
              <a:rPr lang="cs-CZ" sz="1600" b="1" dirty="0"/>
              <a:t>ČR</a:t>
            </a:r>
            <a:endParaRPr lang="en-US" sz="1600" b="1" dirty="0"/>
          </a:p>
        </p:txBody>
      </p:sp>
      <p:sp>
        <p:nvSpPr>
          <p:cNvPr id="8" name="TextBox 6"/>
          <p:cNvSpPr txBox="1"/>
          <p:nvPr/>
        </p:nvSpPr>
        <p:spPr>
          <a:xfrm>
            <a:off x="272591" y="603858"/>
            <a:ext cx="3609386" cy="307777"/>
          </a:xfrm>
          <a:prstGeom prst="rect">
            <a:avLst/>
          </a:prstGeom>
          <a:noFill/>
        </p:spPr>
        <p:txBody>
          <a:bodyPr wrap="none" rtlCol="0">
            <a:spAutoFit/>
          </a:bodyPr>
          <a:lstStyle/>
          <a:p>
            <a:r>
              <a:rPr lang="cs-CZ" sz="1400" b="1" dirty="0"/>
              <a:t>Zdroj: </a:t>
            </a:r>
            <a:r>
              <a:rPr lang="cs-CZ" sz="1400" dirty="0"/>
              <a:t>ÚZIS ČR – NRRZ – Asistovaná reprodukce</a:t>
            </a:r>
            <a:endParaRPr lang="en-US" sz="1400" dirty="0"/>
          </a:p>
        </p:txBody>
      </p:sp>
      <p:sp>
        <p:nvSpPr>
          <p:cNvPr id="9" name="TextBox 7"/>
          <p:cNvSpPr txBox="1"/>
          <p:nvPr/>
        </p:nvSpPr>
        <p:spPr>
          <a:xfrm>
            <a:off x="165356" y="3161880"/>
            <a:ext cx="3823855" cy="4170218"/>
          </a:xfrm>
          <a:prstGeom prst="rect">
            <a:avLst/>
          </a:prstGeom>
          <a:noFill/>
          <a:ln>
            <a:noFill/>
          </a:ln>
        </p:spPr>
        <p:txBody>
          <a:bodyPr wrap="none" rtlCol="0">
            <a:noAutofit/>
          </a:bodyPr>
          <a:lstStyle/>
          <a:p>
            <a:r>
              <a:rPr lang="cs-CZ" sz="1600" b="1" dirty="0"/>
              <a:t>Porody po cyklech s cílem KET (</a:t>
            </a:r>
            <a:r>
              <a:rPr lang="cs-CZ" sz="1600" b="1" dirty="0" err="1"/>
              <a:t>kryoembryotransfer</a:t>
            </a:r>
            <a:r>
              <a:rPr lang="cs-CZ" sz="1600" b="1" dirty="0"/>
              <a:t>) </a:t>
            </a:r>
            <a:r>
              <a:rPr lang="cs-CZ" sz="1600" b="1" dirty="0" smtClean="0"/>
              <a:t>v </a:t>
            </a:r>
            <a:r>
              <a:rPr lang="cs-CZ" sz="1600" b="1" dirty="0"/>
              <a:t>ČR</a:t>
            </a:r>
            <a:endParaRPr lang="en-US" sz="1600" b="1" dirty="0"/>
          </a:p>
        </p:txBody>
      </p:sp>
      <p:sp>
        <p:nvSpPr>
          <p:cNvPr id="11" name="Obdélník 10">
            <a:extLst>
              <a:ext uri="{FF2B5EF4-FFF2-40B4-BE49-F238E27FC236}">
                <a16:creationId xmlns:a16="http://schemas.microsoft.com/office/drawing/2014/main" id="{194AB54E-6761-44A4-A52F-B37F9B332B9D}"/>
              </a:ext>
            </a:extLst>
          </p:cNvPr>
          <p:cNvSpPr/>
          <p:nvPr/>
        </p:nvSpPr>
        <p:spPr>
          <a:xfrm>
            <a:off x="272591" y="5324333"/>
            <a:ext cx="11029723" cy="1384995"/>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K porodu dle očekávání dospěje více žen mladších než starších. Přibližně ¼ žen těhotných po IVF cyklech ve věku do 35 let potratí, ve věku nad 40 let je to přibližně polovina.  Od roku 2012 klesá počet vícečetných porodů, což je pozitivní trend. Důvodem je doporučení Sekce asistované reprodukce České gynekologicko-porodnické společnosti  České lékařské společnosti J. E. Purkyně ke snižování počtu transferovaných embryí. Trend podporují i změny v úhradách zdravotními pojišťovnami, </a:t>
            </a:r>
            <a:r>
              <a:rPr lang="cs-CZ" sz="1400">
                <a:latin typeface="Calibri" panose="020F0502020204030204" pitchFamily="34" charset="0"/>
                <a:ea typeface="Calibri" panose="020F0502020204030204" pitchFamily="34" charset="0"/>
              </a:rPr>
              <a:t>které motivují </a:t>
            </a:r>
            <a:r>
              <a:rPr lang="cs-CZ" sz="1400" dirty="0">
                <a:latin typeface="Calibri" panose="020F0502020204030204" pitchFamily="34" charset="0"/>
                <a:ea typeface="Calibri" panose="020F0502020204030204" pitchFamily="34" charset="0"/>
              </a:rPr>
              <a:t>ke snížení počtu embryí na 1 v prvních dvou cyklech.</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endParaRPr lang="cs-CZ" sz="1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17337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8" name="TextBox 7"/>
          <p:cNvSpPr txBox="1"/>
          <p:nvPr/>
        </p:nvSpPr>
        <p:spPr>
          <a:xfrm>
            <a:off x="272591" y="5437486"/>
            <a:ext cx="11214132" cy="738664"/>
          </a:xfrm>
          <a:prstGeom prst="rect">
            <a:avLst/>
          </a:prstGeom>
          <a:noFill/>
          <a:ln>
            <a:solidFill>
              <a:schemeClr val="bg1"/>
            </a:solidFill>
          </a:ln>
        </p:spPr>
        <p:txBody>
          <a:bodyPr wrap="square" rtlCol="0">
            <a:spAutoFit/>
          </a:bodyPr>
          <a:lstStyle/>
          <a:p>
            <a:r>
              <a:rPr lang="cs-CZ" sz="1400" dirty="0">
                <a:highlight>
                  <a:srgbClr val="FFFFFF"/>
                </a:highlight>
              </a:rPr>
              <a:t>Český statistický úřad publikuje dlouhodobé predikce vývoje počtu obyvatel ČR, a to i s lokalizací pro pravděpodobný vývoj v jednotlivých regionech. Rovněž tyto predikce ukazují na trend k velmi nevyrovnané hustotě obyvatel mezi jednotlivými kraji a </a:t>
            </a:r>
            <a:r>
              <a:rPr lang="cs-CZ" sz="1400" dirty="0" smtClean="0">
                <a:highlight>
                  <a:srgbClr val="FFFFFF"/>
                </a:highlight>
              </a:rPr>
              <a:t>na mezi-regionální </a:t>
            </a:r>
            <a:r>
              <a:rPr lang="cs-CZ" sz="1400" dirty="0">
                <a:highlight>
                  <a:srgbClr val="FFFFFF"/>
                </a:highlight>
              </a:rPr>
              <a:t>migraci směřující do měst. </a:t>
            </a:r>
          </a:p>
          <a:p>
            <a:r>
              <a:rPr lang="cs-CZ" sz="1400" b="1" dirty="0">
                <a:highlight>
                  <a:srgbClr val="FFFFFF"/>
                </a:highlight>
              </a:rPr>
              <a:t>Dle projekce ČSÚ do roku 2070 se počet obyvatel Královéhradeckého kraje sníží v letech 2019 až 2050 až o 41,2 tisíc osob, tj. o 7,5 %.</a:t>
            </a:r>
            <a:endParaRPr lang="en-US" sz="1400" b="1" dirty="0">
              <a:highlight>
                <a:srgbClr val="FFFFFF"/>
              </a:highlight>
            </a:endParaRPr>
          </a:p>
        </p:txBody>
      </p:sp>
      <p:sp>
        <p:nvSpPr>
          <p:cNvPr id="2" name="Obdélník 1"/>
          <p:cNvSpPr/>
          <p:nvPr/>
        </p:nvSpPr>
        <p:spPr>
          <a:xfrm>
            <a:off x="7902472" y="1043797"/>
            <a:ext cx="3727944" cy="338554"/>
          </a:xfrm>
          <a:prstGeom prst="rect">
            <a:avLst/>
          </a:prstGeom>
        </p:spPr>
        <p:txBody>
          <a:bodyPr wrap="none">
            <a:spAutoFit/>
          </a:bodyPr>
          <a:lstStyle/>
          <a:p>
            <a:pPr algn="ctr">
              <a:defRPr sz="1862" b="0" i="0" u="none" strike="noStrike" kern="1200" spc="0" baseline="0">
                <a:solidFill>
                  <a:prstClr val="black"/>
                </a:solidFill>
                <a:latin typeface="+mn-lt"/>
                <a:ea typeface="+mn-ea"/>
                <a:cs typeface="+mn-cs"/>
              </a:defRPr>
            </a:pPr>
            <a:r>
              <a:rPr lang="cs-CZ" sz="1600" dirty="0"/>
              <a:t>Hustota obyvatelstva v krajích v roce 2018 </a:t>
            </a:r>
            <a:endParaRPr lang="en-US" sz="1600" dirty="0"/>
          </a:p>
        </p:txBody>
      </p:sp>
      <p:graphicFrame>
        <p:nvGraphicFramePr>
          <p:cNvPr id="10" name="Tabulka 9">
            <a:extLst>
              <a:ext uri="{FF2B5EF4-FFF2-40B4-BE49-F238E27FC236}">
                <a16:creationId xmlns:a16="http://schemas.microsoft.com/office/drawing/2014/main" id="{98DBF493-50A6-42C5-8DF3-9284ABD46F6B}"/>
              </a:ext>
            </a:extLst>
          </p:cNvPr>
          <p:cNvGraphicFramePr>
            <a:graphicFrameLocks noGrp="1"/>
          </p:cNvGraphicFramePr>
          <p:nvPr>
            <p:extLst>
              <p:ext uri="{D42A27DB-BD31-4B8C-83A1-F6EECF244321}">
                <p14:modId xmlns:p14="http://schemas.microsoft.com/office/powerpoint/2010/main" val="3026772775"/>
              </p:ext>
            </p:extLst>
          </p:nvPr>
        </p:nvGraphicFramePr>
        <p:xfrm>
          <a:off x="7723991" y="1540162"/>
          <a:ext cx="3991087" cy="3637508"/>
        </p:xfrm>
        <a:graphic>
          <a:graphicData uri="http://schemas.openxmlformats.org/drawingml/2006/table">
            <a:tbl>
              <a:tblPr>
                <a:tableStyleId>{5C22544A-7EE6-4342-B048-85BDC9FD1C3A}</a:tableStyleId>
              </a:tblPr>
              <a:tblGrid>
                <a:gridCol w="2024543">
                  <a:extLst>
                    <a:ext uri="{9D8B030D-6E8A-4147-A177-3AD203B41FA5}">
                      <a16:colId xmlns:a16="http://schemas.microsoft.com/office/drawing/2014/main" val="2765753559"/>
                    </a:ext>
                  </a:extLst>
                </a:gridCol>
                <a:gridCol w="1211887">
                  <a:extLst>
                    <a:ext uri="{9D8B030D-6E8A-4147-A177-3AD203B41FA5}">
                      <a16:colId xmlns:a16="http://schemas.microsoft.com/office/drawing/2014/main" val="1792739641"/>
                    </a:ext>
                  </a:extLst>
                </a:gridCol>
                <a:gridCol w="754657">
                  <a:extLst>
                    <a:ext uri="{9D8B030D-6E8A-4147-A177-3AD203B41FA5}">
                      <a16:colId xmlns:a16="http://schemas.microsoft.com/office/drawing/2014/main" val="2984655169"/>
                    </a:ext>
                  </a:extLst>
                </a:gridCol>
              </a:tblGrid>
              <a:tr h="360473">
                <a:tc>
                  <a:txBody>
                    <a:bodyPr/>
                    <a:lstStyle/>
                    <a:p>
                      <a:pPr algn="l" fontAlgn="b"/>
                      <a:r>
                        <a:rPr lang="cs-CZ" sz="1000" b="0" i="0" u="none" strike="noStrike" dirty="0">
                          <a:solidFill>
                            <a:schemeClr val="tx1"/>
                          </a:solidFill>
                          <a:effectLst/>
                          <a:latin typeface="Arial" panose="020B0604020202020204" pitchFamily="34" charset="0"/>
                        </a:rPr>
                        <a:t>Kraj:</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000" b="0" i="0" u="none" strike="noStrike" dirty="0">
                          <a:solidFill>
                            <a:schemeClr val="tx1"/>
                          </a:solidFill>
                          <a:effectLst/>
                          <a:latin typeface="Arial" panose="020B0604020202020204" pitchFamily="34" charset="0"/>
                        </a:rPr>
                        <a:t>Hustota obyvatelstva na 1 km</a:t>
                      </a:r>
                      <a:r>
                        <a:rPr lang="cs-CZ" sz="1000" b="0" i="0" u="none" strike="noStrike" baseline="30000" dirty="0">
                          <a:solidFill>
                            <a:schemeClr val="tx1"/>
                          </a:solidFill>
                          <a:effectLst/>
                          <a:latin typeface="Arial" panose="020B0604020202020204" pitchFamily="34" charset="0"/>
                        </a:rPr>
                        <a:t>2</a:t>
                      </a:r>
                      <a:endParaRPr lang="cs-CZ" sz="1000" b="0" i="0" u="none" strike="noStrike" dirty="0">
                        <a:solidFill>
                          <a:schemeClr val="tx1"/>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000" b="0" i="0" u="none" strike="noStrike" dirty="0">
                          <a:solidFill>
                            <a:schemeClr val="tx1"/>
                          </a:solidFill>
                          <a:effectLst/>
                          <a:latin typeface="Arial" panose="020B0604020202020204" pitchFamily="34" charset="0"/>
                        </a:rPr>
                        <a:t>Pořadí kraje</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1381618"/>
                  </a:ext>
                </a:extLst>
              </a:tr>
              <a:tr h="218469">
                <a:tc>
                  <a:txBody>
                    <a:bodyPr/>
                    <a:lstStyle/>
                    <a:p>
                      <a:pPr algn="l" fontAlgn="b"/>
                      <a:r>
                        <a:rPr lang="cs-CZ" sz="1100" b="0" i="0" u="none" strike="noStrike" dirty="0">
                          <a:solidFill>
                            <a:srgbClr val="000000"/>
                          </a:solidFill>
                          <a:effectLst/>
                          <a:latin typeface="Calibri" panose="020F0502020204030204" pitchFamily="34" charset="0"/>
                        </a:rPr>
                        <a:t>Hlavní město Praha</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2 610</a:t>
                      </a:r>
                    </a:p>
                  </a:txBody>
                  <a:tcPr marL="7620" marR="7620" marT="7620" marB="0" anchor="b">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a:t>
                      </a: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7980356"/>
                  </a:ext>
                </a:extLst>
              </a:tr>
              <a:tr h="218469">
                <a:tc>
                  <a:txBody>
                    <a:bodyPr/>
                    <a:lstStyle/>
                    <a:p>
                      <a:pPr algn="l" fontAlgn="b"/>
                      <a:r>
                        <a:rPr lang="cs-CZ" sz="1100" b="0" i="0" u="none" strike="noStrike">
                          <a:solidFill>
                            <a:srgbClr val="000000"/>
                          </a:solidFill>
                          <a:effectLst/>
                          <a:latin typeface="Calibri" panose="020F0502020204030204" pitchFamily="34" charset="0"/>
                        </a:rPr>
                        <a:t>Moravskoslezský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222</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0396683"/>
                  </a:ext>
                </a:extLst>
              </a:tr>
              <a:tr h="218469">
                <a:tc>
                  <a:txBody>
                    <a:bodyPr/>
                    <a:lstStyle/>
                    <a:p>
                      <a:pPr algn="l" fontAlgn="b"/>
                      <a:r>
                        <a:rPr lang="cs-CZ" sz="1100" b="0" i="0" u="none" strike="noStrike" dirty="0">
                          <a:solidFill>
                            <a:srgbClr val="000000"/>
                          </a:solidFill>
                          <a:effectLst/>
                          <a:latin typeface="Calibri" panose="020F0502020204030204" pitchFamily="34" charset="0"/>
                        </a:rPr>
                        <a:t>Jihomoravský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ctr" fontAlgn="b"/>
                      <a:r>
                        <a:rPr lang="cs-CZ" sz="1100" b="0" i="0" u="none" strike="noStrike" dirty="0">
                          <a:solidFill>
                            <a:srgbClr val="000000"/>
                          </a:solidFill>
                          <a:effectLst/>
                          <a:latin typeface="Calibri" panose="020F0502020204030204" pitchFamily="34" charset="0"/>
                        </a:rPr>
                        <a:t>164</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ctr" fontAlgn="b"/>
                      <a:r>
                        <a:rPr lang="cs-CZ" sz="1100" b="0" i="0" u="none" strike="noStrike" dirty="0">
                          <a:solidFill>
                            <a:srgbClr val="000000"/>
                          </a:solidFill>
                          <a:effectLst/>
                          <a:latin typeface="Calibri" panose="020F0502020204030204" pitchFamily="34" charset="0"/>
                        </a:rPr>
                        <a:t>3.</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62848239"/>
                  </a:ext>
                </a:extLst>
              </a:tr>
              <a:tr h="218469">
                <a:tc>
                  <a:txBody>
                    <a:bodyPr/>
                    <a:lstStyle/>
                    <a:p>
                      <a:pPr algn="l" fontAlgn="b"/>
                      <a:r>
                        <a:rPr lang="cs-CZ" sz="1100" b="0" i="0" u="none" strike="noStrike" dirty="0">
                          <a:solidFill>
                            <a:srgbClr val="000000"/>
                          </a:solidFill>
                          <a:effectLst/>
                          <a:latin typeface="Calibri" panose="020F0502020204030204" pitchFamily="34" charset="0"/>
                        </a:rPr>
                        <a:t>Ústecký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154</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4.</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0699631"/>
                  </a:ext>
                </a:extLst>
              </a:tr>
              <a:tr h="218469">
                <a:tc>
                  <a:txBody>
                    <a:bodyPr/>
                    <a:lstStyle/>
                    <a:p>
                      <a:pPr algn="l" fontAlgn="b"/>
                      <a:r>
                        <a:rPr lang="cs-CZ" sz="1100" b="0" i="0" u="none" strike="noStrike" dirty="0">
                          <a:solidFill>
                            <a:srgbClr val="000000"/>
                          </a:solidFill>
                          <a:effectLst/>
                          <a:latin typeface="Calibri" panose="020F0502020204030204" pitchFamily="34" charset="0"/>
                        </a:rPr>
                        <a:t>Zlínský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147</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5.</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2462314"/>
                  </a:ext>
                </a:extLst>
              </a:tr>
              <a:tr h="218469">
                <a:tc>
                  <a:txBody>
                    <a:bodyPr/>
                    <a:lstStyle/>
                    <a:p>
                      <a:pPr algn="l" fontAlgn="b"/>
                      <a:r>
                        <a:rPr lang="cs-CZ" sz="1100" b="0" i="0" u="none" strike="noStrike" dirty="0">
                          <a:solidFill>
                            <a:srgbClr val="000000"/>
                          </a:solidFill>
                          <a:effectLst/>
                          <a:latin typeface="Calibri" panose="020F0502020204030204" pitchFamily="34" charset="0"/>
                        </a:rPr>
                        <a:t>Liberecký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140</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6.</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3161172"/>
                  </a:ext>
                </a:extLst>
              </a:tr>
              <a:tr h="218469">
                <a:tc>
                  <a:txBody>
                    <a:bodyPr/>
                    <a:lstStyle/>
                    <a:p>
                      <a:pPr algn="l" fontAlgn="b"/>
                      <a:r>
                        <a:rPr lang="cs-CZ" sz="1100" b="0" i="0" u="none" strike="noStrike">
                          <a:solidFill>
                            <a:srgbClr val="000000"/>
                          </a:solidFill>
                          <a:effectLst/>
                          <a:latin typeface="Calibri" panose="020F0502020204030204" pitchFamily="34" charset="0"/>
                        </a:rPr>
                        <a:t>Česká republika</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135</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cs-CZ" sz="1100" b="0" i="0" u="none" strike="noStrike" dirty="0">
                        <a:solidFill>
                          <a:srgbClr val="000000"/>
                        </a:solidFill>
                        <a:effectLst/>
                        <a:latin typeface="Calibri" panose="020F050202020403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1518553"/>
                  </a:ext>
                </a:extLst>
              </a:tr>
              <a:tr h="218469">
                <a:tc>
                  <a:txBody>
                    <a:bodyPr/>
                    <a:lstStyle/>
                    <a:p>
                      <a:pPr algn="l" fontAlgn="b"/>
                      <a:r>
                        <a:rPr lang="cs-CZ" sz="1100" b="0" i="0" u="none" strike="noStrike">
                          <a:solidFill>
                            <a:srgbClr val="000000"/>
                          </a:solidFill>
                          <a:effectLst/>
                          <a:latin typeface="Calibri" panose="020F0502020204030204" pitchFamily="34" charset="0"/>
                        </a:rPr>
                        <a:t>Středočeský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123</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7.</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134686"/>
                  </a:ext>
                </a:extLst>
              </a:tr>
              <a:tr h="218469">
                <a:tc>
                  <a:txBody>
                    <a:bodyPr/>
                    <a:lstStyle/>
                    <a:p>
                      <a:pPr algn="l" fontAlgn="b"/>
                      <a:r>
                        <a:rPr lang="cs-CZ" sz="1100" b="0" i="0" u="none" strike="noStrike">
                          <a:solidFill>
                            <a:srgbClr val="000000"/>
                          </a:solidFill>
                          <a:effectLst/>
                          <a:latin typeface="Calibri" panose="020F0502020204030204" pitchFamily="34" charset="0"/>
                        </a:rPr>
                        <a:t>Olomoucký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120</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8.</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6211856"/>
                  </a:ext>
                </a:extLst>
              </a:tr>
              <a:tr h="218469">
                <a:tc>
                  <a:txBody>
                    <a:bodyPr/>
                    <a:lstStyle/>
                    <a:p>
                      <a:pPr algn="l" fontAlgn="b"/>
                      <a:r>
                        <a:rPr lang="cs-CZ" sz="1100" b="1" i="0" u="none" strike="noStrike" dirty="0">
                          <a:solidFill>
                            <a:srgbClr val="000000"/>
                          </a:solidFill>
                          <a:effectLst/>
                          <a:latin typeface="Calibri" panose="020F0502020204030204" pitchFamily="34" charset="0"/>
                        </a:rPr>
                        <a:t>Královéhradecký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1E9B3"/>
                    </a:solidFill>
                  </a:tcPr>
                </a:tc>
                <a:tc>
                  <a:txBody>
                    <a:bodyPr/>
                    <a:lstStyle/>
                    <a:p>
                      <a:pPr algn="ctr" fontAlgn="b"/>
                      <a:r>
                        <a:rPr lang="cs-CZ" sz="1100" b="1" i="0" u="none" strike="noStrike" dirty="0">
                          <a:solidFill>
                            <a:srgbClr val="000000"/>
                          </a:solidFill>
                          <a:effectLst/>
                          <a:latin typeface="Calibri" panose="020F0502020204030204" pitchFamily="34" charset="0"/>
                        </a:rPr>
                        <a:t>116</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1E9B3"/>
                    </a:solidFill>
                  </a:tcPr>
                </a:tc>
                <a:tc>
                  <a:txBody>
                    <a:bodyPr/>
                    <a:lstStyle/>
                    <a:p>
                      <a:pPr algn="ctr" fontAlgn="b"/>
                      <a:r>
                        <a:rPr lang="cs-CZ" sz="1100" b="1" i="0" u="none" strike="noStrike" dirty="0">
                          <a:solidFill>
                            <a:srgbClr val="000000"/>
                          </a:solidFill>
                          <a:effectLst/>
                          <a:latin typeface="Calibri" panose="020F0502020204030204" pitchFamily="34" charset="0"/>
                        </a:rPr>
                        <a:t>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1E9B3"/>
                    </a:solidFill>
                  </a:tcPr>
                </a:tc>
                <a:extLst>
                  <a:ext uri="{0D108BD9-81ED-4DB2-BD59-A6C34878D82A}">
                    <a16:rowId xmlns:a16="http://schemas.microsoft.com/office/drawing/2014/main" val="3169712493"/>
                  </a:ext>
                </a:extLst>
              </a:tr>
              <a:tr h="218469">
                <a:tc>
                  <a:txBody>
                    <a:bodyPr/>
                    <a:lstStyle/>
                    <a:p>
                      <a:pPr algn="l" fontAlgn="b"/>
                      <a:r>
                        <a:rPr lang="cs-CZ" sz="1100" b="0" i="0" u="none" strike="noStrike">
                          <a:solidFill>
                            <a:srgbClr val="000000"/>
                          </a:solidFill>
                          <a:effectLst/>
                          <a:latin typeface="Calibri" panose="020F0502020204030204" pitchFamily="34" charset="0"/>
                        </a:rPr>
                        <a:t>Pardubický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115</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10.</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7116139"/>
                  </a:ext>
                </a:extLst>
              </a:tr>
              <a:tr h="218469">
                <a:tc>
                  <a:txBody>
                    <a:bodyPr/>
                    <a:lstStyle/>
                    <a:p>
                      <a:pPr algn="l" fontAlgn="b"/>
                      <a:r>
                        <a:rPr lang="cs-CZ" sz="1100" b="0" i="0" u="none" strike="noStrike">
                          <a:solidFill>
                            <a:srgbClr val="000000"/>
                          </a:solidFill>
                          <a:effectLst/>
                          <a:latin typeface="Calibri" panose="020F0502020204030204" pitchFamily="34" charset="0"/>
                        </a:rPr>
                        <a:t>Karlovarský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89</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11.</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4661475"/>
                  </a:ext>
                </a:extLst>
              </a:tr>
              <a:tr h="218469">
                <a:tc>
                  <a:txBody>
                    <a:bodyPr/>
                    <a:lstStyle/>
                    <a:p>
                      <a:pPr algn="l" fontAlgn="b"/>
                      <a:r>
                        <a:rPr lang="cs-CZ" sz="1100" b="0" i="0" u="none" strike="noStrike">
                          <a:solidFill>
                            <a:srgbClr val="000000"/>
                          </a:solidFill>
                          <a:effectLst/>
                          <a:latin typeface="Calibri" panose="020F0502020204030204" pitchFamily="34" charset="0"/>
                        </a:rPr>
                        <a:t>Plzeňský kraj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77</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12.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5592354"/>
                  </a:ext>
                </a:extLst>
              </a:tr>
              <a:tr h="218469">
                <a:tc>
                  <a:txBody>
                    <a:bodyPr/>
                    <a:lstStyle/>
                    <a:p>
                      <a:pPr algn="l" fontAlgn="b"/>
                      <a:r>
                        <a:rPr lang="cs-CZ" sz="1100" b="0" i="0" u="none" strike="noStrike">
                          <a:solidFill>
                            <a:srgbClr val="000000"/>
                          </a:solidFill>
                          <a:effectLst/>
                          <a:latin typeface="Calibri" panose="020F0502020204030204" pitchFamily="34" charset="0"/>
                        </a:rPr>
                        <a:t>Kraj Vysočina</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75</a:t>
                      </a:r>
                    </a:p>
                  </a:txBody>
                  <a:tcPr marL="7620" marR="7620" marT="762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cs-CZ" sz="1100" b="0" i="0" u="none" strike="noStrike" dirty="0">
                          <a:solidFill>
                            <a:srgbClr val="000000"/>
                          </a:solidFill>
                          <a:effectLst/>
                          <a:latin typeface="Calibri" panose="020F0502020204030204" pitchFamily="34" charset="0"/>
                        </a:rPr>
                        <a:t>13.</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24743"/>
                  </a:ext>
                </a:extLst>
              </a:tr>
              <a:tr h="218469">
                <a:tc>
                  <a:txBody>
                    <a:bodyPr/>
                    <a:lstStyle/>
                    <a:p>
                      <a:pPr algn="l" fontAlgn="b"/>
                      <a:r>
                        <a:rPr lang="cs-CZ" sz="1100" b="0" i="0" u="none" strike="noStrike" dirty="0">
                          <a:solidFill>
                            <a:srgbClr val="000000"/>
                          </a:solidFill>
                          <a:effectLst/>
                          <a:latin typeface="Calibri" panose="020F0502020204030204" pitchFamily="34" charset="0"/>
                        </a:rPr>
                        <a:t>Jihočeský kraj</a:t>
                      </a:r>
                    </a:p>
                  </a:txBody>
                  <a:tcPr marL="7620" marR="7620" marT="762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64</a:t>
                      </a:r>
                    </a:p>
                  </a:txBody>
                  <a:tcPr marL="7620" marR="7620" marT="7620" marB="0" anchor="b">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100" b="0" i="0" u="none" strike="noStrike" dirty="0">
                          <a:solidFill>
                            <a:srgbClr val="000000"/>
                          </a:solidFill>
                          <a:effectLst/>
                          <a:latin typeface="Calibri" panose="020F0502020204030204" pitchFamily="34" charset="0"/>
                        </a:rPr>
                        <a:t>14.</a:t>
                      </a:r>
                    </a:p>
                  </a:txBody>
                  <a:tcPr marL="7620" marR="7620" marT="762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4149629"/>
                  </a:ext>
                </a:extLst>
              </a:tr>
            </a:tbl>
          </a:graphicData>
        </a:graphic>
      </p:graphicFrame>
      <p:sp>
        <p:nvSpPr>
          <p:cNvPr id="3" name="Title 2"/>
          <p:cNvSpPr>
            <a:spLocks noGrp="1"/>
          </p:cNvSpPr>
          <p:nvPr>
            <p:ph type="title"/>
          </p:nvPr>
        </p:nvSpPr>
        <p:spPr/>
        <p:txBody>
          <a:bodyPr>
            <a:normAutofit/>
          </a:bodyPr>
          <a:lstStyle/>
          <a:p>
            <a:r>
              <a:rPr lang="en-US" dirty="0" err="1"/>
              <a:t>Počet</a:t>
            </a:r>
            <a:r>
              <a:rPr lang="en-US" dirty="0"/>
              <a:t> </a:t>
            </a:r>
            <a:r>
              <a:rPr lang="en-US" dirty="0" err="1"/>
              <a:t>obyvatel</a:t>
            </a:r>
            <a:r>
              <a:rPr lang="en-US" dirty="0"/>
              <a:t> a </a:t>
            </a:r>
            <a:r>
              <a:rPr lang="en-US" dirty="0" err="1"/>
              <a:t>jeho</a:t>
            </a:r>
            <a:r>
              <a:rPr lang="en-US" dirty="0"/>
              <a:t> </a:t>
            </a:r>
            <a:r>
              <a:rPr lang="en-US" dirty="0" err="1"/>
              <a:t>očekávaný</a:t>
            </a:r>
            <a:r>
              <a:rPr lang="en-US" dirty="0"/>
              <a:t> </a:t>
            </a:r>
            <a:r>
              <a:rPr lang="en-US" dirty="0" err="1"/>
              <a:t>vývoj</a:t>
            </a:r>
            <a:r>
              <a:rPr lang="cs-CZ" dirty="0"/>
              <a:t> v ČR a HKK </a:t>
            </a:r>
            <a:endParaRPr lang="en-US" dirty="0"/>
          </a:p>
        </p:txBody>
      </p:sp>
      <p:graphicFrame>
        <p:nvGraphicFramePr>
          <p:cNvPr id="12" name="Graf 11">
            <a:extLst>
              <a:ext uri="{FF2B5EF4-FFF2-40B4-BE49-F238E27FC236}">
                <a16:creationId xmlns:a16="http://schemas.microsoft.com/office/drawing/2014/main" id="{F9C4F88F-860F-45FD-9D9A-F48970C2D387}"/>
              </a:ext>
            </a:extLst>
          </p:cNvPr>
          <p:cNvGraphicFramePr/>
          <p:nvPr>
            <p:extLst>
              <p:ext uri="{D42A27DB-BD31-4B8C-83A1-F6EECF244321}">
                <p14:modId xmlns:p14="http://schemas.microsoft.com/office/powerpoint/2010/main" val="1301904349"/>
              </p:ext>
            </p:extLst>
          </p:nvPr>
        </p:nvGraphicFramePr>
        <p:xfrm>
          <a:off x="0" y="1043798"/>
          <a:ext cx="4035323" cy="4321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af 13">
            <a:extLst>
              <a:ext uri="{FF2B5EF4-FFF2-40B4-BE49-F238E27FC236}">
                <a16:creationId xmlns:a16="http://schemas.microsoft.com/office/drawing/2014/main" id="{ADA179EF-6946-45DB-8F8C-BDBB597832AA}"/>
              </a:ext>
            </a:extLst>
          </p:cNvPr>
          <p:cNvGraphicFramePr/>
          <p:nvPr>
            <p:extLst>
              <p:ext uri="{D42A27DB-BD31-4B8C-83A1-F6EECF244321}">
                <p14:modId xmlns:p14="http://schemas.microsoft.com/office/powerpoint/2010/main" val="211458555"/>
              </p:ext>
            </p:extLst>
          </p:nvPr>
        </p:nvGraphicFramePr>
        <p:xfrm>
          <a:off x="3561801" y="1043797"/>
          <a:ext cx="3937179" cy="43215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374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5" name="Nadpis 4"/>
          <p:cNvSpPr>
            <a:spLocks noGrp="1"/>
          </p:cNvSpPr>
          <p:nvPr>
            <p:ph type="title"/>
          </p:nvPr>
        </p:nvSpPr>
        <p:spPr/>
        <p:txBody>
          <a:bodyPr/>
          <a:lstStyle/>
          <a:p>
            <a:r>
              <a:rPr lang="cs-CZ" dirty="0"/>
              <a:t>Vývoj počtu obyvatel v Královehradeckém kraji </a:t>
            </a:r>
          </a:p>
        </p:txBody>
      </p:sp>
      <p:sp>
        <p:nvSpPr>
          <p:cNvPr id="16" name="TextovéPole 15"/>
          <p:cNvSpPr txBox="1"/>
          <p:nvPr/>
        </p:nvSpPr>
        <p:spPr>
          <a:xfrm>
            <a:off x="6110485" y="2636197"/>
            <a:ext cx="2824841" cy="276999"/>
          </a:xfrm>
          <a:prstGeom prst="rect">
            <a:avLst/>
          </a:prstGeom>
          <a:noFill/>
        </p:spPr>
        <p:txBody>
          <a:bodyPr wrap="square" rtlCol="0">
            <a:spAutoFit/>
          </a:bodyPr>
          <a:lstStyle/>
          <a:p>
            <a:pPr algn="ctr"/>
            <a:r>
              <a:rPr lang="cs-CZ" sz="1200" b="1" dirty="0"/>
              <a:t>Vývoj přistěhovalých</a:t>
            </a:r>
          </a:p>
        </p:txBody>
      </p:sp>
      <p:sp>
        <p:nvSpPr>
          <p:cNvPr id="17" name="TextovéPole 16"/>
          <p:cNvSpPr txBox="1"/>
          <p:nvPr/>
        </p:nvSpPr>
        <p:spPr>
          <a:xfrm>
            <a:off x="6122395" y="4570185"/>
            <a:ext cx="2801023" cy="276999"/>
          </a:xfrm>
          <a:prstGeom prst="rect">
            <a:avLst/>
          </a:prstGeom>
          <a:noFill/>
        </p:spPr>
        <p:txBody>
          <a:bodyPr wrap="square" rtlCol="0">
            <a:spAutoFit/>
          </a:bodyPr>
          <a:lstStyle/>
          <a:p>
            <a:pPr algn="ctr"/>
            <a:r>
              <a:rPr lang="cs-CZ" sz="1200" b="1" dirty="0"/>
              <a:t>Vývoj vystěhovalých</a:t>
            </a:r>
          </a:p>
        </p:txBody>
      </p:sp>
      <p:sp>
        <p:nvSpPr>
          <p:cNvPr id="19" name="Zaoblený obdélník 18"/>
          <p:cNvSpPr/>
          <p:nvPr/>
        </p:nvSpPr>
        <p:spPr>
          <a:xfrm>
            <a:off x="9187599" y="805297"/>
            <a:ext cx="2855050" cy="5559714"/>
          </a:xfrm>
          <a:prstGeom prst="roundRect">
            <a:avLst>
              <a:gd name="adj" fmla="val 0"/>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cs-CZ" altLang="cs-CZ" sz="1400" dirty="0">
                <a:solidFill>
                  <a:schemeClr val="tx1"/>
                </a:solidFill>
              </a:rPr>
              <a:t>Počet obyvatel Královéhradeckého kraje od vzniku České republiky v roce 1993 poklesl z 555 tis. na 547 tis. do roku 2004, tj. pokles o 1,3%. Tento pokles způsobený přirozenou měnou do roku 2000 částečně kompenzovalo kladné migrační saldo. </a:t>
            </a:r>
          </a:p>
          <a:p>
            <a:pPr lvl="0" algn="just">
              <a:defRPr/>
            </a:pPr>
            <a:r>
              <a:rPr lang="cs-CZ" altLang="cs-CZ" sz="1400" dirty="0">
                <a:solidFill>
                  <a:schemeClr val="tx1"/>
                </a:solidFill>
              </a:rPr>
              <a:t>Mezi roky 2004 a 2010 došlo opět k nárůstu počtu obyvatel až na původní úroveň roku 1993. Nárůst byl způsobem vlivem kladného salda migrace, a to až 2 tis. obyvatel v roce 2007. V letech 2007 až 2011 došlo i přirozenému přírůstku obyvatel.</a:t>
            </a:r>
          </a:p>
          <a:p>
            <a:pPr lvl="0" algn="just">
              <a:defRPr/>
            </a:pPr>
            <a:r>
              <a:rPr lang="cs-CZ" altLang="cs-CZ" sz="1400" dirty="0">
                <a:solidFill>
                  <a:schemeClr val="tx1"/>
                </a:solidFill>
              </a:rPr>
              <a:t>Po sčítání lidu v roce 2011 počet obyvatel Královéhradeckého kraje opět mírně klesá o 2,8 tis. (0,5%) osob až na 551 tisíc ke konci roku 2018. </a:t>
            </a:r>
          </a:p>
          <a:p>
            <a:pPr lvl="0" algn="just">
              <a:defRPr/>
            </a:pPr>
            <a:r>
              <a:rPr lang="cs-CZ" altLang="cs-CZ" sz="1400" dirty="0">
                <a:solidFill>
                  <a:schemeClr val="tx1"/>
                </a:solidFill>
              </a:rPr>
              <a:t>Počet cizinců se v Královéhradeckém kraji od roku 1996 během 20 let zvýšil o 70% na 14,3 tisíc, tj. 2,6 % obyvatel.</a:t>
            </a:r>
          </a:p>
        </p:txBody>
      </p:sp>
      <p:sp>
        <p:nvSpPr>
          <p:cNvPr id="21" name="Obdélník 20"/>
          <p:cNvSpPr/>
          <p:nvPr/>
        </p:nvSpPr>
        <p:spPr>
          <a:xfrm>
            <a:off x="972065" y="5623561"/>
            <a:ext cx="4285606" cy="400110"/>
          </a:xfrm>
          <a:prstGeom prst="rect">
            <a:avLst/>
          </a:prstGeom>
        </p:spPr>
        <p:txBody>
          <a:bodyPr wrap="square">
            <a:spAutoFit/>
          </a:bodyPr>
          <a:lstStyle/>
          <a:p>
            <a:r>
              <a:rPr lang="pl-PL" sz="1000" dirty="0"/>
              <a:t>Pozn.: Údaje v roce 2011 jsou navázány na výsledky SLDB 2011 a nejsou plně srovnatelné s předchozími roky.</a:t>
            </a:r>
            <a:endParaRPr lang="cs-CZ" sz="1000" dirty="0"/>
          </a:p>
        </p:txBody>
      </p:sp>
      <p:graphicFrame>
        <p:nvGraphicFramePr>
          <p:cNvPr id="14" name="Graf 13">
            <a:extLst>
              <a:ext uri="{FF2B5EF4-FFF2-40B4-BE49-F238E27FC236}">
                <a16:creationId xmlns:a16="http://schemas.microsoft.com/office/drawing/2014/main" id="{51145615-635C-4E35-B7F8-04770D2F0266}"/>
              </a:ext>
            </a:extLst>
          </p:cNvPr>
          <p:cNvGraphicFramePr/>
          <p:nvPr/>
        </p:nvGraphicFramePr>
        <p:xfrm>
          <a:off x="-13192" y="1896198"/>
          <a:ext cx="5270863" cy="3694407"/>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Box 64">
            <a:extLst>
              <a:ext uri="{FF2B5EF4-FFF2-40B4-BE49-F238E27FC236}">
                <a16:creationId xmlns:a16="http://schemas.microsoft.com/office/drawing/2014/main" id="{6F6B9AB7-DFA1-4769-8FDA-1D6D01DC9026}"/>
              </a:ext>
            </a:extLst>
          </p:cNvPr>
          <p:cNvSpPr txBox="1">
            <a:spLocks noChangeArrowheads="1"/>
          </p:cNvSpPr>
          <p:nvPr/>
        </p:nvSpPr>
        <p:spPr bwMode="auto">
          <a:xfrm>
            <a:off x="618309" y="1629014"/>
            <a:ext cx="4639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200" b="1" i="0" u="none" strike="noStrike" kern="1200" cap="none" spc="0" normalizeH="0" baseline="0" noProof="0" dirty="0">
                <a:ln>
                  <a:noFill/>
                </a:ln>
                <a:effectLst/>
                <a:uLnTx/>
                <a:uFillTx/>
                <a:latin typeface="+mn-lt"/>
                <a:ea typeface="+mn-ea"/>
                <a:cs typeface="Arial" panose="020B0604020202020204" pitchFamily="34" charset="0"/>
              </a:rPr>
              <a:t> Vývoj počtu obyvatel v </a:t>
            </a:r>
            <a:r>
              <a:rPr lang="cs-CZ" altLang="cs-CZ" sz="1200" b="1" noProof="0" dirty="0">
                <a:latin typeface="+mn-lt"/>
                <a:cs typeface="Arial" panose="020B0604020202020204" pitchFamily="34" charset="0"/>
              </a:rPr>
              <a:t>Královéhradeckém</a:t>
            </a:r>
            <a:r>
              <a:rPr lang="cs-CZ" altLang="cs-CZ" sz="1200" b="1" dirty="0">
                <a:latin typeface="+mn-lt"/>
                <a:cs typeface="Arial" panose="020B0604020202020204" pitchFamily="34" charset="0"/>
              </a:rPr>
              <a:t> kraji</a:t>
            </a:r>
            <a:r>
              <a:rPr kumimoji="0" lang="cs-CZ" altLang="cs-CZ" sz="1200" b="1" i="0" u="none" strike="noStrike" kern="1200" cap="none" spc="0" normalizeH="0" baseline="0" noProof="0" dirty="0">
                <a:ln>
                  <a:noFill/>
                </a:ln>
                <a:effectLst/>
                <a:uLnTx/>
                <a:uFillTx/>
                <a:latin typeface="+mn-lt"/>
                <a:ea typeface="+mn-ea"/>
                <a:cs typeface="Arial" panose="020B0604020202020204" pitchFamily="34" charset="0"/>
              </a:rPr>
              <a:t> </a:t>
            </a:r>
            <a:r>
              <a:rPr kumimoji="0" lang="cs-CZ" altLang="cs-CZ" sz="1200" b="1" i="0" u="none" strike="noStrike" kern="1200" cap="none" spc="0" normalizeH="0" noProof="0" dirty="0">
                <a:ln>
                  <a:noFill/>
                </a:ln>
                <a:effectLst/>
                <a:uLnTx/>
                <a:uFillTx/>
                <a:latin typeface="+mn-lt"/>
                <a:ea typeface="+mn-ea"/>
                <a:cs typeface="Arial" panose="020B0604020202020204" pitchFamily="34" charset="0"/>
              </a:rPr>
              <a:t>v letech 1993 až 2018</a:t>
            </a:r>
            <a:endParaRPr kumimoji="0" lang="cs-CZ" altLang="cs-CZ" sz="1200" b="1" i="0" u="none" strike="noStrike" kern="1200" cap="none" spc="0" normalizeH="0" baseline="0" noProof="0" dirty="0">
              <a:ln>
                <a:noFill/>
              </a:ln>
              <a:effectLst/>
              <a:uLnTx/>
              <a:uFillTx/>
              <a:latin typeface="+mn-lt"/>
              <a:ea typeface="+mn-ea"/>
              <a:cs typeface="Arial" panose="020B0604020202020204" pitchFamily="34" charset="0"/>
            </a:endParaRPr>
          </a:p>
        </p:txBody>
      </p:sp>
      <p:graphicFrame>
        <p:nvGraphicFramePr>
          <p:cNvPr id="18" name="Graf 17">
            <a:extLst>
              <a:ext uri="{FF2B5EF4-FFF2-40B4-BE49-F238E27FC236}">
                <a16:creationId xmlns:a16="http://schemas.microsoft.com/office/drawing/2014/main" id="{9BBB06C8-27FC-4F49-AD4D-AEE35FA85303}"/>
              </a:ext>
            </a:extLst>
          </p:cNvPr>
          <p:cNvGraphicFramePr/>
          <p:nvPr/>
        </p:nvGraphicFramePr>
        <p:xfrm>
          <a:off x="5269738" y="805297"/>
          <a:ext cx="3873137" cy="18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Graf 24">
            <a:extLst>
              <a:ext uri="{FF2B5EF4-FFF2-40B4-BE49-F238E27FC236}">
                <a16:creationId xmlns:a16="http://schemas.microsoft.com/office/drawing/2014/main" id="{1BE9599D-4BB8-44B3-BBEE-17B7F9ED70DC}"/>
              </a:ext>
            </a:extLst>
          </p:cNvPr>
          <p:cNvGraphicFramePr/>
          <p:nvPr/>
        </p:nvGraphicFramePr>
        <p:xfrm>
          <a:off x="5269737" y="2685154"/>
          <a:ext cx="3873137" cy="18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Graf 26">
            <a:extLst>
              <a:ext uri="{FF2B5EF4-FFF2-40B4-BE49-F238E27FC236}">
                <a16:creationId xmlns:a16="http://schemas.microsoft.com/office/drawing/2014/main" id="{6CECBAFF-47E8-4857-99B1-3376E1A01E9B}"/>
              </a:ext>
            </a:extLst>
          </p:cNvPr>
          <p:cNvGraphicFramePr/>
          <p:nvPr/>
        </p:nvGraphicFramePr>
        <p:xfrm>
          <a:off x="5302395" y="4565011"/>
          <a:ext cx="3840480" cy="1800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75010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4990" y="589717"/>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5" name="Nadpis 4"/>
          <p:cNvSpPr>
            <a:spLocks noGrp="1"/>
          </p:cNvSpPr>
          <p:nvPr>
            <p:ph type="title"/>
          </p:nvPr>
        </p:nvSpPr>
        <p:spPr/>
        <p:txBody>
          <a:bodyPr/>
          <a:lstStyle/>
          <a:p>
            <a:r>
              <a:rPr lang="cs-CZ" dirty="0"/>
              <a:t>Narození a zemřelí v HKK v letech 1961 - 2016</a:t>
            </a:r>
          </a:p>
        </p:txBody>
      </p:sp>
      <p:sp>
        <p:nvSpPr>
          <p:cNvPr id="19" name="Zaoblený obdélník 18"/>
          <p:cNvSpPr/>
          <p:nvPr/>
        </p:nvSpPr>
        <p:spPr>
          <a:xfrm>
            <a:off x="9187599" y="1106557"/>
            <a:ext cx="2855050" cy="4542251"/>
          </a:xfrm>
          <a:prstGeom prst="roundRect">
            <a:avLst>
              <a:gd name="adj" fmla="val 0"/>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cs-CZ" altLang="cs-CZ" sz="1400" dirty="0">
                <a:solidFill>
                  <a:schemeClr val="tx1"/>
                </a:solidFill>
              </a:rPr>
              <a:t>Pokles počtu dětí ve věkové kategorii 15-34 let byl v HKK způsoben nižší porodností, která dosáhla svého minima v roce 2002 a mezi roky 1998-2002 byla pod úrovní 5 tis. porodů za rok. Nejen v důsledku toho bylo v HKK od roku 1994-2006 více zemřelých než narozených obyvatel, což se negativně projevovalo na celkové bilanci populace HKK. </a:t>
            </a:r>
          </a:p>
          <a:p>
            <a:pPr lvl="0">
              <a:defRPr/>
            </a:pPr>
            <a:r>
              <a:rPr lang="cs-CZ" altLang="cs-CZ" sz="1400" dirty="0">
                <a:solidFill>
                  <a:schemeClr val="tx1"/>
                </a:solidFill>
              </a:rPr>
              <a:t>Negativní vývoj v počtu narozených má dopad i do současnosti a to nižším počtem obyvatel v produktivním věku ve věkových skupinách 15-34 let. Ženy v této věkové kategorii nadto průměrně rodí ve věku vyšším než 30 let a tento trend se bude dále promítat do nižšího počtu obyvatel v produktivním věku. </a:t>
            </a:r>
          </a:p>
        </p:txBody>
      </p:sp>
      <p:cxnSp>
        <p:nvCxnSpPr>
          <p:cNvPr id="24" name="Přímá spojnice 23"/>
          <p:cNvCxnSpPr/>
          <p:nvPr/>
        </p:nvCxnSpPr>
        <p:spPr>
          <a:xfrm>
            <a:off x="4185130" y="5669685"/>
            <a:ext cx="42291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4608040" y="5531185"/>
            <a:ext cx="1795613" cy="276999"/>
          </a:xfrm>
          <a:prstGeom prst="rect">
            <a:avLst/>
          </a:prstGeom>
          <a:noFill/>
        </p:spPr>
        <p:txBody>
          <a:bodyPr wrap="square" rtlCol="0">
            <a:spAutoFit/>
          </a:bodyPr>
          <a:lstStyle/>
          <a:p>
            <a:r>
              <a:rPr lang="cs-CZ" sz="1200" b="1" dirty="0"/>
              <a:t>Narození celkem</a:t>
            </a:r>
          </a:p>
        </p:txBody>
      </p:sp>
      <p:cxnSp>
        <p:nvCxnSpPr>
          <p:cNvPr id="26" name="Přímá spojnice 25"/>
          <p:cNvCxnSpPr/>
          <p:nvPr/>
        </p:nvCxnSpPr>
        <p:spPr>
          <a:xfrm>
            <a:off x="6062095" y="5669684"/>
            <a:ext cx="422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6538236" y="5532675"/>
            <a:ext cx="1795613" cy="276999"/>
          </a:xfrm>
          <a:prstGeom prst="rect">
            <a:avLst/>
          </a:prstGeom>
          <a:noFill/>
        </p:spPr>
        <p:txBody>
          <a:bodyPr wrap="square" rtlCol="0">
            <a:spAutoFit/>
          </a:bodyPr>
          <a:lstStyle/>
          <a:p>
            <a:r>
              <a:rPr lang="cs-CZ" sz="1200" b="1" dirty="0"/>
              <a:t>Zemřelí celkem</a:t>
            </a:r>
          </a:p>
        </p:txBody>
      </p:sp>
      <p:sp>
        <p:nvSpPr>
          <p:cNvPr id="28" name="TextovéPole 27"/>
          <p:cNvSpPr txBox="1"/>
          <p:nvPr/>
        </p:nvSpPr>
        <p:spPr>
          <a:xfrm rot="16200000">
            <a:off x="960067" y="3091485"/>
            <a:ext cx="2580900" cy="261610"/>
          </a:xfrm>
          <a:prstGeom prst="rect">
            <a:avLst/>
          </a:prstGeom>
          <a:noFill/>
        </p:spPr>
        <p:txBody>
          <a:bodyPr wrap="square" rtlCol="0">
            <a:spAutoFit/>
          </a:bodyPr>
          <a:lstStyle/>
          <a:p>
            <a:pPr algn="ctr"/>
            <a:r>
              <a:rPr lang="cs-CZ" sz="1100" dirty="0">
                <a:cs typeface="Arial" panose="020B0604020202020204" pitchFamily="34" charset="0"/>
              </a:rPr>
              <a:t>Počet obyvatel </a:t>
            </a:r>
          </a:p>
        </p:txBody>
      </p:sp>
      <p:cxnSp>
        <p:nvCxnSpPr>
          <p:cNvPr id="34" name="Přímá spojnice se šipkou 33"/>
          <p:cNvCxnSpPr/>
          <p:nvPr/>
        </p:nvCxnSpPr>
        <p:spPr>
          <a:xfrm>
            <a:off x="5209414" y="2282051"/>
            <a:ext cx="2103120" cy="0"/>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 Box 64">
            <a:extLst>
              <a:ext uri="{FF2B5EF4-FFF2-40B4-BE49-F238E27FC236}">
                <a16:creationId xmlns:a16="http://schemas.microsoft.com/office/drawing/2014/main" id="{45E0F127-88EA-45CA-A45E-790E676BAAF0}"/>
              </a:ext>
            </a:extLst>
          </p:cNvPr>
          <p:cNvSpPr txBox="1">
            <a:spLocks noChangeArrowheads="1"/>
          </p:cNvSpPr>
          <p:nvPr/>
        </p:nvSpPr>
        <p:spPr bwMode="auto">
          <a:xfrm>
            <a:off x="3655532" y="1348454"/>
            <a:ext cx="4787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200" b="1" i="0" u="none" strike="noStrike" kern="1200" cap="none" spc="0" normalizeH="0" baseline="0" noProof="0" dirty="0">
                <a:ln>
                  <a:noFill/>
                </a:ln>
                <a:effectLst/>
                <a:uLnTx/>
                <a:uFillTx/>
                <a:latin typeface="+mn-lt"/>
                <a:ea typeface="+mn-ea"/>
                <a:cs typeface="Arial" panose="020B0604020202020204" pitchFamily="34" charset="0"/>
              </a:rPr>
              <a:t> Narození a zemřelí v Královehradeckém kraji</a:t>
            </a:r>
            <a:r>
              <a:rPr kumimoji="0" lang="cs-CZ" altLang="cs-CZ" sz="1200" b="1" i="0" u="none" strike="noStrike" kern="1200" cap="none" spc="0" normalizeH="0" noProof="0" dirty="0">
                <a:ln>
                  <a:noFill/>
                </a:ln>
                <a:effectLst/>
                <a:uLnTx/>
                <a:uFillTx/>
                <a:latin typeface="+mn-lt"/>
                <a:ea typeface="+mn-ea"/>
                <a:cs typeface="Arial" panose="020B0604020202020204" pitchFamily="34" charset="0"/>
              </a:rPr>
              <a:t> k 31. 12.</a:t>
            </a:r>
            <a:endParaRPr kumimoji="0" lang="cs-CZ" altLang="cs-CZ" sz="1200" b="1" i="0" u="none" strike="noStrike" kern="1200" cap="none" spc="0" normalizeH="0" baseline="0" noProof="0" dirty="0">
              <a:ln>
                <a:noFill/>
              </a:ln>
              <a:effectLst/>
              <a:uLnTx/>
              <a:uFillTx/>
              <a:latin typeface="+mn-lt"/>
              <a:ea typeface="+mn-ea"/>
              <a:cs typeface="Arial" panose="020B0604020202020204" pitchFamily="34" charset="0"/>
            </a:endParaRPr>
          </a:p>
        </p:txBody>
      </p:sp>
      <p:graphicFrame>
        <p:nvGraphicFramePr>
          <p:cNvPr id="38" name="Tabulka 37">
            <a:extLst>
              <a:ext uri="{FF2B5EF4-FFF2-40B4-BE49-F238E27FC236}">
                <a16:creationId xmlns:a16="http://schemas.microsoft.com/office/drawing/2014/main" id="{681B8680-C423-4989-AFA6-A1CCF83663D4}"/>
              </a:ext>
            </a:extLst>
          </p:cNvPr>
          <p:cNvGraphicFramePr>
            <a:graphicFrameLocks noGrp="1"/>
          </p:cNvGraphicFramePr>
          <p:nvPr>
            <p:extLst>
              <p:ext uri="{D42A27DB-BD31-4B8C-83A1-F6EECF244321}">
                <p14:modId xmlns:p14="http://schemas.microsoft.com/office/powerpoint/2010/main" val="1428296310"/>
              </p:ext>
            </p:extLst>
          </p:nvPr>
        </p:nvGraphicFramePr>
        <p:xfrm>
          <a:off x="225373" y="1361340"/>
          <a:ext cx="1800000" cy="4179570"/>
        </p:xfrm>
        <a:graphic>
          <a:graphicData uri="http://schemas.openxmlformats.org/drawingml/2006/table">
            <a:tbl>
              <a:tblPr>
                <a:tableStyleId>{5C22544A-7EE6-4342-B048-85BDC9FD1C3A}</a:tableStyleId>
              </a:tblPr>
              <a:tblGrid>
                <a:gridCol w="576000">
                  <a:extLst>
                    <a:ext uri="{9D8B030D-6E8A-4147-A177-3AD203B41FA5}">
                      <a16:colId xmlns:a16="http://schemas.microsoft.com/office/drawing/2014/main" val="20000"/>
                    </a:ext>
                  </a:extLst>
                </a:gridCol>
                <a:gridCol w="612000">
                  <a:extLst>
                    <a:ext uri="{9D8B030D-6E8A-4147-A177-3AD203B41FA5}">
                      <a16:colId xmlns:a16="http://schemas.microsoft.com/office/drawing/2014/main" val="20001"/>
                    </a:ext>
                  </a:extLst>
                </a:gridCol>
                <a:gridCol w="612000">
                  <a:extLst>
                    <a:ext uri="{9D8B030D-6E8A-4147-A177-3AD203B41FA5}">
                      <a16:colId xmlns:a16="http://schemas.microsoft.com/office/drawing/2014/main" val="20002"/>
                    </a:ext>
                  </a:extLst>
                </a:gridCol>
              </a:tblGrid>
              <a:tr h="200025">
                <a:tc>
                  <a:txBody>
                    <a:bodyPr/>
                    <a:lstStyle/>
                    <a:p>
                      <a:pPr algn="ctr" fontAlgn="b"/>
                      <a:r>
                        <a:rPr lang="cs-CZ" sz="1100" u="none" strike="noStrike" dirty="0">
                          <a:effectLst/>
                        </a:rPr>
                        <a:t>Věkové skupiny</a:t>
                      </a:r>
                      <a:endParaRPr lang="cs-CZ" sz="1100" b="1" i="0" u="none" strike="noStrike" dirty="0">
                        <a:solidFill>
                          <a:srgbClr val="000000"/>
                        </a:solidFill>
                        <a:effectLst/>
                        <a:latin typeface="Calibri" panose="020F0502020204030204" pitchFamily="34" charset="0"/>
                      </a:endParaRPr>
                    </a:p>
                  </a:txBody>
                  <a:tcPr marL="9525" marR="9525" marT="9525" marB="0" anchor="ctr">
                    <a:solidFill>
                      <a:schemeClr val="bg2"/>
                    </a:solidFill>
                  </a:tcPr>
                </a:tc>
                <a:tc>
                  <a:txBody>
                    <a:bodyPr/>
                    <a:lstStyle/>
                    <a:p>
                      <a:pPr algn="ctr" fontAlgn="b"/>
                      <a:r>
                        <a:rPr lang="cs-CZ" sz="1100" u="none" strike="noStrike" dirty="0">
                          <a:effectLst/>
                        </a:rPr>
                        <a:t>Rozdíl</a:t>
                      </a:r>
                    </a:p>
                    <a:p>
                      <a:pPr algn="ctr" fontAlgn="b"/>
                      <a:r>
                        <a:rPr lang="cs-CZ" sz="1100" u="none" strike="noStrike" dirty="0">
                          <a:effectLst/>
                        </a:rPr>
                        <a:t>2016-2010</a:t>
                      </a:r>
                      <a:endParaRPr lang="cs-CZ" sz="1100" b="1" i="0" u="none" strike="noStrike" dirty="0">
                        <a:solidFill>
                          <a:srgbClr val="000000"/>
                        </a:solidFill>
                        <a:effectLst/>
                        <a:latin typeface="Calibri" panose="020F0502020204030204" pitchFamily="34" charset="0"/>
                      </a:endParaRPr>
                    </a:p>
                  </a:txBody>
                  <a:tcPr marL="9525" marR="9525" marT="9525" marB="0" anchor="ctr">
                    <a:solidFill>
                      <a:schemeClr val="bg2"/>
                    </a:solidFill>
                  </a:tcPr>
                </a:tc>
                <a:tc>
                  <a:txBody>
                    <a:bodyPr/>
                    <a:lstStyle/>
                    <a:p>
                      <a:pPr algn="ctr" fontAlgn="b"/>
                      <a:r>
                        <a:rPr lang="cs-CZ" sz="1100" b="1" u="none" strike="noStrike" dirty="0">
                          <a:effectLst/>
                        </a:rPr>
                        <a:t>Rozdíl</a:t>
                      </a:r>
                    </a:p>
                    <a:p>
                      <a:pPr algn="ctr" fontAlgn="b"/>
                      <a:r>
                        <a:rPr lang="cs-CZ" sz="1100" b="1" u="none" strike="noStrike" dirty="0">
                          <a:effectLst/>
                        </a:rPr>
                        <a:t>2018-2010</a:t>
                      </a:r>
                      <a:endParaRPr lang="cs-CZ" sz="1100" b="1" i="0" u="none" strike="noStrike" dirty="0">
                        <a:solidFill>
                          <a:srgbClr val="000000"/>
                        </a:solidFill>
                        <a:effectLst/>
                        <a:latin typeface="Calibri" panose="020F0502020204030204" pitchFamily="34" charset="0"/>
                      </a:endParaRPr>
                    </a:p>
                  </a:txBody>
                  <a:tcPr marL="9525" marR="9525" marT="9525" marB="0" anchor="ctr">
                    <a:solidFill>
                      <a:srgbClr val="FFC000"/>
                    </a:solidFill>
                  </a:tcPr>
                </a:tc>
                <a:extLst>
                  <a:ext uri="{0D108BD9-81ED-4DB2-BD59-A6C34878D82A}">
                    <a16:rowId xmlns:a16="http://schemas.microsoft.com/office/drawing/2014/main" val="10000"/>
                  </a:ext>
                </a:extLst>
              </a:tr>
              <a:tr h="190500">
                <a:tc>
                  <a:txBody>
                    <a:bodyPr/>
                    <a:lstStyle/>
                    <a:p>
                      <a:pPr algn="l" fontAlgn="b"/>
                      <a:r>
                        <a:rPr lang="cs-CZ" sz="1100" b="0" i="0" u="none" strike="noStrike" dirty="0">
                          <a:solidFill>
                            <a:srgbClr val="000000"/>
                          </a:solidFill>
                          <a:effectLst/>
                          <a:latin typeface="Calibri" panose="020F0502020204030204" pitchFamily="34" charset="0"/>
                        </a:rPr>
                        <a:t>0–4 let</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-2 397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-2 056 </a:t>
                      </a:r>
                    </a:p>
                  </a:txBody>
                  <a:tcPr marL="9525" marR="9525" marT="9525" marB="0" anchor="ctr">
                    <a:solidFill>
                      <a:schemeClr val="bg2"/>
                    </a:solidFill>
                  </a:tcPr>
                </a:tc>
                <a:extLst>
                  <a:ext uri="{0D108BD9-81ED-4DB2-BD59-A6C34878D82A}">
                    <a16:rowId xmlns:a16="http://schemas.microsoft.com/office/drawing/2014/main" val="10001"/>
                  </a:ext>
                </a:extLst>
              </a:tr>
              <a:tr h="190500">
                <a:tc>
                  <a:txBody>
                    <a:bodyPr/>
                    <a:lstStyle/>
                    <a:p>
                      <a:pPr algn="l" fontAlgn="b"/>
                      <a:r>
                        <a:rPr lang="cs-CZ" sz="1100" b="0" i="0" u="none" strike="noStrike" dirty="0">
                          <a:solidFill>
                            <a:srgbClr val="000000"/>
                          </a:solidFill>
                          <a:effectLst/>
                          <a:latin typeface="Calibri" panose="020F0502020204030204" pitchFamily="34" charset="0"/>
                        </a:rPr>
                        <a:t>5–9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5 249 </a:t>
                      </a:r>
                    </a:p>
                  </a:txBody>
                  <a:tcPr marL="9525" marR="9525" marT="9525" marB="0" anchor="ctr">
                    <a:solidFill>
                      <a:schemeClr val="bg2"/>
                    </a:solidFill>
                  </a:tcPr>
                </a:tc>
                <a:tc>
                  <a:txBody>
                    <a:bodyPr/>
                    <a:lstStyle/>
                    <a:p>
                      <a:pPr algn="r" fontAlgn="b"/>
                      <a:r>
                        <a:rPr lang="cs-CZ" sz="1100" b="0" i="0" u="none" strike="noStrike" dirty="0">
                          <a:solidFill>
                            <a:srgbClr val="000000"/>
                          </a:solidFill>
                          <a:effectLst/>
                          <a:latin typeface="Calibri" panose="020F0502020204030204" pitchFamily="34" charset="0"/>
                        </a:rPr>
                        <a:t>3 889 </a:t>
                      </a:r>
                    </a:p>
                  </a:txBody>
                  <a:tcPr marL="9525" marR="9525" marT="9525" marB="0" anchor="ctr">
                    <a:solidFill>
                      <a:schemeClr val="bg2"/>
                    </a:solidFill>
                  </a:tcPr>
                </a:tc>
                <a:extLst>
                  <a:ext uri="{0D108BD9-81ED-4DB2-BD59-A6C34878D82A}">
                    <a16:rowId xmlns:a16="http://schemas.microsoft.com/office/drawing/2014/main" val="10002"/>
                  </a:ext>
                </a:extLst>
              </a:tr>
              <a:tr h="190500">
                <a:tc>
                  <a:txBody>
                    <a:bodyPr/>
                    <a:lstStyle/>
                    <a:p>
                      <a:pPr algn="l" fontAlgn="b"/>
                      <a:r>
                        <a:rPr lang="cs-CZ" sz="1100" b="0" i="0" u="none" strike="noStrike">
                          <a:solidFill>
                            <a:srgbClr val="000000"/>
                          </a:solidFill>
                          <a:effectLst/>
                          <a:latin typeface="Calibri" panose="020F0502020204030204" pitchFamily="34" charset="0"/>
                        </a:rPr>
                        <a:t>10–14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834 </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3 216 </a:t>
                      </a:r>
                    </a:p>
                  </a:txBody>
                  <a:tcPr marL="9525" marR="9525" marT="9525" marB="0" anchor="ctr">
                    <a:solidFill>
                      <a:schemeClr val="bg2"/>
                    </a:solidFill>
                  </a:tcPr>
                </a:tc>
                <a:extLst>
                  <a:ext uri="{0D108BD9-81ED-4DB2-BD59-A6C34878D82A}">
                    <a16:rowId xmlns:a16="http://schemas.microsoft.com/office/drawing/2014/main" val="10003"/>
                  </a:ext>
                </a:extLst>
              </a:tr>
              <a:tr h="190500">
                <a:tc>
                  <a:txBody>
                    <a:bodyPr/>
                    <a:lstStyle/>
                    <a:p>
                      <a:pPr algn="l" fontAlgn="b"/>
                      <a:r>
                        <a:rPr lang="cs-CZ" sz="1100" b="0" i="0" u="none" strike="noStrike">
                          <a:solidFill>
                            <a:srgbClr val="000000"/>
                          </a:solidFill>
                          <a:effectLst/>
                          <a:latin typeface="Calibri" panose="020F0502020204030204" pitchFamily="34" charset="0"/>
                        </a:rPr>
                        <a:t>15–19 let</a:t>
                      </a:r>
                    </a:p>
                  </a:txBody>
                  <a:tcPr marL="9525" marR="9525" marT="9525" marB="0" anchor="ctr">
                    <a:solidFill>
                      <a:schemeClr val="bg2"/>
                    </a:solidFill>
                  </a:tcPr>
                </a:tc>
                <a:tc>
                  <a:txBody>
                    <a:bodyPr/>
                    <a:lstStyle/>
                    <a:p>
                      <a:pPr algn="r" fontAlgn="b"/>
                      <a:r>
                        <a:rPr lang="cs-CZ" sz="1100" b="0" i="0" u="none" strike="noStrike">
                          <a:solidFill>
                            <a:srgbClr val="C00000"/>
                          </a:solidFill>
                          <a:effectLst/>
                          <a:latin typeface="Calibri" panose="020F0502020204030204" pitchFamily="34" charset="0"/>
                        </a:rPr>
                        <a:t>-7 042 </a:t>
                      </a:r>
                    </a:p>
                  </a:txBody>
                  <a:tcPr marL="9525" marR="9525" marT="9525" marB="0" anchor="ctr">
                    <a:solidFill>
                      <a:schemeClr val="bg2"/>
                    </a:solidFill>
                  </a:tcPr>
                </a:tc>
                <a:tc>
                  <a:txBody>
                    <a:bodyPr/>
                    <a:lstStyle/>
                    <a:p>
                      <a:pPr algn="r" fontAlgn="b"/>
                      <a:r>
                        <a:rPr lang="cs-CZ" sz="1100" b="0" i="0" u="none" strike="noStrike">
                          <a:solidFill>
                            <a:srgbClr val="C00000"/>
                          </a:solidFill>
                          <a:effectLst/>
                          <a:latin typeface="Calibri" panose="020F0502020204030204" pitchFamily="34" charset="0"/>
                        </a:rPr>
                        <a:t>-7 218 </a:t>
                      </a:r>
                    </a:p>
                  </a:txBody>
                  <a:tcPr marL="9525" marR="9525" marT="9525" marB="0" anchor="ctr">
                    <a:solidFill>
                      <a:schemeClr val="bg2"/>
                    </a:solidFill>
                  </a:tcPr>
                </a:tc>
                <a:extLst>
                  <a:ext uri="{0D108BD9-81ED-4DB2-BD59-A6C34878D82A}">
                    <a16:rowId xmlns:a16="http://schemas.microsoft.com/office/drawing/2014/main" val="10004"/>
                  </a:ext>
                </a:extLst>
              </a:tr>
              <a:tr h="190500">
                <a:tc>
                  <a:txBody>
                    <a:bodyPr/>
                    <a:lstStyle/>
                    <a:p>
                      <a:pPr algn="l" fontAlgn="b"/>
                      <a:r>
                        <a:rPr lang="cs-CZ" sz="1100" b="0" i="0" u="none" strike="noStrike">
                          <a:solidFill>
                            <a:srgbClr val="000000"/>
                          </a:solidFill>
                          <a:effectLst/>
                          <a:latin typeface="Calibri" panose="020F0502020204030204" pitchFamily="34" charset="0"/>
                        </a:rPr>
                        <a:t>20–24 let</a:t>
                      </a:r>
                    </a:p>
                  </a:txBody>
                  <a:tcPr marL="9525" marR="9525" marT="9525" marB="0" anchor="ctr">
                    <a:solidFill>
                      <a:schemeClr val="bg2"/>
                    </a:solidFill>
                  </a:tcPr>
                </a:tc>
                <a:tc>
                  <a:txBody>
                    <a:bodyPr/>
                    <a:lstStyle/>
                    <a:p>
                      <a:pPr algn="r" fontAlgn="b"/>
                      <a:r>
                        <a:rPr lang="cs-CZ" sz="1100" b="0" i="0" u="none" strike="noStrike">
                          <a:solidFill>
                            <a:srgbClr val="C00000"/>
                          </a:solidFill>
                          <a:effectLst/>
                          <a:latin typeface="Calibri" panose="020F0502020204030204" pitchFamily="34" charset="0"/>
                        </a:rPr>
                        <a:t>-5 595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-8 883 </a:t>
                      </a:r>
                    </a:p>
                  </a:txBody>
                  <a:tcPr marL="9525" marR="9525" marT="9525" marB="0" anchor="ctr">
                    <a:solidFill>
                      <a:schemeClr val="bg2"/>
                    </a:solidFill>
                  </a:tcPr>
                </a:tc>
                <a:extLst>
                  <a:ext uri="{0D108BD9-81ED-4DB2-BD59-A6C34878D82A}">
                    <a16:rowId xmlns:a16="http://schemas.microsoft.com/office/drawing/2014/main" val="10005"/>
                  </a:ext>
                </a:extLst>
              </a:tr>
              <a:tr h="190500">
                <a:tc>
                  <a:txBody>
                    <a:bodyPr/>
                    <a:lstStyle/>
                    <a:p>
                      <a:pPr algn="l" fontAlgn="b"/>
                      <a:r>
                        <a:rPr lang="cs-CZ" sz="1100" b="0" i="0" u="none" strike="noStrike">
                          <a:solidFill>
                            <a:srgbClr val="000000"/>
                          </a:solidFill>
                          <a:effectLst/>
                          <a:latin typeface="Calibri" panose="020F0502020204030204" pitchFamily="34" charset="0"/>
                        </a:rPr>
                        <a:t>25–29 let</a:t>
                      </a:r>
                    </a:p>
                  </a:txBody>
                  <a:tcPr marL="9525" marR="9525" marT="9525" marB="0" anchor="ctr">
                    <a:solidFill>
                      <a:schemeClr val="bg2"/>
                    </a:solidFill>
                  </a:tcPr>
                </a:tc>
                <a:tc>
                  <a:txBody>
                    <a:bodyPr/>
                    <a:lstStyle/>
                    <a:p>
                      <a:pPr algn="r" fontAlgn="b"/>
                      <a:r>
                        <a:rPr lang="cs-CZ" sz="1100" b="0" i="0" u="none" strike="noStrike">
                          <a:solidFill>
                            <a:srgbClr val="C00000"/>
                          </a:solidFill>
                          <a:effectLst/>
                          <a:latin typeface="Calibri" panose="020F0502020204030204" pitchFamily="34" charset="0"/>
                        </a:rPr>
                        <a:t>-3 023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-3 508 </a:t>
                      </a:r>
                    </a:p>
                  </a:txBody>
                  <a:tcPr marL="9525" marR="9525" marT="9525" marB="0" anchor="ctr">
                    <a:solidFill>
                      <a:schemeClr val="bg2"/>
                    </a:solidFill>
                  </a:tcPr>
                </a:tc>
                <a:extLst>
                  <a:ext uri="{0D108BD9-81ED-4DB2-BD59-A6C34878D82A}">
                    <a16:rowId xmlns:a16="http://schemas.microsoft.com/office/drawing/2014/main" val="10006"/>
                  </a:ext>
                </a:extLst>
              </a:tr>
              <a:tr h="190500">
                <a:tc>
                  <a:txBody>
                    <a:bodyPr/>
                    <a:lstStyle/>
                    <a:p>
                      <a:pPr algn="l" fontAlgn="b"/>
                      <a:r>
                        <a:rPr lang="cs-CZ" sz="1100" b="0" i="0" u="none" strike="noStrike">
                          <a:solidFill>
                            <a:srgbClr val="000000"/>
                          </a:solidFill>
                          <a:effectLst/>
                          <a:latin typeface="Calibri" panose="020F0502020204030204" pitchFamily="34" charset="0"/>
                        </a:rPr>
                        <a:t>30–34 let</a:t>
                      </a:r>
                    </a:p>
                  </a:txBody>
                  <a:tcPr marL="9525" marR="9525" marT="9525" marB="0" anchor="ctr">
                    <a:solidFill>
                      <a:schemeClr val="bg2"/>
                    </a:solidFill>
                  </a:tcPr>
                </a:tc>
                <a:tc>
                  <a:txBody>
                    <a:bodyPr/>
                    <a:lstStyle/>
                    <a:p>
                      <a:pPr algn="r" fontAlgn="b"/>
                      <a:r>
                        <a:rPr lang="cs-CZ" sz="1100" b="0" i="0" u="none" strike="noStrike">
                          <a:solidFill>
                            <a:srgbClr val="C00000"/>
                          </a:solidFill>
                          <a:effectLst/>
                          <a:latin typeface="Calibri" panose="020F0502020204030204" pitchFamily="34" charset="0"/>
                        </a:rPr>
                        <a:t>-10 300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-10 924 </a:t>
                      </a:r>
                    </a:p>
                  </a:txBody>
                  <a:tcPr marL="9525" marR="9525" marT="9525" marB="0" anchor="ctr">
                    <a:solidFill>
                      <a:schemeClr val="bg2"/>
                    </a:solidFill>
                  </a:tcPr>
                </a:tc>
                <a:extLst>
                  <a:ext uri="{0D108BD9-81ED-4DB2-BD59-A6C34878D82A}">
                    <a16:rowId xmlns:a16="http://schemas.microsoft.com/office/drawing/2014/main" val="10007"/>
                  </a:ext>
                </a:extLst>
              </a:tr>
              <a:tr h="190500">
                <a:tc>
                  <a:txBody>
                    <a:bodyPr/>
                    <a:lstStyle/>
                    <a:p>
                      <a:pPr algn="l" fontAlgn="b"/>
                      <a:r>
                        <a:rPr lang="cs-CZ" sz="1100" b="0" i="0" u="none" strike="noStrike">
                          <a:solidFill>
                            <a:srgbClr val="000000"/>
                          </a:solidFill>
                          <a:effectLst/>
                          <a:latin typeface="Calibri" panose="020F0502020204030204" pitchFamily="34" charset="0"/>
                        </a:rPr>
                        <a:t>35–39 let</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-2 144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-6 450 </a:t>
                      </a:r>
                    </a:p>
                  </a:txBody>
                  <a:tcPr marL="9525" marR="9525" marT="9525" marB="0" anchor="ctr">
                    <a:solidFill>
                      <a:schemeClr val="bg2"/>
                    </a:solidFill>
                  </a:tcPr>
                </a:tc>
                <a:extLst>
                  <a:ext uri="{0D108BD9-81ED-4DB2-BD59-A6C34878D82A}">
                    <a16:rowId xmlns:a16="http://schemas.microsoft.com/office/drawing/2014/main" val="10008"/>
                  </a:ext>
                </a:extLst>
              </a:tr>
              <a:tr h="190500">
                <a:tc>
                  <a:txBody>
                    <a:bodyPr/>
                    <a:lstStyle/>
                    <a:p>
                      <a:pPr algn="l" fontAlgn="b"/>
                      <a:r>
                        <a:rPr lang="cs-CZ" sz="1100" b="0" i="0" u="none" strike="noStrike">
                          <a:solidFill>
                            <a:srgbClr val="000000"/>
                          </a:solidFill>
                          <a:effectLst/>
                          <a:latin typeface="Calibri" panose="020F0502020204030204" pitchFamily="34" charset="0"/>
                        </a:rPr>
                        <a:t>40–44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9 678 </a:t>
                      </a:r>
                    </a:p>
                  </a:txBody>
                  <a:tcPr marL="9525" marR="9525" marT="9525" marB="0" anchor="ctr">
                    <a:solidFill>
                      <a:schemeClr val="bg2"/>
                    </a:solidFill>
                  </a:tcPr>
                </a:tc>
                <a:tc>
                  <a:txBody>
                    <a:bodyPr/>
                    <a:lstStyle/>
                    <a:p>
                      <a:pPr algn="r" fontAlgn="b"/>
                      <a:r>
                        <a:rPr lang="cs-CZ" sz="1100" b="0" i="0" u="none" strike="noStrike" dirty="0">
                          <a:solidFill>
                            <a:srgbClr val="000000"/>
                          </a:solidFill>
                          <a:effectLst/>
                          <a:latin typeface="Calibri" panose="020F0502020204030204" pitchFamily="34" charset="0"/>
                        </a:rPr>
                        <a:t>10 934 </a:t>
                      </a:r>
                    </a:p>
                  </a:txBody>
                  <a:tcPr marL="9525" marR="9525" marT="9525" marB="0" anchor="ctr">
                    <a:solidFill>
                      <a:schemeClr val="bg2"/>
                    </a:solidFill>
                  </a:tcPr>
                </a:tc>
                <a:extLst>
                  <a:ext uri="{0D108BD9-81ED-4DB2-BD59-A6C34878D82A}">
                    <a16:rowId xmlns:a16="http://schemas.microsoft.com/office/drawing/2014/main" val="10009"/>
                  </a:ext>
                </a:extLst>
              </a:tr>
              <a:tr h="190500">
                <a:tc>
                  <a:txBody>
                    <a:bodyPr/>
                    <a:lstStyle/>
                    <a:p>
                      <a:pPr algn="l" fontAlgn="b"/>
                      <a:r>
                        <a:rPr lang="cs-CZ" sz="1100" b="0" i="0" u="none" strike="noStrike">
                          <a:solidFill>
                            <a:srgbClr val="000000"/>
                          </a:solidFill>
                          <a:effectLst/>
                          <a:latin typeface="Calibri" panose="020F0502020204030204" pitchFamily="34" charset="0"/>
                        </a:rPr>
                        <a:t>45–49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1 725 </a:t>
                      </a:r>
                    </a:p>
                  </a:txBody>
                  <a:tcPr marL="9525" marR="9525" marT="9525" marB="0" anchor="ctr">
                    <a:solidFill>
                      <a:schemeClr val="bg2"/>
                    </a:solidFill>
                  </a:tcPr>
                </a:tc>
                <a:tc>
                  <a:txBody>
                    <a:bodyPr/>
                    <a:lstStyle/>
                    <a:p>
                      <a:pPr algn="r" fontAlgn="b"/>
                      <a:r>
                        <a:rPr lang="cs-CZ" sz="1100" b="0" i="0" u="none" strike="noStrike" dirty="0">
                          <a:solidFill>
                            <a:srgbClr val="000000"/>
                          </a:solidFill>
                          <a:effectLst/>
                          <a:latin typeface="Calibri" panose="020F0502020204030204" pitchFamily="34" charset="0"/>
                        </a:rPr>
                        <a:t>4 759 </a:t>
                      </a:r>
                    </a:p>
                  </a:txBody>
                  <a:tcPr marL="9525" marR="9525" marT="9525" marB="0" anchor="ctr">
                    <a:solidFill>
                      <a:schemeClr val="bg2"/>
                    </a:solidFill>
                  </a:tcPr>
                </a:tc>
                <a:extLst>
                  <a:ext uri="{0D108BD9-81ED-4DB2-BD59-A6C34878D82A}">
                    <a16:rowId xmlns:a16="http://schemas.microsoft.com/office/drawing/2014/main" val="10010"/>
                  </a:ext>
                </a:extLst>
              </a:tr>
              <a:tr h="200025">
                <a:tc>
                  <a:txBody>
                    <a:bodyPr/>
                    <a:lstStyle/>
                    <a:p>
                      <a:pPr algn="l" fontAlgn="b"/>
                      <a:r>
                        <a:rPr lang="cs-CZ" sz="1100" b="0" i="0" u="none" strike="noStrike">
                          <a:solidFill>
                            <a:srgbClr val="000000"/>
                          </a:solidFill>
                          <a:effectLst/>
                          <a:latin typeface="Calibri" panose="020F0502020204030204" pitchFamily="34" charset="0"/>
                        </a:rPr>
                        <a:t>50–54 let</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-624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-307 </a:t>
                      </a:r>
                    </a:p>
                  </a:txBody>
                  <a:tcPr marL="9525" marR="9525" marT="9525" marB="0" anchor="ctr">
                    <a:solidFill>
                      <a:schemeClr val="bg2"/>
                    </a:solidFill>
                  </a:tcPr>
                </a:tc>
                <a:extLst>
                  <a:ext uri="{0D108BD9-81ED-4DB2-BD59-A6C34878D82A}">
                    <a16:rowId xmlns:a16="http://schemas.microsoft.com/office/drawing/2014/main" val="10011"/>
                  </a:ext>
                </a:extLst>
              </a:tr>
              <a:tr h="190500">
                <a:tc>
                  <a:txBody>
                    <a:bodyPr/>
                    <a:lstStyle/>
                    <a:p>
                      <a:pPr algn="l" fontAlgn="b"/>
                      <a:r>
                        <a:rPr lang="cs-CZ" sz="1100" b="0" i="0" u="none" strike="noStrike">
                          <a:solidFill>
                            <a:srgbClr val="000000"/>
                          </a:solidFill>
                          <a:effectLst/>
                          <a:latin typeface="Calibri" panose="020F0502020204030204" pitchFamily="34" charset="0"/>
                        </a:rPr>
                        <a:t>55–59 let</a:t>
                      </a:r>
                    </a:p>
                  </a:txBody>
                  <a:tcPr marL="9525" marR="9525" marT="9525" marB="0" anchor="ctr">
                    <a:solidFill>
                      <a:schemeClr val="bg2"/>
                    </a:solidFill>
                  </a:tcPr>
                </a:tc>
                <a:tc>
                  <a:txBody>
                    <a:bodyPr/>
                    <a:lstStyle/>
                    <a:p>
                      <a:pPr algn="r" fontAlgn="b"/>
                      <a:r>
                        <a:rPr lang="cs-CZ" sz="1100" b="0" i="0" u="none" strike="noStrike">
                          <a:solidFill>
                            <a:srgbClr val="C00000"/>
                          </a:solidFill>
                          <a:effectLst/>
                          <a:latin typeface="Calibri" panose="020F0502020204030204" pitchFamily="34" charset="0"/>
                        </a:rPr>
                        <a:t>-7 890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-9 289 </a:t>
                      </a:r>
                    </a:p>
                  </a:txBody>
                  <a:tcPr marL="9525" marR="9525" marT="9525" marB="0" anchor="ctr">
                    <a:solidFill>
                      <a:schemeClr val="bg2"/>
                    </a:solidFill>
                  </a:tcPr>
                </a:tc>
                <a:extLst>
                  <a:ext uri="{0D108BD9-81ED-4DB2-BD59-A6C34878D82A}">
                    <a16:rowId xmlns:a16="http://schemas.microsoft.com/office/drawing/2014/main" val="10012"/>
                  </a:ext>
                </a:extLst>
              </a:tr>
              <a:tr h="200025">
                <a:tc>
                  <a:txBody>
                    <a:bodyPr/>
                    <a:lstStyle/>
                    <a:p>
                      <a:pPr algn="l" fontAlgn="b"/>
                      <a:r>
                        <a:rPr lang="cs-CZ" sz="1100" b="0" i="0" u="none" strike="noStrike">
                          <a:solidFill>
                            <a:srgbClr val="000000"/>
                          </a:solidFill>
                          <a:effectLst/>
                          <a:latin typeface="Calibri" panose="020F0502020204030204" pitchFamily="34" charset="0"/>
                        </a:rPr>
                        <a:t>60–64 let</a:t>
                      </a:r>
                    </a:p>
                  </a:txBody>
                  <a:tcPr marL="9525" marR="9525" marT="9525" marB="0" anchor="ctr">
                    <a:solidFill>
                      <a:schemeClr val="bg2"/>
                    </a:solidFill>
                  </a:tcPr>
                </a:tc>
                <a:tc>
                  <a:txBody>
                    <a:bodyPr/>
                    <a:lstStyle/>
                    <a:p>
                      <a:pPr algn="r" fontAlgn="b"/>
                      <a:r>
                        <a:rPr lang="cs-CZ" sz="1100" b="0" i="0" u="none" strike="noStrike">
                          <a:solidFill>
                            <a:srgbClr val="C00000"/>
                          </a:solidFill>
                          <a:effectLst/>
                          <a:latin typeface="Calibri" panose="020F0502020204030204" pitchFamily="34" charset="0"/>
                        </a:rPr>
                        <a:t>-990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-2 965 </a:t>
                      </a:r>
                    </a:p>
                  </a:txBody>
                  <a:tcPr marL="9525" marR="9525" marT="9525" marB="0" anchor="ctr">
                    <a:solidFill>
                      <a:schemeClr val="bg2"/>
                    </a:solidFill>
                  </a:tcPr>
                </a:tc>
                <a:extLst>
                  <a:ext uri="{0D108BD9-81ED-4DB2-BD59-A6C34878D82A}">
                    <a16:rowId xmlns:a16="http://schemas.microsoft.com/office/drawing/2014/main" val="10013"/>
                  </a:ext>
                </a:extLst>
              </a:tr>
              <a:tr h="190500">
                <a:tc>
                  <a:txBody>
                    <a:bodyPr/>
                    <a:lstStyle/>
                    <a:p>
                      <a:pPr algn="l" fontAlgn="b"/>
                      <a:r>
                        <a:rPr lang="cs-CZ" sz="1100" b="0" i="0" u="none" strike="noStrike">
                          <a:solidFill>
                            <a:srgbClr val="000000"/>
                          </a:solidFill>
                          <a:effectLst/>
                          <a:latin typeface="Calibri" panose="020F0502020204030204" pitchFamily="34" charset="0"/>
                        </a:rPr>
                        <a:t>65–69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8 619 </a:t>
                      </a:r>
                    </a:p>
                  </a:txBody>
                  <a:tcPr marL="9525" marR="9525" marT="9525" marB="0" anchor="ctr">
                    <a:solidFill>
                      <a:schemeClr val="bg2"/>
                    </a:solidFill>
                  </a:tcPr>
                </a:tc>
                <a:tc>
                  <a:txBody>
                    <a:bodyPr/>
                    <a:lstStyle/>
                    <a:p>
                      <a:pPr algn="r" fontAlgn="b"/>
                      <a:r>
                        <a:rPr lang="cs-CZ" sz="1100" b="0" i="0" u="none" strike="noStrike" dirty="0">
                          <a:solidFill>
                            <a:srgbClr val="000000"/>
                          </a:solidFill>
                          <a:effectLst/>
                          <a:latin typeface="Calibri" panose="020F0502020204030204" pitchFamily="34" charset="0"/>
                        </a:rPr>
                        <a:t>7 997 </a:t>
                      </a:r>
                    </a:p>
                  </a:txBody>
                  <a:tcPr marL="9525" marR="9525" marT="9525" marB="0" anchor="ctr">
                    <a:solidFill>
                      <a:schemeClr val="bg2"/>
                    </a:solidFill>
                  </a:tcPr>
                </a:tc>
                <a:extLst>
                  <a:ext uri="{0D108BD9-81ED-4DB2-BD59-A6C34878D82A}">
                    <a16:rowId xmlns:a16="http://schemas.microsoft.com/office/drawing/2014/main" val="10014"/>
                  </a:ext>
                </a:extLst>
              </a:tr>
              <a:tr h="200025">
                <a:tc>
                  <a:txBody>
                    <a:bodyPr/>
                    <a:lstStyle/>
                    <a:p>
                      <a:pPr algn="l" fontAlgn="b"/>
                      <a:r>
                        <a:rPr lang="cs-CZ" sz="1100" b="0" i="0" u="none" strike="noStrike">
                          <a:solidFill>
                            <a:srgbClr val="000000"/>
                          </a:solidFill>
                          <a:effectLst/>
                          <a:latin typeface="Calibri" panose="020F0502020204030204" pitchFamily="34" charset="0"/>
                        </a:rPr>
                        <a:t>70–74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8 228 </a:t>
                      </a:r>
                    </a:p>
                  </a:txBody>
                  <a:tcPr marL="9525" marR="9525" marT="9525" marB="0" anchor="ctr">
                    <a:solidFill>
                      <a:schemeClr val="bg2"/>
                    </a:solidFill>
                  </a:tcPr>
                </a:tc>
                <a:tc>
                  <a:txBody>
                    <a:bodyPr/>
                    <a:lstStyle/>
                    <a:p>
                      <a:pPr algn="r" fontAlgn="b"/>
                      <a:r>
                        <a:rPr lang="cs-CZ" sz="1100" b="0" i="0" u="none" strike="noStrike" dirty="0">
                          <a:solidFill>
                            <a:srgbClr val="000000"/>
                          </a:solidFill>
                          <a:effectLst/>
                          <a:latin typeface="Calibri" panose="020F0502020204030204" pitchFamily="34" charset="0"/>
                        </a:rPr>
                        <a:t>12 178 </a:t>
                      </a:r>
                    </a:p>
                  </a:txBody>
                  <a:tcPr marL="9525" marR="9525" marT="9525" marB="0" anchor="ctr">
                    <a:solidFill>
                      <a:schemeClr val="bg2"/>
                    </a:solidFill>
                  </a:tcPr>
                </a:tc>
                <a:extLst>
                  <a:ext uri="{0D108BD9-81ED-4DB2-BD59-A6C34878D82A}">
                    <a16:rowId xmlns:a16="http://schemas.microsoft.com/office/drawing/2014/main" val="10015"/>
                  </a:ext>
                </a:extLst>
              </a:tr>
              <a:tr h="190500">
                <a:tc>
                  <a:txBody>
                    <a:bodyPr/>
                    <a:lstStyle/>
                    <a:p>
                      <a:pPr algn="l" fontAlgn="b"/>
                      <a:r>
                        <a:rPr lang="cs-CZ" sz="1100" b="0" i="0" u="none" strike="noStrike">
                          <a:solidFill>
                            <a:srgbClr val="000000"/>
                          </a:solidFill>
                          <a:effectLst/>
                          <a:latin typeface="Calibri" panose="020F0502020204030204" pitchFamily="34" charset="0"/>
                        </a:rPr>
                        <a:t>75–79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7 </a:t>
                      </a:r>
                    </a:p>
                  </a:txBody>
                  <a:tcPr marL="9525" marR="9525" marT="9525" marB="0" anchor="ctr">
                    <a:solidFill>
                      <a:schemeClr val="bg2"/>
                    </a:solidFill>
                  </a:tcPr>
                </a:tc>
                <a:tc>
                  <a:txBody>
                    <a:bodyPr/>
                    <a:lstStyle/>
                    <a:p>
                      <a:pPr algn="r" fontAlgn="b"/>
                      <a:r>
                        <a:rPr lang="cs-CZ" sz="1100" b="0" i="0" u="none" strike="noStrike" dirty="0">
                          <a:solidFill>
                            <a:srgbClr val="000000"/>
                          </a:solidFill>
                          <a:effectLst/>
                          <a:latin typeface="Calibri" panose="020F0502020204030204" pitchFamily="34" charset="0"/>
                        </a:rPr>
                        <a:t>2 209 </a:t>
                      </a:r>
                    </a:p>
                  </a:txBody>
                  <a:tcPr marL="9525" marR="9525" marT="9525" marB="0" anchor="ctr">
                    <a:solidFill>
                      <a:schemeClr val="bg2"/>
                    </a:solidFill>
                  </a:tcPr>
                </a:tc>
                <a:extLst>
                  <a:ext uri="{0D108BD9-81ED-4DB2-BD59-A6C34878D82A}">
                    <a16:rowId xmlns:a16="http://schemas.microsoft.com/office/drawing/2014/main" val="10016"/>
                  </a:ext>
                </a:extLst>
              </a:tr>
              <a:tr h="200025">
                <a:tc>
                  <a:txBody>
                    <a:bodyPr/>
                    <a:lstStyle/>
                    <a:p>
                      <a:pPr algn="l" fontAlgn="b"/>
                      <a:r>
                        <a:rPr lang="cs-CZ" sz="1100" b="0" i="0" u="none" strike="noStrike">
                          <a:solidFill>
                            <a:srgbClr val="000000"/>
                          </a:solidFill>
                          <a:effectLst/>
                          <a:latin typeface="Calibri" panose="020F0502020204030204" pitchFamily="34" charset="0"/>
                        </a:rPr>
                        <a:t>80–84 let</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-214 </a:t>
                      </a:r>
                    </a:p>
                  </a:txBody>
                  <a:tcPr marL="9525" marR="9525" marT="9525" marB="0" anchor="ctr">
                    <a:solidFill>
                      <a:schemeClr val="bg2"/>
                    </a:solidFill>
                  </a:tcPr>
                </a:tc>
                <a:tc>
                  <a:txBody>
                    <a:bodyPr/>
                    <a:lstStyle/>
                    <a:p>
                      <a:pPr algn="r" fontAlgn="b"/>
                      <a:r>
                        <a:rPr lang="cs-CZ" sz="1100" b="0" i="0" u="none" strike="noStrike" dirty="0">
                          <a:solidFill>
                            <a:srgbClr val="C00000"/>
                          </a:solidFill>
                          <a:effectLst/>
                          <a:latin typeface="Calibri" panose="020F0502020204030204" pitchFamily="34" charset="0"/>
                        </a:rPr>
                        <a:t>-512 </a:t>
                      </a:r>
                    </a:p>
                  </a:txBody>
                  <a:tcPr marL="9525" marR="9525" marT="9525" marB="0" anchor="ctr">
                    <a:solidFill>
                      <a:schemeClr val="bg2"/>
                    </a:solidFill>
                  </a:tcPr>
                </a:tc>
                <a:extLst>
                  <a:ext uri="{0D108BD9-81ED-4DB2-BD59-A6C34878D82A}">
                    <a16:rowId xmlns:a16="http://schemas.microsoft.com/office/drawing/2014/main" val="10017"/>
                  </a:ext>
                </a:extLst>
              </a:tr>
              <a:tr h="190500">
                <a:tc>
                  <a:txBody>
                    <a:bodyPr/>
                    <a:lstStyle/>
                    <a:p>
                      <a:pPr algn="l" fontAlgn="b"/>
                      <a:r>
                        <a:rPr lang="cs-CZ" sz="1100" b="0" i="0" u="none" strike="noStrike">
                          <a:solidFill>
                            <a:srgbClr val="000000"/>
                          </a:solidFill>
                          <a:effectLst/>
                          <a:latin typeface="Calibri" panose="020F0502020204030204" pitchFamily="34" charset="0"/>
                        </a:rPr>
                        <a:t>85+ let</a:t>
                      </a:r>
                    </a:p>
                  </a:txBody>
                  <a:tcPr marL="9525" marR="9525" marT="9525" marB="0" anchor="c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2 760 </a:t>
                      </a:r>
                    </a:p>
                  </a:txBody>
                  <a:tcPr marL="9525" marR="9525" marT="9525" marB="0" anchor="ctr">
                    <a:solidFill>
                      <a:schemeClr val="bg2"/>
                    </a:solidFill>
                  </a:tcPr>
                </a:tc>
                <a:tc>
                  <a:txBody>
                    <a:bodyPr/>
                    <a:lstStyle/>
                    <a:p>
                      <a:pPr algn="r" fontAlgn="b"/>
                      <a:r>
                        <a:rPr lang="cs-CZ" sz="1100" b="0" i="0" u="none" strike="noStrike" dirty="0">
                          <a:solidFill>
                            <a:srgbClr val="000000"/>
                          </a:solidFill>
                          <a:effectLst/>
                          <a:latin typeface="Calibri" panose="020F0502020204030204" pitchFamily="34" charset="0"/>
                        </a:rPr>
                        <a:t>3 322 </a:t>
                      </a:r>
                    </a:p>
                  </a:txBody>
                  <a:tcPr marL="9525" marR="9525" marT="9525" marB="0" anchor="ctr">
                    <a:solidFill>
                      <a:schemeClr val="bg2"/>
                    </a:solidFill>
                  </a:tcPr>
                </a:tc>
                <a:extLst>
                  <a:ext uri="{0D108BD9-81ED-4DB2-BD59-A6C34878D82A}">
                    <a16:rowId xmlns:a16="http://schemas.microsoft.com/office/drawing/2014/main" val="10018"/>
                  </a:ext>
                </a:extLst>
              </a:tr>
              <a:tr h="200025">
                <a:tc>
                  <a:txBody>
                    <a:bodyPr/>
                    <a:lstStyle/>
                    <a:p>
                      <a:pPr algn="l" fontAlgn="b"/>
                      <a:r>
                        <a:rPr lang="cs-CZ" sz="1100" b="1" i="0" u="none" strike="noStrike" dirty="0">
                          <a:solidFill>
                            <a:srgbClr val="000000"/>
                          </a:solidFill>
                          <a:effectLst/>
                          <a:latin typeface="Calibri" panose="020F0502020204030204" pitchFamily="34" charset="0"/>
                        </a:rPr>
                        <a:t>Celkem</a:t>
                      </a:r>
                    </a:p>
                  </a:txBody>
                  <a:tcPr marL="9525" marR="9525" marT="9525" marB="0" anchor="ctr">
                    <a:solidFill>
                      <a:schemeClr val="bg2"/>
                    </a:solidFill>
                  </a:tcPr>
                </a:tc>
                <a:tc>
                  <a:txBody>
                    <a:bodyPr/>
                    <a:lstStyle/>
                    <a:p>
                      <a:pPr algn="r" fontAlgn="b"/>
                      <a:r>
                        <a:rPr lang="cs-CZ" sz="1100" b="1" i="0" u="none" strike="noStrike" dirty="0">
                          <a:solidFill>
                            <a:srgbClr val="C00000"/>
                          </a:solidFill>
                          <a:effectLst/>
                          <a:latin typeface="Calibri" panose="020F0502020204030204" pitchFamily="34" charset="0"/>
                        </a:rPr>
                        <a:t>-3 119 </a:t>
                      </a:r>
                    </a:p>
                  </a:txBody>
                  <a:tcPr marL="9525" marR="9525" marT="9525" marB="0" anchor="ctr">
                    <a:solidFill>
                      <a:schemeClr val="bg2"/>
                    </a:solidFill>
                  </a:tcPr>
                </a:tc>
                <a:tc>
                  <a:txBody>
                    <a:bodyPr/>
                    <a:lstStyle/>
                    <a:p>
                      <a:pPr algn="r" fontAlgn="b"/>
                      <a:r>
                        <a:rPr lang="cs-CZ" sz="1100" b="1" i="0" u="none" strike="noStrike" dirty="0">
                          <a:solidFill>
                            <a:srgbClr val="C00000"/>
                          </a:solidFill>
                          <a:effectLst/>
                          <a:latin typeface="Calibri" panose="020F0502020204030204" pitchFamily="34" charset="0"/>
                        </a:rPr>
                        <a:t>-3 608 </a:t>
                      </a:r>
                    </a:p>
                  </a:txBody>
                  <a:tcPr marL="9525" marR="9525" marT="9525" marB="0" anchor="ctr">
                    <a:solidFill>
                      <a:schemeClr val="bg2"/>
                    </a:solidFill>
                  </a:tcPr>
                </a:tc>
                <a:extLst>
                  <a:ext uri="{0D108BD9-81ED-4DB2-BD59-A6C34878D82A}">
                    <a16:rowId xmlns:a16="http://schemas.microsoft.com/office/drawing/2014/main" val="10019"/>
                  </a:ext>
                </a:extLst>
              </a:tr>
            </a:tbl>
          </a:graphicData>
        </a:graphic>
      </p:graphicFrame>
      <p:sp>
        <p:nvSpPr>
          <p:cNvPr id="39" name="TextovéPole 38">
            <a:extLst>
              <a:ext uri="{FF2B5EF4-FFF2-40B4-BE49-F238E27FC236}">
                <a16:creationId xmlns:a16="http://schemas.microsoft.com/office/drawing/2014/main" id="{D0176539-ACCE-46A9-A3AC-B6BF0927D82D}"/>
              </a:ext>
            </a:extLst>
          </p:cNvPr>
          <p:cNvSpPr txBox="1"/>
          <p:nvPr/>
        </p:nvSpPr>
        <p:spPr>
          <a:xfrm>
            <a:off x="149351" y="2447165"/>
            <a:ext cx="1883136" cy="756000"/>
          </a:xfrm>
          <a:prstGeom prst="rect">
            <a:avLst/>
          </a:prstGeom>
          <a:noFill/>
          <a:ln w="28575">
            <a:solidFill>
              <a:schemeClr val="tx1"/>
            </a:solidFill>
          </a:ln>
        </p:spPr>
        <p:txBody>
          <a:bodyPr wrap="square" rtlCol="0">
            <a:spAutoFit/>
          </a:bodyPr>
          <a:lstStyle/>
          <a:p>
            <a:endParaRPr lang="cs-CZ" dirty="0"/>
          </a:p>
        </p:txBody>
      </p:sp>
      <p:graphicFrame>
        <p:nvGraphicFramePr>
          <p:cNvPr id="40" name="Graf 39">
            <a:extLst>
              <a:ext uri="{FF2B5EF4-FFF2-40B4-BE49-F238E27FC236}">
                <a16:creationId xmlns:a16="http://schemas.microsoft.com/office/drawing/2014/main" id="{D7D36B7B-7445-4A0F-A0DA-500F289ED16F}"/>
              </a:ext>
            </a:extLst>
          </p:cNvPr>
          <p:cNvGraphicFramePr/>
          <p:nvPr>
            <p:extLst>
              <p:ext uri="{D42A27DB-BD31-4B8C-83A1-F6EECF244321}">
                <p14:modId xmlns:p14="http://schemas.microsoft.com/office/powerpoint/2010/main" val="2691928771"/>
              </p:ext>
            </p:extLst>
          </p:nvPr>
        </p:nvGraphicFramePr>
        <p:xfrm>
          <a:off x="2368336" y="1648884"/>
          <a:ext cx="6806276" cy="3743111"/>
        </p:xfrm>
        <a:graphic>
          <a:graphicData uri="http://schemas.openxmlformats.org/drawingml/2006/chart">
            <c:chart xmlns:c="http://schemas.openxmlformats.org/drawingml/2006/chart" xmlns:r="http://schemas.openxmlformats.org/officeDocument/2006/relationships" r:id="rId2"/>
          </a:graphicData>
        </a:graphic>
      </p:graphicFrame>
      <p:cxnSp>
        <p:nvCxnSpPr>
          <p:cNvPr id="41" name="Přímá spojnice se šipkou 40">
            <a:extLst>
              <a:ext uri="{FF2B5EF4-FFF2-40B4-BE49-F238E27FC236}">
                <a16:creationId xmlns:a16="http://schemas.microsoft.com/office/drawing/2014/main" id="{03BC1D94-E725-4CF3-A2E6-247916D3DE44}"/>
              </a:ext>
            </a:extLst>
          </p:cNvPr>
          <p:cNvCxnSpPr/>
          <p:nvPr/>
        </p:nvCxnSpPr>
        <p:spPr>
          <a:xfrm>
            <a:off x="2032487" y="3203165"/>
            <a:ext cx="3163940" cy="17635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Přímá spojnice se šipkou 41">
            <a:extLst>
              <a:ext uri="{FF2B5EF4-FFF2-40B4-BE49-F238E27FC236}">
                <a16:creationId xmlns:a16="http://schemas.microsoft.com/office/drawing/2014/main" id="{A2449F7F-EB8E-4506-8618-3C7BD0F6DBDF}"/>
              </a:ext>
            </a:extLst>
          </p:cNvPr>
          <p:cNvCxnSpPr/>
          <p:nvPr/>
        </p:nvCxnSpPr>
        <p:spPr>
          <a:xfrm>
            <a:off x="2032487" y="2447165"/>
            <a:ext cx="5267060" cy="25195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42">
            <a:extLst>
              <a:ext uri="{FF2B5EF4-FFF2-40B4-BE49-F238E27FC236}">
                <a16:creationId xmlns:a16="http://schemas.microsoft.com/office/drawing/2014/main" id="{76D7F62D-EE02-44D3-BBE1-A28316FE7244}"/>
              </a:ext>
            </a:extLst>
          </p:cNvPr>
          <p:cNvCxnSpPr/>
          <p:nvPr/>
        </p:nvCxnSpPr>
        <p:spPr>
          <a:xfrm flipV="1">
            <a:off x="5184997" y="1777771"/>
            <a:ext cx="0" cy="3240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Přímá spojnice 52">
            <a:extLst>
              <a:ext uri="{FF2B5EF4-FFF2-40B4-BE49-F238E27FC236}">
                <a16:creationId xmlns:a16="http://schemas.microsoft.com/office/drawing/2014/main" id="{9A9D5198-0CB5-481D-BBE0-14C1ED1BB1CD}"/>
              </a:ext>
            </a:extLst>
          </p:cNvPr>
          <p:cNvCxnSpPr/>
          <p:nvPr/>
        </p:nvCxnSpPr>
        <p:spPr>
          <a:xfrm flipV="1">
            <a:off x="7299547" y="1777771"/>
            <a:ext cx="0" cy="32400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D78422BC-B63D-48C4-BA8A-90627484E0C9}"/>
              </a:ext>
            </a:extLst>
          </p:cNvPr>
          <p:cNvSpPr txBox="1"/>
          <p:nvPr/>
        </p:nvSpPr>
        <p:spPr>
          <a:xfrm>
            <a:off x="5160375" y="1783083"/>
            <a:ext cx="2194560" cy="461665"/>
          </a:xfrm>
          <a:prstGeom prst="rect">
            <a:avLst/>
          </a:prstGeom>
          <a:noFill/>
        </p:spPr>
        <p:txBody>
          <a:bodyPr wrap="square" rtlCol="0">
            <a:spAutoFit/>
          </a:bodyPr>
          <a:lstStyle/>
          <a:p>
            <a:pPr algn="ctr"/>
            <a:r>
              <a:rPr lang="cs-CZ" sz="1200" dirty="0"/>
              <a:t>Důvod poklesu ve věkových skupinách 15-34 let</a:t>
            </a:r>
          </a:p>
        </p:txBody>
      </p:sp>
    </p:spTree>
    <p:extLst>
      <p:ext uri="{BB962C8B-B14F-4D97-AF65-F5344CB8AC3E}">
        <p14:creationId xmlns:p14="http://schemas.microsoft.com/office/powerpoint/2010/main" val="350722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12" name="TextBox 7"/>
          <p:cNvSpPr txBox="1"/>
          <p:nvPr/>
        </p:nvSpPr>
        <p:spPr>
          <a:xfrm>
            <a:off x="7756820" y="1106564"/>
            <a:ext cx="3823855" cy="5001277"/>
          </a:xfrm>
          <a:prstGeom prst="rect">
            <a:avLst/>
          </a:prstGeom>
          <a:noFill/>
          <a:ln>
            <a:noFill/>
          </a:ln>
        </p:spPr>
        <p:txBody>
          <a:bodyPr wrap="square" rtlCol="0">
            <a:noAutofit/>
          </a:bodyPr>
          <a:lstStyle/>
          <a:p>
            <a:r>
              <a:rPr lang="cs-CZ" sz="1400" dirty="0"/>
              <a:t>Z analýzy trendových změn 2010 – 2016 je zřejmý odlišný vývoj v počtu obyvatel v jednotlivých částech ČR. Oblast Slezska klesá v počtu obyvatel v důsledku negativního salda migrace (v roce 2016 je velikost populace nižší než v roce 2010), stejný vývoj je zaznamenán i v řadě krajů Čech. Je avšak nutno zdůraznit, že uvnitř regionů se mohou vyskytovat velké rozdíly.</a:t>
            </a:r>
          </a:p>
          <a:p>
            <a:endParaRPr lang="cs-CZ" sz="1400" dirty="0"/>
          </a:p>
          <a:p>
            <a:r>
              <a:rPr lang="cs-CZ" sz="1400" dirty="0"/>
              <a:t>Počet obyvatel díky migraci naopak roste ve Středočeském kraji, Hlavním městě Praze a v Jihomoravském kraji. </a:t>
            </a:r>
          </a:p>
          <a:p>
            <a:endParaRPr lang="cs-CZ" sz="1400" dirty="0"/>
          </a:p>
          <a:p>
            <a:r>
              <a:rPr lang="cs-CZ" sz="1400" dirty="0"/>
              <a:t>Růst počtu obyvatel klade velké nároky na zajištění základní a urgentní nemocniční péče. V Hlavním městě se významně  na migraci oproti ostatním krajům podílejí cizinci, to zde také klade nároky na jazykovou vybavenost lékařů. </a:t>
            </a:r>
          </a:p>
          <a:p>
            <a:endParaRPr lang="cs-CZ" sz="1400" dirty="0"/>
          </a:p>
        </p:txBody>
      </p:sp>
      <p:sp>
        <p:nvSpPr>
          <p:cNvPr id="2" name="Title 1"/>
          <p:cNvSpPr>
            <a:spLocks noGrp="1"/>
          </p:cNvSpPr>
          <p:nvPr>
            <p:ph type="title"/>
          </p:nvPr>
        </p:nvSpPr>
        <p:spPr/>
        <p:txBody>
          <a:bodyPr>
            <a:normAutofit/>
          </a:bodyPr>
          <a:lstStyle/>
          <a:p>
            <a:r>
              <a:rPr lang="en-US" dirty="0" err="1"/>
              <a:t>Migrace</a:t>
            </a:r>
            <a:r>
              <a:rPr lang="en-US" dirty="0"/>
              <a:t> </a:t>
            </a:r>
            <a:r>
              <a:rPr lang="en-US" dirty="0" err="1"/>
              <a:t>obyvatel</a:t>
            </a:r>
            <a:r>
              <a:rPr lang="en-US" dirty="0"/>
              <a:t> ČR </a:t>
            </a:r>
            <a:r>
              <a:rPr lang="en-US" dirty="0" err="1"/>
              <a:t>dle</a:t>
            </a:r>
            <a:r>
              <a:rPr lang="en-US" dirty="0"/>
              <a:t> </a:t>
            </a:r>
            <a:r>
              <a:rPr lang="en-US" dirty="0" err="1"/>
              <a:t>území</a:t>
            </a:r>
            <a:r>
              <a:rPr lang="en-US" dirty="0"/>
              <a:t> </a:t>
            </a:r>
            <a:r>
              <a:rPr lang="en-US" dirty="0" err="1"/>
              <a:t>Čechy</a:t>
            </a:r>
            <a:r>
              <a:rPr lang="en-US" dirty="0"/>
              <a:t>, Morava a </a:t>
            </a:r>
            <a:r>
              <a:rPr lang="en-US" dirty="0" err="1"/>
              <a:t>Slezsko</a:t>
            </a:r>
            <a:r>
              <a:rPr lang="en-US" dirty="0"/>
              <a:t> </a:t>
            </a:r>
          </a:p>
        </p:txBody>
      </p:sp>
      <p:pic>
        <p:nvPicPr>
          <p:cNvPr id="13" name="Obrázek 12">
            <a:extLst>
              <a:ext uri="{FF2B5EF4-FFF2-40B4-BE49-F238E27FC236}">
                <a16:creationId xmlns:a16="http://schemas.microsoft.com/office/drawing/2014/main" id="{DADED66A-5F55-4F6A-9BD7-0B75E74D5F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5989" y="1285320"/>
            <a:ext cx="6019318" cy="4256603"/>
          </a:xfrm>
          <a:prstGeom prst="rect">
            <a:avLst/>
          </a:prstGeom>
        </p:spPr>
      </p:pic>
      <p:sp>
        <p:nvSpPr>
          <p:cNvPr id="16" name="TextBox 7">
            <a:extLst>
              <a:ext uri="{FF2B5EF4-FFF2-40B4-BE49-F238E27FC236}">
                <a16:creationId xmlns:a16="http://schemas.microsoft.com/office/drawing/2014/main" id="{03320B0E-6194-4C38-8971-FC3DB9803B62}"/>
              </a:ext>
            </a:extLst>
          </p:cNvPr>
          <p:cNvSpPr txBox="1"/>
          <p:nvPr/>
        </p:nvSpPr>
        <p:spPr>
          <a:xfrm>
            <a:off x="152525" y="1357894"/>
            <a:ext cx="7067665" cy="389154"/>
          </a:xfrm>
          <a:prstGeom prst="rect">
            <a:avLst/>
          </a:prstGeom>
          <a:noFill/>
          <a:ln>
            <a:noFill/>
          </a:ln>
        </p:spPr>
        <p:txBody>
          <a:bodyPr wrap="none" rtlCol="0">
            <a:noAutofit/>
          </a:bodyPr>
          <a:lstStyle/>
          <a:p>
            <a:r>
              <a:rPr lang="cs-CZ" sz="1600" b="1" dirty="0"/>
              <a:t>Saldo migrace v roce 2018</a:t>
            </a:r>
            <a:endParaRPr lang="en-US" sz="1600" b="1" dirty="0">
              <a:highlight>
                <a:srgbClr val="FFFF00"/>
              </a:highlight>
            </a:endParaRPr>
          </a:p>
        </p:txBody>
      </p:sp>
    </p:spTree>
    <p:extLst>
      <p:ext uri="{BB962C8B-B14F-4D97-AF65-F5344CB8AC3E}">
        <p14:creationId xmlns:p14="http://schemas.microsoft.com/office/powerpoint/2010/main" val="9330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pic>
        <p:nvPicPr>
          <p:cNvPr id="8" name="Zástupný symbol pro obsah 5"/>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522" y="1200771"/>
            <a:ext cx="6349556" cy="4274820"/>
          </a:xfrm>
          <a:prstGeom prst="rect">
            <a:avLst/>
          </a:prstGeom>
        </p:spPr>
      </p:pic>
      <p:sp>
        <p:nvSpPr>
          <p:cNvPr id="14" name="TextBox 7"/>
          <p:cNvSpPr txBox="1"/>
          <p:nvPr/>
        </p:nvSpPr>
        <p:spPr>
          <a:xfrm>
            <a:off x="272591" y="5103672"/>
            <a:ext cx="11664882" cy="1200329"/>
          </a:xfrm>
          <a:prstGeom prst="rect">
            <a:avLst/>
          </a:prstGeom>
          <a:noFill/>
          <a:ln>
            <a:noFill/>
          </a:ln>
        </p:spPr>
        <p:txBody>
          <a:bodyPr wrap="square" rtlCol="0">
            <a:spAutoFit/>
          </a:bodyPr>
          <a:lstStyle/>
          <a:p>
            <a:pPr lvl="0" algn="just">
              <a:defRPr/>
            </a:pPr>
            <a:r>
              <a:rPr lang="cs-CZ" sz="1200" dirty="0"/>
              <a:t>Migrace obyvatel v ČR mezi rokem 2016 a 2010 má kladné saldo především v okolí velkých měst, i když vývoj není ve všech krajích stejný. Při porovnání krajských měst je zaznamenán především nárůst v počtu obyvatel v Praze a jejím okolí, Brně, Liberci, Plzni a Olomouci. Záporné saldo v počtu obyvatel mají například města Zlín, Pardubice, Jihlava, České Budějovice, Hradec Králové, Karlovy Vary, Ústí nad Labem a Ostrava. Lze očekávat, že v některých krajských městech s pozitivním saldem obyvatel bude docházet k rostoucím požadavkům na zdravotní služby. To se týká především Prahy, kde jsou z velké části využívány zdravotní služby i obyvateli Středočeského kraje, a dále též Brna, kde dochází k migraci za péčí (nejen) z okresů JMK. Ve velkých aglomeracích je nutné zajistit dostatečnou zdravotní péči v rozvíjejících se příměstských oblastech, kde se usazují rodiny s dětmi. Tento trend povede v těchto oblastech vést k vyšším nárokům na pediatrickou péči.</a:t>
            </a:r>
          </a:p>
        </p:txBody>
      </p:sp>
      <p:sp>
        <p:nvSpPr>
          <p:cNvPr id="2" name="Title 1"/>
          <p:cNvSpPr>
            <a:spLocks noGrp="1"/>
          </p:cNvSpPr>
          <p:nvPr>
            <p:ph type="title"/>
          </p:nvPr>
        </p:nvSpPr>
        <p:spPr/>
        <p:txBody>
          <a:bodyPr>
            <a:normAutofit/>
          </a:bodyPr>
          <a:lstStyle/>
          <a:p>
            <a:r>
              <a:rPr lang="en-US" dirty="0" err="1"/>
              <a:t>Migrace</a:t>
            </a:r>
            <a:r>
              <a:rPr lang="en-US" dirty="0"/>
              <a:t> </a:t>
            </a:r>
            <a:r>
              <a:rPr lang="en-US" dirty="0" err="1"/>
              <a:t>obyvatel</a:t>
            </a:r>
            <a:r>
              <a:rPr lang="en-US" dirty="0"/>
              <a:t> ČR </a:t>
            </a:r>
            <a:r>
              <a:rPr lang="en-US" dirty="0" err="1"/>
              <a:t>dle</a:t>
            </a:r>
            <a:r>
              <a:rPr lang="en-US" dirty="0"/>
              <a:t> </a:t>
            </a:r>
            <a:r>
              <a:rPr lang="en-US" dirty="0" err="1"/>
              <a:t>jednotlivých</a:t>
            </a:r>
            <a:r>
              <a:rPr lang="en-US" dirty="0"/>
              <a:t> </a:t>
            </a:r>
            <a:r>
              <a:rPr lang="en-US" dirty="0" err="1"/>
              <a:t>obcí</a:t>
            </a:r>
            <a:r>
              <a:rPr lang="en-US" dirty="0"/>
              <a:t> </a:t>
            </a:r>
          </a:p>
        </p:txBody>
      </p:sp>
      <p:graphicFrame>
        <p:nvGraphicFramePr>
          <p:cNvPr id="28" name="Chart 28">
            <a:extLst>
              <a:ext uri="{FF2B5EF4-FFF2-40B4-BE49-F238E27FC236}">
                <a16:creationId xmlns:a16="http://schemas.microsoft.com/office/drawing/2014/main" id="{E6FE98B1-2A51-4612-8E35-8F67897B3772}"/>
              </a:ext>
            </a:extLst>
          </p:cNvPr>
          <p:cNvGraphicFramePr/>
          <p:nvPr>
            <p:extLst>
              <p:ext uri="{D42A27DB-BD31-4B8C-83A1-F6EECF244321}">
                <p14:modId xmlns:p14="http://schemas.microsoft.com/office/powerpoint/2010/main" val="3837244511"/>
              </p:ext>
            </p:extLst>
          </p:nvPr>
        </p:nvGraphicFramePr>
        <p:xfrm>
          <a:off x="9384786" y="961502"/>
          <a:ext cx="2552687" cy="4275343"/>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ovéPole 7">
            <a:extLst>
              <a:ext uri="{FF2B5EF4-FFF2-40B4-BE49-F238E27FC236}">
                <a16:creationId xmlns:a16="http://schemas.microsoft.com/office/drawing/2014/main" id="{9A2B96AD-32A9-47A4-8660-0BFD18093623}"/>
              </a:ext>
            </a:extLst>
          </p:cNvPr>
          <p:cNvSpPr txBox="1"/>
          <p:nvPr/>
        </p:nvSpPr>
        <p:spPr>
          <a:xfrm>
            <a:off x="9384786" y="576780"/>
            <a:ext cx="240138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s-CZ" sz="1200" b="1" dirty="0"/>
              <a:t>Rozdíl v počtu obyvatel v krajských městech ČR mezi roky 2018 a 2010</a:t>
            </a:r>
          </a:p>
        </p:txBody>
      </p:sp>
      <p:sp>
        <p:nvSpPr>
          <p:cNvPr id="30" name="TextovéPole 31">
            <a:extLst>
              <a:ext uri="{FF2B5EF4-FFF2-40B4-BE49-F238E27FC236}">
                <a16:creationId xmlns:a16="http://schemas.microsoft.com/office/drawing/2014/main" id="{57ED782B-DD7B-434A-9EFB-A06F7C771223}"/>
              </a:ext>
            </a:extLst>
          </p:cNvPr>
          <p:cNvSpPr txBox="1"/>
          <p:nvPr/>
        </p:nvSpPr>
        <p:spPr>
          <a:xfrm>
            <a:off x="8236819" y="1302326"/>
            <a:ext cx="604204"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Praha</a:t>
            </a:r>
          </a:p>
        </p:txBody>
      </p:sp>
      <p:sp>
        <p:nvSpPr>
          <p:cNvPr id="31" name="TextovéPole 32">
            <a:extLst>
              <a:ext uri="{FF2B5EF4-FFF2-40B4-BE49-F238E27FC236}">
                <a16:creationId xmlns:a16="http://schemas.microsoft.com/office/drawing/2014/main" id="{0B06F541-2881-4FAB-B202-767CD2E37802}"/>
              </a:ext>
            </a:extLst>
          </p:cNvPr>
          <p:cNvSpPr txBox="1"/>
          <p:nvPr/>
        </p:nvSpPr>
        <p:spPr>
          <a:xfrm>
            <a:off x="8238775" y="1544002"/>
            <a:ext cx="542136"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b="1" dirty="0"/>
              <a:t>Brno</a:t>
            </a:r>
          </a:p>
        </p:txBody>
      </p:sp>
      <p:sp>
        <p:nvSpPr>
          <p:cNvPr id="32" name="TextovéPole 33">
            <a:extLst>
              <a:ext uri="{FF2B5EF4-FFF2-40B4-BE49-F238E27FC236}">
                <a16:creationId xmlns:a16="http://schemas.microsoft.com/office/drawing/2014/main" id="{0117DDED-0698-432D-A133-66D8F040CBF7}"/>
              </a:ext>
            </a:extLst>
          </p:cNvPr>
          <p:cNvSpPr txBox="1"/>
          <p:nvPr/>
        </p:nvSpPr>
        <p:spPr>
          <a:xfrm>
            <a:off x="8238069" y="1838336"/>
            <a:ext cx="755400"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Ostrava</a:t>
            </a:r>
          </a:p>
        </p:txBody>
      </p:sp>
      <p:sp>
        <p:nvSpPr>
          <p:cNvPr id="33" name="TextovéPole 34">
            <a:extLst>
              <a:ext uri="{FF2B5EF4-FFF2-40B4-BE49-F238E27FC236}">
                <a16:creationId xmlns:a16="http://schemas.microsoft.com/office/drawing/2014/main" id="{36930E21-AAA4-45A7-9FC7-7E8DB5B3F758}"/>
              </a:ext>
            </a:extLst>
          </p:cNvPr>
          <p:cNvSpPr txBox="1"/>
          <p:nvPr/>
        </p:nvSpPr>
        <p:spPr>
          <a:xfrm>
            <a:off x="8238775" y="2131509"/>
            <a:ext cx="570156"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Plzeň</a:t>
            </a:r>
          </a:p>
        </p:txBody>
      </p:sp>
      <p:sp>
        <p:nvSpPr>
          <p:cNvPr id="34" name="TextovéPole 35">
            <a:extLst>
              <a:ext uri="{FF2B5EF4-FFF2-40B4-BE49-F238E27FC236}">
                <a16:creationId xmlns:a16="http://schemas.microsoft.com/office/drawing/2014/main" id="{F0F3DCB1-5353-49F1-BE71-01B4AF10DE54}"/>
              </a:ext>
            </a:extLst>
          </p:cNvPr>
          <p:cNvSpPr txBox="1"/>
          <p:nvPr/>
        </p:nvSpPr>
        <p:spPr>
          <a:xfrm>
            <a:off x="8238775" y="2442954"/>
            <a:ext cx="711285"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Liberec</a:t>
            </a:r>
          </a:p>
        </p:txBody>
      </p:sp>
      <p:sp>
        <p:nvSpPr>
          <p:cNvPr id="35" name="TextovéPole 36">
            <a:extLst>
              <a:ext uri="{FF2B5EF4-FFF2-40B4-BE49-F238E27FC236}">
                <a16:creationId xmlns:a16="http://schemas.microsoft.com/office/drawing/2014/main" id="{1A2124E1-4F98-4EA1-925E-D459520ED7C7}"/>
              </a:ext>
            </a:extLst>
          </p:cNvPr>
          <p:cNvSpPr txBox="1"/>
          <p:nvPr/>
        </p:nvSpPr>
        <p:spPr>
          <a:xfrm>
            <a:off x="8238775" y="2722382"/>
            <a:ext cx="846707"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Olomouc</a:t>
            </a:r>
          </a:p>
        </p:txBody>
      </p:sp>
      <p:sp>
        <p:nvSpPr>
          <p:cNvPr id="36" name="TextovéPole 37">
            <a:extLst>
              <a:ext uri="{FF2B5EF4-FFF2-40B4-BE49-F238E27FC236}">
                <a16:creationId xmlns:a16="http://schemas.microsoft.com/office/drawing/2014/main" id="{50DD81D7-4BF7-42CC-A0C0-B76A449C53AA}"/>
              </a:ext>
            </a:extLst>
          </p:cNvPr>
          <p:cNvSpPr txBox="1"/>
          <p:nvPr/>
        </p:nvSpPr>
        <p:spPr>
          <a:xfrm>
            <a:off x="8238775" y="3570664"/>
            <a:ext cx="1318759" cy="369332"/>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Hradec</a:t>
            </a:r>
            <a:r>
              <a:rPr lang="cs-CZ" dirty="0"/>
              <a:t> </a:t>
            </a:r>
            <a:r>
              <a:rPr lang="cs-CZ" sz="1400" dirty="0"/>
              <a:t>Králové</a:t>
            </a:r>
          </a:p>
        </p:txBody>
      </p:sp>
      <p:sp>
        <p:nvSpPr>
          <p:cNvPr id="37" name="TextovéPole 38">
            <a:extLst>
              <a:ext uri="{FF2B5EF4-FFF2-40B4-BE49-F238E27FC236}">
                <a16:creationId xmlns:a16="http://schemas.microsoft.com/office/drawing/2014/main" id="{536DB28C-0E44-4447-906F-72A8E21EDD05}"/>
              </a:ext>
            </a:extLst>
          </p:cNvPr>
          <p:cNvSpPr txBox="1"/>
          <p:nvPr/>
        </p:nvSpPr>
        <p:spPr>
          <a:xfrm>
            <a:off x="8238775" y="3028498"/>
            <a:ext cx="1449308"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České Budějovice</a:t>
            </a:r>
          </a:p>
        </p:txBody>
      </p:sp>
      <p:sp>
        <p:nvSpPr>
          <p:cNvPr id="38" name="TextovéPole 39">
            <a:extLst>
              <a:ext uri="{FF2B5EF4-FFF2-40B4-BE49-F238E27FC236}">
                <a16:creationId xmlns:a16="http://schemas.microsoft.com/office/drawing/2014/main" id="{97F939D3-C459-4016-866E-67A40C01DD26}"/>
              </a:ext>
            </a:extLst>
          </p:cNvPr>
          <p:cNvSpPr txBox="1"/>
          <p:nvPr/>
        </p:nvSpPr>
        <p:spPr>
          <a:xfrm>
            <a:off x="8238775" y="3930425"/>
            <a:ext cx="925959"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Pardubice</a:t>
            </a:r>
          </a:p>
        </p:txBody>
      </p:sp>
      <p:sp>
        <p:nvSpPr>
          <p:cNvPr id="39" name="TextovéPole 40">
            <a:extLst>
              <a:ext uri="{FF2B5EF4-FFF2-40B4-BE49-F238E27FC236}">
                <a16:creationId xmlns:a16="http://schemas.microsoft.com/office/drawing/2014/main" id="{BEC62562-942D-48C4-81FA-5756DAB0E235}"/>
              </a:ext>
            </a:extLst>
          </p:cNvPr>
          <p:cNvSpPr txBox="1"/>
          <p:nvPr/>
        </p:nvSpPr>
        <p:spPr>
          <a:xfrm>
            <a:off x="8238775" y="3327000"/>
            <a:ext cx="1316001"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Ústí nad Labem</a:t>
            </a:r>
          </a:p>
        </p:txBody>
      </p:sp>
      <p:sp>
        <p:nvSpPr>
          <p:cNvPr id="40" name="TextovéPole 41">
            <a:extLst>
              <a:ext uri="{FF2B5EF4-FFF2-40B4-BE49-F238E27FC236}">
                <a16:creationId xmlns:a16="http://schemas.microsoft.com/office/drawing/2014/main" id="{6EC5B1F3-8509-4156-884F-4A5AA9F81279}"/>
              </a:ext>
            </a:extLst>
          </p:cNvPr>
          <p:cNvSpPr txBox="1"/>
          <p:nvPr/>
        </p:nvSpPr>
        <p:spPr>
          <a:xfrm>
            <a:off x="8238775" y="4214926"/>
            <a:ext cx="445956"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Zlín</a:t>
            </a:r>
          </a:p>
        </p:txBody>
      </p:sp>
      <p:sp>
        <p:nvSpPr>
          <p:cNvPr id="41" name="TextovéPole 42">
            <a:extLst>
              <a:ext uri="{FF2B5EF4-FFF2-40B4-BE49-F238E27FC236}">
                <a16:creationId xmlns:a16="http://schemas.microsoft.com/office/drawing/2014/main" id="{3A29DF88-E4F8-45CA-8BB1-D419DF59A88F}"/>
              </a:ext>
            </a:extLst>
          </p:cNvPr>
          <p:cNvSpPr txBox="1"/>
          <p:nvPr/>
        </p:nvSpPr>
        <p:spPr>
          <a:xfrm>
            <a:off x="8238775" y="4507830"/>
            <a:ext cx="1088183"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Karlovy Vary</a:t>
            </a:r>
          </a:p>
        </p:txBody>
      </p:sp>
      <p:sp>
        <p:nvSpPr>
          <p:cNvPr id="42" name="TextovéPole 43">
            <a:extLst>
              <a:ext uri="{FF2B5EF4-FFF2-40B4-BE49-F238E27FC236}">
                <a16:creationId xmlns:a16="http://schemas.microsoft.com/office/drawing/2014/main" id="{04C4CF3B-F0F1-4036-86A6-BEAE9E1E66E3}"/>
              </a:ext>
            </a:extLst>
          </p:cNvPr>
          <p:cNvSpPr txBox="1"/>
          <p:nvPr/>
        </p:nvSpPr>
        <p:spPr>
          <a:xfrm>
            <a:off x="8238775" y="4812695"/>
            <a:ext cx="686022" cy="307777"/>
          </a:xfrm>
          <a:prstGeom prst="rect">
            <a:avLst/>
          </a:prstGeom>
          <a:noFill/>
        </p:spPr>
        <p:txBody>
          <a:bodyPr wrap="non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t>Jihlava</a:t>
            </a:r>
          </a:p>
        </p:txBody>
      </p:sp>
    </p:spTree>
    <p:extLst>
      <p:ext uri="{BB962C8B-B14F-4D97-AF65-F5344CB8AC3E}">
        <p14:creationId xmlns:p14="http://schemas.microsoft.com/office/powerpoint/2010/main" val="618450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a:extLst>
              <a:ext uri="{FF2B5EF4-FFF2-40B4-BE49-F238E27FC236}">
                <a16:creationId xmlns:a16="http://schemas.microsoft.com/office/drawing/2014/main" id="{E8A78BD5-CA78-49DF-AC2C-4B5A21A8D3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174" y="1876710"/>
            <a:ext cx="5253571" cy="3715100"/>
          </a:xfrm>
          <a:prstGeom prst="rect">
            <a:avLst/>
          </a:prstGeom>
        </p:spPr>
      </p:pic>
      <p:sp>
        <p:nvSpPr>
          <p:cNvPr id="7" name="TextBox 6"/>
          <p:cNvSpPr txBox="1"/>
          <p:nvPr/>
        </p:nvSpPr>
        <p:spPr>
          <a:xfrm>
            <a:off x="272591" y="5405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2" name="Title 1"/>
          <p:cNvSpPr>
            <a:spLocks noGrp="1"/>
          </p:cNvSpPr>
          <p:nvPr>
            <p:ph type="title"/>
          </p:nvPr>
        </p:nvSpPr>
        <p:spPr/>
        <p:txBody>
          <a:bodyPr>
            <a:normAutofit/>
          </a:bodyPr>
          <a:lstStyle/>
          <a:p>
            <a:r>
              <a:rPr lang="cs-CZ" dirty="0"/>
              <a:t>Přistěhovalí a vystěhovalí v Královehradeckém kraji</a:t>
            </a:r>
            <a:endParaRPr lang="en-US" dirty="0"/>
          </a:p>
        </p:txBody>
      </p:sp>
      <p:sp>
        <p:nvSpPr>
          <p:cNvPr id="17" name="TextBox 7"/>
          <p:cNvSpPr txBox="1"/>
          <p:nvPr/>
        </p:nvSpPr>
        <p:spPr>
          <a:xfrm>
            <a:off x="8461343" y="926087"/>
            <a:ext cx="3602811" cy="3990072"/>
          </a:xfrm>
          <a:prstGeom prst="rect">
            <a:avLst/>
          </a:prstGeom>
          <a:noFill/>
          <a:ln>
            <a:noFill/>
          </a:ln>
        </p:spPr>
        <p:txBody>
          <a:bodyPr wrap="square" rtlCol="0">
            <a:noAutofit/>
          </a:bodyPr>
          <a:lstStyle/>
          <a:p>
            <a:pPr algn="just"/>
            <a:r>
              <a:rPr lang="cs-CZ" sz="1400" dirty="0"/>
              <a:t>Z analýzy trendových změn 2013-2017 je zřejmý odlišný trend vývoje populace uvnitř HKK. V Hradci Králové a zejména pak v jeho </a:t>
            </a:r>
            <a:r>
              <a:rPr lang="cs-CZ" sz="1400" dirty="0" err="1"/>
              <a:t>suburbánní</a:t>
            </a:r>
            <a:r>
              <a:rPr lang="cs-CZ" sz="1400" dirty="0"/>
              <a:t> zóně dochází k výraznému přírůstku obyvatel stěhováním. Rovněž okres Jičín dlouhodobě dosahuje vysokého migračního salda. To zde klade nároky na zajištění základní a urgentní zdravotní péče. V Královehradeckém kraji docházelo dlouhodobě k celkovému úbytku obyvatel, přírůstky pozorujeme až od roku 2015</a:t>
            </a:r>
            <a:r>
              <a:rPr lang="cs-CZ" sz="1400" dirty="0" smtClean="0"/>
              <a:t>. Naopak </a:t>
            </a:r>
            <a:r>
              <a:rPr lang="cs-CZ" sz="1400" dirty="0"/>
              <a:t>v periferních a příhraničních oblastech s dojížďkou za službami do větších měst dochází k úbytku obyvatel díky stěhování. Což se týká zejména severní a severovýchodní oblasti kraje. Okresem, který dlouhodobě vykazuje více odstěhovaných než přistěhovaných, je Trutnov a v menší míře také Náchod. </a:t>
            </a:r>
          </a:p>
        </p:txBody>
      </p:sp>
      <p:sp>
        <p:nvSpPr>
          <p:cNvPr id="15" name="TextBox 7">
            <a:extLst>
              <a:ext uri="{FF2B5EF4-FFF2-40B4-BE49-F238E27FC236}">
                <a16:creationId xmlns:a16="http://schemas.microsoft.com/office/drawing/2014/main" id="{83B2D57D-5B18-45B7-ADB7-4625019B0ABD}"/>
              </a:ext>
            </a:extLst>
          </p:cNvPr>
          <p:cNvSpPr txBox="1"/>
          <p:nvPr/>
        </p:nvSpPr>
        <p:spPr>
          <a:xfrm>
            <a:off x="253374" y="789296"/>
            <a:ext cx="7067665" cy="389154"/>
          </a:xfrm>
          <a:prstGeom prst="rect">
            <a:avLst/>
          </a:prstGeom>
          <a:noFill/>
          <a:ln>
            <a:noFill/>
          </a:ln>
        </p:spPr>
        <p:txBody>
          <a:bodyPr wrap="none" rtlCol="0">
            <a:noAutofit/>
          </a:bodyPr>
          <a:lstStyle/>
          <a:p>
            <a:r>
              <a:rPr lang="cs-CZ" sz="1600" b="1" dirty="0"/>
              <a:t>Přírůstek (úbytek) obyvatel stěhováním podle obce v Královehradeckém kraji v letech 2013-2017</a:t>
            </a:r>
            <a:endParaRPr lang="en-US" sz="1600" b="1" dirty="0"/>
          </a:p>
        </p:txBody>
      </p:sp>
      <p:sp>
        <p:nvSpPr>
          <p:cNvPr id="13" name="TextBox 7">
            <a:extLst>
              <a:ext uri="{FF2B5EF4-FFF2-40B4-BE49-F238E27FC236}">
                <a16:creationId xmlns:a16="http://schemas.microsoft.com/office/drawing/2014/main" id="{38664FF7-70D4-49AA-816E-32988CD6CCF5}"/>
              </a:ext>
            </a:extLst>
          </p:cNvPr>
          <p:cNvSpPr txBox="1"/>
          <p:nvPr/>
        </p:nvSpPr>
        <p:spPr>
          <a:xfrm>
            <a:off x="5316445" y="1185655"/>
            <a:ext cx="2899508" cy="389154"/>
          </a:xfrm>
          <a:prstGeom prst="rect">
            <a:avLst/>
          </a:prstGeom>
          <a:noFill/>
          <a:ln>
            <a:noFill/>
          </a:ln>
        </p:spPr>
        <p:txBody>
          <a:bodyPr wrap="none" rtlCol="0">
            <a:noAutofit/>
          </a:bodyPr>
          <a:lstStyle/>
          <a:p>
            <a:r>
              <a:rPr lang="cs-CZ" sz="1200" b="1" dirty="0"/>
              <a:t>Přírůstek (úbytek) obyvatel stěhováním</a:t>
            </a:r>
          </a:p>
          <a:p>
            <a:r>
              <a:rPr lang="cs-CZ" sz="1200" b="1" dirty="0"/>
              <a:t>na 1 000 obyvatel podle okresu </a:t>
            </a:r>
          </a:p>
          <a:p>
            <a:r>
              <a:rPr lang="cs-CZ" sz="1200" b="1" dirty="0"/>
              <a:t>v Královehradeckém kraji v letech 2016-2018</a:t>
            </a:r>
            <a:endParaRPr lang="en-US" sz="1200" b="1" dirty="0"/>
          </a:p>
        </p:txBody>
      </p:sp>
      <p:sp>
        <p:nvSpPr>
          <p:cNvPr id="20" name="TextBox 7">
            <a:extLst>
              <a:ext uri="{FF2B5EF4-FFF2-40B4-BE49-F238E27FC236}">
                <a16:creationId xmlns:a16="http://schemas.microsoft.com/office/drawing/2014/main" id="{8A522A36-163E-4E71-AE6F-D079BC7AA5D9}"/>
              </a:ext>
            </a:extLst>
          </p:cNvPr>
          <p:cNvSpPr txBox="1"/>
          <p:nvPr/>
        </p:nvSpPr>
        <p:spPr>
          <a:xfrm>
            <a:off x="5681136" y="4840324"/>
            <a:ext cx="7067665" cy="389154"/>
          </a:xfrm>
          <a:prstGeom prst="rect">
            <a:avLst/>
          </a:prstGeom>
          <a:noFill/>
          <a:ln>
            <a:noFill/>
          </a:ln>
        </p:spPr>
        <p:txBody>
          <a:bodyPr wrap="none" rtlCol="0">
            <a:noAutofit/>
          </a:bodyPr>
          <a:lstStyle/>
          <a:p>
            <a:r>
              <a:rPr lang="cs-CZ" sz="1400" b="1" dirty="0"/>
              <a:t>Přírůstek obyvatel celkový a stěhováním v Královehradeckém kraji v letech 2000-2018</a:t>
            </a:r>
            <a:endParaRPr lang="en-US" sz="1400" b="1" dirty="0"/>
          </a:p>
        </p:txBody>
      </p:sp>
      <p:graphicFrame>
        <p:nvGraphicFramePr>
          <p:cNvPr id="23" name="Tabulka 22">
            <a:extLst>
              <a:ext uri="{FF2B5EF4-FFF2-40B4-BE49-F238E27FC236}">
                <a16:creationId xmlns:a16="http://schemas.microsoft.com/office/drawing/2014/main" id="{70AF7423-F481-48D0-B4CD-358F73E261B1}"/>
              </a:ext>
            </a:extLst>
          </p:cNvPr>
          <p:cNvGraphicFramePr>
            <a:graphicFrameLocks noGrp="1"/>
          </p:cNvGraphicFramePr>
          <p:nvPr>
            <p:extLst>
              <p:ext uri="{D42A27DB-BD31-4B8C-83A1-F6EECF244321}">
                <p14:modId xmlns:p14="http://schemas.microsoft.com/office/powerpoint/2010/main" val="771680911"/>
              </p:ext>
            </p:extLst>
          </p:nvPr>
        </p:nvGraphicFramePr>
        <p:xfrm>
          <a:off x="4925290" y="1792653"/>
          <a:ext cx="3290663" cy="1276350"/>
        </p:xfrm>
        <a:graphic>
          <a:graphicData uri="http://schemas.openxmlformats.org/drawingml/2006/table">
            <a:tbl>
              <a:tblPr/>
              <a:tblGrid>
                <a:gridCol w="1193957">
                  <a:extLst>
                    <a:ext uri="{9D8B030D-6E8A-4147-A177-3AD203B41FA5}">
                      <a16:colId xmlns:a16="http://schemas.microsoft.com/office/drawing/2014/main" val="1906955870"/>
                    </a:ext>
                  </a:extLst>
                </a:gridCol>
                <a:gridCol w="698902">
                  <a:extLst>
                    <a:ext uri="{9D8B030D-6E8A-4147-A177-3AD203B41FA5}">
                      <a16:colId xmlns:a16="http://schemas.microsoft.com/office/drawing/2014/main" val="3626695581"/>
                    </a:ext>
                  </a:extLst>
                </a:gridCol>
                <a:gridCol w="698902">
                  <a:extLst>
                    <a:ext uri="{9D8B030D-6E8A-4147-A177-3AD203B41FA5}">
                      <a16:colId xmlns:a16="http://schemas.microsoft.com/office/drawing/2014/main" val="2153473571"/>
                    </a:ext>
                  </a:extLst>
                </a:gridCol>
                <a:gridCol w="698902">
                  <a:extLst>
                    <a:ext uri="{9D8B030D-6E8A-4147-A177-3AD203B41FA5}">
                      <a16:colId xmlns:a16="http://schemas.microsoft.com/office/drawing/2014/main" val="2356792357"/>
                    </a:ext>
                  </a:extLst>
                </a:gridCol>
              </a:tblGrid>
              <a:tr h="161925">
                <a:tc>
                  <a:txBody>
                    <a:bodyPr/>
                    <a:lstStyle/>
                    <a:p>
                      <a:pPr algn="ctr" rtl="0" fontAlgn="ctr"/>
                      <a:r>
                        <a:rPr lang="cs-CZ" sz="1000" b="1" i="0" u="none" strike="noStrike" dirty="0">
                          <a:solidFill>
                            <a:srgbClr val="FFFFFF"/>
                          </a:solidFill>
                          <a:effectLst/>
                          <a:latin typeface="Calibri" panose="020F0502020204030204" pitchFamily="34" charset="0"/>
                        </a:rPr>
                        <a:t>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a:solidFill>
                            <a:srgbClr val="FFFFFF"/>
                          </a:solidFill>
                          <a:effectLst/>
                          <a:latin typeface="Calibri" panose="020F0502020204030204" pitchFamily="34" charset="0"/>
                        </a:rPr>
                        <a:t>2010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a:solidFill>
                            <a:srgbClr val="FFFFFF"/>
                          </a:solidFill>
                          <a:effectLst/>
                          <a:latin typeface="Calibri" panose="020F0502020204030204" pitchFamily="34" charset="0"/>
                        </a:rPr>
                        <a:t>2015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a:solidFill>
                            <a:srgbClr val="FFFFFF"/>
                          </a:solidFill>
                          <a:effectLst/>
                          <a:latin typeface="Calibri" panose="020F0502020204030204" pitchFamily="34" charset="0"/>
                        </a:rPr>
                        <a:t>2018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4255645289"/>
                  </a:ext>
                </a:extLst>
              </a:tr>
              <a:tr h="171450">
                <a:tc>
                  <a:txBody>
                    <a:bodyPr/>
                    <a:lstStyle/>
                    <a:p>
                      <a:pPr algn="r" rtl="0" fontAlgn="b"/>
                      <a:r>
                        <a:rPr lang="cs-CZ" sz="1050" b="1" i="0" u="none" strike="noStrike" dirty="0">
                          <a:solidFill>
                            <a:srgbClr val="000000"/>
                          </a:solidFill>
                          <a:effectLst/>
                          <a:latin typeface="+mn-lt"/>
                        </a:rPr>
                        <a:t>Královéhradecký kraj</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50" b="1" i="0" u="none" strike="noStrike" dirty="0">
                          <a:solidFill>
                            <a:srgbClr val="000000"/>
                          </a:solidFill>
                          <a:effectLst/>
                          <a:latin typeface="+mn-lt"/>
                        </a:rPr>
                        <a:t>-0,1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50" b="1" i="0" u="none" strike="noStrike">
                          <a:solidFill>
                            <a:srgbClr val="000000"/>
                          </a:solidFill>
                          <a:effectLst/>
                          <a:latin typeface="+mn-lt"/>
                        </a:rPr>
                        <a:t>0,2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50" b="1" i="0" u="none" strike="noStrike" dirty="0">
                          <a:solidFill>
                            <a:srgbClr val="000000"/>
                          </a:solidFill>
                          <a:effectLst/>
                          <a:latin typeface="+mn-lt"/>
                        </a:rPr>
                        <a:t>0,5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945322854"/>
                  </a:ext>
                </a:extLst>
              </a:tr>
              <a:tr h="161925">
                <a:tc>
                  <a:txBody>
                    <a:bodyPr/>
                    <a:lstStyle/>
                    <a:p>
                      <a:pPr algn="r" rtl="0" fontAlgn="b"/>
                      <a:r>
                        <a:rPr lang="cs-CZ" sz="1000" b="0" i="0" u="none" strike="noStrike" dirty="0">
                          <a:solidFill>
                            <a:srgbClr val="000000"/>
                          </a:solidFill>
                          <a:effectLst/>
                          <a:latin typeface="+mn-lt"/>
                        </a:rPr>
                        <a:t>Hradec Králové</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mn-lt"/>
                        </a:rPr>
                        <a:t>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a:solidFill>
                            <a:srgbClr val="000000"/>
                          </a:solidFill>
                          <a:effectLst/>
                          <a:latin typeface="+mn-lt"/>
                        </a:rPr>
                        <a:t>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a:solidFill>
                            <a:srgbClr val="000000"/>
                          </a:solidFill>
                          <a:effectLst/>
                          <a:latin typeface="+mn-lt"/>
                        </a:rPr>
                        <a:t>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309797864"/>
                  </a:ext>
                </a:extLst>
              </a:tr>
              <a:tr h="171450">
                <a:tc>
                  <a:txBody>
                    <a:bodyPr/>
                    <a:lstStyle/>
                    <a:p>
                      <a:pPr algn="r" rtl="0" fontAlgn="b"/>
                      <a:r>
                        <a:rPr lang="cs-CZ" sz="1000" b="0" i="0" u="none" strike="noStrike" dirty="0">
                          <a:solidFill>
                            <a:srgbClr val="000000"/>
                          </a:solidFill>
                          <a:effectLst/>
                          <a:latin typeface="+mn-lt"/>
                        </a:rPr>
                        <a:t>Jičín</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mn-lt"/>
                        </a:rPr>
                        <a:t>6,3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mn-lt"/>
                        </a:rPr>
                        <a:t>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a:solidFill>
                            <a:srgbClr val="000000"/>
                          </a:solidFill>
                          <a:effectLst/>
                          <a:latin typeface="+mn-lt"/>
                        </a:rPr>
                        <a:t>2,7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4278487968"/>
                  </a:ext>
                </a:extLst>
              </a:tr>
              <a:tr h="161925">
                <a:tc>
                  <a:txBody>
                    <a:bodyPr/>
                    <a:lstStyle/>
                    <a:p>
                      <a:pPr algn="r" rtl="0" fontAlgn="b"/>
                      <a:r>
                        <a:rPr lang="cs-CZ" sz="1000" b="0" i="0" u="none" strike="noStrike" dirty="0">
                          <a:solidFill>
                            <a:srgbClr val="000000"/>
                          </a:solidFill>
                          <a:effectLst/>
                          <a:latin typeface="+mn-lt"/>
                        </a:rPr>
                        <a:t>Náchod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mn-lt"/>
                        </a:rPr>
                        <a:t>-0,9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mn-lt"/>
                        </a:rPr>
                        <a:t>-1,6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a:solidFill>
                            <a:srgbClr val="000000"/>
                          </a:solidFill>
                          <a:effectLst/>
                          <a:latin typeface="+mn-lt"/>
                        </a:rPr>
                        <a:t>-0,9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545454191"/>
                  </a:ext>
                </a:extLst>
              </a:tr>
              <a:tr h="285750">
                <a:tc>
                  <a:txBody>
                    <a:bodyPr/>
                    <a:lstStyle/>
                    <a:p>
                      <a:pPr algn="r" rtl="0" fontAlgn="b"/>
                      <a:r>
                        <a:rPr lang="cs-CZ" sz="1000" b="0" i="0" u="none" strike="noStrike" dirty="0">
                          <a:solidFill>
                            <a:srgbClr val="000000"/>
                          </a:solidFill>
                          <a:effectLst/>
                          <a:latin typeface="+mn-lt"/>
                        </a:rPr>
                        <a:t>Rychnov nad Kněžnou</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mn-lt"/>
                        </a:rPr>
                        <a:t>-2,4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mn-lt"/>
                        </a:rPr>
                        <a:t>-0,1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mn-lt"/>
                        </a:rPr>
                        <a:t>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959494858"/>
                  </a:ext>
                </a:extLst>
              </a:tr>
              <a:tr h="161925">
                <a:tc>
                  <a:txBody>
                    <a:bodyPr/>
                    <a:lstStyle/>
                    <a:p>
                      <a:pPr algn="r" rtl="0" fontAlgn="b"/>
                      <a:r>
                        <a:rPr lang="cs-CZ" sz="1000" b="0" i="0" u="none" strike="noStrike" dirty="0">
                          <a:solidFill>
                            <a:srgbClr val="000000"/>
                          </a:solidFill>
                          <a:effectLst/>
                          <a:latin typeface="+mn-lt"/>
                        </a:rPr>
                        <a:t>Trutnov</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mn-lt"/>
                        </a:rPr>
                        <a:t>-4,0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mn-lt"/>
                        </a:rPr>
                        <a:t>-1,5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mn-lt"/>
                        </a:rPr>
                        <a:t>-1,3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564050011"/>
                  </a:ext>
                </a:extLst>
              </a:tr>
            </a:tbl>
          </a:graphicData>
        </a:graphic>
      </p:graphicFrame>
      <p:graphicFrame>
        <p:nvGraphicFramePr>
          <p:cNvPr id="24" name="Graf 23">
            <a:extLst>
              <a:ext uri="{FF2B5EF4-FFF2-40B4-BE49-F238E27FC236}">
                <a16:creationId xmlns:a16="http://schemas.microsoft.com/office/drawing/2014/main" id="{E6D1D9C2-DD15-48D9-B399-A7B5F81135B8}"/>
              </a:ext>
            </a:extLst>
          </p:cNvPr>
          <p:cNvGraphicFramePr>
            <a:graphicFrameLocks/>
          </p:cNvGraphicFramePr>
          <p:nvPr/>
        </p:nvGraphicFramePr>
        <p:xfrm>
          <a:off x="5690725" y="5023834"/>
          <a:ext cx="6319101" cy="1480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692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04299" y="6273579"/>
            <a:ext cx="11587701"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Object 13"/>
          <p:cNvGraphicFramePr>
            <a:graphicFrameLocks/>
          </p:cNvGraphicFramePr>
          <p:nvPr/>
        </p:nvGraphicFramePr>
        <p:xfrm>
          <a:off x="665679" y="4518611"/>
          <a:ext cx="3781425" cy="2238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Object 13"/>
          <p:cNvGraphicFramePr>
            <a:graphicFrameLocks/>
          </p:cNvGraphicFramePr>
          <p:nvPr/>
        </p:nvGraphicFramePr>
        <p:xfrm>
          <a:off x="671884" y="1586014"/>
          <a:ext cx="3781425" cy="2238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10" name="Text Box 10"/>
          <p:cNvSpPr txBox="1">
            <a:spLocks noChangeArrowheads="1"/>
          </p:cNvSpPr>
          <p:nvPr/>
        </p:nvSpPr>
        <p:spPr bwMode="auto">
          <a:xfrm>
            <a:off x="468106" y="1060893"/>
            <a:ext cx="4356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b="1">
                <a:solidFill>
                  <a:schemeClr val="tx1"/>
                </a:solidFill>
                <a:latin typeface="Arial" charset="0"/>
              </a:defRPr>
            </a:lvl1pPr>
            <a:lvl2pPr marL="742950" indent="-285750">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pPr algn="ctr"/>
            <a:r>
              <a:rPr kumimoji="0" lang="cs-CZ" altLang="cs-CZ" sz="1800" dirty="0">
                <a:solidFill>
                  <a:srgbClr val="002060"/>
                </a:solidFill>
              </a:rPr>
              <a:t>Počet a podíl osob věku </a:t>
            </a:r>
            <a:r>
              <a:rPr kumimoji="0" lang="cs-CZ" altLang="cs-CZ" sz="1800" u="sng" dirty="0">
                <a:solidFill>
                  <a:srgbClr val="002060"/>
                </a:solidFill>
              </a:rPr>
              <a:t>60+</a:t>
            </a:r>
            <a:endParaRPr kumimoji="0" lang="cs-CZ" altLang="cs-CZ" sz="1800" dirty="0">
              <a:solidFill>
                <a:srgbClr val="002060"/>
              </a:solidFill>
            </a:endParaRPr>
          </a:p>
        </p:txBody>
      </p:sp>
      <p:sp>
        <p:nvSpPr>
          <p:cNvPr id="11" name="Text Box 14"/>
          <p:cNvSpPr txBox="1">
            <a:spLocks noChangeArrowheads="1"/>
          </p:cNvSpPr>
          <p:nvPr/>
        </p:nvSpPr>
        <p:spPr bwMode="auto">
          <a:xfrm rot="16200000">
            <a:off x="-743345" y="2435070"/>
            <a:ext cx="2638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charset="0"/>
              </a:defRPr>
            </a:lvl1pPr>
            <a:lvl2pPr marL="742950" indent="-285750">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pPr algn="ctr" eaLnBrk="1" hangingPunct="1"/>
            <a:r>
              <a:rPr kumimoji="0" lang="cs-CZ" altLang="cs-CZ" sz="1000" dirty="0"/>
              <a:t>Počet osob starších 59 let</a:t>
            </a:r>
          </a:p>
        </p:txBody>
      </p:sp>
      <p:sp>
        <p:nvSpPr>
          <p:cNvPr id="12" name="Text Box 14"/>
          <p:cNvSpPr txBox="1">
            <a:spLocks noChangeArrowheads="1"/>
          </p:cNvSpPr>
          <p:nvPr/>
        </p:nvSpPr>
        <p:spPr bwMode="auto">
          <a:xfrm rot="16200000">
            <a:off x="3247884" y="2435070"/>
            <a:ext cx="2638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charset="0"/>
              </a:defRPr>
            </a:lvl1pPr>
            <a:lvl2pPr marL="742950" indent="-285750">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pPr algn="ctr" eaLnBrk="1" hangingPunct="1"/>
            <a:r>
              <a:rPr kumimoji="0" lang="cs-CZ" altLang="cs-CZ" sz="1000" dirty="0"/>
              <a:t>Podíl osob starších 59 let (%)</a:t>
            </a:r>
          </a:p>
        </p:txBody>
      </p:sp>
      <p:grpSp>
        <p:nvGrpSpPr>
          <p:cNvPr id="13" name="Skupina 12"/>
          <p:cNvGrpSpPr/>
          <p:nvPr/>
        </p:nvGrpSpPr>
        <p:grpSpPr>
          <a:xfrm>
            <a:off x="2388672" y="3061585"/>
            <a:ext cx="1768496" cy="299869"/>
            <a:chOff x="1982860" y="2523477"/>
            <a:chExt cx="1768496" cy="299869"/>
          </a:xfrm>
        </p:grpSpPr>
        <p:sp>
          <p:nvSpPr>
            <p:cNvPr id="14" name="TextovéPole 7"/>
            <p:cNvSpPr txBox="1">
              <a:spLocks noChangeArrowheads="1"/>
            </p:cNvSpPr>
            <p:nvPr/>
          </p:nvSpPr>
          <p:spPr bwMode="auto">
            <a:xfrm>
              <a:off x="2383356" y="2523477"/>
              <a:ext cx="1368000" cy="153888"/>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b="1" dirty="0"/>
                <a:t>Počet osob</a:t>
              </a:r>
            </a:p>
          </p:txBody>
        </p:sp>
        <p:sp>
          <p:nvSpPr>
            <p:cNvPr id="15" name="TextovéPole 7"/>
            <p:cNvSpPr txBox="1">
              <a:spLocks noChangeArrowheads="1"/>
            </p:cNvSpPr>
            <p:nvPr/>
          </p:nvSpPr>
          <p:spPr bwMode="auto">
            <a:xfrm>
              <a:off x="2383356" y="2669458"/>
              <a:ext cx="1353583" cy="153888"/>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b="1" dirty="0"/>
                <a:t>Podíl z populace ČR</a:t>
              </a:r>
            </a:p>
          </p:txBody>
        </p:sp>
        <p:cxnSp>
          <p:nvCxnSpPr>
            <p:cNvPr id="16" name="Straight Connector 35"/>
            <p:cNvCxnSpPr/>
            <p:nvPr/>
          </p:nvCxnSpPr>
          <p:spPr>
            <a:xfrm>
              <a:off x="1982860" y="2605650"/>
              <a:ext cx="287338" cy="0"/>
            </a:xfrm>
            <a:prstGeom prst="line">
              <a:avLst/>
            </a:prstGeom>
            <a:solidFill>
              <a:srgbClr val="FF6600"/>
            </a:solidFill>
            <a:ln w="1905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70"/>
            <p:cNvCxnSpPr/>
            <p:nvPr/>
          </p:nvCxnSpPr>
          <p:spPr>
            <a:xfrm>
              <a:off x="1982860" y="2748540"/>
              <a:ext cx="2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 Box 10"/>
          <p:cNvSpPr txBox="1">
            <a:spLocks noChangeArrowheads="1"/>
          </p:cNvSpPr>
          <p:nvPr/>
        </p:nvSpPr>
        <p:spPr bwMode="auto">
          <a:xfrm>
            <a:off x="461901" y="4002634"/>
            <a:ext cx="4356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b="1">
                <a:solidFill>
                  <a:schemeClr val="tx1"/>
                </a:solidFill>
                <a:latin typeface="Arial" charset="0"/>
              </a:defRPr>
            </a:lvl1pPr>
            <a:lvl2pPr marL="742950" indent="-285750">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pPr algn="ctr"/>
            <a:r>
              <a:rPr kumimoji="0" lang="cs-CZ" altLang="cs-CZ" sz="1800" dirty="0">
                <a:solidFill>
                  <a:srgbClr val="002060"/>
                </a:solidFill>
              </a:rPr>
              <a:t>Počet a podíl osob věku </a:t>
            </a:r>
            <a:r>
              <a:rPr kumimoji="0" lang="cs-CZ" altLang="cs-CZ" sz="1800" u="sng" dirty="0">
                <a:solidFill>
                  <a:srgbClr val="002060"/>
                </a:solidFill>
              </a:rPr>
              <a:t>65+</a:t>
            </a:r>
            <a:endParaRPr kumimoji="0" lang="cs-CZ" altLang="cs-CZ" sz="1800" dirty="0">
              <a:solidFill>
                <a:srgbClr val="002060"/>
              </a:solidFill>
            </a:endParaRPr>
          </a:p>
        </p:txBody>
      </p:sp>
      <p:sp>
        <p:nvSpPr>
          <p:cNvPr id="20" name="Text Box 14"/>
          <p:cNvSpPr txBox="1">
            <a:spLocks noChangeArrowheads="1"/>
          </p:cNvSpPr>
          <p:nvPr/>
        </p:nvSpPr>
        <p:spPr bwMode="auto">
          <a:xfrm rot="16200000">
            <a:off x="-749550" y="5375887"/>
            <a:ext cx="26384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charset="0"/>
              </a:defRPr>
            </a:lvl1pPr>
            <a:lvl2pPr marL="742950" indent="-285750">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pPr algn="ctr" eaLnBrk="1" hangingPunct="1"/>
            <a:r>
              <a:rPr kumimoji="0" lang="cs-CZ" altLang="cs-CZ" sz="1000" dirty="0"/>
              <a:t>Počet osob starších 64 let</a:t>
            </a:r>
          </a:p>
        </p:txBody>
      </p:sp>
      <p:grpSp>
        <p:nvGrpSpPr>
          <p:cNvPr id="21" name="Skupina 20"/>
          <p:cNvGrpSpPr/>
          <p:nvPr/>
        </p:nvGrpSpPr>
        <p:grpSpPr>
          <a:xfrm>
            <a:off x="2382467" y="6003326"/>
            <a:ext cx="1768496" cy="299869"/>
            <a:chOff x="1982860" y="2523477"/>
            <a:chExt cx="1768496" cy="299869"/>
          </a:xfrm>
        </p:grpSpPr>
        <p:sp>
          <p:nvSpPr>
            <p:cNvPr id="22" name="TextovéPole 7"/>
            <p:cNvSpPr txBox="1">
              <a:spLocks noChangeArrowheads="1"/>
            </p:cNvSpPr>
            <p:nvPr/>
          </p:nvSpPr>
          <p:spPr bwMode="auto">
            <a:xfrm>
              <a:off x="2383356" y="2523477"/>
              <a:ext cx="1368000" cy="153888"/>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b="1" dirty="0"/>
                <a:t>Počet osob</a:t>
              </a:r>
            </a:p>
          </p:txBody>
        </p:sp>
        <p:sp>
          <p:nvSpPr>
            <p:cNvPr id="23" name="TextovéPole 7"/>
            <p:cNvSpPr txBox="1">
              <a:spLocks noChangeArrowheads="1"/>
            </p:cNvSpPr>
            <p:nvPr/>
          </p:nvSpPr>
          <p:spPr bwMode="auto">
            <a:xfrm>
              <a:off x="2383356" y="2669458"/>
              <a:ext cx="1353583" cy="153888"/>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b="1" dirty="0"/>
                <a:t>Podíl z populace ČR</a:t>
              </a:r>
            </a:p>
          </p:txBody>
        </p:sp>
        <p:cxnSp>
          <p:nvCxnSpPr>
            <p:cNvPr id="24" name="Straight Connector 35"/>
            <p:cNvCxnSpPr/>
            <p:nvPr/>
          </p:nvCxnSpPr>
          <p:spPr>
            <a:xfrm>
              <a:off x="1982860" y="2605650"/>
              <a:ext cx="287338" cy="0"/>
            </a:xfrm>
            <a:prstGeom prst="line">
              <a:avLst/>
            </a:prstGeom>
            <a:solidFill>
              <a:srgbClr val="FF6600"/>
            </a:solidFill>
            <a:ln w="1905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70"/>
            <p:cNvCxnSpPr/>
            <p:nvPr/>
          </p:nvCxnSpPr>
          <p:spPr>
            <a:xfrm>
              <a:off x="1982860" y="2748540"/>
              <a:ext cx="28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2" name="Graf 31">
            <a:extLst>
              <a:ext uri="{FF2B5EF4-FFF2-40B4-BE49-F238E27FC236}">
                <a16:creationId xmlns:a16="http://schemas.microsoft.com/office/drawing/2014/main" id="{01450450-53A1-4139-937F-C59474B07D66}"/>
              </a:ext>
            </a:extLst>
          </p:cNvPr>
          <p:cNvGraphicFramePr/>
          <p:nvPr>
            <p:extLst>
              <p:ext uri="{D42A27DB-BD31-4B8C-83A1-F6EECF244321}">
                <p14:modId xmlns:p14="http://schemas.microsoft.com/office/powerpoint/2010/main" val="2069609372"/>
              </p:ext>
            </p:extLst>
          </p:nvPr>
        </p:nvGraphicFramePr>
        <p:xfrm>
          <a:off x="5906124" y="1119876"/>
          <a:ext cx="5861140" cy="417021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ovéPole 1"/>
          <p:cNvSpPr txBox="1"/>
          <p:nvPr/>
        </p:nvSpPr>
        <p:spPr>
          <a:xfrm>
            <a:off x="5249799" y="1515618"/>
            <a:ext cx="1247775" cy="369332"/>
          </a:xfrm>
          <a:prstGeom prst="rect">
            <a:avLst/>
          </a:prstGeom>
          <a:noFill/>
        </p:spPr>
        <p:txBody>
          <a:bodyPr wrap="square" rtlCol="0">
            <a:spAutoFit/>
          </a:bodyPr>
          <a:lstStyle/>
          <a:p>
            <a:r>
              <a:rPr lang="cs-CZ" b="1" dirty="0">
                <a:latin typeface="Arial" panose="020B0604020202020204" pitchFamily="34" charset="0"/>
                <a:cs typeface="Arial" panose="020B0604020202020204" pitchFamily="34" charset="0"/>
              </a:rPr>
              <a:t>ČR</a:t>
            </a:r>
          </a:p>
        </p:txBody>
      </p:sp>
      <p:sp>
        <p:nvSpPr>
          <p:cNvPr id="33" name="TextovéPole 32"/>
          <p:cNvSpPr txBox="1"/>
          <p:nvPr/>
        </p:nvSpPr>
        <p:spPr>
          <a:xfrm>
            <a:off x="5249799" y="3373061"/>
            <a:ext cx="1247775" cy="369332"/>
          </a:xfrm>
          <a:prstGeom prst="rect">
            <a:avLst/>
          </a:prstGeom>
          <a:noFill/>
        </p:spPr>
        <p:txBody>
          <a:bodyPr wrap="square" rtlCol="0">
            <a:spAutoFit/>
          </a:bodyPr>
          <a:lstStyle/>
          <a:p>
            <a:r>
              <a:rPr lang="cs-CZ" b="1" dirty="0">
                <a:latin typeface="Arial" panose="020B0604020202020204" pitchFamily="34" charset="0"/>
                <a:cs typeface="Arial" panose="020B0604020202020204" pitchFamily="34" charset="0"/>
              </a:rPr>
              <a:t>HKK</a:t>
            </a:r>
          </a:p>
        </p:txBody>
      </p:sp>
      <p:sp>
        <p:nvSpPr>
          <p:cNvPr id="3" name="Title 2"/>
          <p:cNvSpPr>
            <a:spLocks noGrp="1"/>
          </p:cNvSpPr>
          <p:nvPr>
            <p:ph type="title"/>
          </p:nvPr>
        </p:nvSpPr>
        <p:spPr/>
        <p:txBody>
          <a:bodyPr>
            <a:normAutofit/>
          </a:bodyPr>
          <a:lstStyle/>
          <a:p>
            <a:r>
              <a:rPr lang="pl-PL" dirty="0"/>
              <a:t>Trendy stárnutí české populace v projekci do roku 2050</a:t>
            </a:r>
            <a:endParaRPr lang="en-US" dirty="0"/>
          </a:p>
        </p:txBody>
      </p:sp>
      <p:sp>
        <p:nvSpPr>
          <p:cNvPr id="26" name="TextBox 7"/>
          <p:cNvSpPr txBox="1"/>
          <p:nvPr/>
        </p:nvSpPr>
        <p:spPr>
          <a:xfrm>
            <a:off x="5197319" y="5736339"/>
            <a:ext cx="6569945" cy="954107"/>
          </a:xfrm>
          <a:prstGeom prst="rect">
            <a:avLst/>
          </a:prstGeom>
          <a:noFill/>
          <a:ln>
            <a:noFill/>
          </a:ln>
        </p:spPr>
        <p:txBody>
          <a:bodyPr wrap="square" rtlCol="0">
            <a:spAutoFit/>
          </a:bodyPr>
          <a:lstStyle/>
          <a:p>
            <a:pPr lvl="0">
              <a:defRPr/>
            </a:pPr>
            <a:r>
              <a:rPr lang="cs-CZ" sz="1400" dirty="0"/>
              <a:t>Populace ČR významně demograficky stárne, do roku 2050 se zvýší podíl osob starších než 65 let na 31 %. Populace HKK odpovídá věkovou sktrukturou celkové populaci </a:t>
            </a:r>
            <a:r>
              <a:rPr lang="cs-CZ" sz="1400" dirty="0" smtClean="0"/>
              <a:t>ČR, avšak již v současnosti má vyšší podíl obyvatel starších než 65 let. Tomu také odpovídá předpokládané rychlejší tempo stárnutí. </a:t>
            </a:r>
            <a:endParaRPr lang="cs-CZ" sz="1400" dirty="0"/>
          </a:p>
        </p:txBody>
      </p:sp>
    </p:spTree>
    <p:extLst>
      <p:ext uri="{BB962C8B-B14F-4D97-AF65-F5344CB8AC3E}">
        <p14:creationId xmlns:p14="http://schemas.microsoft.com/office/powerpoint/2010/main" val="3224734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p:cNvPicPr>
            <a:picLocks noChangeAspect="1"/>
          </p:cNvPicPr>
          <p:nvPr/>
        </p:nvPicPr>
        <p:blipFill rotWithShape="1">
          <a:blip r:embed="rId2" cstate="print">
            <a:extLst>
              <a:ext uri="{28A0092B-C50C-407E-A947-70E740481C1C}">
                <a14:useLocalDpi xmlns:a14="http://schemas.microsoft.com/office/drawing/2010/main" val="0"/>
              </a:ext>
            </a:extLst>
          </a:blip>
          <a:srcRect t="10999" b="6226"/>
          <a:stretch/>
        </p:blipFill>
        <p:spPr>
          <a:xfrm>
            <a:off x="0" y="825048"/>
            <a:ext cx="8162925" cy="4778128"/>
          </a:xfrm>
          <a:prstGeom prst="rect">
            <a:avLst/>
          </a:prstGeom>
        </p:spPr>
      </p:pic>
      <p:sp>
        <p:nvSpPr>
          <p:cNvPr id="19" name="TextBox 6"/>
          <p:cNvSpPr txBox="1"/>
          <p:nvPr/>
        </p:nvSpPr>
        <p:spPr>
          <a:xfrm>
            <a:off x="321344" y="583411"/>
            <a:ext cx="1894749" cy="307777"/>
          </a:xfrm>
          <a:prstGeom prst="rect">
            <a:avLst/>
          </a:prstGeom>
          <a:noFill/>
        </p:spPr>
        <p:txBody>
          <a:bodyPr wrap="none" rtlCol="0">
            <a:spAutoFit/>
          </a:bodyPr>
          <a:lstStyle/>
          <a:p>
            <a:r>
              <a:rPr lang="cs-CZ" sz="1400" b="1" dirty="0"/>
              <a:t>Zdroj: </a:t>
            </a:r>
            <a:r>
              <a:rPr lang="cs-CZ" sz="1400" dirty="0"/>
              <a:t>ČSÚ – SLDB 2011</a:t>
            </a:r>
            <a:endParaRPr lang="en-US" sz="1400" dirty="0"/>
          </a:p>
        </p:txBody>
      </p:sp>
      <p:sp>
        <p:nvSpPr>
          <p:cNvPr id="20" name="TextBox 7"/>
          <p:cNvSpPr txBox="1"/>
          <p:nvPr/>
        </p:nvSpPr>
        <p:spPr>
          <a:xfrm>
            <a:off x="245092" y="809825"/>
            <a:ext cx="5922626" cy="296105"/>
          </a:xfrm>
          <a:prstGeom prst="rect">
            <a:avLst/>
          </a:prstGeom>
          <a:noFill/>
          <a:ln>
            <a:noFill/>
          </a:ln>
        </p:spPr>
        <p:txBody>
          <a:bodyPr wrap="none" rtlCol="0">
            <a:noAutofit/>
          </a:bodyPr>
          <a:lstStyle/>
          <a:p>
            <a:pPr>
              <a:spcBef>
                <a:spcPct val="0"/>
              </a:spcBef>
            </a:pPr>
            <a:r>
              <a:rPr lang="cs-CZ" altLang="cs-CZ" sz="1400" b="1" dirty="0"/>
              <a:t>Podíl jednočlenných domácností v obcích ČR v roce 2011 v procentech</a:t>
            </a:r>
          </a:p>
        </p:txBody>
      </p:sp>
      <p:sp>
        <p:nvSpPr>
          <p:cNvPr id="21" name="Title 1"/>
          <p:cNvSpPr>
            <a:spLocks noGrp="1"/>
          </p:cNvSpPr>
          <p:nvPr>
            <p:ph type="title"/>
          </p:nvPr>
        </p:nvSpPr>
        <p:spPr>
          <a:xfrm>
            <a:off x="321344" y="98128"/>
            <a:ext cx="10515600" cy="631595"/>
          </a:xfrm>
        </p:spPr>
        <p:txBody>
          <a:bodyPr>
            <a:normAutofit/>
          </a:bodyPr>
          <a:lstStyle/>
          <a:p>
            <a:r>
              <a:rPr lang="cs-CZ" dirty="0"/>
              <a:t>Domácnosti jednotlivců v obcích ČR</a:t>
            </a:r>
            <a:endParaRPr lang="en-US" dirty="0"/>
          </a:p>
        </p:txBody>
      </p:sp>
      <p:sp>
        <p:nvSpPr>
          <p:cNvPr id="22" name="TextBox 7">
            <a:extLst>
              <a:ext uri="{FF2B5EF4-FFF2-40B4-BE49-F238E27FC236}">
                <a16:creationId xmlns:a16="http://schemas.microsoft.com/office/drawing/2014/main" id="{581C2266-1EAA-4DBE-91E9-7CBA381F8003}"/>
              </a:ext>
            </a:extLst>
          </p:cNvPr>
          <p:cNvSpPr txBox="1"/>
          <p:nvPr/>
        </p:nvSpPr>
        <p:spPr>
          <a:xfrm>
            <a:off x="9105900" y="959146"/>
            <a:ext cx="2924174" cy="388525"/>
          </a:xfrm>
          <a:prstGeom prst="rect">
            <a:avLst/>
          </a:prstGeom>
          <a:noFill/>
          <a:ln>
            <a:noFill/>
          </a:ln>
        </p:spPr>
        <p:txBody>
          <a:bodyPr wrap="none" rtlCol="0">
            <a:noAutofit/>
          </a:bodyPr>
          <a:lstStyle/>
          <a:p>
            <a:pPr>
              <a:spcBef>
                <a:spcPct val="0"/>
              </a:spcBef>
            </a:pPr>
            <a:r>
              <a:rPr lang="cs-CZ" altLang="cs-CZ" sz="1400" b="1" dirty="0"/>
              <a:t>Domácnosti jednotlivců v roce 2011</a:t>
            </a:r>
          </a:p>
        </p:txBody>
      </p:sp>
      <p:sp>
        <p:nvSpPr>
          <p:cNvPr id="23" name="Obdélník 22">
            <a:extLst>
              <a:ext uri="{FF2B5EF4-FFF2-40B4-BE49-F238E27FC236}">
                <a16:creationId xmlns:a16="http://schemas.microsoft.com/office/drawing/2014/main" id="{194AB54E-6761-44A4-A52F-B37F9B332B9D}"/>
              </a:ext>
            </a:extLst>
          </p:cNvPr>
          <p:cNvSpPr/>
          <p:nvPr/>
        </p:nvSpPr>
        <p:spPr>
          <a:xfrm>
            <a:off x="181792" y="5419926"/>
            <a:ext cx="11772784" cy="954107"/>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Počet hospodařících domácností dlouhodobě roste. K 26.3. 2011 bylo v České republice sečteno 4 375 122 hospodařících domácností. Nejvýraznější nárůst zaznamenávají domácnosti jednotlivců a neúplné rodiny. Jejich počet se v letech 2008-2011 více než zdvojnásobil. Lze očekávat, že tento trend pokračuje v řadě regionů i v současnosti. Domácnosti jednotlivců a neúplných rodin společně s poklesem porodnosti a vysokou rozvodovostí zapříčiňovaly snižující se průměrnou velikost domácnosti. </a:t>
            </a:r>
          </a:p>
        </p:txBody>
      </p:sp>
      <p:graphicFrame>
        <p:nvGraphicFramePr>
          <p:cNvPr id="24" name="Tabulka 23"/>
          <p:cNvGraphicFramePr>
            <a:graphicFrameLocks noGrp="1"/>
          </p:cNvGraphicFramePr>
          <p:nvPr>
            <p:extLst>
              <p:ext uri="{D42A27DB-BD31-4B8C-83A1-F6EECF244321}">
                <p14:modId xmlns:p14="http://schemas.microsoft.com/office/powerpoint/2010/main" val="3942727573"/>
              </p:ext>
            </p:extLst>
          </p:nvPr>
        </p:nvGraphicFramePr>
        <p:xfrm>
          <a:off x="9191624" y="1347671"/>
          <a:ext cx="2838450" cy="3614284"/>
        </p:xfrm>
        <a:graphic>
          <a:graphicData uri="http://schemas.openxmlformats.org/drawingml/2006/table">
            <a:tbl>
              <a:tblPr>
                <a:tableStyleId>{0E3FDE45-AF77-4B5C-9715-49D594BDF05E}</a:tableStyleId>
              </a:tblPr>
              <a:tblGrid>
                <a:gridCol w="1294160">
                  <a:extLst>
                    <a:ext uri="{9D8B030D-6E8A-4147-A177-3AD203B41FA5}">
                      <a16:colId xmlns:a16="http://schemas.microsoft.com/office/drawing/2014/main" val="20000"/>
                    </a:ext>
                  </a:extLst>
                </a:gridCol>
                <a:gridCol w="772145">
                  <a:extLst>
                    <a:ext uri="{9D8B030D-6E8A-4147-A177-3AD203B41FA5}">
                      <a16:colId xmlns:a16="http://schemas.microsoft.com/office/drawing/2014/main" val="20001"/>
                    </a:ext>
                  </a:extLst>
                </a:gridCol>
                <a:gridCol w="772145">
                  <a:extLst>
                    <a:ext uri="{9D8B030D-6E8A-4147-A177-3AD203B41FA5}">
                      <a16:colId xmlns:a16="http://schemas.microsoft.com/office/drawing/2014/main" val="20002"/>
                    </a:ext>
                  </a:extLst>
                </a:gridCol>
              </a:tblGrid>
              <a:tr h="588934">
                <a:tc>
                  <a:txBody>
                    <a:bodyPr/>
                    <a:lstStyle/>
                    <a:p>
                      <a:pPr algn="ctr" fontAlgn="ctr"/>
                      <a:r>
                        <a:rPr lang="cs-CZ" sz="1000" b="1" u="none" strike="noStrike" dirty="0">
                          <a:effectLst/>
                        </a:rPr>
                        <a:t>Území</a:t>
                      </a:r>
                      <a:endParaRPr lang="cs-CZ" sz="10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cs-CZ" sz="1000" b="1" u="none" strike="noStrike" dirty="0">
                          <a:effectLst/>
                        </a:rPr>
                        <a:t>Hospodařící </a:t>
                      </a:r>
                      <a:br>
                        <a:rPr lang="cs-CZ" sz="1000" b="1" u="none" strike="noStrike" dirty="0">
                          <a:effectLst/>
                        </a:rPr>
                      </a:br>
                      <a:r>
                        <a:rPr lang="cs-CZ" sz="1000" b="1" u="none" strike="noStrike" dirty="0">
                          <a:effectLst/>
                        </a:rPr>
                        <a:t>domácnosti </a:t>
                      </a:r>
                      <a:br>
                        <a:rPr lang="cs-CZ" sz="1000" b="1" u="none" strike="noStrike" dirty="0">
                          <a:effectLst/>
                        </a:rPr>
                      </a:br>
                      <a:r>
                        <a:rPr lang="cs-CZ" sz="1000" b="1" u="none" strike="noStrike" dirty="0">
                          <a:effectLst/>
                        </a:rPr>
                        <a:t>celkem</a:t>
                      </a:r>
                      <a:endParaRPr lang="cs-CZ" sz="10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cs-CZ" sz="1000" b="1" u="none" strike="noStrike" dirty="0">
                          <a:effectLst/>
                        </a:rPr>
                        <a:t>Domácnosti </a:t>
                      </a:r>
                      <a:br>
                        <a:rPr lang="cs-CZ" sz="1000" b="1" u="none" strike="noStrike" dirty="0">
                          <a:effectLst/>
                        </a:rPr>
                      </a:br>
                      <a:r>
                        <a:rPr lang="cs-CZ" sz="1000" b="1" u="none" strike="noStrike" dirty="0">
                          <a:effectLst/>
                        </a:rPr>
                        <a:t>jednotlivců</a:t>
                      </a:r>
                      <a:endParaRPr lang="cs-CZ" sz="1000" b="1"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0"/>
                  </a:ext>
                </a:extLst>
              </a:tr>
              <a:tr h="201690">
                <a:tc>
                  <a:txBody>
                    <a:bodyPr/>
                    <a:lstStyle/>
                    <a:p>
                      <a:pPr algn="l" fontAlgn="ctr"/>
                      <a:r>
                        <a:rPr lang="cs-CZ" sz="1000" b="1" u="none" strike="noStrike" dirty="0">
                          <a:effectLst/>
                        </a:rPr>
                        <a:t>ČR celkem</a:t>
                      </a:r>
                      <a:endParaRPr lang="cs-CZ" sz="1000" b="1"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b="1" u="none" strike="noStrike" dirty="0">
                          <a:effectLst/>
                        </a:rPr>
                        <a:t>4 375 122</a:t>
                      </a:r>
                      <a:endParaRPr lang="cs-CZ" sz="1000" b="1"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b="1" u="none" strike="noStrike" dirty="0">
                          <a:effectLst/>
                        </a:rPr>
                        <a:t>32,5%</a:t>
                      </a:r>
                      <a:endParaRPr lang="cs-CZ" sz="1000" b="1"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1"/>
                  </a:ext>
                </a:extLst>
              </a:tr>
              <a:tr h="201690">
                <a:tc>
                  <a:txBody>
                    <a:bodyPr/>
                    <a:lstStyle/>
                    <a:p>
                      <a:pPr algn="l" fontAlgn="ctr"/>
                      <a:r>
                        <a:rPr lang="cs-CZ" sz="1000" u="none" strike="noStrike">
                          <a:effectLst/>
                        </a:rPr>
                        <a:t>Hlavní město Praha</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579 509</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39,0%</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2"/>
                  </a:ext>
                </a:extLst>
              </a:tr>
              <a:tr h="201690">
                <a:tc>
                  <a:txBody>
                    <a:bodyPr/>
                    <a:lstStyle/>
                    <a:p>
                      <a:pPr algn="l" fontAlgn="ctr"/>
                      <a:r>
                        <a:rPr lang="cs-CZ" sz="1000" u="none" strike="noStrike">
                          <a:effectLst/>
                        </a:rPr>
                        <a:t>Středočeský kraj</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523 045</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30,4%</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3"/>
                  </a:ext>
                </a:extLst>
              </a:tr>
              <a:tr h="201690">
                <a:tc>
                  <a:txBody>
                    <a:bodyPr/>
                    <a:lstStyle/>
                    <a:p>
                      <a:pPr algn="l" fontAlgn="ctr"/>
                      <a:r>
                        <a:rPr lang="cs-CZ" sz="1000" u="none" strike="noStrike">
                          <a:effectLst/>
                        </a:rPr>
                        <a:t>Jihočeský kraj</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262 692</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32,1%</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4"/>
                  </a:ext>
                </a:extLst>
              </a:tr>
              <a:tr h="201690">
                <a:tc>
                  <a:txBody>
                    <a:bodyPr/>
                    <a:lstStyle/>
                    <a:p>
                      <a:pPr algn="l" fontAlgn="ctr"/>
                      <a:r>
                        <a:rPr lang="cs-CZ" sz="1000" u="none" strike="noStrike">
                          <a:effectLst/>
                        </a:rPr>
                        <a:t>Plzeňský kraj</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242 397</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32,7%</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5"/>
                  </a:ext>
                </a:extLst>
              </a:tr>
              <a:tr h="201690">
                <a:tc>
                  <a:txBody>
                    <a:bodyPr/>
                    <a:lstStyle/>
                    <a:p>
                      <a:pPr algn="l" fontAlgn="ctr"/>
                      <a:r>
                        <a:rPr lang="cs-CZ" sz="1000" u="none" strike="noStrike">
                          <a:effectLst/>
                        </a:rPr>
                        <a:t>Karlovarský kraj</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128 904</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35,2%</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6"/>
                  </a:ext>
                </a:extLst>
              </a:tr>
              <a:tr h="201690">
                <a:tc>
                  <a:txBody>
                    <a:bodyPr/>
                    <a:lstStyle/>
                    <a:p>
                      <a:pPr algn="l" fontAlgn="ctr"/>
                      <a:r>
                        <a:rPr lang="cs-CZ" sz="1000" u="none" strike="noStrike">
                          <a:effectLst/>
                        </a:rPr>
                        <a:t>Ústecký kraj</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352 346</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34,8%</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7"/>
                  </a:ext>
                </a:extLst>
              </a:tr>
              <a:tr h="201690">
                <a:tc>
                  <a:txBody>
                    <a:bodyPr/>
                    <a:lstStyle/>
                    <a:p>
                      <a:pPr algn="l" fontAlgn="ctr"/>
                      <a:r>
                        <a:rPr lang="cs-CZ" sz="1000" b="1" u="none" strike="noStrike" dirty="0">
                          <a:effectLst/>
                        </a:rPr>
                        <a:t>Liberecký kraj</a:t>
                      </a:r>
                      <a:endParaRPr lang="cs-CZ" sz="1000" b="1" i="0" u="none" strike="noStrike" dirty="0">
                        <a:solidFill>
                          <a:srgbClr val="000000"/>
                        </a:solidFill>
                        <a:effectLst/>
                        <a:latin typeface="Arial" panose="020B0604020202020204" pitchFamily="34" charset="0"/>
                      </a:endParaRPr>
                    </a:p>
                  </a:txBody>
                  <a:tcPr marL="6350" marR="6350" marT="6350" marB="0" anchor="ctr">
                    <a:solidFill>
                      <a:srgbClr val="FFFFFF"/>
                    </a:solidFill>
                  </a:tcPr>
                </a:tc>
                <a:tc>
                  <a:txBody>
                    <a:bodyPr/>
                    <a:lstStyle/>
                    <a:p>
                      <a:pPr algn="r" fontAlgn="ctr"/>
                      <a:r>
                        <a:rPr lang="cs-CZ" sz="1000" b="1" u="none" strike="noStrike" dirty="0">
                          <a:effectLst/>
                        </a:rPr>
                        <a:t>183 299</a:t>
                      </a:r>
                      <a:endParaRPr lang="cs-CZ" sz="1000" b="1" i="0" u="none" strike="noStrike" dirty="0">
                        <a:solidFill>
                          <a:srgbClr val="000000"/>
                        </a:solidFill>
                        <a:effectLst/>
                        <a:latin typeface="Arial" panose="020B0604020202020204" pitchFamily="34" charset="0"/>
                      </a:endParaRPr>
                    </a:p>
                  </a:txBody>
                  <a:tcPr marL="6350" marR="6350" marT="6350" marB="0" anchor="ctr">
                    <a:solidFill>
                      <a:srgbClr val="FFFFFF"/>
                    </a:solidFill>
                  </a:tcPr>
                </a:tc>
                <a:tc>
                  <a:txBody>
                    <a:bodyPr/>
                    <a:lstStyle/>
                    <a:p>
                      <a:pPr algn="r" fontAlgn="ctr"/>
                      <a:r>
                        <a:rPr lang="cs-CZ" sz="1000" b="1" u="none" strike="noStrike" dirty="0">
                          <a:effectLst/>
                        </a:rPr>
                        <a:t>33,2%</a:t>
                      </a:r>
                      <a:endParaRPr lang="cs-CZ" sz="1000" b="1" i="0" u="none" strike="noStrike" dirty="0">
                        <a:solidFill>
                          <a:srgbClr val="000000"/>
                        </a:solidFill>
                        <a:effectLst/>
                        <a:latin typeface="Arial" panose="020B0604020202020204" pitchFamily="34" charset="0"/>
                      </a:endParaRPr>
                    </a:p>
                  </a:txBody>
                  <a:tcPr marL="6350" marR="6350" marT="6350" marB="0" anchor="ctr">
                    <a:solidFill>
                      <a:srgbClr val="FFFFFF"/>
                    </a:solidFill>
                  </a:tcPr>
                </a:tc>
                <a:extLst>
                  <a:ext uri="{0D108BD9-81ED-4DB2-BD59-A6C34878D82A}">
                    <a16:rowId xmlns:a16="http://schemas.microsoft.com/office/drawing/2014/main" val="10008"/>
                  </a:ext>
                </a:extLst>
              </a:tr>
              <a:tr h="201690">
                <a:tc>
                  <a:txBody>
                    <a:bodyPr/>
                    <a:lstStyle/>
                    <a:p>
                      <a:pPr algn="l" fontAlgn="ctr"/>
                      <a:r>
                        <a:rPr lang="cs-CZ" sz="1000" u="none" strike="noStrike" dirty="0">
                          <a:effectLst/>
                        </a:rPr>
                        <a:t>Královéhradecký kraj</a:t>
                      </a:r>
                      <a:endParaRPr lang="cs-CZ" sz="1000" b="0" i="0" u="none" strike="noStrike" dirty="0">
                        <a:solidFill>
                          <a:srgbClr val="000000"/>
                        </a:solidFill>
                        <a:effectLst/>
                        <a:latin typeface="Arial" panose="020B0604020202020204" pitchFamily="34" charset="0"/>
                      </a:endParaRPr>
                    </a:p>
                  </a:txBody>
                  <a:tcPr marL="6350" marR="6350" marT="6350" marB="0" anchor="ctr">
                    <a:solidFill>
                      <a:srgbClr val="FFC000"/>
                    </a:solidFill>
                  </a:tcPr>
                </a:tc>
                <a:tc>
                  <a:txBody>
                    <a:bodyPr/>
                    <a:lstStyle/>
                    <a:p>
                      <a:pPr algn="r" fontAlgn="ctr"/>
                      <a:r>
                        <a:rPr lang="cs-CZ" sz="1000" u="none" strike="noStrike" dirty="0">
                          <a:effectLst/>
                        </a:rPr>
                        <a:t>228 256</a:t>
                      </a:r>
                      <a:endParaRPr lang="cs-CZ" sz="1000" b="0" i="0" u="none" strike="noStrike" dirty="0">
                        <a:solidFill>
                          <a:srgbClr val="000000"/>
                        </a:solidFill>
                        <a:effectLst/>
                        <a:latin typeface="Arial" panose="020B0604020202020204" pitchFamily="34" charset="0"/>
                      </a:endParaRPr>
                    </a:p>
                  </a:txBody>
                  <a:tcPr marL="6350" marR="6350" marT="6350" marB="0" anchor="ctr">
                    <a:solidFill>
                      <a:srgbClr val="FFC000"/>
                    </a:solidFill>
                  </a:tcPr>
                </a:tc>
                <a:tc>
                  <a:txBody>
                    <a:bodyPr/>
                    <a:lstStyle/>
                    <a:p>
                      <a:pPr algn="r" fontAlgn="ctr"/>
                      <a:r>
                        <a:rPr lang="cs-CZ" sz="1000" u="none" strike="noStrike" dirty="0">
                          <a:effectLst/>
                        </a:rPr>
                        <a:t>31,6%</a:t>
                      </a:r>
                      <a:endParaRPr lang="cs-CZ" sz="1000" b="0" i="0" u="none" strike="noStrike" dirty="0">
                        <a:solidFill>
                          <a:srgbClr val="000000"/>
                        </a:solidFill>
                        <a:effectLst/>
                        <a:latin typeface="Arial" panose="020B0604020202020204" pitchFamily="34" charset="0"/>
                      </a:endParaRPr>
                    </a:p>
                  </a:txBody>
                  <a:tcPr marL="6350" marR="6350" marT="6350" marB="0" anchor="ctr">
                    <a:solidFill>
                      <a:srgbClr val="FFC000"/>
                    </a:solidFill>
                  </a:tcPr>
                </a:tc>
                <a:extLst>
                  <a:ext uri="{0D108BD9-81ED-4DB2-BD59-A6C34878D82A}">
                    <a16:rowId xmlns:a16="http://schemas.microsoft.com/office/drawing/2014/main" val="10009"/>
                  </a:ext>
                </a:extLst>
              </a:tr>
              <a:tr h="201690">
                <a:tc>
                  <a:txBody>
                    <a:bodyPr/>
                    <a:lstStyle/>
                    <a:p>
                      <a:pPr algn="l" fontAlgn="ctr"/>
                      <a:r>
                        <a:rPr lang="cs-CZ" sz="1000" u="none" strike="noStrike">
                          <a:effectLst/>
                        </a:rPr>
                        <a:t>Pardubický kraj</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207 396</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30,3%</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10"/>
                  </a:ext>
                </a:extLst>
              </a:tr>
              <a:tr h="201690">
                <a:tc>
                  <a:txBody>
                    <a:bodyPr/>
                    <a:lstStyle/>
                    <a:p>
                      <a:pPr algn="l" fontAlgn="ctr"/>
                      <a:r>
                        <a:rPr lang="cs-CZ" sz="1000" u="none" strike="noStrike">
                          <a:effectLst/>
                        </a:rPr>
                        <a:t>Kraj Vysočina</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dirty="0">
                          <a:effectLst/>
                        </a:rPr>
                        <a:t>198 504</a:t>
                      </a:r>
                      <a:endParaRPr lang="cs-CZ"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28,6%</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11"/>
                  </a:ext>
                </a:extLst>
              </a:tr>
              <a:tr h="201690">
                <a:tc>
                  <a:txBody>
                    <a:bodyPr/>
                    <a:lstStyle/>
                    <a:p>
                      <a:pPr algn="l" fontAlgn="ctr"/>
                      <a:r>
                        <a:rPr lang="cs-CZ" sz="1000" b="0" u="none" strike="noStrike" dirty="0">
                          <a:effectLst/>
                        </a:rPr>
                        <a:t>Jihomoravský kraj</a:t>
                      </a:r>
                      <a:endParaRPr lang="cs-CZ" sz="1000" b="0" i="0" u="none" strike="noStrike" dirty="0">
                        <a:solidFill>
                          <a:srgbClr val="000000"/>
                        </a:solidFill>
                        <a:effectLst/>
                        <a:latin typeface="Arial" panose="020B0604020202020204" pitchFamily="34" charset="0"/>
                      </a:endParaRPr>
                    </a:p>
                  </a:txBody>
                  <a:tcPr marL="6350" marR="6350" marT="6350" marB="0" anchor="ctr">
                    <a:solidFill>
                      <a:srgbClr val="FFFFFF"/>
                    </a:solidFill>
                  </a:tcPr>
                </a:tc>
                <a:tc>
                  <a:txBody>
                    <a:bodyPr/>
                    <a:lstStyle/>
                    <a:p>
                      <a:pPr algn="r" fontAlgn="ctr"/>
                      <a:r>
                        <a:rPr lang="cs-CZ" sz="1000" b="0" u="none" strike="noStrike" dirty="0">
                          <a:effectLst/>
                        </a:rPr>
                        <a:t>473 520</a:t>
                      </a:r>
                      <a:endParaRPr lang="cs-CZ" sz="1000" b="0" i="0" u="none" strike="noStrike" dirty="0">
                        <a:solidFill>
                          <a:srgbClr val="000000"/>
                        </a:solidFill>
                        <a:effectLst/>
                        <a:latin typeface="Arial" panose="020B0604020202020204" pitchFamily="34" charset="0"/>
                      </a:endParaRPr>
                    </a:p>
                  </a:txBody>
                  <a:tcPr marL="6350" marR="6350" marT="6350" marB="0" anchor="ctr">
                    <a:solidFill>
                      <a:srgbClr val="FFFFFF"/>
                    </a:solidFill>
                  </a:tcPr>
                </a:tc>
                <a:tc>
                  <a:txBody>
                    <a:bodyPr/>
                    <a:lstStyle/>
                    <a:p>
                      <a:pPr algn="r" fontAlgn="ctr"/>
                      <a:r>
                        <a:rPr lang="cs-CZ" sz="1000" b="0" u="none" strike="noStrike" dirty="0">
                          <a:effectLst/>
                        </a:rPr>
                        <a:t>30,6%</a:t>
                      </a:r>
                      <a:endParaRPr lang="cs-CZ" sz="1000" b="0" i="0" u="none" strike="noStrike" dirty="0">
                        <a:solidFill>
                          <a:srgbClr val="000000"/>
                        </a:solidFill>
                        <a:effectLst/>
                        <a:latin typeface="Arial" panose="020B0604020202020204" pitchFamily="34" charset="0"/>
                      </a:endParaRPr>
                    </a:p>
                  </a:txBody>
                  <a:tcPr marL="6350" marR="6350" marT="6350" marB="0" anchor="ctr">
                    <a:solidFill>
                      <a:srgbClr val="FFFFFF"/>
                    </a:solidFill>
                  </a:tcPr>
                </a:tc>
                <a:extLst>
                  <a:ext uri="{0D108BD9-81ED-4DB2-BD59-A6C34878D82A}">
                    <a16:rowId xmlns:a16="http://schemas.microsoft.com/office/drawing/2014/main" val="10012"/>
                  </a:ext>
                </a:extLst>
              </a:tr>
              <a:tr h="201690">
                <a:tc>
                  <a:txBody>
                    <a:bodyPr/>
                    <a:lstStyle/>
                    <a:p>
                      <a:pPr algn="l" fontAlgn="ctr"/>
                      <a:r>
                        <a:rPr lang="cs-CZ" sz="1000" u="none" strike="noStrike" dirty="0">
                          <a:effectLst/>
                        </a:rPr>
                        <a:t>Olomoucký kraj</a:t>
                      </a:r>
                      <a:endParaRPr lang="cs-CZ"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dirty="0">
                          <a:effectLst/>
                        </a:rPr>
                        <a:t>257 964</a:t>
                      </a:r>
                      <a:endParaRPr lang="cs-CZ"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dirty="0">
                          <a:effectLst/>
                        </a:rPr>
                        <a:t>30,5%</a:t>
                      </a:r>
                      <a:endParaRPr lang="cs-CZ" sz="10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13"/>
                  </a:ext>
                </a:extLst>
              </a:tr>
              <a:tr h="201690">
                <a:tc>
                  <a:txBody>
                    <a:bodyPr/>
                    <a:lstStyle/>
                    <a:p>
                      <a:pPr algn="l" fontAlgn="ctr"/>
                      <a:r>
                        <a:rPr lang="cs-CZ" sz="1000" u="none" strike="noStrike">
                          <a:effectLst/>
                        </a:rPr>
                        <a:t>Zlínský kraj</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229 682</a:t>
                      </a:r>
                      <a:endParaRPr lang="cs-CZ" sz="1000" b="0" i="0" u="none" strike="noStrike">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a:effectLst/>
                        </a:rPr>
                        <a:t>28,9%</a:t>
                      </a:r>
                      <a:endParaRPr lang="cs-CZ" sz="1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14"/>
                  </a:ext>
                </a:extLst>
              </a:tr>
              <a:tr h="201690">
                <a:tc>
                  <a:txBody>
                    <a:bodyPr/>
                    <a:lstStyle/>
                    <a:p>
                      <a:pPr algn="l" fontAlgn="ctr"/>
                      <a:r>
                        <a:rPr lang="cs-CZ" sz="1000" u="none" strike="noStrike" dirty="0">
                          <a:effectLst/>
                        </a:rPr>
                        <a:t>Moravskoslezský kraj</a:t>
                      </a:r>
                      <a:endParaRPr lang="cs-CZ"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dirty="0">
                          <a:effectLst/>
                        </a:rPr>
                        <a:t>507 608</a:t>
                      </a:r>
                      <a:endParaRPr lang="cs-CZ"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ctr"/>
                      <a:r>
                        <a:rPr lang="cs-CZ" sz="1000" u="none" strike="noStrike" dirty="0">
                          <a:effectLst/>
                        </a:rPr>
                        <a:t>32,1%</a:t>
                      </a:r>
                      <a:endParaRPr lang="cs-CZ" sz="10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65848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0AD2249-F358-445D-9E99-85B10CE6C3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61" b="6249"/>
          <a:stretch/>
        </p:blipFill>
        <p:spPr>
          <a:xfrm>
            <a:off x="73694" y="1143000"/>
            <a:ext cx="6193756" cy="3893297"/>
          </a:xfrm>
          <a:prstGeom prst="rect">
            <a:avLst/>
          </a:prstGeom>
        </p:spPr>
      </p:pic>
      <p:sp>
        <p:nvSpPr>
          <p:cNvPr id="20" name="TextBox 7">
            <a:extLst>
              <a:ext uri="{FF2B5EF4-FFF2-40B4-BE49-F238E27FC236}">
                <a16:creationId xmlns:a16="http://schemas.microsoft.com/office/drawing/2014/main" id="{EC3AB81C-C195-4338-AB78-AFD8C705678C}"/>
              </a:ext>
            </a:extLst>
          </p:cNvPr>
          <p:cNvSpPr txBox="1"/>
          <p:nvPr/>
        </p:nvSpPr>
        <p:spPr>
          <a:xfrm>
            <a:off x="245092" y="836720"/>
            <a:ext cx="4869833" cy="306280"/>
          </a:xfrm>
          <a:prstGeom prst="rect">
            <a:avLst/>
          </a:prstGeom>
          <a:noFill/>
          <a:ln>
            <a:noFill/>
          </a:ln>
        </p:spPr>
        <p:txBody>
          <a:bodyPr wrap="none" rtlCol="0">
            <a:noAutofit/>
          </a:bodyPr>
          <a:lstStyle/>
          <a:p>
            <a:pPr>
              <a:spcBef>
                <a:spcPct val="0"/>
              </a:spcBef>
            </a:pPr>
            <a:r>
              <a:rPr lang="cs-CZ" altLang="cs-CZ" sz="1400" b="1" dirty="0"/>
              <a:t>Podíl jednočlenných domácností v Královehradeckém kraji v roce 2011 v procentech</a:t>
            </a:r>
          </a:p>
        </p:txBody>
      </p:sp>
      <p:sp>
        <p:nvSpPr>
          <p:cNvPr id="7" name="TextBox 6"/>
          <p:cNvSpPr txBox="1"/>
          <p:nvPr/>
        </p:nvSpPr>
        <p:spPr>
          <a:xfrm>
            <a:off x="321344" y="583411"/>
            <a:ext cx="1894749" cy="307777"/>
          </a:xfrm>
          <a:prstGeom prst="rect">
            <a:avLst/>
          </a:prstGeom>
          <a:noFill/>
        </p:spPr>
        <p:txBody>
          <a:bodyPr wrap="none" rtlCol="0">
            <a:spAutoFit/>
          </a:bodyPr>
          <a:lstStyle/>
          <a:p>
            <a:r>
              <a:rPr lang="cs-CZ" sz="1400" b="1" dirty="0"/>
              <a:t>Zdroj: </a:t>
            </a:r>
            <a:r>
              <a:rPr lang="cs-CZ" sz="1400" dirty="0"/>
              <a:t>ČSÚ – SLDB 2011</a:t>
            </a:r>
            <a:endParaRPr lang="en-US" sz="1400" dirty="0"/>
          </a:p>
        </p:txBody>
      </p:sp>
      <p:sp>
        <p:nvSpPr>
          <p:cNvPr id="2" name="Title 1"/>
          <p:cNvSpPr>
            <a:spLocks noGrp="1"/>
          </p:cNvSpPr>
          <p:nvPr>
            <p:ph type="title"/>
          </p:nvPr>
        </p:nvSpPr>
        <p:spPr>
          <a:xfrm>
            <a:off x="321344" y="98128"/>
            <a:ext cx="10515600" cy="631595"/>
          </a:xfrm>
        </p:spPr>
        <p:txBody>
          <a:bodyPr>
            <a:normAutofit/>
          </a:bodyPr>
          <a:lstStyle/>
          <a:p>
            <a:r>
              <a:rPr lang="cs-CZ" dirty="0"/>
              <a:t>Typy domácností a domácnosti jednotlivců</a:t>
            </a:r>
            <a:endParaRPr lang="en-US" dirty="0"/>
          </a:p>
        </p:txBody>
      </p:sp>
      <p:sp>
        <p:nvSpPr>
          <p:cNvPr id="17" name="TextBox 7">
            <a:extLst>
              <a:ext uri="{FF2B5EF4-FFF2-40B4-BE49-F238E27FC236}">
                <a16:creationId xmlns:a16="http://schemas.microsoft.com/office/drawing/2014/main" id="{581C2266-1EAA-4DBE-91E9-7CBA381F8003}"/>
              </a:ext>
            </a:extLst>
          </p:cNvPr>
          <p:cNvSpPr txBox="1"/>
          <p:nvPr/>
        </p:nvSpPr>
        <p:spPr>
          <a:xfrm>
            <a:off x="7544906" y="836720"/>
            <a:ext cx="3823855" cy="4170218"/>
          </a:xfrm>
          <a:prstGeom prst="rect">
            <a:avLst/>
          </a:prstGeom>
          <a:noFill/>
          <a:ln>
            <a:noFill/>
          </a:ln>
        </p:spPr>
        <p:txBody>
          <a:bodyPr wrap="none" rtlCol="0">
            <a:noAutofit/>
          </a:bodyPr>
          <a:lstStyle/>
          <a:p>
            <a:pPr>
              <a:spcBef>
                <a:spcPct val="0"/>
              </a:spcBef>
            </a:pPr>
            <a:r>
              <a:rPr lang="cs-CZ" altLang="cs-CZ" sz="1400" b="1" dirty="0"/>
              <a:t>Domácnosti podle typu v roce 2011 – v procentech</a:t>
            </a:r>
          </a:p>
        </p:txBody>
      </p:sp>
      <p:sp>
        <p:nvSpPr>
          <p:cNvPr id="10" name="Obdélník 9">
            <a:extLst>
              <a:ext uri="{FF2B5EF4-FFF2-40B4-BE49-F238E27FC236}">
                <a16:creationId xmlns:a16="http://schemas.microsoft.com/office/drawing/2014/main" id="{194AB54E-6761-44A4-A52F-B37F9B332B9D}"/>
              </a:ext>
            </a:extLst>
          </p:cNvPr>
          <p:cNvSpPr/>
          <p:nvPr/>
        </p:nvSpPr>
        <p:spPr>
          <a:xfrm>
            <a:off x="216828" y="5225360"/>
            <a:ext cx="11975172" cy="954107"/>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Počet hospodařících domácností dlouhodobě roste. K 26.3. 2011 bylo v České republice sečteno 4 375 122 hospodařících domácností. Nejvýraznější nárůst zaznamenávají domácnosti jednotlivců a neúplné rodiny. Jejich počet se v letech 2008-2011 více než zdvojnásobil. Domácnosti jednotlivců a neúplných rodin společně s poklesem porodnosti a vysokou rozvodovostí zapříčiňovaly snižující se průměrnou velikost domácnosti. </a:t>
            </a:r>
            <a:r>
              <a:rPr lang="cs-CZ" sz="1400" b="1" dirty="0" smtClean="0">
                <a:latin typeface="Calibri" panose="020F0502020204030204" pitchFamily="34" charset="0"/>
                <a:ea typeface="Calibri" panose="020F0502020204030204" pitchFamily="34" charset="0"/>
              </a:rPr>
              <a:t>V </a:t>
            </a:r>
            <a:r>
              <a:rPr lang="cs-CZ" sz="1400" b="1" dirty="0">
                <a:latin typeface="Calibri" panose="020F0502020204030204" pitchFamily="34" charset="0"/>
                <a:ea typeface="Calibri" panose="020F0502020204030204" pitchFamily="34" charset="0"/>
              </a:rPr>
              <a:t>Královéhradeckém kraji měly domácnosti jednotlivců sedmý nejnižší podíl mezi kraji. Největší podíl jednočlenných domácností v Královéhradeckém kraji mají okresy Trutnov a Hradec Králové.</a:t>
            </a:r>
          </a:p>
        </p:txBody>
      </p:sp>
      <p:graphicFrame>
        <p:nvGraphicFramePr>
          <p:cNvPr id="12" name="Tabulka 10">
            <a:extLst>
              <a:ext uri="{FF2B5EF4-FFF2-40B4-BE49-F238E27FC236}">
                <a16:creationId xmlns:a16="http://schemas.microsoft.com/office/drawing/2014/main" id="{519B52B2-7E2C-4F43-BC7D-2F9F857D84A7}"/>
              </a:ext>
            </a:extLst>
          </p:cNvPr>
          <p:cNvGraphicFramePr>
            <a:graphicFrameLocks noGrp="1"/>
          </p:cNvGraphicFramePr>
          <p:nvPr>
            <p:extLst>
              <p:ext uri="{D42A27DB-BD31-4B8C-83A1-F6EECF244321}">
                <p14:modId xmlns:p14="http://schemas.microsoft.com/office/powerpoint/2010/main" val="3634769209"/>
              </p:ext>
            </p:extLst>
          </p:nvPr>
        </p:nvGraphicFramePr>
        <p:xfrm>
          <a:off x="6275948" y="1095724"/>
          <a:ext cx="5772915" cy="3763635"/>
        </p:xfrm>
        <a:graphic>
          <a:graphicData uri="http://schemas.openxmlformats.org/drawingml/2006/table">
            <a:tbl>
              <a:tblPr>
                <a:tableStyleId>{0E3FDE45-AF77-4B5C-9715-49D594BDF05E}</a:tableStyleId>
              </a:tblPr>
              <a:tblGrid>
                <a:gridCol w="1206369">
                  <a:extLst>
                    <a:ext uri="{9D8B030D-6E8A-4147-A177-3AD203B41FA5}">
                      <a16:colId xmlns:a16="http://schemas.microsoft.com/office/drawing/2014/main" val="20000"/>
                    </a:ext>
                  </a:extLst>
                </a:gridCol>
                <a:gridCol w="802392">
                  <a:extLst>
                    <a:ext uri="{9D8B030D-6E8A-4147-A177-3AD203B41FA5}">
                      <a16:colId xmlns:a16="http://schemas.microsoft.com/office/drawing/2014/main" val="20001"/>
                    </a:ext>
                  </a:extLst>
                </a:gridCol>
                <a:gridCol w="1035597">
                  <a:extLst>
                    <a:ext uri="{9D8B030D-6E8A-4147-A177-3AD203B41FA5}">
                      <a16:colId xmlns:a16="http://schemas.microsoft.com/office/drawing/2014/main" val="20002"/>
                    </a:ext>
                  </a:extLst>
                </a:gridCol>
                <a:gridCol w="739877">
                  <a:extLst>
                    <a:ext uri="{9D8B030D-6E8A-4147-A177-3AD203B41FA5}">
                      <a16:colId xmlns:a16="http://schemas.microsoft.com/office/drawing/2014/main" val="20003"/>
                    </a:ext>
                  </a:extLst>
                </a:gridCol>
                <a:gridCol w="1007949">
                  <a:extLst>
                    <a:ext uri="{9D8B030D-6E8A-4147-A177-3AD203B41FA5}">
                      <a16:colId xmlns:a16="http://schemas.microsoft.com/office/drawing/2014/main" val="20004"/>
                    </a:ext>
                  </a:extLst>
                </a:gridCol>
                <a:gridCol w="980731">
                  <a:extLst>
                    <a:ext uri="{9D8B030D-6E8A-4147-A177-3AD203B41FA5}">
                      <a16:colId xmlns:a16="http://schemas.microsoft.com/office/drawing/2014/main" val="20005"/>
                    </a:ext>
                  </a:extLst>
                </a:gridCol>
              </a:tblGrid>
              <a:tr h="311749">
                <a:tc>
                  <a:txBody>
                    <a:bodyPr/>
                    <a:lstStyle/>
                    <a:p>
                      <a:pPr algn="ctr" fontAlgn="ctr"/>
                      <a:r>
                        <a:rPr lang="cs-CZ" sz="1200" u="none" strike="noStrike" dirty="0">
                          <a:effectLst/>
                        </a:rPr>
                        <a:t>Území</a:t>
                      </a:r>
                      <a:endParaRPr lang="cs-CZ" sz="12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cs-CZ" sz="1200" u="none" strike="noStrike" dirty="0">
                          <a:effectLst/>
                        </a:rPr>
                        <a:t> </a:t>
                      </a:r>
                      <a:br>
                        <a:rPr lang="cs-CZ" sz="1200" u="none" strike="noStrike" dirty="0">
                          <a:effectLst/>
                        </a:rPr>
                      </a:br>
                      <a:r>
                        <a:rPr lang="cs-CZ" sz="1200" u="none" strike="noStrike" dirty="0">
                          <a:effectLst/>
                        </a:rPr>
                        <a:t>domácnosti </a:t>
                      </a:r>
                      <a:br>
                        <a:rPr lang="cs-CZ" sz="1200" u="none" strike="noStrike" dirty="0">
                          <a:effectLst/>
                        </a:rPr>
                      </a:br>
                      <a:r>
                        <a:rPr lang="cs-CZ" sz="1200" u="none" strike="noStrike" dirty="0">
                          <a:effectLst/>
                        </a:rPr>
                        <a:t>celkem</a:t>
                      </a:r>
                      <a:endParaRPr lang="cs-CZ" sz="12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cs-CZ" sz="1200" u="none" strike="noStrike" dirty="0">
                          <a:effectLst/>
                        </a:rPr>
                        <a:t>tvořené </a:t>
                      </a:r>
                      <a:br>
                        <a:rPr lang="cs-CZ" sz="1200" u="none" strike="noStrike" dirty="0">
                          <a:effectLst/>
                        </a:rPr>
                      </a:br>
                      <a:r>
                        <a:rPr lang="cs-CZ" sz="1200" u="none" strike="noStrike" dirty="0">
                          <a:effectLst/>
                        </a:rPr>
                        <a:t>1 rodinou</a:t>
                      </a:r>
                      <a:endParaRPr lang="cs-CZ" sz="12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cs-CZ" sz="1200" u="none" strike="noStrike" dirty="0">
                          <a:effectLst/>
                        </a:rPr>
                        <a:t>tvořené </a:t>
                      </a:r>
                      <a:br>
                        <a:rPr lang="cs-CZ" sz="1200" u="none" strike="noStrike" dirty="0">
                          <a:effectLst/>
                        </a:rPr>
                      </a:br>
                      <a:r>
                        <a:rPr lang="cs-CZ" sz="1200" u="none" strike="noStrike" dirty="0">
                          <a:effectLst/>
                        </a:rPr>
                        <a:t>2 a více </a:t>
                      </a:r>
                      <a:br>
                        <a:rPr lang="cs-CZ" sz="1200" u="none" strike="noStrike" dirty="0">
                          <a:effectLst/>
                        </a:rPr>
                      </a:br>
                      <a:r>
                        <a:rPr lang="cs-CZ" sz="1200" u="none" strike="noStrike" dirty="0">
                          <a:effectLst/>
                        </a:rPr>
                        <a:t>rodinami</a:t>
                      </a:r>
                      <a:endParaRPr lang="cs-CZ" sz="12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cs-CZ" sz="1200" u="none" strike="noStrike" dirty="0">
                          <a:effectLst/>
                        </a:rPr>
                        <a:t>domácnosti </a:t>
                      </a:r>
                      <a:br>
                        <a:rPr lang="cs-CZ" sz="1200" u="none" strike="noStrike" dirty="0">
                          <a:effectLst/>
                        </a:rPr>
                      </a:br>
                      <a:r>
                        <a:rPr lang="cs-CZ" sz="1200" u="none" strike="noStrike" dirty="0">
                          <a:effectLst/>
                        </a:rPr>
                        <a:t>jednotlivců</a:t>
                      </a:r>
                      <a:endParaRPr lang="cs-CZ" sz="12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cs-CZ" sz="1200" u="none" strike="noStrike" dirty="0">
                          <a:effectLst/>
                        </a:rPr>
                        <a:t>vícečlenné </a:t>
                      </a:r>
                      <a:br>
                        <a:rPr lang="cs-CZ" sz="1200" u="none" strike="noStrike" dirty="0">
                          <a:effectLst/>
                        </a:rPr>
                      </a:br>
                      <a:r>
                        <a:rPr lang="cs-CZ" sz="1200" u="none" strike="noStrike" dirty="0">
                          <a:effectLst/>
                        </a:rPr>
                        <a:t>domácnosti</a:t>
                      </a:r>
                      <a:endParaRPr lang="cs-CZ" sz="12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0002"/>
                  </a:ext>
                </a:extLst>
              </a:tr>
              <a:tr h="194065">
                <a:tc>
                  <a:txBody>
                    <a:bodyPr/>
                    <a:lstStyle/>
                    <a:p>
                      <a:pPr algn="l" fontAlgn="b"/>
                      <a:r>
                        <a:rPr lang="cs-CZ" sz="1100" b="0" i="0" u="none" strike="noStrike">
                          <a:solidFill>
                            <a:srgbClr val="000000"/>
                          </a:solidFill>
                          <a:effectLst/>
                          <a:latin typeface="Calibri" panose="020F0502020204030204" pitchFamily="34" charset="0"/>
                        </a:rPr>
                        <a:t>Hlavní město Praha</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579 509</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51,8%</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0,9%</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39,0%</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8,4%</a:t>
                      </a:r>
                    </a:p>
                  </a:txBody>
                  <a:tcPr marL="7620" marR="7620" marT="7620" marB="0" anchor="ctr"/>
                </a:tc>
                <a:extLst>
                  <a:ext uri="{0D108BD9-81ED-4DB2-BD59-A6C34878D82A}">
                    <a16:rowId xmlns:a16="http://schemas.microsoft.com/office/drawing/2014/main" val="10003"/>
                  </a:ext>
                </a:extLst>
              </a:tr>
              <a:tr h="194065">
                <a:tc>
                  <a:txBody>
                    <a:bodyPr/>
                    <a:lstStyle/>
                    <a:p>
                      <a:pPr algn="l" fontAlgn="b"/>
                      <a:r>
                        <a:rPr lang="cs-CZ" sz="1100" b="0" i="0" u="none" strike="noStrike" dirty="0">
                          <a:solidFill>
                            <a:srgbClr val="000000"/>
                          </a:solidFill>
                          <a:effectLst/>
                          <a:latin typeface="Calibri" panose="020F0502020204030204" pitchFamily="34" charset="0"/>
                        </a:rPr>
                        <a:t>Středočeský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523 045</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63,1%</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2,0%</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30,4%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4,6%</a:t>
                      </a:r>
                    </a:p>
                  </a:txBody>
                  <a:tcPr marL="7620" marR="7620" marT="7620" marB="0" anchor="ctr"/>
                </a:tc>
                <a:extLst>
                  <a:ext uri="{0D108BD9-81ED-4DB2-BD59-A6C34878D82A}">
                    <a16:rowId xmlns:a16="http://schemas.microsoft.com/office/drawing/2014/main" val="2688261060"/>
                  </a:ext>
                </a:extLst>
              </a:tr>
              <a:tr h="194065">
                <a:tc>
                  <a:txBody>
                    <a:bodyPr/>
                    <a:lstStyle/>
                    <a:p>
                      <a:pPr algn="l" fontAlgn="b"/>
                      <a:r>
                        <a:rPr lang="cs-CZ" sz="1100" b="0" i="0" u="none" strike="noStrike">
                          <a:solidFill>
                            <a:srgbClr val="000000"/>
                          </a:solidFill>
                          <a:effectLst/>
                          <a:latin typeface="Calibri" panose="020F0502020204030204" pitchFamily="34" charset="0"/>
                        </a:rPr>
                        <a:t>Jihočeský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262 692</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62,4%</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1,6%</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32,1%</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3,9%</a:t>
                      </a:r>
                    </a:p>
                  </a:txBody>
                  <a:tcPr marL="7620" marR="7620" marT="7620" marB="0" anchor="ctr"/>
                </a:tc>
                <a:extLst>
                  <a:ext uri="{0D108BD9-81ED-4DB2-BD59-A6C34878D82A}">
                    <a16:rowId xmlns:a16="http://schemas.microsoft.com/office/drawing/2014/main" val="1320764133"/>
                  </a:ext>
                </a:extLst>
              </a:tr>
              <a:tr h="194065">
                <a:tc>
                  <a:txBody>
                    <a:bodyPr/>
                    <a:lstStyle/>
                    <a:p>
                      <a:pPr algn="l" fontAlgn="b"/>
                      <a:r>
                        <a:rPr lang="cs-CZ" sz="1100" b="0" i="0" u="none" strike="noStrike">
                          <a:solidFill>
                            <a:srgbClr val="000000"/>
                          </a:solidFill>
                          <a:effectLst/>
                          <a:latin typeface="Calibri" panose="020F0502020204030204" pitchFamily="34" charset="0"/>
                        </a:rPr>
                        <a:t>Plzeňský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242 397</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60,9%</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1,5%</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32,7%</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4,9%</a:t>
                      </a:r>
                    </a:p>
                  </a:txBody>
                  <a:tcPr marL="7620" marR="7620" marT="7620" marB="0" anchor="ctr"/>
                </a:tc>
                <a:extLst>
                  <a:ext uri="{0D108BD9-81ED-4DB2-BD59-A6C34878D82A}">
                    <a16:rowId xmlns:a16="http://schemas.microsoft.com/office/drawing/2014/main" val="161679057"/>
                  </a:ext>
                </a:extLst>
              </a:tr>
              <a:tr h="194065">
                <a:tc>
                  <a:txBody>
                    <a:bodyPr/>
                    <a:lstStyle/>
                    <a:p>
                      <a:pPr algn="l" fontAlgn="b"/>
                      <a:r>
                        <a:rPr lang="cs-CZ" sz="1100" b="0" i="0" u="none" strike="noStrike">
                          <a:solidFill>
                            <a:srgbClr val="000000"/>
                          </a:solidFill>
                          <a:effectLst/>
                          <a:latin typeface="Calibri" panose="020F0502020204030204" pitchFamily="34" charset="0"/>
                        </a:rPr>
                        <a:t>Karlovarský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128 904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57,3%</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1,2%</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35,2%</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6,2%</a:t>
                      </a:r>
                    </a:p>
                  </a:txBody>
                  <a:tcPr marL="7620" marR="7620" marT="7620" marB="0" anchor="ctr"/>
                </a:tc>
                <a:extLst>
                  <a:ext uri="{0D108BD9-81ED-4DB2-BD59-A6C34878D82A}">
                    <a16:rowId xmlns:a16="http://schemas.microsoft.com/office/drawing/2014/main" val="469462715"/>
                  </a:ext>
                </a:extLst>
              </a:tr>
              <a:tr h="194065">
                <a:tc>
                  <a:txBody>
                    <a:bodyPr/>
                    <a:lstStyle/>
                    <a:p>
                      <a:pPr algn="l" fontAlgn="b"/>
                      <a:r>
                        <a:rPr lang="cs-CZ" sz="1100" b="0" i="0" u="none" strike="noStrike">
                          <a:solidFill>
                            <a:srgbClr val="000000"/>
                          </a:solidFill>
                          <a:effectLst/>
                          <a:latin typeface="Calibri" panose="020F0502020204030204" pitchFamily="34" charset="0"/>
                        </a:rPr>
                        <a:t>Ústecký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352 346</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58,6%</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1,1%</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34,8%</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5,5%</a:t>
                      </a:r>
                    </a:p>
                  </a:txBody>
                  <a:tcPr marL="7620" marR="7620" marT="7620" marB="0" anchor="ctr"/>
                </a:tc>
                <a:extLst>
                  <a:ext uri="{0D108BD9-81ED-4DB2-BD59-A6C34878D82A}">
                    <a16:rowId xmlns:a16="http://schemas.microsoft.com/office/drawing/2014/main" val="2380377229"/>
                  </a:ext>
                </a:extLst>
              </a:tr>
              <a:tr h="194065">
                <a:tc>
                  <a:txBody>
                    <a:bodyPr/>
                    <a:lstStyle/>
                    <a:p>
                      <a:pPr algn="l" fontAlgn="b"/>
                      <a:r>
                        <a:rPr lang="cs-CZ" sz="1100" b="0" i="0" u="none" strike="noStrike">
                          <a:solidFill>
                            <a:srgbClr val="000000"/>
                          </a:solidFill>
                          <a:effectLst/>
                          <a:latin typeface="Calibri" panose="020F0502020204030204" pitchFamily="34" charset="0"/>
                        </a:rPr>
                        <a:t>Liberecký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183 299</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60,4%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33,2%</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4,9%</a:t>
                      </a:r>
                    </a:p>
                  </a:txBody>
                  <a:tcPr marL="7620" marR="7620" marT="7620" marB="0" anchor="ctr"/>
                </a:tc>
                <a:extLst>
                  <a:ext uri="{0D108BD9-81ED-4DB2-BD59-A6C34878D82A}">
                    <a16:rowId xmlns:a16="http://schemas.microsoft.com/office/drawing/2014/main" val="4102287909"/>
                  </a:ext>
                </a:extLst>
              </a:tr>
              <a:tr h="194065">
                <a:tc>
                  <a:txBody>
                    <a:bodyPr/>
                    <a:lstStyle/>
                    <a:p>
                      <a:pPr algn="l" fontAlgn="b"/>
                      <a:r>
                        <a:rPr lang="cs-CZ" sz="1100" b="1" i="0" u="none" strike="noStrike" dirty="0">
                          <a:solidFill>
                            <a:srgbClr val="C00000"/>
                          </a:solidFill>
                          <a:effectLst/>
                          <a:latin typeface="Calibri" panose="020F0502020204030204" pitchFamily="34" charset="0"/>
                        </a:rPr>
                        <a:t>Královéhradecký kraj</a:t>
                      </a:r>
                    </a:p>
                  </a:txBody>
                  <a:tcPr marL="7620" marR="7620" marT="7620" marB="0" anchor="b"/>
                </a:tc>
                <a:tc>
                  <a:txBody>
                    <a:bodyPr/>
                    <a:lstStyle/>
                    <a:p>
                      <a:pPr algn="ctr" fontAlgn="b"/>
                      <a:r>
                        <a:rPr lang="cs-CZ" sz="1100" b="1" i="0" u="none" strike="noStrike">
                          <a:solidFill>
                            <a:srgbClr val="C00000"/>
                          </a:solidFill>
                          <a:effectLst/>
                          <a:latin typeface="Calibri" panose="020F0502020204030204" pitchFamily="34" charset="0"/>
                        </a:rPr>
                        <a:t>228 256</a:t>
                      </a:r>
                    </a:p>
                  </a:txBody>
                  <a:tcPr marL="7620" marR="7620" marT="7620" marB="0" anchor="ctr"/>
                </a:tc>
                <a:tc>
                  <a:txBody>
                    <a:bodyPr/>
                    <a:lstStyle/>
                    <a:p>
                      <a:pPr algn="ctr" fontAlgn="b"/>
                      <a:r>
                        <a:rPr lang="cs-CZ" sz="1100" b="1" i="0" u="none" strike="noStrike">
                          <a:solidFill>
                            <a:srgbClr val="C00000"/>
                          </a:solidFill>
                          <a:effectLst/>
                          <a:latin typeface="Calibri" panose="020F0502020204030204" pitchFamily="34" charset="0"/>
                        </a:rPr>
                        <a:t>62,9%</a:t>
                      </a:r>
                    </a:p>
                  </a:txBody>
                  <a:tcPr marL="7620" marR="7620" marT="7620" marB="0" anchor="ctr"/>
                </a:tc>
                <a:tc>
                  <a:txBody>
                    <a:bodyPr/>
                    <a:lstStyle/>
                    <a:p>
                      <a:pPr algn="ctr" fontAlgn="b"/>
                      <a:r>
                        <a:rPr lang="cs-CZ" sz="1100" b="1" i="0" u="none" strike="noStrike" dirty="0">
                          <a:solidFill>
                            <a:srgbClr val="C00000"/>
                          </a:solidFill>
                          <a:effectLst/>
                          <a:latin typeface="Calibri" panose="020F0502020204030204" pitchFamily="34" charset="0"/>
                        </a:rPr>
                        <a:t>1,5%</a:t>
                      </a:r>
                    </a:p>
                  </a:txBody>
                  <a:tcPr marL="7620" marR="7620" marT="7620" marB="0" anchor="ctr"/>
                </a:tc>
                <a:tc>
                  <a:txBody>
                    <a:bodyPr/>
                    <a:lstStyle/>
                    <a:p>
                      <a:pPr algn="ctr" fontAlgn="b"/>
                      <a:r>
                        <a:rPr lang="cs-CZ" sz="1100" b="1" i="0" u="none" strike="noStrike" dirty="0">
                          <a:solidFill>
                            <a:srgbClr val="C00000"/>
                          </a:solidFill>
                          <a:effectLst/>
                          <a:latin typeface="Calibri" panose="020F0502020204030204" pitchFamily="34" charset="0"/>
                        </a:rPr>
                        <a:t>31,6%</a:t>
                      </a:r>
                    </a:p>
                  </a:txBody>
                  <a:tcPr marL="7620" marR="7620" marT="7620" marB="0" anchor="ctr"/>
                </a:tc>
                <a:tc>
                  <a:txBody>
                    <a:bodyPr/>
                    <a:lstStyle/>
                    <a:p>
                      <a:pPr algn="ctr" fontAlgn="b"/>
                      <a:r>
                        <a:rPr lang="cs-CZ" sz="1100" b="1" i="0" u="none" strike="noStrike" dirty="0">
                          <a:solidFill>
                            <a:srgbClr val="C00000"/>
                          </a:solidFill>
                          <a:effectLst/>
                          <a:latin typeface="Calibri" panose="020F0502020204030204" pitchFamily="34" charset="0"/>
                        </a:rPr>
                        <a:t>3,9%</a:t>
                      </a:r>
                    </a:p>
                  </a:txBody>
                  <a:tcPr marL="7620" marR="7620" marT="7620" marB="0" anchor="ctr"/>
                </a:tc>
                <a:extLst>
                  <a:ext uri="{0D108BD9-81ED-4DB2-BD59-A6C34878D82A}">
                    <a16:rowId xmlns:a16="http://schemas.microsoft.com/office/drawing/2014/main" val="106720150"/>
                  </a:ext>
                </a:extLst>
              </a:tr>
              <a:tr h="194065">
                <a:tc>
                  <a:txBody>
                    <a:bodyPr/>
                    <a:lstStyle/>
                    <a:p>
                      <a:pPr algn="l" fontAlgn="b"/>
                      <a:r>
                        <a:rPr lang="cs-CZ" sz="1100" b="0" i="0" u="none" strike="noStrike" dirty="0">
                          <a:solidFill>
                            <a:srgbClr val="000000"/>
                          </a:solidFill>
                          <a:effectLst/>
                          <a:latin typeface="Calibri" panose="020F0502020204030204" pitchFamily="34" charset="0"/>
                        </a:rPr>
                        <a:t>Pardubický kraj</a:t>
                      </a:r>
                    </a:p>
                  </a:txBody>
                  <a:tcPr marL="7620" marR="7620" marT="7620" marB="0" anchor="b"/>
                </a:tc>
                <a:tc>
                  <a:txBody>
                    <a:bodyPr/>
                    <a:lstStyle/>
                    <a:p>
                      <a:pPr algn="ctr" fontAlgn="b"/>
                      <a:r>
                        <a:rPr lang="cs-CZ" sz="1100" b="0" i="0" u="none" strike="noStrike" dirty="0">
                          <a:solidFill>
                            <a:srgbClr val="000000"/>
                          </a:solidFill>
                          <a:effectLst/>
                          <a:latin typeface="Calibri" panose="020F0502020204030204" pitchFamily="34" charset="0"/>
                        </a:rPr>
                        <a:t>207 396</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64,4%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1,7%</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30,3%</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3,7%</a:t>
                      </a:r>
                    </a:p>
                  </a:txBody>
                  <a:tcPr marL="7620" marR="7620" marT="7620" marB="0" anchor="ctr"/>
                </a:tc>
                <a:extLst>
                  <a:ext uri="{0D108BD9-81ED-4DB2-BD59-A6C34878D82A}">
                    <a16:rowId xmlns:a16="http://schemas.microsoft.com/office/drawing/2014/main" val="3755148148"/>
                  </a:ext>
                </a:extLst>
              </a:tr>
              <a:tr h="194065">
                <a:tc>
                  <a:txBody>
                    <a:bodyPr/>
                    <a:lstStyle/>
                    <a:p>
                      <a:pPr algn="l" fontAlgn="b"/>
                      <a:r>
                        <a:rPr lang="cs-CZ" sz="1100" b="0" i="0" u="none" strike="noStrike" dirty="0">
                          <a:solidFill>
                            <a:schemeClr val="tx1"/>
                          </a:solidFill>
                          <a:effectLst/>
                          <a:latin typeface="Calibri" panose="020F0502020204030204" pitchFamily="34" charset="0"/>
                        </a:rPr>
                        <a:t>Kraj Vysočina</a:t>
                      </a:r>
                    </a:p>
                  </a:txBody>
                  <a:tcPr marL="7620" marR="7620" marT="7620" marB="0" anchor="b"/>
                </a:tc>
                <a:tc>
                  <a:txBody>
                    <a:bodyPr/>
                    <a:lstStyle/>
                    <a:p>
                      <a:pPr algn="ctr" fontAlgn="b"/>
                      <a:r>
                        <a:rPr lang="cs-CZ" sz="1100" b="0" i="0" u="none" strike="noStrike" dirty="0">
                          <a:solidFill>
                            <a:schemeClr val="tx1"/>
                          </a:solidFill>
                          <a:effectLst/>
                          <a:latin typeface="Calibri" panose="020F0502020204030204" pitchFamily="34" charset="0"/>
                        </a:rPr>
                        <a:t>198 504</a:t>
                      </a:r>
                    </a:p>
                  </a:txBody>
                  <a:tcPr marL="7620" marR="7620" marT="7620" marB="0" anchor="ctr"/>
                </a:tc>
                <a:tc>
                  <a:txBody>
                    <a:bodyPr/>
                    <a:lstStyle/>
                    <a:p>
                      <a:pPr algn="ctr" fontAlgn="b"/>
                      <a:r>
                        <a:rPr lang="cs-CZ" sz="1100" b="0" i="0" u="none" strike="noStrike" dirty="0">
                          <a:solidFill>
                            <a:schemeClr val="tx1"/>
                          </a:solidFill>
                          <a:effectLst/>
                          <a:latin typeface="Calibri" panose="020F0502020204030204" pitchFamily="34" charset="0"/>
                        </a:rPr>
                        <a:t>66,0%</a:t>
                      </a:r>
                    </a:p>
                  </a:txBody>
                  <a:tcPr marL="7620" marR="7620" marT="7620" marB="0" anchor="ctr"/>
                </a:tc>
                <a:tc>
                  <a:txBody>
                    <a:bodyPr/>
                    <a:lstStyle/>
                    <a:p>
                      <a:pPr algn="ctr" fontAlgn="b"/>
                      <a:r>
                        <a:rPr lang="cs-CZ" sz="1100" b="0" i="0" u="none" strike="noStrike" dirty="0">
                          <a:solidFill>
                            <a:schemeClr val="tx1"/>
                          </a:solidFill>
                          <a:effectLst/>
                          <a:latin typeface="Calibri" panose="020F0502020204030204" pitchFamily="34" charset="0"/>
                        </a:rPr>
                        <a:t>2,2%</a:t>
                      </a:r>
                    </a:p>
                  </a:txBody>
                  <a:tcPr marL="7620" marR="7620" marT="7620" marB="0" anchor="ctr"/>
                </a:tc>
                <a:tc>
                  <a:txBody>
                    <a:bodyPr/>
                    <a:lstStyle/>
                    <a:p>
                      <a:pPr algn="ctr" fontAlgn="b"/>
                      <a:r>
                        <a:rPr lang="cs-CZ" sz="1100" b="0" i="0" u="none" strike="noStrike" dirty="0">
                          <a:solidFill>
                            <a:schemeClr val="tx1"/>
                          </a:solidFill>
                          <a:effectLst/>
                          <a:latin typeface="Calibri" panose="020F0502020204030204" pitchFamily="34" charset="0"/>
                        </a:rPr>
                        <a:t>28,6%</a:t>
                      </a:r>
                    </a:p>
                  </a:txBody>
                  <a:tcPr marL="7620" marR="7620" marT="7620" marB="0" anchor="ctr"/>
                </a:tc>
                <a:tc>
                  <a:txBody>
                    <a:bodyPr/>
                    <a:lstStyle/>
                    <a:p>
                      <a:pPr algn="ctr" fontAlgn="b"/>
                      <a:r>
                        <a:rPr lang="cs-CZ" sz="1100" b="0" i="0" u="none" strike="noStrike" dirty="0">
                          <a:solidFill>
                            <a:schemeClr val="tx1"/>
                          </a:solidFill>
                          <a:effectLst/>
                          <a:latin typeface="Calibri" panose="020F0502020204030204" pitchFamily="34" charset="0"/>
                        </a:rPr>
                        <a:t>3,2%</a:t>
                      </a:r>
                    </a:p>
                  </a:txBody>
                  <a:tcPr marL="7620" marR="7620" marT="7620" marB="0" anchor="ctr"/>
                </a:tc>
                <a:extLst>
                  <a:ext uri="{0D108BD9-81ED-4DB2-BD59-A6C34878D82A}">
                    <a16:rowId xmlns:a16="http://schemas.microsoft.com/office/drawing/2014/main" val="2849873685"/>
                  </a:ext>
                </a:extLst>
              </a:tr>
              <a:tr h="194065">
                <a:tc>
                  <a:txBody>
                    <a:bodyPr/>
                    <a:lstStyle/>
                    <a:p>
                      <a:pPr algn="l" fontAlgn="b"/>
                      <a:r>
                        <a:rPr lang="cs-CZ" sz="1100" b="0" i="0" u="none" strike="noStrike">
                          <a:solidFill>
                            <a:srgbClr val="000000"/>
                          </a:solidFill>
                          <a:effectLst/>
                          <a:latin typeface="Calibri" panose="020F0502020204030204" pitchFamily="34" charset="0"/>
                        </a:rPr>
                        <a:t>Jihomoravský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473 520</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62,4%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2,2%</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30,6%</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4,7%</a:t>
                      </a:r>
                    </a:p>
                  </a:txBody>
                  <a:tcPr marL="7620" marR="7620" marT="7620" marB="0" anchor="ctr"/>
                </a:tc>
                <a:extLst>
                  <a:ext uri="{0D108BD9-81ED-4DB2-BD59-A6C34878D82A}">
                    <a16:rowId xmlns:a16="http://schemas.microsoft.com/office/drawing/2014/main" val="545459532"/>
                  </a:ext>
                </a:extLst>
              </a:tr>
              <a:tr h="194065">
                <a:tc>
                  <a:txBody>
                    <a:bodyPr/>
                    <a:lstStyle/>
                    <a:p>
                      <a:pPr algn="l" fontAlgn="b"/>
                      <a:r>
                        <a:rPr lang="cs-CZ" sz="1100" b="0" i="0" u="none" strike="noStrike">
                          <a:solidFill>
                            <a:srgbClr val="000000"/>
                          </a:solidFill>
                          <a:effectLst/>
                          <a:latin typeface="Calibri" panose="020F0502020204030204" pitchFamily="34" charset="0"/>
                        </a:rPr>
                        <a:t>Olomoucký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257 964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63,8%</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1,7%</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30,5%</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4,0%</a:t>
                      </a:r>
                    </a:p>
                  </a:txBody>
                  <a:tcPr marL="7620" marR="7620" marT="7620" marB="0" anchor="ctr"/>
                </a:tc>
                <a:extLst>
                  <a:ext uri="{0D108BD9-81ED-4DB2-BD59-A6C34878D82A}">
                    <a16:rowId xmlns:a16="http://schemas.microsoft.com/office/drawing/2014/main" val="796932560"/>
                  </a:ext>
                </a:extLst>
              </a:tr>
              <a:tr h="194065">
                <a:tc>
                  <a:txBody>
                    <a:bodyPr/>
                    <a:lstStyle/>
                    <a:p>
                      <a:pPr algn="l" fontAlgn="b"/>
                      <a:r>
                        <a:rPr lang="cs-CZ" sz="1100" b="0" i="0" u="none" strike="noStrike">
                          <a:solidFill>
                            <a:srgbClr val="000000"/>
                          </a:solidFill>
                          <a:effectLst/>
                          <a:latin typeface="Calibri" panose="020F0502020204030204" pitchFamily="34" charset="0"/>
                        </a:rPr>
                        <a:t>Zlínský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229 682</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65,7%</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2,1%</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28,9%</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3,3%</a:t>
                      </a:r>
                    </a:p>
                  </a:txBody>
                  <a:tcPr marL="7620" marR="7620" marT="7620" marB="0" anchor="ctr"/>
                </a:tc>
                <a:extLst>
                  <a:ext uri="{0D108BD9-81ED-4DB2-BD59-A6C34878D82A}">
                    <a16:rowId xmlns:a16="http://schemas.microsoft.com/office/drawing/2014/main" val="2301918704"/>
                  </a:ext>
                </a:extLst>
              </a:tr>
              <a:tr h="194065">
                <a:tc>
                  <a:txBody>
                    <a:bodyPr/>
                    <a:lstStyle/>
                    <a:p>
                      <a:pPr algn="l" fontAlgn="b"/>
                      <a:r>
                        <a:rPr lang="cs-CZ" sz="1100" b="0" i="0" u="none" strike="noStrike" dirty="0">
                          <a:solidFill>
                            <a:srgbClr val="000000"/>
                          </a:solidFill>
                          <a:effectLst/>
                          <a:latin typeface="Calibri" panose="020F0502020204030204" pitchFamily="34" charset="0"/>
                        </a:rPr>
                        <a:t>Moravskoslezský kraj</a:t>
                      </a:r>
                    </a:p>
                  </a:txBody>
                  <a:tcPr marL="7620" marR="7620" marT="7620" marB="0" anchor="b"/>
                </a:tc>
                <a:tc>
                  <a:txBody>
                    <a:bodyPr/>
                    <a:lstStyle/>
                    <a:p>
                      <a:pPr algn="ctr" fontAlgn="b"/>
                      <a:r>
                        <a:rPr lang="cs-CZ" sz="1100" b="0" i="0" u="none" strike="noStrike">
                          <a:solidFill>
                            <a:srgbClr val="000000"/>
                          </a:solidFill>
                          <a:effectLst/>
                          <a:latin typeface="Calibri" panose="020F0502020204030204" pitchFamily="34" charset="0"/>
                        </a:rPr>
                        <a:t>507 608</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62,2%</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1,4%</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32,1%</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4,2%</a:t>
                      </a:r>
                    </a:p>
                  </a:txBody>
                  <a:tcPr marL="7620" marR="7620" marT="7620" marB="0" anchor="ctr"/>
                </a:tc>
                <a:extLst>
                  <a:ext uri="{0D108BD9-81ED-4DB2-BD59-A6C34878D82A}">
                    <a16:rowId xmlns:a16="http://schemas.microsoft.com/office/drawing/2014/main" val="2325585974"/>
                  </a:ext>
                </a:extLst>
              </a:tr>
              <a:tr h="194065">
                <a:tc>
                  <a:txBody>
                    <a:bodyPr/>
                    <a:lstStyle/>
                    <a:p>
                      <a:pPr algn="l" fontAlgn="ctr"/>
                      <a:r>
                        <a:rPr lang="cs-CZ" sz="1200" b="0" i="0" u="none" strike="noStrike" dirty="0">
                          <a:solidFill>
                            <a:srgbClr val="000000"/>
                          </a:solidFill>
                          <a:effectLst/>
                          <a:latin typeface="+mn-lt"/>
                        </a:rPr>
                        <a:t>Česko</a:t>
                      </a:r>
                    </a:p>
                  </a:txBody>
                  <a:tcPr marL="6350" marR="6350" marT="6350" marB="0" anchor="ctr"/>
                </a:tc>
                <a:tc>
                  <a:txBody>
                    <a:bodyPr/>
                    <a:lstStyle/>
                    <a:p>
                      <a:pPr algn="ctr" fontAlgn="b"/>
                      <a:r>
                        <a:rPr lang="cs-CZ" sz="1100" b="0" i="0" u="none" strike="noStrike">
                          <a:solidFill>
                            <a:srgbClr val="000000"/>
                          </a:solidFill>
                          <a:effectLst/>
                          <a:latin typeface="Calibri" panose="020F0502020204030204" pitchFamily="34" charset="0"/>
                        </a:rPr>
                        <a:t>4 375 122</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61,0%</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1,6%</a:t>
                      </a:r>
                    </a:p>
                  </a:txBody>
                  <a:tcPr marL="7620" marR="7620" marT="7620" marB="0" anchor="ctr"/>
                </a:tc>
                <a:tc>
                  <a:txBody>
                    <a:bodyPr/>
                    <a:lstStyle/>
                    <a:p>
                      <a:pPr algn="ctr" fontAlgn="b"/>
                      <a:r>
                        <a:rPr lang="cs-CZ" sz="1100" b="0" i="0" u="none" strike="noStrike">
                          <a:solidFill>
                            <a:srgbClr val="000000"/>
                          </a:solidFill>
                          <a:effectLst/>
                          <a:latin typeface="Calibri" panose="020F0502020204030204" pitchFamily="34" charset="0"/>
                        </a:rPr>
                        <a:t>32,5%</a:t>
                      </a:r>
                    </a:p>
                  </a:txBody>
                  <a:tcPr marL="7620" marR="7620" marT="7620" marB="0" anchor="ctr"/>
                </a:tc>
                <a:tc>
                  <a:txBody>
                    <a:bodyPr/>
                    <a:lstStyle/>
                    <a:p>
                      <a:pPr algn="ctr" fontAlgn="b"/>
                      <a:r>
                        <a:rPr lang="cs-CZ" sz="1100" b="0" i="0" u="none" strike="noStrike" dirty="0">
                          <a:solidFill>
                            <a:srgbClr val="000000"/>
                          </a:solidFill>
                          <a:effectLst/>
                          <a:latin typeface="Calibri" panose="020F0502020204030204" pitchFamily="34" charset="0"/>
                        </a:rPr>
                        <a:t>4,9%</a:t>
                      </a:r>
                    </a:p>
                  </a:txBody>
                  <a:tcPr marL="7620" marR="7620" marT="7620" marB="0" anchor="ctr"/>
                </a:tc>
                <a:extLst>
                  <a:ext uri="{0D108BD9-81ED-4DB2-BD59-A6C34878D82A}">
                    <a16:rowId xmlns:a16="http://schemas.microsoft.com/office/drawing/2014/main" val="3330684031"/>
                  </a:ext>
                </a:extLst>
              </a:tr>
            </a:tbl>
          </a:graphicData>
        </a:graphic>
      </p:graphicFrame>
    </p:spTree>
    <p:extLst>
      <p:ext uri="{BB962C8B-B14F-4D97-AF65-F5344CB8AC3E}">
        <p14:creationId xmlns:p14="http://schemas.microsoft.com/office/powerpoint/2010/main" val="165936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171B212-F32B-4955-9A11-52E8B2664444}"/>
              </a:ext>
            </a:extLst>
          </p:cNvPr>
          <p:cNvSpPr>
            <a:spLocks noGrp="1"/>
          </p:cNvSpPr>
          <p:nvPr>
            <p:ph type="title"/>
          </p:nvPr>
        </p:nvSpPr>
        <p:spPr>
          <a:xfrm>
            <a:off x="452490" y="1382511"/>
            <a:ext cx="5246408" cy="1404481"/>
          </a:xfrm>
        </p:spPr>
        <p:txBody>
          <a:bodyPr/>
          <a:lstStyle/>
          <a:p>
            <a:r>
              <a:rPr lang="cs-CZ" dirty="0"/>
              <a:t>„ZDRAVÍ 2030“</a:t>
            </a:r>
            <a:br>
              <a:rPr lang="cs-CZ" dirty="0"/>
            </a:br>
            <a:r>
              <a:rPr lang="cs-CZ" dirty="0"/>
              <a:t>– analytická studie </a:t>
            </a:r>
          </a:p>
        </p:txBody>
      </p:sp>
      <p:sp>
        <p:nvSpPr>
          <p:cNvPr id="5" name="Zástupný text 6">
            <a:extLst>
              <a:ext uri="{FF2B5EF4-FFF2-40B4-BE49-F238E27FC236}">
                <a16:creationId xmlns:a16="http://schemas.microsoft.com/office/drawing/2014/main" id="{5DCF0AB6-68C2-4761-9566-86C1FAD4A8F2}"/>
              </a:ext>
            </a:extLst>
          </p:cNvPr>
          <p:cNvSpPr>
            <a:spLocks noGrp="1"/>
          </p:cNvSpPr>
          <p:nvPr>
            <p:ph type="body" sz="quarter" idx="10"/>
          </p:nvPr>
        </p:nvSpPr>
        <p:spPr>
          <a:xfrm>
            <a:off x="233655" y="5048635"/>
            <a:ext cx="11116463" cy="468000"/>
          </a:xfrm>
        </p:spPr>
        <p:txBody>
          <a:bodyPr/>
          <a:lstStyle/>
          <a:p>
            <a:r>
              <a:rPr lang="cs-CZ" dirty="0"/>
              <a:t>Významné zdroje dat pro analytickou studii</a:t>
            </a:r>
          </a:p>
        </p:txBody>
      </p:sp>
    </p:spTree>
    <p:extLst>
      <p:ext uri="{BB962C8B-B14F-4D97-AF65-F5344CB8AC3E}">
        <p14:creationId xmlns:p14="http://schemas.microsoft.com/office/powerpoint/2010/main" val="4093432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2" name="Title 1"/>
          <p:cNvSpPr>
            <a:spLocks noGrp="1"/>
          </p:cNvSpPr>
          <p:nvPr>
            <p:ph type="title"/>
          </p:nvPr>
        </p:nvSpPr>
        <p:spPr/>
        <p:txBody>
          <a:bodyPr>
            <a:normAutofit/>
          </a:bodyPr>
          <a:lstStyle/>
          <a:p>
            <a:r>
              <a:rPr lang="cs-CZ" dirty="0"/>
              <a:t>Vývoj počtu dětí ve věku 0 – 14 let a seniorů ve věku 65+</a:t>
            </a:r>
            <a:endParaRPr lang="en-US" dirty="0"/>
          </a:p>
        </p:txBody>
      </p:sp>
      <p:sp>
        <p:nvSpPr>
          <p:cNvPr id="13" name="TextBox 7">
            <a:extLst>
              <a:ext uri="{FF2B5EF4-FFF2-40B4-BE49-F238E27FC236}">
                <a16:creationId xmlns:a16="http://schemas.microsoft.com/office/drawing/2014/main" id="{48A18F2B-CF1C-4718-A09E-1E4AB83C0BF2}"/>
              </a:ext>
            </a:extLst>
          </p:cNvPr>
          <p:cNvSpPr txBox="1"/>
          <p:nvPr/>
        </p:nvSpPr>
        <p:spPr>
          <a:xfrm>
            <a:off x="8631936" y="1096215"/>
            <a:ext cx="3364481" cy="5267282"/>
          </a:xfrm>
          <a:prstGeom prst="rect">
            <a:avLst/>
          </a:prstGeom>
          <a:noFill/>
          <a:ln>
            <a:solidFill>
              <a:schemeClr val="bg1">
                <a:lumMod val="75000"/>
              </a:schemeClr>
            </a:solidFill>
          </a:ln>
        </p:spPr>
        <p:txBody>
          <a:bodyPr wrap="square" rtlCol="0">
            <a:noAutofit/>
          </a:bodyPr>
          <a:lstStyle/>
          <a:p>
            <a:r>
              <a:rPr lang="cs-CZ" sz="1400" dirty="0"/>
              <a:t>Stárnutí obyvatel se měří pomocí indexu stáří, což je podíl velikosti </a:t>
            </a:r>
            <a:r>
              <a:rPr lang="cs-CZ" sz="1400" dirty="0" err="1"/>
              <a:t>postreprodukční</a:t>
            </a:r>
            <a:r>
              <a:rPr lang="cs-CZ" sz="1400" dirty="0"/>
              <a:t> a dětské (mladistvé) kohorty obyvatel.  V České republice můžeme pozorovat zvyšování tohoto indexu a tedy i zvyšování počtu osob starších 65 let oproti počtu osob mladších než 15 let, což bude mít sociální i ekonomické důsledky.</a:t>
            </a:r>
          </a:p>
          <a:p>
            <a:endParaRPr lang="cs-CZ" sz="1400" dirty="0"/>
          </a:p>
          <a:p>
            <a:r>
              <a:rPr lang="cs-CZ" sz="1400" dirty="0"/>
              <a:t>Vývoj indexu stáří Královéhradeckého kraje kopíroval cca do roku 2009 vývoj tohoto indexu ČR, poté se zvyšuje rychleji než je český průměr</a:t>
            </a:r>
            <a:r>
              <a:rPr lang="cs-CZ" sz="1400" dirty="0" smtClean="0"/>
              <a:t>. Zatímco </a:t>
            </a:r>
            <a:r>
              <a:rPr lang="cs-CZ" sz="1400" dirty="0"/>
              <a:t>podíl seniorů je v Královéhradeckém kraji vyšší než republikový průměr, podíl dětí do 14 let se s republikovým průměrem téměř shoduje.</a:t>
            </a:r>
          </a:p>
        </p:txBody>
      </p:sp>
      <p:sp>
        <p:nvSpPr>
          <p:cNvPr id="19" name="TextBox 7">
            <a:extLst>
              <a:ext uri="{FF2B5EF4-FFF2-40B4-BE49-F238E27FC236}">
                <a16:creationId xmlns:a16="http://schemas.microsoft.com/office/drawing/2014/main" id="{9833BE18-9CDC-4806-ADF3-4079E3A5717E}"/>
              </a:ext>
            </a:extLst>
          </p:cNvPr>
          <p:cNvSpPr txBox="1"/>
          <p:nvPr/>
        </p:nvSpPr>
        <p:spPr>
          <a:xfrm>
            <a:off x="211321" y="961502"/>
            <a:ext cx="7067665" cy="389154"/>
          </a:xfrm>
          <a:prstGeom prst="rect">
            <a:avLst/>
          </a:prstGeom>
          <a:noFill/>
          <a:ln>
            <a:noFill/>
          </a:ln>
        </p:spPr>
        <p:txBody>
          <a:bodyPr wrap="none" rtlCol="0">
            <a:noAutofit/>
          </a:bodyPr>
          <a:lstStyle/>
          <a:p>
            <a:r>
              <a:rPr lang="cs-CZ" sz="1600" b="1" dirty="0"/>
              <a:t>Index stáří v letech 2000-2018</a:t>
            </a:r>
            <a:endParaRPr lang="en-US" sz="1600" b="1" dirty="0"/>
          </a:p>
        </p:txBody>
      </p:sp>
      <p:sp>
        <p:nvSpPr>
          <p:cNvPr id="20" name="TextBox 7">
            <a:extLst>
              <a:ext uri="{FF2B5EF4-FFF2-40B4-BE49-F238E27FC236}">
                <a16:creationId xmlns:a16="http://schemas.microsoft.com/office/drawing/2014/main" id="{6DC14166-9C9D-434A-8B99-CE18808FBD94}"/>
              </a:ext>
            </a:extLst>
          </p:cNvPr>
          <p:cNvSpPr txBox="1"/>
          <p:nvPr/>
        </p:nvSpPr>
        <p:spPr>
          <a:xfrm>
            <a:off x="368739" y="3776635"/>
            <a:ext cx="7067665" cy="389154"/>
          </a:xfrm>
          <a:prstGeom prst="rect">
            <a:avLst/>
          </a:prstGeom>
          <a:noFill/>
          <a:ln>
            <a:noFill/>
          </a:ln>
        </p:spPr>
        <p:txBody>
          <a:bodyPr wrap="none" rtlCol="0">
            <a:noAutofit/>
          </a:bodyPr>
          <a:lstStyle/>
          <a:p>
            <a:r>
              <a:rPr lang="cs-CZ" sz="1600" b="1" dirty="0"/>
              <a:t>Vývoj počtu dětí ve věku 0-14 let</a:t>
            </a:r>
            <a:endParaRPr lang="en-US" sz="1600" b="1" dirty="0"/>
          </a:p>
        </p:txBody>
      </p:sp>
      <p:sp>
        <p:nvSpPr>
          <p:cNvPr id="21" name="TextBox 7">
            <a:extLst>
              <a:ext uri="{FF2B5EF4-FFF2-40B4-BE49-F238E27FC236}">
                <a16:creationId xmlns:a16="http://schemas.microsoft.com/office/drawing/2014/main" id="{CC58ECC7-D8B0-4AEE-A94E-E3F82500A14C}"/>
              </a:ext>
            </a:extLst>
          </p:cNvPr>
          <p:cNvSpPr txBox="1"/>
          <p:nvPr/>
        </p:nvSpPr>
        <p:spPr>
          <a:xfrm>
            <a:off x="5018147" y="3729856"/>
            <a:ext cx="3504061" cy="389154"/>
          </a:xfrm>
          <a:prstGeom prst="rect">
            <a:avLst/>
          </a:prstGeom>
          <a:noFill/>
          <a:ln>
            <a:noFill/>
          </a:ln>
        </p:spPr>
        <p:txBody>
          <a:bodyPr wrap="none" rtlCol="0">
            <a:noAutofit/>
          </a:bodyPr>
          <a:lstStyle/>
          <a:p>
            <a:r>
              <a:rPr lang="cs-CZ" sz="1600" b="1" dirty="0"/>
              <a:t>Vývoj počtu seniorů ve věku 65+ </a:t>
            </a:r>
          </a:p>
        </p:txBody>
      </p:sp>
      <p:graphicFrame>
        <p:nvGraphicFramePr>
          <p:cNvPr id="15" name="Graf 14">
            <a:extLst>
              <a:ext uri="{FF2B5EF4-FFF2-40B4-BE49-F238E27FC236}">
                <a16:creationId xmlns:a16="http://schemas.microsoft.com/office/drawing/2014/main" id="{2AE36D0B-F522-4EFD-9D02-83D62F62E640}"/>
              </a:ext>
            </a:extLst>
          </p:cNvPr>
          <p:cNvGraphicFramePr>
            <a:graphicFrameLocks/>
          </p:cNvGraphicFramePr>
          <p:nvPr/>
        </p:nvGraphicFramePr>
        <p:xfrm>
          <a:off x="4788000" y="4176000"/>
          <a:ext cx="4053600" cy="214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af 15">
            <a:extLst>
              <a:ext uri="{FF2B5EF4-FFF2-40B4-BE49-F238E27FC236}">
                <a16:creationId xmlns:a16="http://schemas.microsoft.com/office/drawing/2014/main" id="{B0798A88-E34B-437A-BE99-8B7D6A778D1E}"/>
              </a:ext>
            </a:extLst>
          </p:cNvPr>
          <p:cNvGraphicFramePr>
            <a:graphicFrameLocks/>
          </p:cNvGraphicFramePr>
          <p:nvPr>
            <p:extLst>
              <p:ext uri="{D42A27DB-BD31-4B8C-83A1-F6EECF244321}">
                <p14:modId xmlns:p14="http://schemas.microsoft.com/office/powerpoint/2010/main" val="4223302288"/>
              </p:ext>
            </p:extLst>
          </p:nvPr>
        </p:nvGraphicFramePr>
        <p:xfrm>
          <a:off x="108000" y="1296000"/>
          <a:ext cx="8180814" cy="2249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af 16">
            <a:extLst>
              <a:ext uri="{FF2B5EF4-FFF2-40B4-BE49-F238E27FC236}">
                <a16:creationId xmlns:a16="http://schemas.microsoft.com/office/drawing/2014/main" id="{6368FD20-2D5D-4BE8-8F15-6333944CD674}"/>
              </a:ext>
            </a:extLst>
          </p:cNvPr>
          <p:cNvGraphicFramePr>
            <a:graphicFrameLocks/>
          </p:cNvGraphicFramePr>
          <p:nvPr/>
        </p:nvGraphicFramePr>
        <p:xfrm>
          <a:off x="252000" y="4176000"/>
          <a:ext cx="4053600" cy="214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025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Obyvatelstvo nad 65 let věku: regionální srovnání</a:t>
            </a:r>
          </a:p>
        </p:txBody>
      </p:sp>
      <p:sp>
        <p:nvSpPr>
          <p:cNvPr id="3" name="Obdélník 2"/>
          <p:cNvSpPr/>
          <p:nvPr/>
        </p:nvSpPr>
        <p:spPr>
          <a:xfrm>
            <a:off x="272591" y="607186"/>
            <a:ext cx="2791085" cy="369332"/>
          </a:xfrm>
          <a:prstGeom prst="rect">
            <a:avLst/>
          </a:prstGeom>
        </p:spPr>
        <p:txBody>
          <a:bodyPr wrap="none">
            <a:spAutoFit/>
          </a:bodyPr>
          <a:lstStyle/>
          <a:p>
            <a:r>
              <a:rPr lang="cs-CZ" b="1" dirty="0"/>
              <a:t>Zdroj: </a:t>
            </a:r>
            <a:r>
              <a:rPr lang="cs-CZ" dirty="0"/>
              <a:t>Český statistický úřad</a:t>
            </a:r>
            <a:endParaRPr lang="en-US" dirty="0"/>
          </a:p>
        </p:txBody>
      </p:sp>
      <p:sp>
        <p:nvSpPr>
          <p:cNvPr id="4" name="TextBox 7"/>
          <p:cNvSpPr txBox="1"/>
          <p:nvPr/>
        </p:nvSpPr>
        <p:spPr>
          <a:xfrm>
            <a:off x="204606" y="1034333"/>
            <a:ext cx="3823855" cy="4170218"/>
          </a:xfrm>
          <a:prstGeom prst="rect">
            <a:avLst/>
          </a:prstGeom>
          <a:noFill/>
          <a:ln>
            <a:noFill/>
          </a:ln>
        </p:spPr>
        <p:txBody>
          <a:bodyPr wrap="none" rtlCol="0">
            <a:noAutofit/>
          </a:bodyPr>
          <a:lstStyle/>
          <a:p>
            <a:pPr>
              <a:spcBef>
                <a:spcPct val="0"/>
              </a:spcBef>
            </a:pPr>
            <a:r>
              <a:rPr lang="cs-CZ" altLang="cs-CZ" sz="1400" b="1" dirty="0"/>
              <a:t>Podíl obyvatel ve věku 65+ v České republice k 31.12.2018</a:t>
            </a:r>
          </a:p>
        </p:txBody>
      </p:sp>
      <p:pic>
        <p:nvPicPr>
          <p:cNvPr id="8" name="Obrázek 7">
            <a:extLst>
              <a:ext uri="{FF2B5EF4-FFF2-40B4-BE49-F238E27FC236}">
                <a16:creationId xmlns:a16="http://schemas.microsoft.com/office/drawing/2014/main" id="{A33D0C5E-683C-4535-8E0E-72A9BA818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0" y="1538927"/>
            <a:ext cx="5735616" cy="3617117"/>
          </a:xfrm>
          <a:prstGeom prst="rect">
            <a:avLst/>
          </a:prstGeom>
        </p:spPr>
      </p:pic>
      <p:pic>
        <p:nvPicPr>
          <p:cNvPr id="9" name="Obrázek 8">
            <a:extLst>
              <a:ext uri="{FF2B5EF4-FFF2-40B4-BE49-F238E27FC236}">
                <a16:creationId xmlns:a16="http://schemas.microsoft.com/office/drawing/2014/main" id="{75B0518D-8642-47B4-AE0C-152BA0D23490}"/>
              </a:ext>
            </a:extLst>
          </p:cNvPr>
          <p:cNvPicPr>
            <a:picLocks noChangeAspect="1"/>
          </p:cNvPicPr>
          <p:nvPr/>
        </p:nvPicPr>
        <p:blipFill>
          <a:blip r:embed="rId3"/>
          <a:stretch>
            <a:fillRect/>
          </a:stretch>
        </p:blipFill>
        <p:spPr>
          <a:xfrm>
            <a:off x="4806756" y="1471297"/>
            <a:ext cx="348119" cy="952834"/>
          </a:xfrm>
          <a:prstGeom prst="rect">
            <a:avLst/>
          </a:prstGeom>
        </p:spPr>
      </p:pic>
      <p:sp>
        <p:nvSpPr>
          <p:cNvPr id="10" name="TextovéPole 9">
            <a:extLst>
              <a:ext uri="{FF2B5EF4-FFF2-40B4-BE49-F238E27FC236}">
                <a16:creationId xmlns:a16="http://schemas.microsoft.com/office/drawing/2014/main" id="{BEB85F3E-E449-4C38-A4B8-238DF0A69321}"/>
              </a:ext>
            </a:extLst>
          </p:cNvPr>
          <p:cNvSpPr txBox="1"/>
          <p:nvPr/>
        </p:nvSpPr>
        <p:spPr>
          <a:xfrm>
            <a:off x="5152726" y="1471297"/>
            <a:ext cx="641522" cy="246221"/>
          </a:xfrm>
          <a:prstGeom prst="rect">
            <a:avLst/>
          </a:prstGeom>
          <a:noFill/>
        </p:spPr>
        <p:txBody>
          <a:bodyPr wrap="none" rtlCol="0">
            <a:spAutoFit/>
          </a:bodyPr>
          <a:lstStyle/>
          <a:p>
            <a:r>
              <a:rPr lang="cs-CZ" sz="1000" dirty="0"/>
              <a:t>0 -15, 48</a:t>
            </a:r>
          </a:p>
        </p:txBody>
      </p:sp>
      <p:sp>
        <p:nvSpPr>
          <p:cNvPr id="11" name="TextovéPole 10">
            <a:extLst>
              <a:ext uri="{FF2B5EF4-FFF2-40B4-BE49-F238E27FC236}">
                <a16:creationId xmlns:a16="http://schemas.microsoft.com/office/drawing/2014/main" id="{712069EE-BDC4-42C6-B011-B6D6E6794C42}"/>
              </a:ext>
            </a:extLst>
          </p:cNvPr>
          <p:cNvSpPr txBox="1"/>
          <p:nvPr/>
        </p:nvSpPr>
        <p:spPr>
          <a:xfrm>
            <a:off x="5152725" y="1646021"/>
            <a:ext cx="896399" cy="246221"/>
          </a:xfrm>
          <a:prstGeom prst="rect">
            <a:avLst/>
          </a:prstGeom>
          <a:noFill/>
        </p:spPr>
        <p:txBody>
          <a:bodyPr wrap="none" rtlCol="0">
            <a:spAutoFit/>
          </a:bodyPr>
          <a:lstStyle/>
          <a:p>
            <a:r>
              <a:rPr lang="cs-CZ" sz="1000" dirty="0"/>
              <a:t>15,49 – 18,79</a:t>
            </a:r>
          </a:p>
        </p:txBody>
      </p:sp>
      <p:sp>
        <p:nvSpPr>
          <p:cNvPr id="12" name="TextovéPole 11">
            <a:extLst>
              <a:ext uri="{FF2B5EF4-FFF2-40B4-BE49-F238E27FC236}">
                <a16:creationId xmlns:a16="http://schemas.microsoft.com/office/drawing/2014/main" id="{866DB562-C044-4413-BA70-FEBC8322232C}"/>
              </a:ext>
            </a:extLst>
          </p:cNvPr>
          <p:cNvSpPr txBox="1"/>
          <p:nvPr/>
        </p:nvSpPr>
        <p:spPr>
          <a:xfrm>
            <a:off x="5165549" y="1836288"/>
            <a:ext cx="896399" cy="246221"/>
          </a:xfrm>
          <a:prstGeom prst="rect">
            <a:avLst/>
          </a:prstGeom>
          <a:noFill/>
        </p:spPr>
        <p:txBody>
          <a:bodyPr wrap="none" rtlCol="0">
            <a:spAutoFit/>
          </a:bodyPr>
          <a:lstStyle/>
          <a:p>
            <a:r>
              <a:rPr lang="cs-CZ" sz="1000" dirty="0"/>
              <a:t>18,80 – 19,78</a:t>
            </a:r>
          </a:p>
        </p:txBody>
      </p:sp>
      <p:sp>
        <p:nvSpPr>
          <p:cNvPr id="13" name="TextovéPole 12">
            <a:extLst>
              <a:ext uri="{FF2B5EF4-FFF2-40B4-BE49-F238E27FC236}">
                <a16:creationId xmlns:a16="http://schemas.microsoft.com/office/drawing/2014/main" id="{526A1E15-A915-4489-8127-ED13C9BA33C2}"/>
              </a:ext>
            </a:extLst>
          </p:cNvPr>
          <p:cNvSpPr txBox="1"/>
          <p:nvPr/>
        </p:nvSpPr>
        <p:spPr>
          <a:xfrm>
            <a:off x="5165549" y="2019524"/>
            <a:ext cx="899605" cy="246221"/>
          </a:xfrm>
          <a:prstGeom prst="rect">
            <a:avLst/>
          </a:prstGeom>
          <a:noFill/>
        </p:spPr>
        <p:txBody>
          <a:bodyPr wrap="none" rtlCol="0">
            <a:spAutoFit/>
          </a:bodyPr>
          <a:lstStyle/>
          <a:p>
            <a:r>
              <a:rPr lang="cs-CZ" sz="1000" dirty="0"/>
              <a:t>19,79 - 20,74</a:t>
            </a:r>
          </a:p>
        </p:txBody>
      </p:sp>
      <p:sp>
        <p:nvSpPr>
          <p:cNvPr id="14" name="TextovéPole 13">
            <a:extLst>
              <a:ext uri="{FF2B5EF4-FFF2-40B4-BE49-F238E27FC236}">
                <a16:creationId xmlns:a16="http://schemas.microsoft.com/office/drawing/2014/main" id="{22FAC171-8753-4F96-91DD-B2CF517E9F39}"/>
              </a:ext>
            </a:extLst>
          </p:cNvPr>
          <p:cNvSpPr txBox="1"/>
          <p:nvPr/>
        </p:nvSpPr>
        <p:spPr>
          <a:xfrm>
            <a:off x="5178374" y="2209791"/>
            <a:ext cx="572593" cy="246221"/>
          </a:xfrm>
          <a:prstGeom prst="rect">
            <a:avLst/>
          </a:prstGeom>
          <a:noFill/>
        </p:spPr>
        <p:txBody>
          <a:bodyPr wrap="none" rtlCol="0">
            <a:spAutoFit/>
          </a:bodyPr>
          <a:lstStyle/>
          <a:p>
            <a:r>
              <a:rPr lang="cs-CZ" sz="1000" dirty="0"/>
              <a:t>20,74 +</a:t>
            </a:r>
          </a:p>
        </p:txBody>
      </p:sp>
      <p:sp>
        <p:nvSpPr>
          <p:cNvPr id="15" name="Obdélník 14">
            <a:extLst>
              <a:ext uri="{FF2B5EF4-FFF2-40B4-BE49-F238E27FC236}">
                <a16:creationId xmlns:a16="http://schemas.microsoft.com/office/drawing/2014/main" id="{ECB04C14-5799-4CE6-9771-1C5AEF335EC1}"/>
              </a:ext>
            </a:extLst>
          </p:cNvPr>
          <p:cNvSpPr/>
          <p:nvPr/>
        </p:nvSpPr>
        <p:spPr>
          <a:xfrm>
            <a:off x="9637776" y="1888335"/>
            <a:ext cx="2413508" cy="2462213"/>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V České republice můžeme pozorovat </a:t>
            </a:r>
            <a:r>
              <a:rPr lang="cs-CZ" sz="1400" dirty="0"/>
              <a:t>zvyšování počtu osob starších 65 let. </a:t>
            </a:r>
          </a:p>
          <a:p>
            <a:pPr>
              <a:spcAft>
                <a:spcPts val="0"/>
              </a:spcAft>
            </a:pPr>
            <a:endParaRPr lang="cs-CZ" sz="1400" dirty="0"/>
          </a:p>
          <a:p>
            <a:pPr>
              <a:spcAft>
                <a:spcPts val="0"/>
              </a:spcAft>
            </a:pPr>
            <a:r>
              <a:rPr lang="cs-CZ" sz="1400" dirty="0"/>
              <a:t>Nejnižší podíl seniorů dlouhodobě vykazují Středočeský kraj a Hlavní město Praha k 31. 12. 2018</a:t>
            </a:r>
            <a:r>
              <a:rPr lang="cs-CZ" sz="1400" dirty="0" smtClean="0"/>
              <a:t>. HKK má v regionálním srovnání nejvyšší podíl obyvatel starších než 65 let-  </a:t>
            </a:r>
            <a:endParaRPr lang="cs-CZ" sz="1400" dirty="0">
              <a:latin typeface="Calibri" panose="020F0502020204030204" pitchFamily="34" charset="0"/>
              <a:ea typeface="Calibri" panose="020F0502020204030204" pitchFamily="34" charset="0"/>
            </a:endParaRPr>
          </a:p>
        </p:txBody>
      </p:sp>
      <p:sp>
        <p:nvSpPr>
          <p:cNvPr id="18" name="TextBox 7">
            <a:extLst>
              <a:ext uri="{FF2B5EF4-FFF2-40B4-BE49-F238E27FC236}">
                <a16:creationId xmlns:a16="http://schemas.microsoft.com/office/drawing/2014/main" id="{B1F67BE6-BF45-4466-9B48-22607D92E8E6}"/>
              </a:ext>
            </a:extLst>
          </p:cNvPr>
          <p:cNvSpPr txBox="1"/>
          <p:nvPr/>
        </p:nvSpPr>
        <p:spPr>
          <a:xfrm>
            <a:off x="6213369" y="1209634"/>
            <a:ext cx="3195807" cy="440268"/>
          </a:xfrm>
          <a:prstGeom prst="rect">
            <a:avLst/>
          </a:prstGeom>
          <a:noFill/>
          <a:ln>
            <a:noFill/>
          </a:ln>
        </p:spPr>
        <p:txBody>
          <a:bodyPr wrap="none" rtlCol="0">
            <a:noAutofit/>
          </a:bodyPr>
          <a:lstStyle/>
          <a:p>
            <a:pPr>
              <a:spcBef>
                <a:spcPct val="0"/>
              </a:spcBef>
            </a:pPr>
            <a:r>
              <a:rPr lang="cs-CZ" altLang="cs-CZ" sz="1400" b="1" dirty="0"/>
              <a:t>Podíl obyvatel ve věku 65+ k 31.12.2018</a:t>
            </a:r>
          </a:p>
        </p:txBody>
      </p:sp>
      <p:graphicFrame>
        <p:nvGraphicFramePr>
          <p:cNvPr id="19" name="Tabulka 18">
            <a:extLst>
              <a:ext uri="{FF2B5EF4-FFF2-40B4-BE49-F238E27FC236}">
                <a16:creationId xmlns:a16="http://schemas.microsoft.com/office/drawing/2014/main" id="{72F989E3-E707-4264-BD39-C946D2A61239}"/>
              </a:ext>
            </a:extLst>
          </p:cNvPr>
          <p:cNvGraphicFramePr>
            <a:graphicFrameLocks noGrp="1"/>
          </p:cNvGraphicFramePr>
          <p:nvPr>
            <p:extLst>
              <p:ext uri="{D42A27DB-BD31-4B8C-83A1-F6EECF244321}">
                <p14:modId xmlns:p14="http://schemas.microsoft.com/office/powerpoint/2010/main" val="4013817943"/>
              </p:ext>
            </p:extLst>
          </p:nvPr>
        </p:nvGraphicFramePr>
        <p:xfrm>
          <a:off x="6353098" y="1551008"/>
          <a:ext cx="3040048" cy="4541520"/>
        </p:xfrm>
        <a:graphic>
          <a:graphicData uri="http://schemas.openxmlformats.org/drawingml/2006/table">
            <a:tbl>
              <a:tblPr>
                <a:tableStyleId>{0E3FDE45-AF77-4B5C-9715-49D594BDF05E}</a:tableStyleId>
              </a:tblPr>
              <a:tblGrid>
                <a:gridCol w="2052884">
                  <a:extLst>
                    <a:ext uri="{9D8B030D-6E8A-4147-A177-3AD203B41FA5}">
                      <a16:colId xmlns:a16="http://schemas.microsoft.com/office/drawing/2014/main" val="3924506092"/>
                    </a:ext>
                  </a:extLst>
                </a:gridCol>
                <a:gridCol w="987164">
                  <a:extLst>
                    <a:ext uri="{9D8B030D-6E8A-4147-A177-3AD203B41FA5}">
                      <a16:colId xmlns:a16="http://schemas.microsoft.com/office/drawing/2014/main" val="1012186789"/>
                    </a:ext>
                  </a:extLst>
                </a:gridCol>
              </a:tblGrid>
              <a:tr h="433211">
                <a:tc>
                  <a:txBody>
                    <a:bodyPr/>
                    <a:lstStyle/>
                    <a:p>
                      <a:pPr algn="l" fontAlgn="ctr"/>
                      <a:r>
                        <a:rPr lang="cs-CZ" sz="1600" b="1" u="none" strike="noStrike" dirty="0">
                          <a:effectLst/>
                        </a:rPr>
                        <a:t>Území</a:t>
                      </a:r>
                      <a:endParaRPr lang="cs-CZ"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r" fontAlgn="ctr"/>
                      <a:r>
                        <a:rPr lang="cs-CZ" sz="1600" b="1" u="none" strike="noStrike" dirty="0">
                          <a:effectLst/>
                        </a:rPr>
                        <a:t>Podíl obyvatel (%)</a:t>
                      </a:r>
                      <a:endParaRPr lang="cs-CZ" sz="16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4426768"/>
                  </a:ext>
                </a:extLst>
              </a:tr>
              <a:tr h="216606">
                <a:tc>
                  <a:txBody>
                    <a:bodyPr/>
                    <a:lstStyle/>
                    <a:p>
                      <a:pPr algn="l" fontAlgn="b"/>
                      <a:r>
                        <a:rPr lang="cs-CZ" sz="1600" u="none" strike="noStrike" dirty="0">
                          <a:effectLst/>
                        </a:rPr>
                        <a:t>Hlavní město Praha</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a:effectLst/>
                        </a:rPr>
                        <a:t>18,9</a:t>
                      </a:r>
                      <a:endParaRPr lang="cs-CZ"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8818476"/>
                  </a:ext>
                </a:extLst>
              </a:tr>
              <a:tr h="216606">
                <a:tc>
                  <a:txBody>
                    <a:bodyPr/>
                    <a:lstStyle/>
                    <a:p>
                      <a:pPr algn="l" fontAlgn="b"/>
                      <a:r>
                        <a:rPr lang="cs-CZ" sz="1600" u="none" strike="noStrike" dirty="0">
                          <a:effectLst/>
                        </a:rPr>
                        <a:t>Středočeský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a:effectLst/>
                        </a:rPr>
                        <a:t>18,2</a:t>
                      </a:r>
                      <a:endParaRPr lang="cs-CZ"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79171993"/>
                  </a:ext>
                </a:extLst>
              </a:tr>
              <a:tr h="216606">
                <a:tc>
                  <a:txBody>
                    <a:bodyPr/>
                    <a:lstStyle/>
                    <a:p>
                      <a:pPr algn="l" fontAlgn="b"/>
                      <a:r>
                        <a:rPr lang="cs-CZ" sz="1600" u="none" strike="noStrike" dirty="0">
                          <a:effectLst/>
                        </a:rPr>
                        <a:t>Jihočeský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20,0</a:t>
                      </a:r>
                      <a:endParaRPr lang="cs-CZ"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1705905"/>
                  </a:ext>
                </a:extLst>
              </a:tr>
              <a:tr h="216606">
                <a:tc>
                  <a:txBody>
                    <a:bodyPr/>
                    <a:lstStyle/>
                    <a:p>
                      <a:pPr algn="l" fontAlgn="b"/>
                      <a:r>
                        <a:rPr lang="cs-CZ" sz="1600" u="none" strike="noStrike" dirty="0">
                          <a:effectLst/>
                        </a:rPr>
                        <a:t>Plzeňský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20,0</a:t>
                      </a:r>
                      <a:endParaRPr lang="cs-CZ"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4275762"/>
                  </a:ext>
                </a:extLst>
              </a:tr>
              <a:tr h="216606">
                <a:tc>
                  <a:txBody>
                    <a:bodyPr/>
                    <a:lstStyle/>
                    <a:p>
                      <a:pPr algn="l" fontAlgn="b"/>
                      <a:r>
                        <a:rPr lang="cs-CZ" sz="1600" u="none" strike="noStrike" dirty="0">
                          <a:effectLst/>
                        </a:rPr>
                        <a:t>Karlovarský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a:effectLst/>
                        </a:rPr>
                        <a:t>20,0</a:t>
                      </a:r>
                      <a:endParaRPr lang="cs-CZ"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2882711"/>
                  </a:ext>
                </a:extLst>
              </a:tr>
              <a:tr h="216606">
                <a:tc>
                  <a:txBody>
                    <a:bodyPr/>
                    <a:lstStyle/>
                    <a:p>
                      <a:pPr algn="l" fontAlgn="b"/>
                      <a:r>
                        <a:rPr lang="cs-CZ" sz="1600" u="none" strike="noStrike" dirty="0">
                          <a:effectLst/>
                        </a:rPr>
                        <a:t>Ústecký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19,3</a:t>
                      </a:r>
                      <a:endParaRPr lang="cs-CZ"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4729114"/>
                  </a:ext>
                </a:extLst>
              </a:tr>
              <a:tr h="216606">
                <a:tc>
                  <a:txBody>
                    <a:bodyPr/>
                    <a:lstStyle/>
                    <a:p>
                      <a:pPr algn="l" fontAlgn="b"/>
                      <a:r>
                        <a:rPr lang="cs-CZ" sz="1600" b="0" u="none" strike="noStrike" dirty="0">
                          <a:effectLst/>
                        </a:rPr>
                        <a:t>Liberecký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b="0" u="none" strike="noStrike" dirty="0">
                          <a:effectLst/>
                        </a:rPr>
                        <a:t>19,9</a:t>
                      </a:r>
                      <a:endParaRPr lang="cs-CZ"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7825569"/>
                  </a:ext>
                </a:extLst>
              </a:tr>
              <a:tr h="216606">
                <a:tc>
                  <a:txBody>
                    <a:bodyPr/>
                    <a:lstStyle/>
                    <a:p>
                      <a:pPr algn="l" fontAlgn="b"/>
                      <a:r>
                        <a:rPr lang="cs-CZ" sz="1600" b="1" u="none" strike="noStrike" dirty="0">
                          <a:effectLst/>
                        </a:rPr>
                        <a:t>Královéhradecký kraj</a:t>
                      </a:r>
                      <a:endParaRPr lang="cs-CZ"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b="1" u="none" strike="noStrike" dirty="0">
                          <a:effectLst/>
                        </a:rPr>
                        <a:t>21,2</a:t>
                      </a:r>
                      <a:endParaRPr lang="cs-CZ"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2922158"/>
                  </a:ext>
                </a:extLst>
              </a:tr>
              <a:tr h="216606">
                <a:tc>
                  <a:txBody>
                    <a:bodyPr/>
                    <a:lstStyle/>
                    <a:p>
                      <a:pPr algn="l" fontAlgn="b"/>
                      <a:r>
                        <a:rPr lang="cs-CZ" sz="1600" u="none" strike="noStrike" dirty="0">
                          <a:effectLst/>
                        </a:rPr>
                        <a:t>Pardubický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a:effectLst/>
                        </a:rPr>
                        <a:t>19,9</a:t>
                      </a:r>
                      <a:endParaRPr lang="cs-CZ"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9961477"/>
                  </a:ext>
                </a:extLst>
              </a:tr>
              <a:tr h="216606">
                <a:tc>
                  <a:txBody>
                    <a:bodyPr/>
                    <a:lstStyle/>
                    <a:p>
                      <a:pPr algn="l" fontAlgn="b"/>
                      <a:r>
                        <a:rPr lang="cs-CZ" sz="1600" u="none" strike="noStrike">
                          <a:effectLst/>
                        </a:rPr>
                        <a:t>Vysočina</a:t>
                      </a:r>
                      <a:endParaRPr lang="cs-CZ"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20,1</a:t>
                      </a:r>
                      <a:endParaRPr lang="cs-CZ"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914986"/>
                  </a:ext>
                </a:extLst>
              </a:tr>
              <a:tr h="216606">
                <a:tc>
                  <a:txBody>
                    <a:bodyPr/>
                    <a:lstStyle/>
                    <a:p>
                      <a:pPr algn="l" fontAlgn="b"/>
                      <a:r>
                        <a:rPr lang="cs-CZ" sz="1600" b="0" u="none" strike="noStrike" dirty="0">
                          <a:effectLst/>
                        </a:rPr>
                        <a:t>Jihomoravský kraj</a:t>
                      </a:r>
                      <a:endParaRPr lang="cs-CZ" sz="1600" b="0"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cs-CZ" sz="1600" b="0" u="none" strike="noStrike" dirty="0">
                          <a:effectLst/>
                        </a:rPr>
                        <a:t>19,7</a:t>
                      </a:r>
                      <a:endParaRPr lang="cs-CZ" sz="16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7344463"/>
                  </a:ext>
                </a:extLst>
              </a:tr>
              <a:tr h="216606">
                <a:tc>
                  <a:txBody>
                    <a:bodyPr/>
                    <a:lstStyle/>
                    <a:p>
                      <a:pPr algn="l" fontAlgn="b"/>
                      <a:r>
                        <a:rPr lang="cs-CZ" sz="1600" u="none" strike="noStrike" dirty="0">
                          <a:effectLst/>
                        </a:rPr>
                        <a:t>Olomoucký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20,2</a:t>
                      </a:r>
                      <a:endParaRPr lang="cs-CZ"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8907184"/>
                  </a:ext>
                </a:extLst>
              </a:tr>
              <a:tr h="216606">
                <a:tc>
                  <a:txBody>
                    <a:bodyPr/>
                    <a:lstStyle/>
                    <a:p>
                      <a:pPr algn="l" fontAlgn="b"/>
                      <a:r>
                        <a:rPr lang="cs-CZ" sz="1600" u="none" strike="noStrike" dirty="0">
                          <a:effectLst/>
                        </a:rPr>
                        <a:t>Zlínský kraj</a:t>
                      </a:r>
                      <a:endParaRPr lang="cs-CZ"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20,3</a:t>
                      </a:r>
                      <a:endParaRPr lang="cs-CZ" sz="16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5072631"/>
                  </a:ext>
                </a:extLst>
              </a:tr>
              <a:tr h="216606">
                <a:tc>
                  <a:txBody>
                    <a:bodyPr/>
                    <a:lstStyle/>
                    <a:p>
                      <a:pPr algn="l" fontAlgn="b"/>
                      <a:r>
                        <a:rPr lang="cs-CZ" sz="1600" u="none" strike="noStrike" dirty="0">
                          <a:effectLst/>
                        </a:rPr>
                        <a:t>Moravskoslezský kraj</a:t>
                      </a:r>
                      <a:endParaRPr lang="cs-CZ"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19,6</a:t>
                      </a:r>
                      <a:endParaRPr lang="cs-CZ"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7699281"/>
                  </a:ext>
                </a:extLst>
              </a:tr>
              <a:tr h="216606">
                <a:tc>
                  <a:txBody>
                    <a:bodyPr/>
                    <a:lstStyle/>
                    <a:p>
                      <a:pPr algn="l" fontAlgn="b"/>
                      <a:r>
                        <a:rPr lang="cs-CZ" sz="1600" u="none" strike="noStrike" dirty="0">
                          <a:effectLst/>
                        </a:rPr>
                        <a:t>Česká republika</a:t>
                      </a:r>
                      <a:endParaRPr lang="cs-CZ"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600" u="none" strike="noStrike" dirty="0">
                          <a:effectLst/>
                        </a:rPr>
                        <a:t>19,6</a:t>
                      </a:r>
                      <a:endParaRPr lang="cs-CZ"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25221175"/>
                  </a:ext>
                </a:extLst>
              </a:tr>
            </a:tbl>
          </a:graphicData>
        </a:graphic>
      </p:graphicFrame>
    </p:spTree>
    <p:extLst>
      <p:ext uri="{BB962C8B-B14F-4D97-AF65-F5344CB8AC3E}">
        <p14:creationId xmlns:p14="http://schemas.microsoft.com/office/powerpoint/2010/main" val="3490338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1344" y="583411"/>
            <a:ext cx="2219903" cy="307777"/>
          </a:xfrm>
          <a:prstGeom prst="rect">
            <a:avLst/>
          </a:prstGeom>
          <a:noFill/>
        </p:spPr>
        <p:txBody>
          <a:bodyPr wrap="none" rtlCol="0">
            <a:spAutoFit/>
          </a:bodyPr>
          <a:lstStyle/>
          <a:p>
            <a:r>
              <a:rPr lang="cs-CZ" sz="1400" b="1" dirty="0"/>
              <a:t>Zdroj: </a:t>
            </a:r>
            <a:r>
              <a:rPr lang="cs-CZ" sz="1400" dirty="0"/>
              <a:t>Český statistický úřad</a:t>
            </a:r>
            <a:endParaRPr lang="en-US" sz="1400" dirty="0"/>
          </a:p>
        </p:txBody>
      </p:sp>
      <p:sp>
        <p:nvSpPr>
          <p:cNvPr id="9" name="TextBox 7"/>
          <p:cNvSpPr txBox="1"/>
          <p:nvPr/>
        </p:nvSpPr>
        <p:spPr>
          <a:xfrm>
            <a:off x="262271" y="943717"/>
            <a:ext cx="3823855" cy="4170218"/>
          </a:xfrm>
          <a:prstGeom prst="rect">
            <a:avLst/>
          </a:prstGeom>
          <a:noFill/>
          <a:ln>
            <a:noFill/>
          </a:ln>
        </p:spPr>
        <p:txBody>
          <a:bodyPr wrap="none" rtlCol="0">
            <a:noAutofit/>
          </a:bodyPr>
          <a:lstStyle/>
          <a:p>
            <a:pPr>
              <a:spcBef>
                <a:spcPct val="0"/>
              </a:spcBef>
            </a:pPr>
            <a:r>
              <a:rPr lang="cs-CZ" altLang="cs-CZ" sz="1400" b="1" dirty="0"/>
              <a:t>Podíl obyvatel ve věku 65+ v obcích v Královehradeckém kraji k 31.12.2018</a:t>
            </a:r>
          </a:p>
        </p:txBody>
      </p:sp>
      <p:sp>
        <p:nvSpPr>
          <p:cNvPr id="2" name="Title 1"/>
          <p:cNvSpPr>
            <a:spLocks noGrp="1"/>
          </p:cNvSpPr>
          <p:nvPr>
            <p:ph type="title"/>
          </p:nvPr>
        </p:nvSpPr>
        <p:spPr>
          <a:xfrm>
            <a:off x="321344" y="63213"/>
            <a:ext cx="10515600" cy="631595"/>
          </a:xfrm>
        </p:spPr>
        <p:txBody>
          <a:bodyPr>
            <a:normAutofit/>
          </a:bodyPr>
          <a:lstStyle/>
          <a:p>
            <a:r>
              <a:rPr lang="cs-CZ" dirty="0"/>
              <a:t>Obyvatelstvo nad 65 let věku: Královehradecký kraj</a:t>
            </a:r>
            <a:endParaRPr lang="en-US" dirty="0"/>
          </a:p>
        </p:txBody>
      </p:sp>
      <p:sp>
        <p:nvSpPr>
          <p:cNvPr id="11" name="Obdélník 10">
            <a:extLst>
              <a:ext uri="{FF2B5EF4-FFF2-40B4-BE49-F238E27FC236}">
                <a16:creationId xmlns:a16="http://schemas.microsoft.com/office/drawing/2014/main" id="{4C6D05FA-0CAB-490A-95D7-98FBB0B97225}"/>
              </a:ext>
            </a:extLst>
          </p:cNvPr>
          <p:cNvSpPr/>
          <p:nvPr/>
        </p:nvSpPr>
        <p:spPr>
          <a:xfrm>
            <a:off x="8279767" y="1806863"/>
            <a:ext cx="3581158" cy="2893100"/>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Podíl seniorů se v Královéhradeckém kraji neustále zvyšuje, zvyšuje se také naděje dožití těchto pětašedesátníků. V roce </a:t>
            </a:r>
            <a:r>
              <a:rPr lang="cs-CZ" sz="1400" dirty="0" smtClean="0">
                <a:latin typeface="Calibri" panose="020F0502020204030204" pitchFamily="34" charset="0"/>
                <a:ea typeface="Calibri" panose="020F0502020204030204" pitchFamily="34" charset="0"/>
              </a:rPr>
              <a:t>2018 </a:t>
            </a:r>
            <a:r>
              <a:rPr lang="cs-CZ" sz="1400" dirty="0">
                <a:latin typeface="Calibri" panose="020F0502020204030204" pitchFamily="34" charset="0"/>
                <a:ea typeface="Calibri" panose="020F0502020204030204" pitchFamily="34" charset="0"/>
              </a:rPr>
              <a:t>byla naděje dožití muže ve věku 65 let 16,7 roku, pro ženy ve stejném věku činila 20,1 roku.</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Obce s nejvyšším podílem obyvatel v důchodovém věku (65+) se v Královéhradeckém kraji nacházejí spíše v jihozápadní části kraje. Z toho plyne důležitost zajištění zdravotnické a sociální infrastruktury v těchto oblastech. </a:t>
            </a:r>
          </a:p>
          <a:p>
            <a:pPr>
              <a:spcAft>
                <a:spcPts val="0"/>
              </a:spcAft>
            </a:pPr>
            <a:endParaRPr lang="cs-CZ" sz="1400" dirty="0">
              <a:latin typeface="Calibri" panose="020F0502020204030204" pitchFamily="34" charset="0"/>
              <a:ea typeface="Calibri" panose="020F0502020204030204" pitchFamily="34" charset="0"/>
            </a:endParaRPr>
          </a:p>
        </p:txBody>
      </p:sp>
      <p:pic>
        <p:nvPicPr>
          <p:cNvPr id="8" name="Obrázek 7">
            <a:extLst>
              <a:ext uri="{FF2B5EF4-FFF2-40B4-BE49-F238E27FC236}">
                <a16:creationId xmlns:a16="http://schemas.microsoft.com/office/drawing/2014/main" id="{B4543509-F90D-48B9-9342-6FC4E328B8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52" t="4167" b="5694"/>
          <a:stretch/>
        </p:blipFill>
        <p:spPr>
          <a:xfrm>
            <a:off x="262272" y="1215007"/>
            <a:ext cx="7729204" cy="5081908"/>
          </a:xfrm>
          <a:prstGeom prst="rect">
            <a:avLst/>
          </a:prstGeom>
        </p:spPr>
      </p:pic>
    </p:spTree>
    <p:extLst>
      <p:ext uri="{BB962C8B-B14F-4D97-AF65-F5344CB8AC3E}">
        <p14:creationId xmlns:p14="http://schemas.microsoft.com/office/powerpoint/2010/main" val="3122140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4299" y="6273579"/>
            <a:ext cx="11587701"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4026872" cy="307777"/>
          </a:xfrm>
          <a:prstGeom prst="rect">
            <a:avLst/>
          </a:prstGeom>
          <a:noFill/>
        </p:spPr>
        <p:txBody>
          <a:bodyPr wrap="none" rtlCol="0">
            <a:spAutoFit/>
          </a:bodyPr>
          <a:lstStyle/>
          <a:p>
            <a:r>
              <a:rPr lang="cs-CZ" sz="1400" dirty="0"/>
              <a:t>Zdroj: Český statistický úřad, </a:t>
            </a:r>
            <a:r>
              <a:rPr lang="cs-CZ" sz="1400" i="1" dirty="0" err="1"/>
              <a:t>The</a:t>
            </a:r>
            <a:r>
              <a:rPr lang="cs-CZ" sz="1400" i="1" dirty="0"/>
              <a:t> </a:t>
            </a:r>
            <a:r>
              <a:rPr lang="cs-CZ" sz="1400" i="1" dirty="0" err="1"/>
              <a:t>World</a:t>
            </a:r>
            <a:r>
              <a:rPr lang="cs-CZ" sz="1400" i="1" dirty="0"/>
              <a:t> </a:t>
            </a:r>
            <a:r>
              <a:rPr lang="cs-CZ" sz="1400" i="1" dirty="0" err="1"/>
              <a:t>Factbook</a:t>
            </a:r>
            <a:r>
              <a:rPr lang="cs-CZ" sz="1400" i="1" dirty="0"/>
              <a:t> CIA</a:t>
            </a:r>
          </a:p>
        </p:txBody>
      </p:sp>
      <p:graphicFrame>
        <p:nvGraphicFramePr>
          <p:cNvPr id="27" name="Zástupný symbol pro obsah 3"/>
          <p:cNvGraphicFramePr>
            <a:graphicFrameLocks/>
          </p:cNvGraphicFramePr>
          <p:nvPr/>
        </p:nvGraphicFramePr>
        <p:xfrm>
          <a:off x="5513897" y="1309225"/>
          <a:ext cx="6491064" cy="4104457"/>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ovéPole 27"/>
          <p:cNvSpPr txBox="1"/>
          <p:nvPr/>
        </p:nvSpPr>
        <p:spPr>
          <a:xfrm rot="16200000">
            <a:off x="3561738" y="2729734"/>
            <a:ext cx="3456384" cy="369332"/>
          </a:xfrm>
          <a:prstGeom prst="rect">
            <a:avLst/>
          </a:prstGeom>
          <a:noFill/>
        </p:spPr>
        <p:txBody>
          <a:bodyPr wrap="square" rtlCol="0">
            <a:spAutoFit/>
          </a:bodyPr>
          <a:lstStyle/>
          <a:p>
            <a:r>
              <a:rPr lang="en-US" dirty="0"/>
              <a:t>Potential Support Ratio </a:t>
            </a:r>
            <a:r>
              <a:rPr lang="cs-CZ" dirty="0"/>
              <a:t>(PSR)</a:t>
            </a:r>
          </a:p>
        </p:txBody>
      </p:sp>
      <p:sp>
        <p:nvSpPr>
          <p:cNvPr id="30" name="Text Box 10"/>
          <p:cNvSpPr txBox="1">
            <a:spLocks noChangeArrowheads="1"/>
          </p:cNvSpPr>
          <p:nvPr/>
        </p:nvSpPr>
        <p:spPr bwMode="auto">
          <a:xfrm>
            <a:off x="5846802" y="1032226"/>
            <a:ext cx="6137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b="1">
                <a:solidFill>
                  <a:schemeClr val="tx1"/>
                </a:solidFill>
                <a:latin typeface="Arial" charset="0"/>
              </a:defRPr>
            </a:lvl1pPr>
            <a:lvl2pPr marL="742950" indent="-285750">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r>
              <a:rPr kumimoji="0" lang="cs-CZ" altLang="cs-CZ" sz="1600" dirty="0"/>
              <a:t>Vývoj hodnot PSR pro českou populaci</a:t>
            </a:r>
          </a:p>
        </p:txBody>
      </p:sp>
      <p:sp>
        <p:nvSpPr>
          <p:cNvPr id="31" name="TextovéPole 30"/>
          <p:cNvSpPr txBox="1"/>
          <p:nvPr/>
        </p:nvSpPr>
        <p:spPr>
          <a:xfrm>
            <a:off x="10301934" y="1186208"/>
            <a:ext cx="6696744" cy="276999"/>
          </a:xfrm>
          <a:prstGeom prst="rect">
            <a:avLst/>
          </a:prstGeom>
          <a:noFill/>
        </p:spPr>
        <p:txBody>
          <a:bodyPr wrap="square" rtlCol="0">
            <a:spAutoFit/>
          </a:bodyPr>
          <a:lstStyle/>
          <a:p>
            <a:r>
              <a:rPr lang="cs-CZ" sz="1200" i="1" dirty="0"/>
              <a:t>Zdroj: ČSÚ, Sčítání lidu</a:t>
            </a:r>
          </a:p>
        </p:txBody>
      </p:sp>
      <p:sp>
        <p:nvSpPr>
          <p:cNvPr id="2" name="Obdélník 1"/>
          <p:cNvSpPr/>
          <p:nvPr/>
        </p:nvSpPr>
        <p:spPr>
          <a:xfrm>
            <a:off x="2978876" y="5410392"/>
            <a:ext cx="9174212" cy="1384995"/>
          </a:xfrm>
          <a:prstGeom prst="rect">
            <a:avLst/>
          </a:prstGeom>
        </p:spPr>
        <p:txBody>
          <a:bodyPr wrap="square">
            <a:spAutoFit/>
          </a:bodyPr>
          <a:lstStyle/>
          <a:p>
            <a:r>
              <a:rPr lang="cs-CZ" sz="1400" dirty="0" err="1"/>
              <a:t>Potential</a:t>
            </a:r>
            <a:r>
              <a:rPr lang="cs-CZ" sz="1400" dirty="0"/>
              <a:t> Support Ratio (PSR) je populační ukazatel tzv. závislosti. PSR je ukazuje kolik osob v produktivním věku (15-64 let) připadá na jednu osobu ve věku 65 let a více. S jistou mírou zjednodušení, lze říci, že PSR rozděluje Evropu na západ a východ, přičemž Česká republika leží uprostřed této hranice. V roce 2014 dosáhl PSR index celosvětové hodnoty 8.1. Evropa se pohybuje na hodnotě 3.9. Poměr ekonomicky aktivních ku seniorům (PSR) se v České republice od roku 1950 snížil na polovinu. Tento fakt odráží znatelnou změnu ve složení české populace. Stárnutí populace klade zvýšené nároky na sociální systém, ale i na zajištění zdravotní péče, paliativní péči nevyjímaje.</a:t>
            </a:r>
          </a:p>
        </p:txBody>
      </p:sp>
      <p:pic>
        <p:nvPicPr>
          <p:cNvPr id="26" name="Obrázek 25" descr="image.png"/>
          <p:cNvPicPr>
            <a:picLocks noChangeAspect="1"/>
          </p:cNvPicPr>
          <p:nvPr/>
        </p:nvPicPr>
        <p:blipFill>
          <a:blip r:embed="rId4" cstate="print"/>
          <a:srcRect l="9920" b="7376"/>
          <a:stretch>
            <a:fillRect/>
          </a:stretch>
        </p:blipFill>
        <p:spPr>
          <a:xfrm>
            <a:off x="181781" y="1459203"/>
            <a:ext cx="4455132" cy="2832563"/>
          </a:xfrm>
          <a:prstGeom prst="rect">
            <a:avLst/>
          </a:prstGeom>
        </p:spPr>
      </p:pic>
      <p:sp>
        <p:nvSpPr>
          <p:cNvPr id="29" name="Text Box 10"/>
          <p:cNvSpPr txBox="1">
            <a:spLocks noChangeArrowheads="1"/>
          </p:cNvSpPr>
          <p:nvPr/>
        </p:nvSpPr>
        <p:spPr bwMode="auto">
          <a:xfrm>
            <a:off x="181781" y="1078486"/>
            <a:ext cx="6137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b="1">
                <a:solidFill>
                  <a:schemeClr val="tx1"/>
                </a:solidFill>
                <a:latin typeface="Arial" charset="0"/>
              </a:defRPr>
            </a:lvl1pPr>
            <a:lvl2pPr marL="742950" indent="-285750">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r>
              <a:rPr kumimoji="0" lang="cs-CZ" altLang="cs-CZ" sz="1600" dirty="0"/>
              <a:t>Mezinárodní srovnání</a:t>
            </a:r>
          </a:p>
        </p:txBody>
      </p:sp>
      <p:graphicFrame>
        <p:nvGraphicFramePr>
          <p:cNvPr id="32" name="Tabulka 31"/>
          <p:cNvGraphicFramePr>
            <a:graphicFrameLocks noGrp="1"/>
          </p:cNvGraphicFramePr>
          <p:nvPr/>
        </p:nvGraphicFramePr>
        <p:xfrm>
          <a:off x="310665" y="4421675"/>
          <a:ext cx="2332857" cy="2410580"/>
        </p:xfrm>
        <a:graphic>
          <a:graphicData uri="http://schemas.openxmlformats.org/drawingml/2006/table">
            <a:tbl>
              <a:tblPr/>
              <a:tblGrid>
                <a:gridCol w="576065">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532656">
                  <a:extLst>
                    <a:ext uri="{9D8B030D-6E8A-4147-A177-3AD203B41FA5}">
                      <a16:colId xmlns:a16="http://schemas.microsoft.com/office/drawing/2014/main" val="20002"/>
                    </a:ext>
                  </a:extLst>
                </a:gridCol>
              </a:tblGrid>
              <a:tr h="241058">
                <a:tc>
                  <a:txBody>
                    <a:bodyPr/>
                    <a:lstStyle/>
                    <a:p>
                      <a:pPr algn="ctr" fontAlgn="b"/>
                      <a:r>
                        <a:rPr lang="cs-CZ" sz="1100" b="1" i="0" u="none" strike="noStrike" dirty="0">
                          <a:solidFill>
                            <a:schemeClr val="bg1"/>
                          </a:solidFill>
                          <a:latin typeface="+mj-lt"/>
                        </a:rPr>
                        <a:t>Pořadí</a:t>
                      </a:r>
                    </a:p>
                  </a:txBody>
                  <a:tcPr marL="9525" marR="9525" marT="19050" marB="19050"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cs-CZ" sz="1100" b="1" i="0" u="none" strike="noStrike" dirty="0">
                          <a:solidFill>
                            <a:schemeClr val="bg1"/>
                          </a:solidFill>
                          <a:latin typeface="+mj-lt"/>
                        </a:rPr>
                        <a:t>Stát</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cs-CZ" sz="1100" b="1" i="0" u="none" strike="noStrike" dirty="0">
                          <a:solidFill>
                            <a:schemeClr val="bg1"/>
                          </a:solidFill>
                          <a:latin typeface="+mj-lt"/>
                        </a:rPr>
                        <a:t>PSR</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241058">
                <a:tc>
                  <a:txBody>
                    <a:bodyPr/>
                    <a:lstStyle/>
                    <a:p>
                      <a:pPr algn="ctr" fontAlgn="b"/>
                      <a:r>
                        <a:rPr lang="cs-CZ" sz="1100" b="0" i="0" u="none" strike="noStrike" dirty="0">
                          <a:solidFill>
                            <a:schemeClr val="tx1"/>
                          </a:solidFill>
                          <a:latin typeface="+mj-lt"/>
                        </a:rPr>
                        <a:t>1.</a:t>
                      </a:r>
                    </a:p>
                  </a:txBody>
                  <a:tcPr marL="9525" marR="9525" marT="19050" marB="19050"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cs-CZ" sz="1100" b="0" i="0" u="none" strike="noStrike" dirty="0">
                          <a:solidFill>
                            <a:schemeClr val="tx1"/>
                          </a:solidFill>
                          <a:latin typeface="+mj-lt"/>
                        </a:rPr>
                        <a:t>Albánie</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100" b="0" i="0" u="none" strike="noStrike" dirty="0">
                          <a:solidFill>
                            <a:schemeClr val="tx1"/>
                          </a:solidFill>
                          <a:latin typeface="+mj-lt"/>
                        </a:rPr>
                        <a:t>6.3</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1058">
                <a:tc>
                  <a:txBody>
                    <a:bodyPr/>
                    <a:lstStyle/>
                    <a:p>
                      <a:pPr algn="ctr" fontAlgn="b"/>
                      <a:r>
                        <a:rPr lang="cs-CZ" sz="1100" b="0" i="0" u="none" strike="noStrike" dirty="0">
                          <a:solidFill>
                            <a:schemeClr val="tx1"/>
                          </a:solidFill>
                          <a:latin typeface="+mj-lt"/>
                        </a:rPr>
                        <a:t>2.</a:t>
                      </a:r>
                    </a:p>
                  </a:txBody>
                  <a:tcPr marL="9525" marR="9525" marT="19050" marB="19050"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cs-CZ" sz="1100" b="0" i="0" u="none" strike="noStrike" dirty="0">
                          <a:solidFill>
                            <a:schemeClr val="tx1"/>
                          </a:solidFill>
                          <a:latin typeface="+mj-lt"/>
                        </a:rPr>
                        <a:t>Moldavsko</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100" b="0" i="0" u="none" strike="noStrike" dirty="0">
                          <a:solidFill>
                            <a:schemeClr val="tx1"/>
                          </a:solidFill>
                          <a:latin typeface="+mj-lt"/>
                        </a:rPr>
                        <a:t>6.2</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41058">
                <a:tc>
                  <a:txBody>
                    <a:bodyPr/>
                    <a:lstStyle/>
                    <a:p>
                      <a:pPr algn="ctr" fontAlgn="b"/>
                      <a:r>
                        <a:rPr lang="cs-CZ" sz="1100" b="0" i="0" u="none" strike="noStrike" dirty="0">
                          <a:solidFill>
                            <a:schemeClr val="tx1"/>
                          </a:solidFill>
                          <a:latin typeface="+mj-lt"/>
                        </a:rPr>
                        <a:t>3.</a:t>
                      </a:r>
                    </a:p>
                  </a:txBody>
                  <a:tcPr marL="9525" marR="9525" marT="19050" marB="19050"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cs-CZ" sz="1100" b="0" i="0" u="none" strike="noStrike" dirty="0">
                          <a:solidFill>
                            <a:schemeClr val="tx1"/>
                          </a:solidFill>
                          <a:latin typeface="+mj-lt"/>
                        </a:rPr>
                        <a:t>Kypr</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100" b="0" i="0" u="none" strike="noStrike" dirty="0">
                          <a:solidFill>
                            <a:schemeClr val="tx1"/>
                          </a:solidFill>
                          <a:latin typeface="+mj-lt"/>
                        </a:rPr>
                        <a:t>5.6</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41058">
                <a:tc>
                  <a:txBody>
                    <a:bodyPr/>
                    <a:lstStyle/>
                    <a:p>
                      <a:pPr algn="ctr" fontAlgn="b"/>
                      <a:endParaRPr lang="cs-CZ" sz="1100" b="0" i="0" u="none" strike="noStrike" dirty="0">
                        <a:solidFill>
                          <a:schemeClr val="tx1"/>
                        </a:solidFill>
                        <a:latin typeface="+mj-lt"/>
                      </a:endParaRPr>
                    </a:p>
                  </a:txBody>
                  <a:tcPr marL="9525" marR="9525" marT="19050" marB="19050"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3C3A62"/>
                          </a:solidFill>
                          <a:effectLst/>
                          <a:uLnTx/>
                          <a:uFillTx/>
                          <a:latin typeface="+mn-lt"/>
                          <a:ea typeface="+mn-ea"/>
                          <a:cs typeface="+mn-cs"/>
                        </a:rPr>
                        <a:t>…</a:t>
                      </a:r>
                    </a:p>
                    <a:p>
                      <a:pPr algn="ctr" fontAlgn="b"/>
                      <a:endParaRPr lang="cs-CZ" sz="1100" b="0" i="0" u="none" strike="noStrike" dirty="0">
                        <a:solidFill>
                          <a:schemeClr val="tx1"/>
                        </a:solidFill>
                        <a:latin typeface="+mj-lt"/>
                      </a:endParaRPr>
                    </a:p>
                  </a:txBody>
                  <a:tcPr marL="9525" marR="9525" marT="9525" marB="0" vert="vert270" anchor="ct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cs-CZ" sz="1100" b="0" i="0" u="none" strike="noStrike" dirty="0">
                        <a:solidFill>
                          <a:schemeClr val="tx1"/>
                        </a:solidFill>
                        <a:latin typeface="+mj-lt"/>
                      </a:endParaRPr>
                    </a:p>
                  </a:txBody>
                  <a:tcPr marL="9525" marR="9525" marT="9525" marB="0" anchor="ctr">
                    <a:lnL>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41058">
                <a:tc>
                  <a:txBody>
                    <a:bodyPr/>
                    <a:lstStyle/>
                    <a:p>
                      <a:pPr algn="ctr" fontAlgn="b"/>
                      <a:r>
                        <a:rPr lang="cs-CZ" sz="1100" b="1" i="0" u="none" strike="noStrike" dirty="0">
                          <a:solidFill>
                            <a:schemeClr val="tx1"/>
                          </a:solidFill>
                          <a:latin typeface="+mj-lt"/>
                        </a:rPr>
                        <a:t>20.</a:t>
                      </a:r>
                    </a:p>
                  </a:txBody>
                  <a:tcPr marL="9525" marR="9525" marT="19050" marB="19050"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cs-CZ" sz="1100" b="1" i="0" u="none" strike="noStrike" dirty="0">
                          <a:solidFill>
                            <a:schemeClr val="tx1"/>
                          </a:solidFill>
                          <a:latin typeface="+mj-lt"/>
                        </a:rPr>
                        <a:t>Česká republika</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100" b="1" i="0" u="none" strike="noStrike" dirty="0">
                          <a:solidFill>
                            <a:schemeClr val="tx1"/>
                          </a:solidFill>
                          <a:latin typeface="+mj-lt"/>
                        </a:rPr>
                        <a:t>3.9</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41058">
                <a:tc>
                  <a:txBody>
                    <a:bodyPr/>
                    <a:lstStyle/>
                    <a:p>
                      <a:pPr algn="ctr" fontAlgn="b"/>
                      <a:endParaRPr lang="cs-CZ" sz="1100" b="0" i="0" u="none" strike="noStrike" dirty="0">
                        <a:solidFill>
                          <a:schemeClr val="tx1"/>
                        </a:solidFill>
                        <a:latin typeface="+mj-lt"/>
                      </a:endParaRPr>
                    </a:p>
                  </a:txBody>
                  <a:tcPr marL="9525" marR="9525" marT="19050" marB="19050"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3C3A62"/>
                          </a:solidFill>
                          <a:effectLst/>
                          <a:uLnTx/>
                          <a:uFillTx/>
                          <a:latin typeface="+mn-lt"/>
                          <a:ea typeface="+mn-ea"/>
                          <a:cs typeface="+mn-cs"/>
                        </a:rPr>
                        <a:t>…</a:t>
                      </a:r>
                    </a:p>
                    <a:p>
                      <a:pPr algn="l" fontAlgn="b"/>
                      <a:endParaRPr lang="cs-CZ" sz="1100" b="0" i="0" u="none" strike="noStrike" dirty="0">
                        <a:solidFill>
                          <a:schemeClr val="tx1"/>
                        </a:solidFill>
                        <a:latin typeface="+mj-lt"/>
                      </a:endParaRPr>
                    </a:p>
                  </a:txBody>
                  <a:tcPr marL="9525" marR="9525" marT="9525" marB="0" vert="vert270" anchor="ct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cs-CZ" sz="1100" b="0" i="0" u="none" strike="noStrike" dirty="0">
                        <a:solidFill>
                          <a:schemeClr val="tx1"/>
                        </a:solidFill>
                        <a:latin typeface="+mj-lt"/>
                      </a:endParaRPr>
                    </a:p>
                  </a:txBody>
                  <a:tcPr marL="9525" marR="9525" marT="9525" marB="0" anchor="ctr">
                    <a:lnL>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41058">
                <a:tc>
                  <a:txBody>
                    <a:bodyPr/>
                    <a:lstStyle/>
                    <a:p>
                      <a:pPr algn="ctr" fontAlgn="b"/>
                      <a:r>
                        <a:rPr lang="cs-CZ" sz="1100" b="0" i="0" u="none" strike="noStrike" dirty="0">
                          <a:solidFill>
                            <a:schemeClr val="tx1"/>
                          </a:solidFill>
                          <a:latin typeface="+mj-lt"/>
                        </a:rPr>
                        <a:t>38.</a:t>
                      </a:r>
                    </a:p>
                  </a:txBody>
                  <a:tcPr marL="9525" marR="9525" marT="19050" marB="1905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cs-CZ" sz="1100" b="0" i="0" u="none" strike="noStrike" dirty="0">
                          <a:solidFill>
                            <a:schemeClr val="tx1"/>
                          </a:solidFill>
                          <a:latin typeface="+mj-lt"/>
                        </a:rPr>
                        <a:t>Švédsko</a:t>
                      </a:r>
                    </a:p>
                  </a:txBody>
                  <a:tcPr marL="9525" marR="9525" marT="19050" marB="190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100" b="0" i="0" u="none" strike="noStrike" dirty="0">
                          <a:solidFill>
                            <a:schemeClr val="tx1"/>
                          </a:solidFill>
                          <a:latin typeface="+mj-lt"/>
                        </a:rPr>
                        <a:t>3.2</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41058">
                <a:tc>
                  <a:txBody>
                    <a:bodyPr/>
                    <a:lstStyle/>
                    <a:p>
                      <a:pPr algn="ctr" fontAlgn="b"/>
                      <a:r>
                        <a:rPr lang="cs-CZ" sz="1100" b="0" i="0" u="none" strike="noStrike" dirty="0">
                          <a:solidFill>
                            <a:schemeClr val="tx1"/>
                          </a:solidFill>
                          <a:latin typeface="+mj-lt"/>
                        </a:rPr>
                        <a:t>39.</a:t>
                      </a:r>
                    </a:p>
                  </a:txBody>
                  <a:tcPr marL="9525" marR="9525" marT="19050" marB="1905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cs-CZ" sz="1100" b="0" i="0" u="none" strike="noStrike" dirty="0">
                          <a:solidFill>
                            <a:schemeClr val="tx1"/>
                          </a:solidFill>
                          <a:latin typeface="+mj-lt"/>
                        </a:rPr>
                        <a:t>Německo</a:t>
                      </a:r>
                    </a:p>
                  </a:txBody>
                  <a:tcPr marL="9525" marR="9525" marT="19050" marB="190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100" b="0" i="0" u="none" strike="noStrike" dirty="0">
                          <a:solidFill>
                            <a:schemeClr val="tx1"/>
                          </a:solidFill>
                          <a:latin typeface="+mj-lt"/>
                        </a:rPr>
                        <a:t>3.1</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41058">
                <a:tc>
                  <a:txBody>
                    <a:bodyPr/>
                    <a:lstStyle/>
                    <a:p>
                      <a:pPr algn="ctr" fontAlgn="b"/>
                      <a:r>
                        <a:rPr lang="cs-CZ" sz="1100" b="0" i="0" u="none" strike="noStrike" dirty="0">
                          <a:solidFill>
                            <a:schemeClr val="tx1"/>
                          </a:solidFill>
                          <a:latin typeface="+mj-lt"/>
                        </a:rPr>
                        <a:t>40.</a:t>
                      </a:r>
                    </a:p>
                  </a:txBody>
                  <a:tcPr marL="9525" marR="9525" marT="19050" marB="1905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cs-CZ" sz="1100" b="0" i="0" u="none" strike="noStrike" dirty="0">
                          <a:solidFill>
                            <a:schemeClr val="tx1"/>
                          </a:solidFill>
                          <a:latin typeface="+mj-lt"/>
                        </a:rPr>
                        <a:t>Itálie</a:t>
                      </a:r>
                    </a:p>
                  </a:txBody>
                  <a:tcPr marL="9525" marR="9525" marT="19050" marB="190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cs-CZ" sz="1100" b="0" i="0" u="none" strike="noStrike" dirty="0">
                          <a:solidFill>
                            <a:schemeClr val="tx1"/>
                          </a:solidFill>
                          <a:latin typeface="+mj-lt"/>
                        </a:rPr>
                        <a:t>3.0</a:t>
                      </a:r>
                    </a:p>
                  </a:txBody>
                  <a:tcPr marL="9525" marR="9525" marT="19050" marB="1905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3" name="Title 2"/>
          <p:cNvSpPr>
            <a:spLocks noGrp="1"/>
          </p:cNvSpPr>
          <p:nvPr>
            <p:ph type="title"/>
          </p:nvPr>
        </p:nvSpPr>
        <p:spPr/>
        <p:txBody>
          <a:bodyPr>
            <a:normAutofit/>
          </a:bodyPr>
          <a:lstStyle/>
          <a:p>
            <a:r>
              <a:rPr lang="en-US" dirty="0" err="1"/>
              <a:t>Stárnutí</a:t>
            </a:r>
            <a:r>
              <a:rPr lang="en-US" dirty="0"/>
              <a:t> </a:t>
            </a:r>
            <a:r>
              <a:rPr lang="en-US" dirty="0" err="1"/>
              <a:t>české</a:t>
            </a:r>
            <a:r>
              <a:rPr lang="en-US" dirty="0"/>
              <a:t> populace </a:t>
            </a:r>
            <a:r>
              <a:rPr lang="en-US" dirty="0" err="1"/>
              <a:t>dle</a:t>
            </a:r>
            <a:r>
              <a:rPr lang="en-US" dirty="0"/>
              <a:t> </a:t>
            </a:r>
            <a:r>
              <a:rPr lang="en-US" dirty="0" err="1"/>
              <a:t>indexu</a:t>
            </a:r>
            <a:r>
              <a:rPr lang="en-US" dirty="0"/>
              <a:t> </a:t>
            </a:r>
            <a:r>
              <a:rPr lang="en-US" dirty="0" err="1"/>
              <a:t>závislosti</a:t>
            </a:r>
            <a:endParaRPr lang="en-US" dirty="0"/>
          </a:p>
        </p:txBody>
      </p:sp>
      <p:grpSp>
        <p:nvGrpSpPr>
          <p:cNvPr id="14" name="Group 13"/>
          <p:cNvGrpSpPr/>
          <p:nvPr/>
        </p:nvGrpSpPr>
        <p:grpSpPr>
          <a:xfrm>
            <a:off x="10134165" y="98024"/>
            <a:ext cx="2018923" cy="686726"/>
            <a:chOff x="9868966" y="545145"/>
            <a:chExt cx="1621130" cy="561419"/>
          </a:xfrm>
        </p:grpSpPr>
        <p:sp>
          <p:nvSpPr>
            <p:cNvPr id="16" name="Rectangle 15"/>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Vlajka CR">
              <a:extLst>
                <a:ext uri="{FF2B5EF4-FFF2-40B4-BE49-F238E27FC236}">
                  <a16:creationId xmlns:a16="http://schemas.microsoft.com/office/drawing/2014/main" id="{471DD38C-87B2-4EF0-9C4F-92FAABA3B665}"/>
                </a:ext>
              </a:extLst>
            </p:cNvPr>
            <p:cNvPicPr>
              <a:picLocks noChangeArrowheads="1"/>
            </p:cNvPicPr>
            <p:nvPr>
              <p:custDataLst>
                <p:tags r:id="rId1"/>
              </p:custDataLst>
            </p:nvPr>
          </p:nvPicPr>
          <p:blipFill>
            <a:blip r:embed="rId5"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Tree>
    <p:extLst>
      <p:ext uri="{BB962C8B-B14F-4D97-AF65-F5344CB8AC3E}">
        <p14:creationId xmlns:p14="http://schemas.microsoft.com/office/powerpoint/2010/main" val="1325756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940001" cy="307777"/>
          </a:xfrm>
          <a:prstGeom prst="rect">
            <a:avLst/>
          </a:prstGeom>
          <a:noFill/>
        </p:spPr>
        <p:txBody>
          <a:bodyPr wrap="none" rtlCol="0">
            <a:spAutoFit/>
          </a:bodyPr>
          <a:lstStyle/>
          <a:p>
            <a:r>
              <a:rPr lang="cs-CZ" sz="1400" dirty="0"/>
              <a:t>Zdroj: ČSÚ</a:t>
            </a:r>
            <a:endParaRPr lang="en-US" sz="1400" dirty="0"/>
          </a:p>
        </p:txBody>
      </p:sp>
      <p:sp>
        <p:nvSpPr>
          <p:cNvPr id="8" name="TextBox 7"/>
          <p:cNvSpPr txBox="1"/>
          <p:nvPr/>
        </p:nvSpPr>
        <p:spPr>
          <a:xfrm>
            <a:off x="8123300" y="1192291"/>
            <a:ext cx="3855340" cy="4093123"/>
          </a:xfrm>
          <a:prstGeom prst="rect">
            <a:avLst/>
          </a:prstGeom>
          <a:noFill/>
          <a:ln>
            <a:noFill/>
          </a:ln>
        </p:spPr>
        <p:txBody>
          <a:bodyPr wrap="square" rtlCol="0">
            <a:noAutofit/>
          </a:bodyPr>
          <a:lstStyle/>
          <a:p>
            <a:r>
              <a:rPr lang="cs-CZ" sz="1400" dirty="0"/>
              <a:t>Index závislosti (</a:t>
            </a:r>
            <a:r>
              <a:rPr lang="en-US" sz="1400" dirty="0"/>
              <a:t>Potential Support Ratio</a:t>
            </a:r>
            <a:r>
              <a:rPr lang="cs-CZ" sz="1400" dirty="0"/>
              <a:t>) je počítán jako počet osob produktivního věku (15-64 let) připadajících na jednu osobu </a:t>
            </a:r>
            <a:br>
              <a:rPr lang="cs-CZ" sz="1400" dirty="0"/>
            </a:br>
            <a:r>
              <a:rPr lang="cs-CZ" sz="1400" dirty="0"/>
              <a:t>v postproduktivním věku (65 let a více). Index indikuje demografický vývoj a také pracovně-personální potenciál populace pro zajištění zdravotních a sociálních služeb, včetně potřebné budoucí péči o seniory. V roce 1950 měl index závislosti v České republice hodnotu 8,2, ještě v roce 1991 byla hodnota tohoto indexu 5,3.</a:t>
            </a:r>
          </a:p>
          <a:p>
            <a:endParaRPr lang="cs-CZ" sz="1400" dirty="0"/>
          </a:p>
          <a:p>
            <a:r>
              <a:rPr lang="cs-CZ" sz="1400" dirty="0"/>
              <a:t>Aktuální hodnoty indexu závislosti (3,1 pro ČR a 3,0 pro HKK) a zejména projekce do dalších let jasně ukazují, že je třeba očekávat výrazné zatížení ekonomicky aktivní populace péčí o stárnoucí rodinné příslušníky. Úměrně tomu poroste potřeba zajištění služeb v sociálně-zdravotnickém segmentu. Predikce vývoje v dalších letech jednoznačně ukazuje na další významný pokles hodnoty PSR. </a:t>
            </a:r>
          </a:p>
        </p:txBody>
      </p:sp>
      <p:sp>
        <p:nvSpPr>
          <p:cNvPr id="2" name="Title 1"/>
          <p:cNvSpPr>
            <a:spLocks noGrp="1"/>
          </p:cNvSpPr>
          <p:nvPr>
            <p:ph type="title"/>
          </p:nvPr>
        </p:nvSpPr>
        <p:spPr/>
        <p:txBody>
          <a:bodyPr>
            <a:normAutofit/>
          </a:bodyPr>
          <a:lstStyle/>
          <a:p>
            <a:r>
              <a:rPr lang="en-US" dirty="0"/>
              <a:t>Index </a:t>
            </a:r>
            <a:r>
              <a:rPr lang="en-US" dirty="0" err="1"/>
              <a:t>závislosti</a:t>
            </a:r>
            <a:r>
              <a:rPr lang="en-US" dirty="0"/>
              <a:t> - </a:t>
            </a:r>
            <a:r>
              <a:rPr lang="en-US" dirty="0" err="1"/>
              <a:t>projekce</a:t>
            </a:r>
            <a:endParaRPr lang="en-US" dirty="0"/>
          </a:p>
        </p:txBody>
      </p:sp>
      <p:graphicFrame>
        <p:nvGraphicFramePr>
          <p:cNvPr id="6" name="Tabulka 5"/>
          <p:cNvGraphicFramePr>
            <a:graphicFrameLocks noGrp="1"/>
          </p:cNvGraphicFramePr>
          <p:nvPr>
            <p:extLst>
              <p:ext uri="{D42A27DB-BD31-4B8C-83A1-F6EECF244321}">
                <p14:modId xmlns:p14="http://schemas.microsoft.com/office/powerpoint/2010/main" val="3098216294"/>
              </p:ext>
            </p:extLst>
          </p:nvPr>
        </p:nvGraphicFramePr>
        <p:xfrm>
          <a:off x="478847" y="1609817"/>
          <a:ext cx="7398328" cy="3422664"/>
        </p:xfrm>
        <a:graphic>
          <a:graphicData uri="http://schemas.openxmlformats.org/drawingml/2006/table">
            <a:tbl>
              <a:tblPr>
                <a:tableStyleId>{5C22544A-7EE6-4342-B048-85BDC9FD1C3A}</a:tableStyleId>
              </a:tblPr>
              <a:tblGrid>
                <a:gridCol w="1001308">
                  <a:extLst>
                    <a:ext uri="{9D8B030D-6E8A-4147-A177-3AD203B41FA5}">
                      <a16:colId xmlns:a16="http://schemas.microsoft.com/office/drawing/2014/main" val="2765753559"/>
                    </a:ext>
                  </a:extLst>
                </a:gridCol>
                <a:gridCol w="639702">
                  <a:extLst>
                    <a:ext uri="{9D8B030D-6E8A-4147-A177-3AD203B41FA5}">
                      <a16:colId xmlns:a16="http://schemas.microsoft.com/office/drawing/2014/main" val="3939232775"/>
                    </a:ext>
                  </a:extLst>
                </a:gridCol>
                <a:gridCol w="639702">
                  <a:extLst>
                    <a:ext uri="{9D8B030D-6E8A-4147-A177-3AD203B41FA5}">
                      <a16:colId xmlns:a16="http://schemas.microsoft.com/office/drawing/2014/main" val="3014169101"/>
                    </a:ext>
                  </a:extLst>
                </a:gridCol>
                <a:gridCol w="639702">
                  <a:extLst>
                    <a:ext uri="{9D8B030D-6E8A-4147-A177-3AD203B41FA5}">
                      <a16:colId xmlns:a16="http://schemas.microsoft.com/office/drawing/2014/main" val="2994594416"/>
                    </a:ext>
                  </a:extLst>
                </a:gridCol>
                <a:gridCol w="639702">
                  <a:extLst>
                    <a:ext uri="{9D8B030D-6E8A-4147-A177-3AD203B41FA5}">
                      <a16:colId xmlns:a16="http://schemas.microsoft.com/office/drawing/2014/main" val="2950578564"/>
                    </a:ext>
                  </a:extLst>
                </a:gridCol>
                <a:gridCol w="639702">
                  <a:extLst>
                    <a:ext uri="{9D8B030D-6E8A-4147-A177-3AD203B41FA5}">
                      <a16:colId xmlns:a16="http://schemas.microsoft.com/office/drawing/2014/main" val="1792739641"/>
                    </a:ext>
                  </a:extLst>
                </a:gridCol>
                <a:gridCol w="639702">
                  <a:extLst>
                    <a:ext uri="{9D8B030D-6E8A-4147-A177-3AD203B41FA5}">
                      <a16:colId xmlns:a16="http://schemas.microsoft.com/office/drawing/2014/main" val="2984655169"/>
                    </a:ext>
                  </a:extLst>
                </a:gridCol>
                <a:gridCol w="639702">
                  <a:extLst>
                    <a:ext uri="{9D8B030D-6E8A-4147-A177-3AD203B41FA5}">
                      <a16:colId xmlns:a16="http://schemas.microsoft.com/office/drawing/2014/main" val="2226184877"/>
                    </a:ext>
                  </a:extLst>
                </a:gridCol>
                <a:gridCol w="639702">
                  <a:extLst>
                    <a:ext uri="{9D8B030D-6E8A-4147-A177-3AD203B41FA5}">
                      <a16:colId xmlns:a16="http://schemas.microsoft.com/office/drawing/2014/main" val="3874475901"/>
                    </a:ext>
                  </a:extLst>
                </a:gridCol>
                <a:gridCol w="639702">
                  <a:extLst>
                    <a:ext uri="{9D8B030D-6E8A-4147-A177-3AD203B41FA5}">
                      <a16:colId xmlns:a16="http://schemas.microsoft.com/office/drawing/2014/main" val="2245634672"/>
                    </a:ext>
                  </a:extLst>
                </a:gridCol>
                <a:gridCol w="639702">
                  <a:extLst>
                    <a:ext uri="{9D8B030D-6E8A-4147-A177-3AD203B41FA5}">
                      <a16:colId xmlns:a16="http://schemas.microsoft.com/office/drawing/2014/main" val="1823650083"/>
                    </a:ext>
                  </a:extLst>
                </a:gridCol>
              </a:tblGrid>
              <a:tr h="285222">
                <a:tc rowSpan="2">
                  <a:txBody>
                    <a:bodyPr/>
                    <a:lstStyle/>
                    <a:p>
                      <a:pPr algn="l" fontAlgn="b"/>
                      <a:r>
                        <a:rPr lang="cs-CZ" sz="1000" b="1" i="0" u="none" strike="noStrike" dirty="0">
                          <a:solidFill>
                            <a:schemeClr val="tx1"/>
                          </a:solidFill>
                          <a:effectLst/>
                          <a:latin typeface="Arial" panose="020B0604020202020204" pitchFamily="34" charset="0"/>
                        </a:rPr>
                        <a:t>Počet</a:t>
                      </a:r>
                      <a:r>
                        <a:rPr lang="cs-CZ" sz="1000" b="1" i="0" u="none" strike="noStrike" baseline="0" dirty="0">
                          <a:solidFill>
                            <a:schemeClr val="tx1"/>
                          </a:solidFill>
                          <a:effectLst/>
                          <a:latin typeface="Arial" panose="020B0604020202020204" pitchFamily="34" charset="0"/>
                        </a:rPr>
                        <a:t> obyvatel ve věku:</a:t>
                      </a:r>
                      <a:endParaRPr lang="cs-CZ" sz="1000" b="1" i="0" u="none" strike="noStrike" dirty="0">
                        <a:solidFill>
                          <a:schemeClr val="tx1"/>
                        </a:solidFill>
                        <a:effectLst/>
                        <a:latin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000" b="1" i="0" u="none" strike="noStrike" dirty="0">
                          <a:solidFill>
                            <a:schemeClr val="bg1"/>
                          </a:solidFill>
                          <a:effectLst/>
                          <a:latin typeface="Arial" panose="020B0604020202020204" pitchFamily="34" charset="0"/>
                        </a:rPr>
                        <a:t>k</a:t>
                      </a:r>
                      <a:r>
                        <a:rPr lang="en-US" sz="1000" b="1" i="0" u="none" strike="noStrike" baseline="0" dirty="0">
                          <a:solidFill>
                            <a:schemeClr val="bg1"/>
                          </a:solidFill>
                          <a:effectLst/>
                          <a:latin typeface="Arial" panose="020B0604020202020204" pitchFamily="34" charset="0"/>
                        </a:rPr>
                        <a:t> 1.</a:t>
                      </a:r>
                      <a:r>
                        <a:rPr lang="cs-CZ" sz="1000" b="1" i="0" u="none" strike="noStrike" baseline="0" dirty="0">
                          <a:solidFill>
                            <a:schemeClr val="bg1"/>
                          </a:solidFill>
                          <a:effectLst/>
                          <a:latin typeface="Arial" panose="020B0604020202020204" pitchFamily="34" charset="0"/>
                        </a:rPr>
                        <a:t> </a:t>
                      </a:r>
                      <a:r>
                        <a:rPr lang="en-US" sz="1000" b="1" i="0" u="none" strike="noStrike" baseline="0" dirty="0">
                          <a:solidFill>
                            <a:schemeClr val="bg1"/>
                          </a:solidFill>
                          <a:effectLst/>
                          <a:latin typeface="Arial" panose="020B0604020202020204" pitchFamily="34" charset="0"/>
                        </a:rPr>
                        <a:t>1.</a:t>
                      </a:r>
                      <a:r>
                        <a:rPr lang="cs-CZ" sz="1000" b="1" i="0" u="none" strike="noStrike" baseline="0"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201</a:t>
                      </a:r>
                      <a:r>
                        <a:rPr lang="cs-CZ" sz="1000" b="1" i="0" u="none" strike="noStrike" dirty="0">
                          <a:solidFill>
                            <a:schemeClr val="bg1"/>
                          </a:solidFill>
                          <a:effectLst/>
                          <a:latin typeface="Arial" panose="020B0604020202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l"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2020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2030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2040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2050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381618"/>
                  </a:ext>
                </a:extLst>
              </a:tr>
              <a:tr h="285222">
                <a:tc vMerge="1">
                  <a:txBody>
                    <a:bodyPr/>
                    <a:lstStyle/>
                    <a:p>
                      <a:pPr marL="0" indent="0" algn="r" fontAlgn="t">
                        <a:buFont typeface="Wingdings" panose="05000000000000000000" pitchFamily="2" charset="2"/>
                        <a:buNone/>
                      </a:pPr>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a:effectLst/>
                          <a:latin typeface="Arial" panose="020B0604020202020204" pitchFamily="34" charset="0"/>
                          <a:cs typeface="Arial" panose="020B0604020202020204" pitchFamily="34" charset="0"/>
                        </a:rPr>
                        <a:t>ČR</a:t>
                      </a:r>
                      <a:endParaRPr lang="cs-CZ" sz="1000" b="1"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a:effectLst/>
                          <a:latin typeface="Arial" panose="020B0604020202020204" pitchFamily="34" charset="0"/>
                          <a:cs typeface="Arial" panose="020B0604020202020204" pitchFamily="34" charset="0"/>
                        </a:rPr>
                        <a:t>ČR</a:t>
                      </a:r>
                      <a:endParaRPr lang="cs-CZ" sz="1000" b="1"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a:effectLst/>
                          <a:latin typeface="Arial" panose="020B0604020202020204" pitchFamily="34" charset="0"/>
                          <a:cs typeface="Arial" panose="020B0604020202020204" pitchFamily="34" charset="0"/>
                        </a:rPr>
                        <a:t>ČR</a:t>
                      </a:r>
                      <a:endParaRPr lang="cs-CZ" sz="1000" b="1"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a:effectLst/>
                          <a:latin typeface="Arial" panose="020B0604020202020204" pitchFamily="34" charset="0"/>
                          <a:cs typeface="Arial" panose="020B0604020202020204" pitchFamily="34" charset="0"/>
                        </a:rPr>
                        <a:t>ČR</a:t>
                      </a:r>
                      <a:endParaRPr lang="cs-CZ" sz="1000" b="1"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dirty="0">
                          <a:effectLst/>
                          <a:latin typeface="Arial" panose="020B0604020202020204" pitchFamily="34" charset="0"/>
                          <a:cs typeface="Arial" panose="020B0604020202020204" pitchFamily="34" charset="0"/>
                        </a:rPr>
                        <a:t>ČR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980356"/>
                  </a:ext>
                </a:extLst>
              </a:tr>
              <a:tr h="285222">
                <a:tc>
                  <a:txBody>
                    <a:bodyPr/>
                    <a:lstStyle/>
                    <a:p>
                      <a:pPr marL="0" indent="0" algn="r" fontAlgn="t">
                        <a:buFont typeface="Wingdings" panose="05000000000000000000" pitchFamily="2" charset="2"/>
                        <a:buNone/>
                      </a:pPr>
                      <a:r>
                        <a:rPr lang="cs-CZ" sz="1000" b="0" i="0" u="none" strike="noStrike" dirty="0">
                          <a:effectLst/>
                          <a:latin typeface="Arial" panose="020B0604020202020204" pitchFamily="34" charset="0"/>
                          <a:cs typeface="Arial" panose="020B0604020202020204" pitchFamily="34" charset="0"/>
                        </a:rPr>
                        <a:t>0-14 let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82 835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rPr>
                        <a:t>1 615 844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82 764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rPr>
                        <a:t>1 622 053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70 162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a:solidFill>
                            <a:schemeClr val="tx1"/>
                          </a:solidFill>
                          <a:effectLst/>
                          <a:latin typeface="Arial" panose="020B0604020202020204" pitchFamily="34" charset="0"/>
                        </a:rPr>
                        <a:t>1 355 818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65 178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a:solidFill>
                            <a:schemeClr val="tx1"/>
                          </a:solidFill>
                          <a:effectLst/>
                          <a:latin typeface="Arial" panose="020B0604020202020204" pitchFamily="34" charset="0"/>
                        </a:rPr>
                        <a:t>1 229 454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65 443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a:solidFill>
                            <a:schemeClr val="tx1"/>
                          </a:solidFill>
                          <a:effectLst/>
                          <a:latin typeface="Arial" panose="020B0604020202020204" pitchFamily="34" charset="0"/>
                        </a:rPr>
                        <a:t>1 264 703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396683"/>
                  </a:ext>
                </a:extLst>
              </a:tr>
              <a:tr h="285222">
                <a:tc>
                  <a:txBody>
                    <a:bodyPr/>
                    <a:lstStyle/>
                    <a:p>
                      <a:pPr algn="r" fontAlgn="t"/>
                      <a:r>
                        <a:rPr lang="cs-CZ" sz="1000" b="0" i="0" u="none" strike="noStrike" dirty="0">
                          <a:effectLst/>
                          <a:latin typeface="Arial" panose="020B0604020202020204" pitchFamily="34" charset="0"/>
                          <a:cs typeface="Arial" panose="020B0604020202020204" pitchFamily="34" charset="0"/>
                        </a:rPr>
                        <a:t>15 až 65 let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355 817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rPr>
                        <a:t>6 922 570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348 250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rPr>
                        <a:t>6 754 217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330 599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a:solidFill>
                            <a:schemeClr val="tx1"/>
                          </a:solidFill>
                          <a:effectLst/>
                          <a:latin typeface="Arial" panose="020B0604020202020204" pitchFamily="34" charset="0"/>
                        </a:rPr>
                        <a:t>6 557 007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304 861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rPr>
                        <a:t>6 077 801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275 813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rPr>
                        <a:t>5 389 512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62848239"/>
                  </a:ext>
                </a:extLst>
              </a:tr>
              <a:tr h="285222">
                <a:tc>
                  <a:txBody>
                    <a:bodyPr/>
                    <a:lstStyle/>
                    <a:p>
                      <a:pPr algn="r" fontAlgn="t"/>
                      <a:r>
                        <a:rPr lang="cs-CZ" sz="1000" b="0" i="0" u="none" strike="noStrike" dirty="0">
                          <a:effectLst/>
                          <a:latin typeface="Arial" panose="020B0604020202020204" pitchFamily="34" charset="0"/>
                          <a:cs typeface="Arial" panose="020B0604020202020204" pitchFamily="34" charset="0"/>
                        </a:rPr>
                        <a:t>65 let a více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dirty="0">
                          <a:effectLst/>
                          <a:latin typeface="Arial" panose="020B0604020202020204" pitchFamily="34" charset="0"/>
                        </a:rPr>
                        <a:t>111 512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rPr>
                        <a:t>1 997 368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dirty="0">
                          <a:effectLst/>
                          <a:latin typeface="Arial" panose="020B0604020202020204" pitchFamily="34" charset="0"/>
                        </a:rPr>
                        <a:t>117 483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rPr>
                        <a:t>2 156 103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dirty="0">
                          <a:effectLst/>
                          <a:latin typeface="Arial" panose="020B0604020202020204" pitchFamily="34" charset="0"/>
                        </a:rPr>
                        <a:t>135 840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rPr>
                        <a:t>2 483 876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dirty="0">
                          <a:effectLst/>
                          <a:latin typeface="Arial" panose="020B0604020202020204" pitchFamily="34" charset="0"/>
                        </a:rPr>
                        <a:t>150 867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rPr>
                        <a:t>2 819 163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dirty="0">
                          <a:effectLst/>
                          <a:latin typeface="Arial" panose="020B0604020202020204" pitchFamily="34" charset="0"/>
                        </a:rPr>
                        <a:t>162 494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rPr>
                        <a:t>3 158 657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699631"/>
                  </a:ext>
                </a:extLst>
              </a:tr>
              <a:tr h="285222">
                <a:tc>
                  <a:txBody>
                    <a:bodyPr/>
                    <a:lstStyle/>
                    <a:p>
                      <a:pPr algn="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2462314"/>
                  </a:ext>
                </a:extLst>
              </a:tr>
              <a:tr h="285222">
                <a:tc rowSpan="2">
                  <a:txBody>
                    <a:bodyPr/>
                    <a:lstStyle/>
                    <a:p>
                      <a:pPr algn="l" fontAlgn="b"/>
                      <a:r>
                        <a:rPr lang="cs-CZ" sz="1000" b="1" i="0" u="none" strike="noStrike" dirty="0">
                          <a:solidFill>
                            <a:schemeClr val="tx1"/>
                          </a:solidFill>
                          <a:effectLst/>
                          <a:latin typeface="Arial" panose="020B0604020202020204" pitchFamily="34" charset="0"/>
                        </a:rPr>
                        <a:t>Podíl</a:t>
                      </a:r>
                      <a:r>
                        <a:rPr lang="cs-CZ" sz="1000" b="1" i="0" u="none" strike="noStrike" baseline="0" dirty="0">
                          <a:solidFill>
                            <a:schemeClr val="tx1"/>
                          </a:solidFill>
                          <a:effectLst/>
                          <a:latin typeface="Arial" panose="020B0604020202020204" pitchFamily="34" charset="0"/>
                        </a:rPr>
                        <a:t> obyvatel ve věku:</a:t>
                      </a:r>
                      <a:endParaRPr lang="cs-CZ" sz="1000" b="1" i="0" u="none" strike="noStrike" dirty="0">
                        <a:solidFill>
                          <a:schemeClr val="tx1"/>
                        </a:solidFill>
                        <a:effectLst/>
                        <a:latin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000" b="1" i="0" u="none" strike="noStrike" dirty="0">
                          <a:solidFill>
                            <a:schemeClr val="bg1"/>
                          </a:solidFill>
                          <a:effectLst/>
                          <a:latin typeface="Arial" panose="020B0604020202020204" pitchFamily="34" charset="0"/>
                        </a:rPr>
                        <a:t>k</a:t>
                      </a:r>
                      <a:r>
                        <a:rPr lang="en-US" sz="1000" b="1" i="0" u="none" strike="noStrike" baseline="0" dirty="0">
                          <a:solidFill>
                            <a:schemeClr val="bg1"/>
                          </a:solidFill>
                          <a:effectLst/>
                          <a:latin typeface="Arial" panose="020B0604020202020204" pitchFamily="34" charset="0"/>
                        </a:rPr>
                        <a:t> 1.</a:t>
                      </a:r>
                      <a:r>
                        <a:rPr lang="cs-CZ" sz="1000" b="1" i="0" u="none" strike="noStrike" baseline="0" dirty="0">
                          <a:solidFill>
                            <a:schemeClr val="bg1"/>
                          </a:solidFill>
                          <a:effectLst/>
                          <a:latin typeface="Arial" panose="020B0604020202020204" pitchFamily="34" charset="0"/>
                        </a:rPr>
                        <a:t> </a:t>
                      </a:r>
                      <a:r>
                        <a:rPr lang="en-US" sz="1000" b="1" i="0" u="none" strike="noStrike" baseline="0" dirty="0">
                          <a:solidFill>
                            <a:schemeClr val="bg1"/>
                          </a:solidFill>
                          <a:effectLst/>
                          <a:latin typeface="Arial" panose="020B0604020202020204" pitchFamily="34" charset="0"/>
                        </a:rPr>
                        <a:t>1.</a:t>
                      </a:r>
                      <a:r>
                        <a:rPr lang="cs-CZ" sz="1000" b="1" i="0" u="none" strike="noStrike" baseline="0"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201</a:t>
                      </a:r>
                      <a:r>
                        <a:rPr lang="cs-CZ" sz="1000" b="1" i="0" u="none" strike="noStrike" dirty="0">
                          <a:solidFill>
                            <a:schemeClr val="bg1"/>
                          </a:solidFill>
                          <a:effectLst/>
                          <a:latin typeface="Arial" panose="020B0604020202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l"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2020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2030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2040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cs-CZ" sz="1000" b="1" i="0" u="none" strike="noStrike" dirty="0">
                          <a:solidFill>
                            <a:schemeClr val="bg1"/>
                          </a:solidFill>
                          <a:effectLst/>
                          <a:latin typeface="Arial" panose="020B0604020202020204" pitchFamily="34" charset="0"/>
                        </a:rPr>
                        <a:t>k</a:t>
                      </a:r>
                      <a:r>
                        <a:rPr lang="en-US" sz="1000" b="1" i="0" u="none" strike="noStrike" dirty="0">
                          <a:solidFill>
                            <a:schemeClr val="bg1"/>
                          </a:solidFill>
                          <a:effectLst/>
                          <a:latin typeface="Arial" panose="020B0604020202020204" pitchFamily="34" charset="0"/>
                        </a:rPr>
                        <a:t> 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1.</a:t>
                      </a:r>
                      <a:r>
                        <a:rPr lang="cs-CZ" sz="1000" b="1" i="0" u="none" strike="noStrike" dirty="0">
                          <a:solidFill>
                            <a:schemeClr val="bg1"/>
                          </a:solidFill>
                          <a:effectLst/>
                          <a:latin typeface="Arial" panose="020B0604020202020204" pitchFamily="34" charset="0"/>
                        </a:rPr>
                        <a:t> </a:t>
                      </a:r>
                      <a:r>
                        <a:rPr lang="en-US" sz="1000" b="1" i="0" u="none" strike="noStrike" dirty="0">
                          <a:solidFill>
                            <a:schemeClr val="bg1"/>
                          </a:solidFill>
                          <a:effectLst/>
                          <a:latin typeface="Arial" panose="020B0604020202020204" pitchFamily="34" charset="0"/>
                        </a:rPr>
                        <a:t>2050</a:t>
                      </a:r>
                      <a:endParaRPr lang="cs-CZ" sz="10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cs-CZ" sz="10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161172"/>
                  </a:ext>
                </a:extLst>
              </a:tr>
              <a:tr h="285222">
                <a:tc vMerge="1">
                  <a:txBody>
                    <a:bodyPr/>
                    <a:lstStyle/>
                    <a:p>
                      <a:pPr marL="0" indent="0" algn="r" fontAlgn="t">
                        <a:buFont typeface="Wingdings" panose="05000000000000000000" pitchFamily="2" charset="2"/>
                        <a:buNone/>
                      </a:pPr>
                      <a:endParaRPr lang="cs-CZ" sz="1000" b="0" i="0" u="none" strike="noStrike" dirty="0">
                        <a:effectLst/>
                        <a:latin typeface="Arial" panose="020B0604020202020204" pitchFamily="34" charset="0"/>
                        <a:cs typeface="Arial" panose="020B0604020202020204" pitchFamily="34" charset="0"/>
                      </a:endParaRPr>
                    </a:p>
                  </a:txBody>
                  <a:tcPr marL="9525" marR="9525" marT="952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a:effectLst/>
                          <a:latin typeface="Arial" panose="020B0604020202020204" pitchFamily="34" charset="0"/>
                          <a:cs typeface="Arial" panose="020B0604020202020204" pitchFamily="34" charset="0"/>
                        </a:rPr>
                        <a:t>ČR</a:t>
                      </a:r>
                      <a:endParaRPr lang="cs-CZ" sz="1000" b="1"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a:effectLst/>
                          <a:latin typeface="Arial" panose="020B0604020202020204" pitchFamily="34" charset="0"/>
                          <a:cs typeface="Arial" panose="020B0604020202020204" pitchFamily="34" charset="0"/>
                        </a:rPr>
                        <a:t>ČR</a:t>
                      </a:r>
                      <a:endParaRPr lang="cs-CZ" sz="1000" b="1"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dirty="0">
                          <a:effectLst/>
                          <a:latin typeface="Arial" panose="020B0604020202020204" pitchFamily="34" charset="0"/>
                          <a:cs typeface="Arial" panose="020B0604020202020204" pitchFamily="34" charset="0"/>
                        </a:rPr>
                        <a:t>ČR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dirty="0">
                          <a:effectLst/>
                          <a:latin typeface="Arial" panose="020B0604020202020204" pitchFamily="34" charset="0"/>
                          <a:cs typeface="Arial" panose="020B0604020202020204" pitchFamily="34" charset="0"/>
                        </a:rPr>
                        <a:t>ČR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buFont typeface="Wingdings" panose="05000000000000000000" pitchFamily="2" charset="2"/>
                        <a:buNone/>
                      </a:pPr>
                      <a:r>
                        <a:rPr lang="cs-CZ" sz="1000" b="1" i="0" u="none" strike="noStrike" dirty="0">
                          <a:effectLst/>
                          <a:latin typeface="Arial" panose="020B0604020202020204" pitchFamily="34" charset="0"/>
                          <a:cs typeface="Arial" panose="020B0604020202020204" pitchFamily="34" charset="0"/>
                        </a:rPr>
                        <a:t>HKK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cs-CZ" sz="1000" b="1" i="0" u="none" strike="noStrike" dirty="0">
                          <a:effectLst/>
                          <a:latin typeface="Arial" panose="020B0604020202020204" pitchFamily="34" charset="0"/>
                          <a:cs typeface="Arial" panose="020B0604020202020204" pitchFamily="34" charset="0"/>
                        </a:rPr>
                        <a:t>ČR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323039"/>
                  </a:ext>
                </a:extLst>
              </a:tr>
              <a:tr h="285222">
                <a:tc>
                  <a:txBody>
                    <a:bodyPr/>
                    <a:lstStyle/>
                    <a:p>
                      <a:pPr marL="0" indent="0" algn="r" fontAlgn="t">
                        <a:buFont typeface="Wingdings" panose="05000000000000000000" pitchFamily="2" charset="2"/>
                        <a:buNone/>
                      </a:pPr>
                      <a:r>
                        <a:rPr lang="cs-CZ" sz="1000" b="0" i="0" u="none" strike="noStrike" dirty="0">
                          <a:effectLst/>
                          <a:latin typeface="Arial" panose="020B0604020202020204" pitchFamily="34" charset="0"/>
                          <a:cs typeface="Arial" panose="020B0604020202020204" pitchFamily="34" charset="0"/>
                        </a:rPr>
                        <a:t>0-14 let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15.1%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15,3 %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15.1%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15,4 %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13.1%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a:solidFill>
                            <a:schemeClr val="tx1"/>
                          </a:solidFill>
                          <a:effectLst/>
                          <a:latin typeface="Arial" panose="020B0604020202020204" pitchFamily="34" charset="0"/>
                          <a:cs typeface="Arial" panose="020B0604020202020204" pitchFamily="34" charset="0"/>
                        </a:rPr>
                        <a:t>13,0 %</a:t>
                      </a:r>
                      <a:endParaRPr lang="cs-CZ"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12,1 %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12,9 %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8953948"/>
                  </a:ext>
                </a:extLst>
              </a:tr>
              <a:tr h="285222">
                <a:tc>
                  <a:txBody>
                    <a:bodyPr/>
                    <a:lstStyle/>
                    <a:p>
                      <a:pPr algn="r" fontAlgn="t"/>
                      <a:r>
                        <a:rPr lang="cs-CZ" sz="1000" b="0" i="0" u="none" strike="noStrike" dirty="0">
                          <a:effectLst/>
                          <a:latin typeface="Arial" panose="020B0604020202020204" pitchFamily="34" charset="0"/>
                          <a:cs typeface="Arial" panose="020B0604020202020204" pitchFamily="34" charset="0"/>
                        </a:rPr>
                        <a:t>15 až 64 let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65,7 %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64,1 %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a:solidFill>
                            <a:schemeClr val="tx1"/>
                          </a:solidFill>
                          <a:effectLst/>
                          <a:latin typeface="Arial" panose="020B0604020202020204" pitchFamily="34" charset="0"/>
                          <a:cs typeface="Arial" panose="020B0604020202020204" pitchFamily="34" charset="0"/>
                        </a:rPr>
                        <a:t>63,1 %</a:t>
                      </a:r>
                      <a:endParaRPr lang="cs-CZ"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60,0 %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a:effectLst/>
                          <a:latin typeface="Arial" panose="020B0604020202020204" pitchFamily="34" charset="0"/>
                        </a:rPr>
                        <a:t>54.8%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54,9 %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593193315"/>
                  </a:ext>
                </a:extLst>
              </a:tr>
              <a:tr h="285222">
                <a:tc>
                  <a:txBody>
                    <a:bodyPr/>
                    <a:lstStyle/>
                    <a:p>
                      <a:pPr marL="0" indent="0" algn="r" fontAlgn="t">
                        <a:buFont typeface="Wingdings" panose="05000000000000000000" pitchFamily="2" charset="2"/>
                        <a:buNone/>
                      </a:pPr>
                      <a:r>
                        <a:rPr lang="cs-CZ" sz="1000" b="0" i="0" u="none" strike="noStrike" dirty="0">
                          <a:effectLst/>
                          <a:latin typeface="Arial" panose="020B0604020202020204" pitchFamily="34" charset="0"/>
                          <a:cs typeface="Arial" panose="020B0604020202020204" pitchFamily="34" charset="0"/>
                        </a:rPr>
                        <a:t>65 let a více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19,0 %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21.4%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20,5 %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25.3%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a:solidFill>
                            <a:schemeClr val="tx1"/>
                          </a:solidFill>
                          <a:effectLst/>
                          <a:latin typeface="Arial" panose="020B0604020202020204" pitchFamily="34" charset="0"/>
                          <a:cs typeface="Arial" panose="020B0604020202020204" pitchFamily="34" charset="0"/>
                        </a:rPr>
                        <a:t>23,9 %</a:t>
                      </a:r>
                      <a:endParaRPr lang="cs-CZ"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29.0%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27,8 %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b="0" i="0" u="none" strike="noStrike">
                          <a:effectLst/>
                          <a:latin typeface="Arial" panose="020B0604020202020204" pitchFamily="34" charset="0"/>
                        </a:rPr>
                        <a:t>32.3%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32,2 %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905779"/>
                  </a:ext>
                </a:extLst>
              </a:tr>
              <a:tr h="285222">
                <a:tc>
                  <a:txBody>
                    <a:bodyPr/>
                    <a:lstStyle/>
                    <a:p>
                      <a:pPr algn="r" fontAlgn="t"/>
                      <a:r>
                        <a:rPr lang="cs-CZ" sz="1000" b="0" i="0" u="none" strike="noStrike" dirty="0">
                          <a:effectLst/>
                          <a:latin typeface="Arial" panose="020B0604020202020204" pitchFamily="34" charset="0"/>
                          <a:cs typeface="Arial" panose="020B0604020202020204" pitchFamily="34" charset="0"/>
                        </a:rPr>
                        <a:t>Index závislosti</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dirty="0">
                          <a:effectLst/>
                          <a:latin typeface="Arial" panose="020B0604020202020204" pitchFamily="34"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a:solidFill>
                            <a:schemeClr val="tx1"/>
                          </a:solidFill>
                          <a:effectLst/>
                          <a:latin typeface="Arial" panose="020B0604020202020204" pitchFamily="34" charset="0"/>
                          <a:cs typeface="Arial" panose="020B060402020202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dirty="0">
                          <a:effectLst/>
                          <a:latin typeface="Arial" panose="020B0604020202020204" pitchFamily="34"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dirty="0">
                          <a:effectLst/>
                          <a:latin typeface="Arial" panose="020B060402020202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dirty="0">
                          <a:effectLst/>
                          <a:latin typeface="Arial" panose="020B060402020202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cs-CZ" sz="1000" b="0" i="0" u="none" strike="noStrike" dirty="0">
                          <a:effectLst/>
                          <a:latin typeface="Arial" panose="020B060402020202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cs-CZ" sz="1000" b="0" i="0" u="none" strike="noStrike" dirty="0">
                          <a:solidFill>
                            <a:schemeClr val="tx1"/>
                          </a:solidFill>
                          <a:effectLst/>
                          <a:latin typeface="Arial" panose="020B0604020202020204" pitchFamily="34" charset="0"/>
                          <a:cs typeface="Arial" panose="020B060402020202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495685866"/>
                  </a:ext>
                </a:extLst>
              </a:tr>
            </a:tbl>
          </a:graphicData>
        </a:graphic>
      </p:graphicFrame>
    </p:spTree>
    <p:extLst>
      <p:ext uri="{BB962C8B-B14F-4D97-AF65-F5344CB8AC3E}">
        <p14:creationId xmlns:p14="http://schemas.microsoft.com/office/powerpoint/2010/main" val="2078180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Box 64"/>
          <p:cNvSpPr txBox="1">
            <a:spLocks noChangeArrowheads="1"/>
          </p:cNvSpPr>
          <p:nvPr/>
        </p:nvSpPr>
        <p:spPr bwMode="auto">
          <a:xfrm>
            <a:off x="471305" y="1574391"/>
            <a:ext cx="54348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600" b="1" dirty="0">
                <a:latin typeface="Arial" panose="020B0604020202020204" pitchFamily="34" charset="0"/>
                <a:cs typeface="Arial" panose="020B0604020202020204" pitchFamily="34" charset="0"/>
              </a:rPr>
              <a:t> Relativní zastoupení jednotlivých věkových tříd </a:t>
            </a:r>
          </a:p>
        </p:txBody>
      </p:sp>
      <p:sp>
        <p:nvSpPr>
          <p:cNvPr id="72" name="Text Box 4"/>
          <p:cNvSpPr txBox="1">
            <a:spLocks noChangeArrowheads="1"/>
          </p:cNvSpPr>
          <p:nvPr/>
        </p:nvSpPr>
        <p:spPr bwMode="auto">
          <a:xfrm rot="16200000">
            <a:off x="-1022417" y="3649575"/>
            <a:ext cx="316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kumimoji="1" lang="en-US" altLang="cs-CZ" sz="1200" b="1" dirty="0"/>
              <a:t>% </a:t>
            </a:r>
            <a:r>
              <a:rPr kumimoji="1" lang="en-US" altLang="cs-CZ" sz="1200" b="1" dirty="0" err="1"/>
              <a:t>osob</a:t>
            </a:r>
            <a:r>
              <a:rPr kumimoji="1" lang="cs-CZ" altLang="cs-CZ" sz="1200" b="1" dirty="0"/>
              <a:t> ve věkové kategorii</a:t>
            </a:r>
          </a:p>
        </p:txBody>
      </p:sp>
      <p:sp>
        <p:nvSpPr>
          <p:cNvPr id="12" name="Šipka doprava 11"/>
          <p:cNvSpPr/>
          <p:nvPr/>
        </p:nvSpPr>
        <p:spPr>
          <a:xfrm>
            <a:off x="3785294" y="3025121"/>
            <a:ext cx="682906" cy="173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ovéPole 12"/>
          <p:cNvSpPr txBox="1"/>
          <p:nvPr/>
        </p:nvSpPr>
        <p:spPr>
          <a:xfrm>
            <a:off x="4087255" y="3602227"/>
            <a:ext cx="532436" cy="369332"/>
          </a:xfrm>
          <a:prstGeom prst="rect">
            <a:avLst/>
          </a:prstGeom>
          <a:noFill/>
        </p:spPr>
        <p:txBody>
          <a:bodyPr wrap="square" rtlCol="0">
            <a:spAutoFit/>
          </a:bodyPr>
          <a:lstStyle/>
          <a:p>
            <a:r>
              <a:rPr lang="cs-CZ" b="1" dirty="0">
                <a:solidFill>
                  <a:srgbClr val="C00000"/>
                </a:solidFill>
                <a:latin typeface="Arial Black" panose="020B0A04020102020204" pitchFamily="34" charset="0"/>
              </a:rPr>
              <a:t>1. </a:t>
            </a:r>
            <a:endParaRPr lang="en-US" b="1" dirty="0">
              <a:solidFill>
                <a:srgbClr val="C00000"/>
              </a:solidFill>
              <a:latin typeface="Arial Black" panose="020B0A04020102020204" pitchFamily="34" charset="0"/>
            </a:endParaRPr>
          </a:p>
        </p:txBody>
      </p:sp>
      <p:sp>
        <p:nvSpPr>
          <p:cNvPr id="15" name="TextovéPole 14"/>
          <p:cNvSpPr txBox="1"/>
          <p:nvPr/>
        </p:nvSpPr>
        <p:spPr>
          <a:xfrm>
            <a:off x="2977833" y="2088828"/>
            <a:ext cx="532436" cy="369332"/>
          </a:xfrm>
          <a:prstGeom prst="rect">
            <a:avLst/>
          </a:prstGeom>
          <a:noFill/>
        </p:spPr>
        <p:txBody>
          <a:bodyPr wrap="square" rtlCol="0">
            <a:spAutoFit/>
          </a:bodyPr>
          <a:lstStyle/>
          <a:p>
            <a:r>
              <a:rPr lang="cs-CZ" b="1" dirty="0">
                <a:solidFill>
                  <a:srgbClr val="C00000"/>
                </a:solidFill>
                <a:latin typeface="Arial Black" panose="020B0A04020102020204" pitchFamily="34" charset="0"/>
              </a:rPr>
              <a:t>2. </a:t>
            </a:r>
            <a:endParaRPr lang="en-US" b="1" dirty="0">
              <a:solidFill>
                <a:srgbClr val="C00000"/>
              </a:solidFill>
              <a:latin typeface="Arial Black" panose="020B0A04020102020204" pitchFamily="34" charset="0"/>
            </a:endParaRPr>
          </a:p>
        </p:txBody>
      </p:sp>
      <p:sp>
        <p:nvSpPr>
          <p:cNvPr id="16" name="TextovéPole 15"/>
          <p:cNvSpPr txBox="1"/>
          <p:nvPr/>
        </p:nvSpPr>
        <p:spPr>
          <a:xfrm>
            <a:off x="1746474" y="4069132"/>
            <a:ext cx="618352" cy="369332"/>
          </a:xfrm>
          <a:prstGeom prst="rect">
            <a:avLst/>
          </a:prstGeom>
          <a:noFill/>
        </p:spPr>
        <p:txBody>
          <a:bodyPr wrap="square" rtlCol="0">
            <a:spAutoFit/>
          </a:bodyPr>
          <a:lstStyle/>
          <a:p>
            <a:r>
              <a:rPr lang="cs-CZ" b="1" dirty="0">
                <a:solidFill>
                  <a:srgbClr val="C00000"/>
                </a:solidFill>
                <a:latin typeface="Arial Black" panose="020B0A04020102020204" pitchFamily="34" charset="0"/>
              </a:rPr>
              <a:t>3. </a:t>
            </a:r>
            <a:endParaRPr lang="en-US" b="1" dirty="0">
              <a:solidFill>
                <a:srgbClr val="C00000"/>
              </a:solidFill>
              <a:latin typeface="Arial Black" panose="020B0A04020102020204" pitchFamily="34" charset="0"/>
            </a:endParaRPr>
          </a:p>
        </p:txBody>
      </p:sp>
      <p:sp>
        <p:nvSpPr>
          <p:cNvPr id="17" name="Obdélník 16"/>
          <p:cNvSpPr/>
          <p:nvPr/>
        </p:nvSpPr>
        <p:spPr>
          <a:xfrm>
            <a:off x="7434026" y="3270771"/>
            <a:ext cx="4034074" cy="3139321"/>
          </a:xfrm>
          <a:prstGeom prst="rect">
            <a:avLst/>
          </a:prstGeom>
        </p:spPr>
        <p:txBody>
          <a:bodyPr wrap="square">
            <a:spAutoFit/>
          </a:bodyPr>
          <a:lstStyle/>
          <a:p>
            <a:r>
              <a:rPr lang="cs-CZ" b="1" dirty="0"/>
              <a:t>Do 15 let očekávatelný nárůst nemocnosti v souvislosti s chorobami vyššího věku a seniorů.</a:t>
            </a:r>
          </a:p>
          <a:p>
            <a:endParaRPr lang="cs-CZ" b="1" dirty="0"/>
          </a:p>
          <a:p>
            <a:r>
              <a:rPr lang="cs-CZ" b="1" dirty="0"/>
              <a:t>Do 20 – 25 let prudký nárůst nemocnosti v souvislosti s chorobami vyššího věku a seniorů</a:t>
            </a:r>
            <a:r>
              <a:rPr lang="cs-CZ" dirty="0"/>
              <a:t>.</a:t>
            </a:r>
          </a:p>
          <a:p>
            <a:endParaRPr lang="cs-CZ" b="1" dirty="0"/>
          </a:p>
          <a:p>
            <a:r>
              <a:rPr lang="cs-CZ" b="1" dirty="0"/>
              <a:t>Nižší zastoupení mladších věkových skupin jako riziko poklesu porodnosti v následujících 10 – 15 letech. </a:t>
            </a:r>
          </a:p>
        </p:txBody>
      </p:sp>
      <p:sp>
        <p:nvSpPr>
          <p:cNvPr id="18" name="TextovéPole 17"/>
          <p:cNvSpPr txBox="1"/>
          <p:nvPr/>
        </p:nvSpPr>
        <p:spPr>
          <a:xfrm>
            <a:off x="7041697" y="3314289"/>
            <a:ext cx="532436" cy="369332"/>
          </a:xfrm>
          <a:prstGeom prst="rect">
            <a:avLst/>
          </a:prstGeom>
          <a:noFill/>
        </p:spPr>
        <p:txBody>
          <a:bodyPr wrap="square" rtlCol="0">
            <a:spAutoFit/>
          </a:bodyPr>
          <a:lstStyle/>
          <a:p>
            <a:r>
              <a:rPr lang="cs-CZ" b="1" dirty="0">
                <a:solidFill>
                  <a:srgbClr val="C00000"/>
                </a:solidFill>
                <a:latin typeface="Arial Black" panose="020B0A04020102020204" pitchFamily="34" charset="0"/>
              </a:rPr>
              <a:t>1. </a:t>
            </a:r>
            <a:endParaRPr lang="en-US" b="1" dirty="0">
              <a:solidFill>
                <a:srgbClr val="C00000"/>
              </a:solidFill>
              <a:latin typeface="Arial Black" panose="020B0A04020102020204" pitchFamily="34" charset="0"/>
            </a:endParaRPr>
          </a:p>
        </p:txBody>
      </p:sp>
      <p:sp>
        <p:nvSpPr>
          <p:cNvPr id="19" name="TextovéPole 18"/>
          <p:cNvSpPr txBox="1"/>
          <p:nvPr/>
        </p:nvSpPr>
        <p:spPr>
          <a:xfrm>
            <a:off x="7085573" y="4445032"/>
            <a:ext cx="532436" cy="369332"/>
          </a:xfrm>
          <a:prstGeom prst="rect">
            <a:avLst/>
          </a:prstGeom>
          <a:noFill/>
        </p:spPr>
        <p:txBody>
          <a:bodyPr wrap="square" rtlCol="0">
            <a:spAutoFit/>
          </a:bodyPr>
          <a:lstStyle/>
          <a:p>
            <a:r>
              <a:rPr lang="cs-CZ" b="1" dirty="0">
                <a:solidFill>
                  <a:srgbClr val="C00000"/>
                </a:solidFill>
                <a:latin typeface="Arial Black" panose="020B0A04020102020204" pitchFamily="34" charset="0"/>
              </a:rPr>
              <a:t>2. </a:t>
            </a:r>
            <a:endParaRPr lang="en-US" b="1" dirty="0">
              <a:solidFill>
                <a:srgbClr val="C00000"/>
              </a:solidFill>
              <a:latin typeface="Arial Black" panose="020B0A04020102020204" pitchFamily="34" charset="0"/>
            </a:endParaRPr>
          </a:p>
        </p:txBody>
      </p:sp>
      <p:sp>
        <p:nvSpPr>
          <p:cNvPr id="20" name="TextovéPole 19"/>
          <p:cNvSpPr txBox="1"/>
          <p:nvPr/>
        </p:nvSpPr>
        <p:spPr>
          <a:xfrm>
            <a:off x="7095872" y="5517345"/>
            <a:ext cx="532436" cy="369332"/>
          </a:xfrm>
          <a:prstGeom prst="rect">
            <a:avLst/>
          </a:prstGeom>
          <a:noFill/>
        </p:spPr>
        <p:txBody>
          <a:bodyPr wrap="square" rtlCol="0">
            <a:spAutoFit/>
          </a:bodyPr>
          <a:lstStyle/>
          <a:p>
            <a:r>
              <a:rPr lang="cs-CZ" b="1" dirty="0">
                <a:solidFill>
                  <a:srgbClr val="C00000"/>
                </a:solidFill>
                <a:latin typeface="Arial Black" panose="020B0A04020102020204" pitchFamily="34" charset="0"/>
              </a:rPr>
              <a:t>3. </a:t>
            </a:r>
            <a:endParaRPr lang="en-US" b="1" dirty="0">
              <a:solidFill>
                <a:srgbClr val="C00000"/>
              </a:solidFill>
              <a:latin typeface="Arial Black" panose="020B0A04020102020204" pitchFamily="34" charset="0"/>
            </a:endParaRPr>
          </a:p>
        </p:txBody>
      </p:sp>
      <p:sp>
        <p:nvSpPr>
          <p:cNvPr id="22" name="TextBox 6"/>
          <p:cNvSpPr txBox="1"/>
          <p:nvPr/>
        </p:nvSpPr>
        <p:spPr>
          <a:xfrm>
            <a:off x="330710" y="653725"/>
            <a:ext cx="2291076" cy="307777"/>
          </a:xfrm>
          <a:prstGeom prst="rect">
            <a:avLst/>
          </a:prstGeom>
          <a:noFill/>
        </p:spPr>
        <p:txBody>
          <a:bodyPr wrap="none" rtlCol="0">
            <a:spAutoFit/>
          </a:bodyPr>
          <a:lstStyle/>
          <a:p>
            <a:r>
              <a:rPr lang="cs-CZ" sz="1400" dirty="0"/>
              <a:t>Zdroj: Český statistický úřad</a:t>
            </a:r>
            <a:endParaRPr lang="cs-CZ" sz="1400" i="1" dirty="0"/>
          </a:p>
        </p:txBody>
      </p:sp>
      <p:sp>
        <p:nvSpPr>
          <p:cNvPr id="23" name="Šipka doprava 22"/>
          <p:cNvSpPr/>
          <p:nvPr/>
        </p:nvSpPr>
        <p:spPr>
          <a:xfrm>
            <a:off x="3303976" y="2419241"/>
            <a:ext cx="981343" cy="208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7"/>
          <p:cNvSpPr txBox="1"/>
          <p:nvPr/>
        </p:nvSpPr>
        <p:spPr>
          <a:xfrm>
            <a:off x="6990330" y="783625"/>
            <a:ext cx="4937164" cy="2396509"/>
          </a:xfrm>
          <a:prstGeom prst="rect">
            <a:avLst/>
          </a:prstGeom>
          <a:noFill/>
          <a:ln>
            <a:noFill/>
          </a:ln>
        </p:spPr>
        <p:txBody>
          <a:bodyPr wrap="square" rtlCol="0">
            <a:noAutofit/>
          </a:bodyPr>
          <a:lstStyle/>
          <a:p>
            <a:r>
              <a:rPr lang="cs-CZ" sz="1400" dirty="0"/>
              <a:t>Relativní struktura obyvatelstva ČR i HKK viditelně ukazuje tři zásadní věkové třídy, jejichž další posun v čase bude mít významný dopad na zdravotnický systém. Jde o velmi četnou třídu obyvatel ve věku 40 – 50 let a zejména ve věku 30 – 40 let. Tyto populační kategorie zestárnou do věku 60 let a více v následujících 15, resp. 20 – 25 letech, a nevyhnutelně významně znásobí potřebu zdravotně sociálních služeb. Velmi podstatný je i propad počtu obyvatel ve věku 10 – 25 let, který společně s odkládáním věku matky při prvním dítěti vytváří demografické riziko nedostatku osob v produktivním věku v následujících 15 – 30 letech. </a:t>
            </a:r>
          </a:p>
        </p:txBody>
      </p:sp>
      <p:sp>
        <p:nvSpPr>
          <p:cNvPr id="3" name="TextovéPole 2"/>
          <p:cNvSpPr txBox="1"/>
          <p:nvPr/>
        </p:nvSpPr>
        <p:spPr>
          <a:xfrm>
            <a:off x="5572749" y="2085198"/>
            <a:ext cx="666750" cy="369332"/>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ČR</a:t>
            </a:r>
          </a:p>
        </p:txBody>
      </p:sp>
      <p:cxnSp>
        <p:nvCxnSpPr>
          <p:cNvPr id="5" name="Přímá spojnice 4"/>
          <p:cNvCxnSpPr/>
          <p:nvPr/>
        </p:nvCxnSpPr>
        <p:spPr>
          <a:xfrm>
            <a:off x="5247259" y="2269864"/>
            <a:ext cx="32549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5247259" y="2615025"/>
            <a:ext cx="32549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rmAutofit/>
          </a:bodyPr>
          <a:lstStyle/>
          <a:p>
            <a:r>
              <a:rPr lang="en-US" dirty="0" err="1"/>
              <a:t>Věková</a:t>
            </a:r>
            <a:r>
              <a:rPr lang="en-US" dirty="0"/>
              <a:t> </a:t>
            </a:r>
            <a:r>
              <a:rPr lang="en-US" dirty="0" err="1"/>
              <a:t>struktura</a:t>
            </a:r>
            <a:r>
              <a:rPr lang="en-US" dirty="0"/>
              <a:t> </a:t>
            </a:r>
            <a:r>
              <a:rPr lang="en-US" dirty="0" err="1"/>
              <a:t>obyvatelstva</a:t>
            </a:r>
            <a:r>
              <a:rPr lang="en-US" dirty="0"/>
              <a:t> ČR </a:t>
            </a:r>
            <a:r>
              <a:rPr lang="cs-CZ" dirty="0"/>
              <a:t>a HKK </a:t>
            </a:r>
            <a:r>
              <a:rPr lang="en-US" dirty="0"/>
              <a:t>v </a:t>
            </a:r>
            <a:r>
              <a:rPr lang="en-US" dirty="0" err="1"/>
              <a:t>roce</a:t>
            </a:r>
            <a:r>
              <a:rPr lang="en-US" dirty="0"/>
              <a:t> 201</a:t>
            </a:r>
            <a:r>
              <a:rPr lang="cs-CZ" dirty="0"/>
              <a:t>8</a:t>
            </a:r>
            <a:endParaRPr lang="en-US" dirty="0"/>
          </a:p>
        </p:txBody>
      </p:sp>
      <p:sp>
        <p:nvSpPr>
          <p:cNvPr id="27" name="TextovéPole 26">
            <a:extLst>
              <a:ext uri="{FF2B5EF4-FFF2-40B4-BE49-F238E27FC236}">
                <a16:creationId xmlns:a16="http://schemas.microsoft.com/office/drawing/2014/main" id="{A92BA5AE-08B1-4C43-9F33-31C1CDAB5515}"/>
              </a:ext>
            </a:extLst>
          </p:cNvPr>
          <p:cNvSpPr txBox="1"/>
          <p:nvPr/>
        </p:nvSpPr>
        <p:spPr>
          <a:xfrm>
            <a:off x="5572749" y="2450259"/>
            <a:ext cx="934325" cy="369332"/>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HKK</a:t>
            </a:r>
          </a:p>
        </p:txBody>
      </p:sp>
      <p:graphicFrame>
        <p:nvGraphicFramePr>
          <p:cNvPr id="29" name="Object 2">
            <a:extLst>
              <a:ext uri="{FF2B5EF4-FFF2-40B4-BE49-F238E27FC236}">
                <a16:creationId xmlns:a16="http://schemas.microsoft.com/office/drawing/2014/main" id="{00E45B5A-43A7-47FA-ADFA-826A30D74B14}"/>
              </a:ext>
            </a:extLst>
          </p:cNvPr>
          <p:cNvGraphicFramePr>
            <a:graphicFrameLocks noChangeAspect="1"/>
          </p:cNvGraphicFramePr>
          <p:nvPr>
            <p:extLst>
              <p:ext uri="{D42A27DB-BD31-4B8C-83A1-F6EECF244321}">
                <p14:modId xmlns:p14="http://schemas.microsoft.com/office/powerpoint/2010/main" val="3015036686"/>
              </p:ext>
            </p:extLst>
          </p:nvPr>
        </p:nvGraphicFramePr>
        <p:xfrm>
          <a:off x="358775" y="2022285"/>
          <a:ext cx="5737225" cy="4032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8709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4299" y="6273579"/>
            <a:ext cx="11587701"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5" name="Title 4"/>
          <p:cNvSpPr>
            <a:spLocks noGrp="1"/>
          </p:cNvSpPr>
          <p:nvPr>
            <p:ph type="title"/>
          </p:nvPr>
        </p:nvSpPr>
        <p:spPr/>
        <p:txBody>
          <a:bodyPr>
            <a:normAutofit/>
          </a:bodyPr>
          <a:lstStyle/>
          <a:p>
            <a:r>
              <a:rPr lang="cs-CZ" dirty="0"/>
              <a:t>Porodnost: vývoj úhrnné plodnosti</a:t>
            </a:r>
            <a:endParaRPr lang="en-US" dirty="0"/>
          </a:p>
        </p:txBody>
      </p:sp>
      <p:sp>
        <p:nvSpPr>
          <p:cNvPr id="15" name="TextBox 7">
            <a:extLst>
              <a:ext uri="{FF2B5EF4-FFF2-40B4-BE49-F238E27FC236}">
                <a16:creationId xmlns:a16="http://schemas.microsoft.com/office/drawing/2014/main" id="{EF7FB181-7FA0-4F6C-A94A-61317B94D8C3}"/>
              </a:ext>
            </a:extLst>
          </p:cNvPr>
          <p:cNvSpPr txBox="1"/>
          <p:nvPr/>
        </p:nvSpPr>
        <p:spPr>
          <a:xfrm>
            <a:off x="257558" y="1182021"/>
            <a:ext cx="7067665" cy="389154"/>
          </a:xfrm>
          <a:prstGeom prst="rect">
            <a:avLst/>
          </a:prstGeom>
          <a:noFill/>
          <a:ln>
            <a:noFill/>
          </a:ln>
        </p:spPr>
        <p:txBody>
          <a:bodyPr wrap="none" rtlCol="0">
            <a:noAutofit/>
          </a:bodyPr>
          <a:lstStyle/>
          <a:p>
            <a:r>
              <a:rPr lang="cs-CZ" sz="1600" b="1" dirty="0"/>
              <a:t>Vývoj úhrnné plodnosti v letech 2000-2018</a:t>
            </a:r>
            <a:endParaRPr lang="en-US" sz="1600" b="1" dirty="0"/>
          </a:p>
        </p:txBody>
      </p:sp>
      <p:sp>
        <p:nvSpPr>
          <p:cNvPr id="16" name="TextBox 7">
            <a:extLst>
              <a:ext uri="{FF2B5EF4-FFF2-40B4-BE49-F238E27FC236}">
                <a16:creationId xmlns:a16="http://schemas.microsoft.com/office/drawing/2014/main" id="{D762CBEA-F48B-4E29-B1E6-C5E4F97E8A55}"/>
              </a:ext>
            </a:extLst>
          </p:cNvPr>
          <p:cNvSpPr txBox="1"/>
          <p:nvPr/>
        </p:nvSpPr>
        <p:spPr>
          <a:xfrm>
            <a:off x="7443217" y="1179711"/>
            <a:ext cx="4491226" cy="4401205"/>
          </a:xfrm>
          <a:prstGeom prst="rect">
            <a:avLst/>
          </a:prstGeom>
          <a:noFill/>
          <a:ln>
            <a:noFill/>
          </a:ln>
        </p:spPr>
        <p:txBody>
          <a:bodyPr wrap="square" rtlCol="0">
            <a:spAutoFit/>
          </a:bodyPr>
          <a:lstStyle/>
          <a:p>
            <a:r>
              <a:rPr lang="cs-CZ" sz="1400" dirty="0"/>
              <a:t>Vhodným ukazatelem pro srovnání porodnosti je úhrnná plodnost, která představuje průměrný počet dětí, které by se narodily jedné ženě za předpokladu zachování konstantních měr plodnosti sledovaného roku. </a:t>
            </a:r>
          </a:p>
          <a:p>
            <a:endParaRPr lang="cs-CZ" sz="1400" dirty="0"/>
          </a:p>
          <a:p>
            <a:r>
              <a:rPr lang="cs-CZ" sz="1400" dirty="0"/>
              <a:t>Pozitivním faktem je, že úhrnná plodnost populace ČR i KRH významně narůstá. V roce 2018 dosahuje pro ČR hodnoty 1,71 narozených dětí 1 ženě, avšak přesto stále leží hluboko pod hranicí prosté reprodukce 2,1 narozených dětí 1 ženě. </a:t>
            </a:r>
          </a:p>
          <a:p>
            <a:endParaRPr lang="cs-CZ" sz="1400" dirty="0"/>
          </a:p>
          <a:p>
            <a:r>
              <a:rPr lang="cs-CZ" sz="1400" dirty="0"/>
              <a:t>Hodnoty úhrnné plodnosti pro Královehradecký kraj kopírují trend ČR a číselně se dlouhodobě pohybují lehce nad republikovým průměrem. Hodnota pro rok 2018 je 1,74. </a:t>
            </a:r>
          </a:p>
          <a:p>
            <a:endParaRPr lang="cs-CZ" sz="1400" dirty="0"/>
          </a:p>
          <a:p>
            <a:r>
              <a:rPr lang="cs-CZ" sz="1400" dirty="0"/>
              <a:t>Zvýšený věk rodiček a nedostatečná úhrnná</a:t>
            </a:r>
            <a:br>
              <a:rPr lang="cs-CZ" sz="1400" dirty="0"/>
            </a:br>
            <a:r>
              <a:rPr lang="cs-CZ" sz="1400" dirty="0"/>
              <a:t>plodnost je jedním ze závažných trendů, který bude v budoucnosti ovlivňovat potřeby čerpání zdravotní péče a strukturu systému zdravotních a sociálních služeb. </a:t>
            </a:r>
          </a:p>
          <a:p>
            <a:endParaRPr lang="cs-CZ" sz="1400" dirty="0"/>
          </a:p>
        </p:txBody>
      </p:sp>
      <p:graphicFrame>
        <p:nvGraphicFramePr>
          <p:cNvPr id="13" name="Graf 12">
            <a:extLst>
              <a:ext uri="{FF2B5EF4-FFF2-40B4-BE49-F238E27FC236}">
                <a16:creationId xmlns:a16="http://schemas.microsoft.com/office/drawing/2014/main" id="{027E3717-7341-4FFA-A664-BFA6A2D4CACB}"/>
              </a:ext>
            </a:extLst>
          </p:cNvPr>
          <p:cNvGraphicFramePr>
            <a:graphicFrameLocks/>
          </p:cNvGraphicFramePr>
          <p:nvPr>
            <p:extLst>
              <p:ext uri="{D42A27DB-BD31-4B8C-83A1-F6EECF244321}">
                <p14:modId xmlns:p14="http://schemas.microsoft.com/office/powerpoint/2010/main" val="992455484"/>
              </p:ext>
            </p:extLst>
          </p:nvPr>
        </p:nvGraphicFramePr>
        <p:xfrm>
          <a:off x="400191" y="1893357"/>
          <a:ext cx="6611158" cy="41184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7121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4" name="Title 3"/>
          <p:cNvSpPr>
            <a:spLocks noGrp="1"/>
          </p:cNvSpPr>
          <p:nvPr>
            <p:ph type="title"/>
          </p:nvPr>
        </p:nvSpPr>
        <p:spPr/>
        <p:txBody>
          <a:bodyPr>
            <a:normAutofit/>
          </a:bodyPr>
          <a:lstStyle/>
          <a:p>
            <a:r>
              <a:rPr lang="en-US" dirty="0" err="1"/>
              <a:t>Očekávané</a:t>
            </a:r>
            <a:r>
              <a:rPr lang="en-US" dirty="0"/>
              <a:t> </a:t>
            </a:r>
            <a:r>
              <a:rPr lang="en-US" dirty="0" err="1"/>
              <a:t>demografické</a:t>
            </a:r>
            <a:r>
              <a:rPr lang="en-US" dirty="0"/>
              <a:t> trendy: </a:t>
            </a:r>
            <a:r>
              <a:rPr lang="cs-CZ" dirty="0"/>
              <a:t>plodnost</a:t>
            </a:r>
            <a:endParaRPr lang="en-US" dirty="0"/>
          </a:p>
        </p:txBody>
      </p:sp>
      <p:sp>
        <p:nvSpPr>
          <p:cNvPr id="9" name="TextBox 7">
            <a:extLst>
              <a:ext uri="{FF2B5EF4-FFF2-40B4-BE49-F238E27FC236}">
                <a16:creationId xmlns:a16="http://schemas.microsoft.com/office/drawing/2014/main" id="{C9B3E406-666F-4B00-BB48-DF2821A5E37B}"/>
              </a:ext>
            </a:extLst>
          </p:cNvPr>
          <p:cNvSpPr txBox="1"/>
          <p:nvPr/>
        </p:nvSpPr>
        <p:spPr>
          <a:xfrm>
            <a:off x="6671388" y="891433"/>
            <a:ext cx="5197937" cy="2677656"/>
          </a:xfrm>
          <a:prstGeom prst="rect">
            <a:avLst/>
          </a:prstGeom>
          <a:noFill/>
          <a:ln>
            <a:noFill/>
          </a:ln>
        </p:spPr>
        <p:txBody>
          <a:bodyPr wrap="square" rtlCol="0">
            <a:spAutoFit/>
          </a:bodyPr>
          <a:lstStyle/>
          <a:p>
            <a:r>
              <a:rPr lang="cs-CZ" sz="1400" dirty="0"/>
              <a:t>Odhad plodnosti publikovaný Českým statistickým úřadem vychází ze střední varianty populační predikce, která nastiňuje nejpravděpodobnější vývoj populace. Projekce byla zhotovena bez uvažování vlivu migrace. </a:t>
            </a:r>
          </a:p>
          <a:p>
            <a:endParaRPr lang="cs-CZ" sz="1400" dirty="0"/>
          </a:p>
          <a:p>
            <a:r>
              <a:rPr lang="cs-CZ" sz="1400" dirty="0"/>
              <a:t>Podle scénáře dojde v ČR docházet k dalšímu růstu úhrnné plodnosti, což je velmi pozitivní jev. Tento růst bude odrazem zvýšení měr plodnosti u populace žen starších 30 let. Nejzřetelnější bude růst ve skupině 30-34 let, očekává se růst plodnosti i u žen ve věku 40 a více let. U mladších věkových skupin do 30 let se naopak očekává pokles porodnosti. Průměrný věk matek by měl pozvolna růst na 30,6 let v roce 2050.</a:t>
            </a:r>
          </a:p>
        </p:txBody>
      </p:sp>
      <p:sp>
        <p:nvSpPr>
          <p:cNvPr id="12" name="TextBox 7">
            <a:extLst>
              <a:ext uri="{FF2B5EF4-FFF2-40B4-BE49-F238E27FC236}">
                <a16:creationId xmlns:a16="http://schemas.microsoft.com/office/drawing/2014/main" id="{EF7FB181-7FA0-4F6C-A94A-61317B94D8C3}"/>
              </a:ext>
            </a:extLst>
          </p:cNvPr>
          <p:cNvSpPr txBox="1"/>
          <p:nvPr/>
        </p:nvSpPr>
        <p:spPr>
          <a:xfrm>
            <a:off x="415033" y="1250482"/>
            <a:ext cx="7067665" cy="389154"/>
          </a:xfrm>
          <a:prstGeom prst="rect">
            <a:avLst/>
          </a:prstGeom>
          <a:noFill/>
          <a:ln>
            <a:noFill/>
          </a:ln>
        </p:spPr>
        <p:txBody>
          <a:bodyPr wrap="none" rtlCol="0">
            <a:noAutofit/>
          </a:bodyPr>
          <a:lstStyle/>
          <a:p>
            <a:r>
              <a:rPr lang="cs-CZ" sz="1600" b="1" dirty="0"/>
              <a:t>Předpokládaný vývoj úhrnné plodnosti v ČR v letech 2019-2050</a:t>
            </a:r>
            <a:endParaRPr lang="en-US" sz="1600" b="1" dirty="0"/>
          </a:p>
        </p:txBody>
      </p:sp>
      <p:graphicFrame>
        <p:nvGraphicFramePr>
          <p:cNvPr id="11" name="Graf 10">
            <a:extLst>
              <a:ext uri="{FF2B5EF4-FFF2-40B4-BE49-F238E27FC236}">
                <a16:creationId xmlns:a16="http://schemas.microsoft.com/office/drawing/2014/main" id="{C0BB9723-488B-4A2D-A42C-085B6ED3ACDA}"/>
              </a:ext>
            </a:extLst>
          </p:cNvPr>
          <p:cNvGraphicFramePr>
            <a:graphicFrameLocks/>
          </p:cNvGraphicFramePr>
          <p:nvPr/>
        </p:nvGraphicFramePr>
        <p:xfrm>
          <a:off x="172847" y="1639636"/>
          <a:ext cx="5827245" cy="16218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f 12">
            <a:extLst>
              <a:ext uri="{FF2B5EF4-FFF2-40B4-BE49-F238E27FC236}">
                <a16:creationId xmlns:a16="http://schemas.microsoft.com/office/drawing/2014/main" id="{248D7B0E-242D-416B-BDCE-2C15A1E533DC}"/>
              </a:ext>
            </a:extLst>
          </p:cNvPr>
          <p:cNvGraphicFramePr>
            <a:graphicFrameLocks/>
          </p:cNvGraphicFramePr>
          <p:nvPr/>
        </p:nvGraphicFramePr>
        <p:xfrm>
          <a:off x="236317" y="3985641"/>
          <a:ext cx="5827245" cy="1621877"/>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7">
            <a:extLst>
              <a:ext uri="{FF2B5EF4-FFF2-40B4-BE49-F238E27FC236}">
                <a16:creationId xmlns:a16="http://schemas.microsoft.com/office/drawing/2014/main" id="{FEEFA237-E894-4780-BB36-228735876711}"/>
              </a:ext>
            </a:extLst>
          </p:cNvPr>
          <p:cNvSpPr txBox="1"/>
          <p:nvPr/>
        </p:nvSpPr>
        <p:spPr>
          <a:xfrm>
            <a:off x="172847" y="3650667"/>
            <a:ext cx="7067665" cy="389154"/>
          </a:xfrm>
          <a:prstGeom prst="rect">
            <a:avLst/>
          </a:prstGeom>
          <a:noFill/>
          <a:ln>
            <a:noFill/>
          </a:ln>
        </p:spPr>
        <p:txBody>
          <a:bodyPr wrap="none" rtlCol="0">
            <a:noAutofit/>
          </a:bodyPr>
          <a:lstStyle/>
          <a:p>
            <a:r>
              <a:rPr lang="cs-CZ" sz="1600" b="1" dirty="0"/>
              <a:t>Předpokládaný vývoj průměrného věku rodiček v ČR v letech 2019-2050</a:t>
            </a:r>
            <a:endParaRPr lang="en-US" sz="1600" b="1" dirty="0"/>
          </a:p>
        </p:txBody>
      </p:sp>
      <p:pic>
        <p:nvPicPr>
          <p:cNvPr id="3" name="Obrázek 2">
            <a:extLst>
              <a:ext uri="{FF2B5EF4-FFF2-40B4-BE49-F238E27FC236}">
                <a16:creationId xmlns:a16="http://schemas.microsoft.com/office/drawing/2014/main" id="{48E4B57E-2593-403D-9E3A-48BEAC6A1D62}"/>
              </a:ext>
            </a:extLst>
          </p:cNvPr>
          <p:cNvPicPr>
            <a:picLocks noChangeAspect="1"/>
          </p:cNvPicPr>
          <p:nvPr/>
        </p:nvPicPr>
        <p:blipFill>
          <a:blip r:embed="rId5"/>
          <a:stretch>
            <a:fillRect/>
          </a:stretch>
        </p:blipFill>
        <p:spPr>
          <a:xfrm>
            <a:off x="7083833" y="4012467"/>
            <a:ext cx="4059457" cy="2371448"/>
          </a:xfrm>
          <a:prstGeom prst="rect">
            <a:avLst/>
          </a:prstGeom>
        </p:spPr>
      </p:pic>
      <p:sp>
        <p:nvSpPr>
          <p:cNvPr id="15" name="TextBox 7">
            <a:extLst>
              <a:ext uri="{FF2B5EF4-FFF2-40B4-BE49-F238E27FC236}">
                <a16:creationId xmlns:a16="http://schemas.microsoft.com/office/drawing/2014/main" id="{7B8A8677-C2DC-4450-B179-F535AB6EC7B3}"/>
              </a:ext>
            </a:extLst>
          </p:cNvPr>
          <p:cNvSpPr txBox="1"/>
          <p:nvPr/>
        </p:nvSpPr>
        <p:spPr>
          <a:xfrm>
            <a:off x="6950483" y="3650667"/>
            <a:ext cx="7067665" cy="389154"/>
          </a:xfrm>
          <a:prstGeom prst="rect">
            <a:avLst/>
          </a:prstGeom>
          <a:noFill/>
          <a:ln>
            <a:noFill/>
          </a:ln>
        </p:spPr>
        <p:txBody>
          <a:bodyPr wrap="none" rtlCol="0">
            <a:noAutofit/>
          </a:bodyPr>
          <a:lstStyle/>
          <a:p>
            <a:r>
              <a:rPr lang="cs-CZ" sz="1200" b="1" dirty="0"/>
              <a:t>Reálné a očekávané míry plodnosti podle věku ženy v letech 2011-2050</a:t>
            </a:r>
            <a:endParaRPr lang="en-US" sz="1200" b="1" dirty="0"/>
          </a:p>
        </p:txBody>
      </p:sp>
      <p:grpSp>
        <p:nvGrpSpPr>
          <p:cNvPr id="22" name="Group 13">
            <a:extLst>
              <a:ext uri="{FF2B5EF4-FFF2-40B4-BE49-F238E27FC236}">
                <a16:creationId xmlns:a16="http://schemas.microsoft.com/office/drawing/2014/main" id="{87ABD909-ECB6-4328-B637-25FF02C0C616}"/>
              </a:ext>
            </a:extLst>
          </p:cNvPr>
          <p:cNvGrpSpPr/>
          <p:nvPr/>
        </p:nvGrpSpPr>
        <p:grpSpPr>
          <a:xfrm>
            <a:off x="10134165" y="98024"/>
            <a:ext cx="2018923" cy="686726"/>
            <a:chOff x="9868966" y="545145"/>
            <a:chExt cx="1621130" cy="561419"/>
          </a:xfrm>
        </p:grpSpPr>
        <p:sp>
          <p:nvSpPr>
            <p:cNvPr id="23" name="Rectangle 15">
              <a:extLst>
                <a:ext uri="{FF2B5EF4-FFF2-40B4-BE49-F238E27FC236}">
                  <a16:creationId xmlns:a16="http://schemas.microsoft.com/office/drawing/2014/main" id="{A4ED6C06-E70D-4EAD-9929-D631D0926D74}"/>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Vlajka CR">
              <a:extLst>
                <a:ext uri="{FF2B5EF4-FFF2-40B4-BE49-F238E27FC236}">
                  <a16:creationId xmlns:a16="http://schemas.microsoft.com/office/drawing/2014/main" id="{86E700B8-777F-4367-BD1B-A07B098C5886}"/>
                </a:ext>
              </a:extLst>
            </p:cNvPr>
            <p:cNvPicPr>
              <a:picLocks noChangeArrowheads="1"/>
            </p:cNvPicPr>
            <p:nvPr>
              <p:custDataLst>
                <p:tags r:id="rId1"/>
              </p:custDataLst>
            </p:nvPr>
          </p:nvPicPr>
          <p:blipFill>
            <a:blip r:embed="rId6"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17">
              <a:extLst>
                <a:ext uri="{FF2B5EF4-FFF2-40B4-BE49-F238E27FC236}">
                  <a16:creationId xmlns:a16="http://schemas.microsoft.com/office/drawing/2014/main" id="{3A3DFEDE-2572-404D-9263-BDB081BBA9FC}"/>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Tree>
    <p:extLst>
      <p:ext uri="{BB962C8B-B14F-4D97-AF65-F5344CB8AC3E}">
        <p14:creationId xmlns:p14="http://schemas.microsoft.com/office/powerpoint/2010/main" val="1794753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4" name="Title 3"/>
          <p:cNvSpPr>
            <a:spLocks noGrp="1"/>
          </p:cNvSpPr>
          <p:nvPr>
            <p:ph type="title"/>
          </p:nvPr>
        </p:nvSpPr>
        <p:spPr/>
        <p:txBody>
          <a:bodyPr>
            <a:normAutofit/>
          </a:bodyPr>
          <a:lstStyle/>
          <a:p>
            <a:r>
              <a:rPr lang="en-US" dirty="0" err="1"/>
              <a:t>Očekávané</a:t>
            </a:r>
            <a:r>
              <a:rPr lang="en-US" dirty="0"/>
              <a:t> </a:t>
            </a:r>
            <a:r>
              <a:rPr lang="en-US" dirty="0" err="1"/>
              <a:t>demografické</a:t>
            </a:r>
            <a:r>
              <a:rPr lang="en-US" dirty="0"/>
              <a:t> trendy: </a:t>
            </a:r>
            <a:r>
              <a:rPr lang="cs-CZ" dirty="0"/>
              <a:t>plodnost</a:t>
            </a:r>
            <a:endParaRPr lang="en-US" dirty="0"/>
          </a:p>
        </p:txBody>
      </p:sp>
      <p:sp>
        <p:nvSpPr>
          <p:cNvPr id="9" name="TextBox 7">
            <a:extLst>
              <a:ext uri="{FF2B5EF4-FFF2-40B4-BE49-F238E27FC236}">
                <a16:creationId xmlns:a16="http://schemas.microsoft.com/office/drawing/2014/main" id="{C9B3E406-666F-4B00-BB48-DF2821A5E37B}"/>
              </a:ext>
            </a:extLst>
          </p:cNvPr>
          <p:cNvSpPr txBox="1"/>
          <p:nvPr/>
        </p:nvSpPr>
        <p:spPr>
          <a:xfrm>
            <a:off x="7862037" y="4926836"/>
            <a:ext cx="4296897" cy="954107"/>
          </a:xfrm>
          <a:prstGeom prst="rect">
            <a:avLst/>
          </a:prstGeom>
          <a:noFill/>
          <a:ln>
            <a:noFill/>
          </a:ln>
        </p:spPr>
        <p:txBody>
          <a:bodyPr wrap="square" rtlCol="0">
            <a:spAutoFit/>
          </a:bodyPr>
          <a:lstStyle/>
          <a:p>
            <a:r>
              <a:rPr lang="cs-CZ" sz="1400" dirty="0"/>
              <a:t>Královehradecký kraj se bude dle projekce řadit ke krajům s průměrnou hodnotou úhrnné plodnosti.</a:t>
            </a:r>
          </a:p>
          <a:p>
            <a:r>
              <a:rPr lang="cs-CZ" sz="1400" dirty="0"/>
              <a:t>Průměrný věk rodiček v tomto kraji bude také pozvolna růst. </a:t>
            </a:r>
          </a:p>
        </p:txBody>
      </p:sp>
      <p:sp>
        <p:nvSpPr>
          <p:cNvPr id="12" name="TextBox 7">
            <a:extLst>
              <a:ext uri="{FF2B5EF4-FFF2-40B4-BE49-F238E27FC236}">
                <a16:creationId xmlns:a16="http://schemas.microsoft.com/office/drawing/2014/main" id="{EF7FB181-7FA0-4F6C-A94A-61317B94D8C3}"/>
              </a:ext>
            </a:extLst>
          </p:cNvPr>
          <p:cNvSpPr txBox="1"/>
          <p:nvPr/>
        </p:nvSpPr>
        <p:spPr>
          <a:xfrm>
            <a:off x="66241" y="1120627"/>
            <a:ext cx="7067665" cy="389154"/>
          </a:xfrm>
          <a:prstGeom prst="rect">
            <a:avLst/>
          </a:prstGeom>
          <a:noFill/>
          <a:ln>
            <a:noFill/>
          </a:ln>
        </p:spPr>
        <p:txBody>
          <a:bodyPr wrap="none" rtlCol="0">
            <a:noAutofit/>
          </a:bodyPr>
          <a:lstStyle/>
          <a:p>
            <a:r>
              <a:rPr lang="cs-CZ" sz="1600" b="1" dirty="0"/>
              <a:t>Předpokládaný vývoj úhrnné plodnosti v krajích v letech 2030-2050</a:t>
            </a:r>
            <a:endParaRPr lang="en-US" sz="1600" b="1" dirty="0"/>
          </a:p>
        </p:txBody>
      </p:sp>
      <p:graphicFrame>
        <p:nvGraphicFramePr>
          <p:cNvPr id="11" name="Graf 10">
            <a:extLst>
              <a:ext uri="{FF2B5EF4-FFF2-40B4-BE49-F238E27FC236}">
                <a16:creationId xmlns:a16="http://schemas.microsoft.com/office/drawing/2014/main" id="{DF0EDB6B-1D21-4C97-907E-8585A75FEA63}"/>
              </a:ext>
            </a:extLst>
          </p:cNvPr>
          <p:cNvGraphicFramePr>
            <a:graphicFrameLocks/>
          </p:cNvGraphicFramePr>
          <p:nvPr>
            <p:extLst>
              <p:ext uri="{D42A27DB-BD31-4B8C-83A1-F6EECF244321}">
                <p14:modId xmlns:p14="http://schemas.microsoft.com/office/powerpoint/2010/main" val="863089350"/>
              </p:ext>
            </p:extLst>
          </p:nvPr>
        </p:nvGraphicFramePr>
        <p:xfrm>
          <a:off x="33066" y="1454970"/>
          <a:ext cx="7663739" cy="50760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ulka 5">
            <a:extLst>
              <a:ext uri="{FF2B5EF4-FFF2-40B4-BE49-F238E27FC236}">
                <a16:creationId xmlns:a16="http://schemas.microsoft.com/office/drawing/2014/main" id="{47EED50E-A797-416B-A8C5-8020F435BD4D}"/>
              </a:ext>
            </a:extLst>
          </p:cNvPr>
          <p:cNvGraphicFramePr>
            <a:graphicFrameLocks noGrp="1"/>
          </p:cNvGraphicFramePr>
          <p:nvPr/>
        </p:nvGraphicFramePr>
        <p:xfrm>
          <a:off x="7973434" y="1669554"/>
          <a:ext cx="3932618" cy="3000300"/>
        </p:xfrm>
        <a:graphic>
          <a:graphicData uri="http://schemas.openxmlformats.org/drawingml/2006/table">
            <a:tbl>
              <a:tblPr>
                <a:tableStyleId>{5C22544A-7EE6-4342-B048-85BDC9FD1C3A}</a:tableStyleId>
              </a:tblPr>
              <a:tblGrid>
                <a:gridCol w="1470458">
                  <a:extLst>
                    <a:ext uri="{9D8B030D-6E8A-4147-A177-3AD203B41FA5}">
                      <a16:colId xmlns:a16="http://schemas.microsoft.com/office/drawing/2014/main" val="4042767162"/>
                    </a:ext>
                  </a:extLst>
                </a:gridCol>
                <a:gridCol w="820720">
                  <a:extLst>
                    <a:ext uri="{9D8B030D-6E8A-4147-A177-3AD203B41FA5}">
                      <a16:colId xmlns:a16="http://schemas.microsoft.com/office/drawing/2014/main" val="2489225275"/>
                    </a:ext>
                  </a:extLst>
                </a:gridCol>
                <a:gridCol w="820720">
                  <a:extLst>
                    <a:ext uri="{9D8B030D-6E8A-4147-A177-3AD203B41FA5}">
                      <a16:colId xmlns:a16="http://schemas.microsoft.com/office/drawing/2014/main" val="2790467305"/>
                    </a:ext>
                  </a:extLst>
                </a:gridCol>
                <a:gridCol w="820720">
                  <a:extLst>
                    <a:ext uri="{9D8B030D-6E8A-4147-A177-3AD203B41FA5}">
                      <a16:colId xmlns:a16="http://schemas.microsoft.com/office/drawing/2014/main" val="3911900241"/>
                    </a:ext>
                  </a:extLst>
                </a:gridCol>
              </a:tblGrid>
              <a:tr h="200020">
                <a:tc>
                  <a:txBody>
                    <a:bodyPr/>
                    <a:lstStyle/>
                    <a:p>
                      <a:pPr algn="ctr" fontAlgn="ctr"/>
                      <a:r>
                        <a:rPr lang="cs-CZ" sz="1100" b="1" i="0" u="none" strike="noStrike" dirty="0">
                          <a:solidFill>
                            <a:srgbClr val="FFFFFF"/>
                          </a:solidFill>
                          <a:effectLst/>
                          <a:latin typeface="Calibri" panose="020F0502020204030204" pitchFamily="34" charset="0"/>
                        </a:rPr>
                        <a:t>kraj</a:t>
                      </a:r>
                    </a:p>
                  </a:txBody>
                  <a:tcPr marL="9525" marR="9525" marT="9525" marB="0" anchor="ctr">
                    <a:solidFill>
                      <a:srgbClr val="037BC1"/>
                    </a:solidFill>
                  </a:tcPr>
                </a:tc>
                <a:tc>
                  <a:txBody>
                    <a:bodyPr/>
                    <a:lstStyle/>
                    <a:p>
                      <a:pPr algn="ctr" fontAlgn="ctr"/>
                      <a:r>
                        <a:rPr lang="cs-CZ" sz="1100" b="1" u="none" strike="noStrike" dirty="0">
                          <a:solidFill>
                            <a:schemeClr val="bg1"/>
                          </a:solidFill>
                          <a:effectLst/>
                        </a:rPr>
                        <a:t>2030</a:t>
                      </a:r>
                      <a:endParaRPr lang="cs-CZ" sz="1100" b="1" i="0" u="none" strike="noStrike" dirty="0">
                        <a:solidFill>
                          <a:schemeClr val="bg1"/>
                        </a:solidFill>
                        <a:effectLst/>
                        <a:latin typeface="Calibri" panose="020F0502020204030204" pitchFamily="34" charset="0"/>
                      </a:endParaRPr>
                    </a:p>
                  </a:txBody>
                  <a:tcPr marL="9525" marR="9525" marT="9525" marB="0" anchor="ctr">
                    <a:solidFill>
                      <a:srgbClr val="037BC1"/>
                    </a:solidFill>
                  </a:tcPr>
                </a:tc>
                <a:tc>
                  <a:txBody>
                    <a:bodyPr/>
                    <a:lstStyle/>
                    <a:p>
                      <a:pPr algn="ctr" fontAlgn="ctr"/>
                      <a:r>
                        <a:rPr lang="cs-CZ" sz="1100" b="1" u="none" strike="noStrike" dirty="0">
                          <a:solidFill>
                            <a:schemeClr val="bg1"/>
                          </a:solidFill>
                          <a:effectLst/>
                        </a:rPr>
                        <a:t>2040</a:t>
                      </a:r>
                      <a:endParaRPr lang="cs-CZ" sz="1100" b="1" i="0" u="none" strike="noStrike" dirty="0">
                        <a:solidFill>
                          <a:schemeClr val="bg1"/>
                        </a:solidFill>
                        <a:effectLst/>
                        <a:latin typeface="Calibri" panose="020F0502020204030204" pitchFamily="34" charset="0"/>
                      </a:endParaRPr>
                    </a:p>
                  </a:txBody>
                  <a:tcPr marL="9525" marR="9525" marT="9525" marB="0" anchor="ctr">
                    <a:solidFill>
                      <a:srgbClr val="037BC1"/>
                    </a:solidFill>
                  </a:tcPr>
                </a:tc>
                <a:tc>
                  <a:txBody>
                    <a:bodyPr/>
                    <a:lstStyle/>
                    <a:p>
                      <a:pPr algn="ctr" fontAlgn="ctr"/>
                      <a:r>
                        <a:rPr lang="cs-CZ" sz="1100" b="1" u="none" strike="noStrike" dirty="0">
                          <a:solidFill>
                            <a:schemeClr val="bg1"/>
                          </a:solidFill>
                          <a:effectLst/>
                        </a:rPr>
                        <a:t>2050</a:t>
                      </a:r>
                      <a:endParaRPr lang="cs-CZ" sz="1100" b="1" i="0" u="none" strike="noStrike" dirty="0">
                        <a:solidFill>
                          <a:schemeClr val="bg1"/>
                        </a:solidFill>
                        <a:effectLst/>
                        <a:latin typeface="Calibri" panose="020F0502020204030204" pitchFamily="34" charset="0"/>
                      </a:endParaRPr>
                    </a:p>
                  </a:txBody>
                  <a:tcPr marL="9525" marR="9525" marT="9525" marB="0" anchor="ctr">
                    <a:solidFill>
                      <a:srgbClr val="037BC1"/>
                    </a:solidFill>
                  </a:tcPr>
                </a:tc>
                <a:extLst>
                  <a:ext uri="{0D108BD9-81ED-4DB2-BD59-A6C34878D82A}">
                    <a16:rowId xmlns:a16="http://schemas.microsoft.com/office/drawing/2014/main" val="3237897545"/>
                  </a:ext>
                </a:extLst>
              </a:tr>
              <a:tr h="200020">
                <a:tc>
                  <a:txBody>
                    <a:bodyPr/>
                    <a:lstStyle/>
                    <a:p>
                      <a:pPr algn="l" fontAlgn="b"/>
                      <a:r>
                        <a:rPr lang="cs-CZ" sz="1100" u="none" strike="noStrike">
                          <a:effectLst/>
                        </a:rPr>
                        <a:t>Hl. m. Praha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31,9</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32,0</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32,1</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1309688"/>
                  </a:ext>
                </a:extLst>
              </a:tr>
              <a:tr h="200020">
                <a:tc>
                  <a:txBody>
                    <a:bodyPr/>
                    <a:lstStyle/>
                    <a:p>
                      <a:pPr algn="l" fontAlgn="b"/>
                      <a:r>
                        <a:rPr lang="cs-CZ" sz="1100" u="none" strike="noStrike">
                          <a:effectLst/>
                        </a:rPr>
                        <a:t>Středočeský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30,4</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30,6</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30,7</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81228456"/>
                  </a:ext>
                </a:extLst>
              </a:tr>
              <a:tr h="200020">
                <a:tc>
                  <a:txBody>
                    <a:bodyPr/>
                    <a:lstStyle/>
                    <a:p>
                      <a:pPr algn="l" fontAlgn="b"/>
                      <a:r>
                        <a:rPr lang="cs-CZ" sz="1100" u="none" strike="noStrike">
                          <a:effectLst/>
                        </a:rPr>
                        <a:t>Jihočeský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30,2</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30,3</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30,4</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5784352"/>
                  </a:ext>
                </a:extLst>
              </a:tr>
              <a:tr h="200020">
                <a:tc>
                  <a:txBody>
                    <a:bodyPr/>
                    <a:lstStyle/>
                    <a:p>
                      <a:pPr algn="l" fontAlgn="b"/>
                      <a:r>
                        <a:rPr lang="cs-CZ" sz="1100" u="none" strike="noStrike">
                          <a:effectLst/>
                        </a:rPr>
                        <a:t>Plzeňský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30,0</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30,2</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dirty="0">
                          <a:effectLst/>
                        </a:rPr>
                        <a:t>30,3</a:t>
                      </a:r>
                      <a:endParaRPr lang="cs-CZ"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2214414"/>
                  </a:ext>
                </a:extLst>
              </a:tr>
              <a:tr h="200020">
                <a:tc>
                  <a:txBody>
                    <a:bodyPr/>
                    <a:lstStyle/>
                    <a:p>
                      <a:pPr algn="l" fontAlgn="b"/>
                      <a:r>
                        <a:rPr lang="cs-CZ" sz="1100" u="none" strike="noStrike">
                          <a:effectLst/>
                        </a:rPr>
                        <a:t>Karlovarský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29,2</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29,4</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29,5</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6398756"/>
                  </a:ext>
                </a:extLst>
              </a:tr>
              <a:tr h="200020">
                <a:tc>
                  <a:txBody>
                    <a:bodyPr/>
                    <a:lstStyle/>
                    <a:p>
                      <a:pPr algn="l" fontAlgn="b"/>
                      <a:r>
                        <a:rPr lang="cs-CZ" sz="1100" u="none" strike="noStrike">
                          <a:effectLst/>
                        </a:rPr>
                        <a:t>Ústecký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29,1</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29,2</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29,3</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2463651"/>
                  </a:ext>
                </a:extLst>
              </a:tr>
              <a:tr h="200020">
                <a:tc>
                  <a:txBody>
                    <a:bodyPr/>
                    <a:lstStyle/>
                    <a:p>
                      <a:pPr algn="l" fontAlgn="b"/>
                      <a:r>
                        <a:rPr lang="cs-CZ" sz="1100" u="none" strike="noStrike" dirty="0">
                          <a:effectLst/>
                        </a:rPr>
                        <a:t>Liberecký</a:t>
                      </a:r>
                      <a:endParaRPr lang="cs-CZ"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30,0</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30,1</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30,2</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4656190"/>
                  </a:ext>
                </a:extLst>
              </a:tr>
              <a:tr h="200020">
                <a:tc>
                  <a:txBody>
                    <a:bodyPr/>
                    <a:lstStyle/>
                    <a:p>
                      <a:pPr algn="l" fontAlgn="b"/>
                      <a:r>
                        <a:rPr lang="cs-CZ" sz="1100" u="none" strike="noStrike">
                          <a:effectLst/>
                        </a:rPr>
                        <a:t>Královehradecký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30,3</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30,4</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30,5</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3343789"/>
                  </a:ext>
                </a:extLst>
              </a:tr>
              <a:tr h="200020">
                <a:tc>
                  <a:txBody>
                    <a:bodyPr/>
                    <a:lstStyle/>
                    <a:p>
                      <a:pPr algn="l" fontAlgn="b"/>
                      <a:r>
                        <a:rPr lang="cs-CZ" sz="1100" u="none" strike="noStrike">
                          <a:effectLst/>
                        </a:rPr>
                        <a:t>Pardubický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30,3</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30,4</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30,5</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7638148"/>
                  </a:ext>
                </a:extLst>
              </a:tr>
              <a:tr h="200020">
                <a:tc>
                  <a:txBody>
                    <a:bodyPr/>
                    <a:lstStyle/>
                    <a:p>
                      <a:pPr algn="l" fontAlgn="b"/>
                      <a:r>
                        <a:rPr lang="cs-CZ" sz="1100" u="none" strike="noStrike">
                          <a:effectLst/>
                        </a:rPr>
                        <a:t>Vysočina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30,3</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30,5</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30,6</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71905450"/>
                  </a:ext>
                </a:extLst>
              </a:tr>
              <a:tr h="200020">
                <a:tc>
                  <a:txBody>
                    <a:bodyPr/>
                    <a:lstStyle/>
                    <a:p>
                      <a:pPr algn="l" fontAlgn="b"/>
                      <a:r>
                        <a:rPr lang="cs-CZ" sz="1100" u="none" strike="noStrike" dirty="0">
                          <a:effectLst/>
                        </a:rPr>
                        <a:t>Jihomoravský</a:t>
                      </a:r>
                      <a:endParaRPr lang="cs-CZ"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30,6</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30,8</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30,9</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1024714"/>
                  </a:ext>
                </a:extLst>
              </a:tr>
              <a:tr h="200020">
                <a:tc>
                  <a:txBody>
                    <a:bodyPr/>
                    <a:lstStyle/>
                    <a:p>
                      <a:pPr algn="l" fontAlgn="b"/>
                      <a:r>
                        <a:rPr lang="cs-CZ" sz="1100" u="none" strike="noStrike">
                          <a:effectLst/>
                        </a:rPr>
                        <a:t>Olomoucký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30,2</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30,4</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30,5</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7283796"/>
                  </a:ext>
                </a:extLst>
              </a:tr>
              <a:tr h="200020">
                <a:tc>
                  <a:txBody>
                    <a:bodyPr/>
                    <a:lstStyle/>
                    <a:p>
                      <a:pPr algn="l" fontAlgn="b"/>
                      <a:r>
                        <a:rPr lang="cs-CZ" sz="1100" u="none" strike="noStrike">
                          <a:effectLst/>
                        </a:rPr>
                        <a:t>Zlínský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30,7</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30,9</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31,0</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89386553"/>
                  </a:ext>
                </a:extLst>
              </a:tr>
              <a:tr h="200020">
                <a:tc>
                  <a:txBody>
                    <a:bodyPr/>
                    <a:lstStyle/>
                    <a:p>
                      <a:pPr algn="l" fontAlgn="b"/>
                      <a:r>
                        <a:rPr lang="cs-CZ" sz="1100" u="none" strike="noStrike">
                          <a:effectLst/>
                        </a:rPr>
                        <a:t>Moravskoslezský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29,8</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a:effectLst/>
                        </a:rPr>
                        <a:t>29,9</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100" u="none" strike="noStrike" dirty="0">
                          <a:effectLst/>
                        </a:rPr>
                        <a:t>30,0</a:t>
                      </a:r>
                      <a:endParaRPr lang="cs-CZ"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1396997"/>
                  </a:ext>
                </a:extLst>
              </a:tr>
            </a:tbl>
          </a:graphicData>
        </a:graphic>
      </p:graphicFrame>
      <p:sp>
        <p:nvSpPr>
          <p:cNvPr id="13" name="TextBox 7">
            <a:extLst>
              <a:ext uri="{FF2B5EF4-FFF2-40B4-BE49-F238E27FC236}">
                <a16:creationId xmlns:a16="http://schemas.microsoft.com/office/drawing/2014/main" id="{E9E8F1D5-05AF-4B61-8636-F5709D668B69}"/>
              </a:ext>
            </a:extLst>
          </p:cNvPr>
          <p:cNvSpPr txBox="1"/>
          <p:nvPr/>
        </p:nvSpPr>
        <p:spPr>
          <a:xfrm>
            <a:off x="7862037" y="1120627"/>
            <a:ext cx="2950312" cy="1067520"/>
          </a:xfrm>
          <a:prstGeom prst="rect">
            <a:avLst/>
          </a:prstGeom>
          <a:noFill/>
          <a:ln>
            <a:noFill/>
          </a:ln>
        </p:spPr>
        <p:txBody>
          <a:bodyPr wrap="none" rtlCol="0">
            <a:noAutofit/>
          </a:bodyPr>
          <a:lstStyle/>
          <a:p>
            <a:r>
              <a:rPr lang="cs-CZ" sz="1600" b="1" dirty="0"/>
              <a:t>Předpokládaný vývoj průměrného věku matky</a:t>
            </a:r>
          </a:p>
          <a:p>
            <a:r>
              <a:rPr lang="cs-CZ" sz="1600" b="1" dirty="0"/>
              <a:t>při narození dítěte v krajích v letech 2030-2050</a:t>
            </a:r>
            <a:endParaRPr lang="en-US" sz="1600" b="1" dirty="0"/>
          </a:p>
        </p:txBody>
      </p:sp>
      <p:sp>
        <p:nvSpPr>
          <p:cNvPr id="8" name="Obdélník 7">
            <a:extLst>
              <a:ext uri="{FF2B5EF4-FFF2-40B4-BE49-F238E27FC236}">
                <a16:creationId xmlns:a16="http://schemas.microsoft.com/office/drawing/2014/main" id="{0F1965C3-B50C-433E-82DE-F7B474319C78}"/>
              </a:ext>
            </a:extLst>
          </p:cNvPr>
          <p:cNvSpPr/>
          <p:nvPr/>
        </p:nvSpPr>
        <p:spPr>
          <a:xfrm>
            <a:off x="7985558" y="3277476"/>
            <a:ext cx="3932618" cy="1979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26825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4299" y="6273579"/>
            <a:ext cx="11587701"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2120196" cy="307777"/>
          </a:xfrm>
          <a:prstGeom prst="rect">
            <a:avLst/>
          </a:prstGeom>
          <a:noFill/>
        </p:spPr>
        <p:txBody>
          <a:bodyPr wrap="none" rtlCol="0">
            <a:spAutoFit/>
          </a:bodyPr>
          <a:lstStyle/>
          <a:p>
            <a:r>
              <a:rPr lang="cs-CZ" sz="1400" dirty="0"/>
              <a:t>Zdroj: EUROSTAT Database</a:t>
            </a:r>
            <a:endParaRPr lang="en-US" sz="1400" dirty="0">
              <a:solidFill>
                <a:srgbClr val="FF0000"/>
              </a:solidFill>
            </a:endParaRPr>
          </a:p>
        </p:txBody>
      </p:sp>
      <p:sp>
        <p:nvSpPr>
          <p:cNvPr id="2" name="Title 1"/>
          <p:cNvSpPr>
            <a:spLocks noGrp="1"/>
          </p:cNvSpPr>
          <p:nvPr>
            <p:ph type="title"/>
          </p:nvPr>
        </p:nvSpPr>
        <p:spPr/>
        <p:txBody>
          <a:bodyPr>
            <a:normAutofit/>
          </a:bodyPr>
          <a:lstStyle/>
          <a:p>
            <a:r>
              <a:rPr lang="cs-CZ" dirty="0"/>
              <a:t>Úhrnná plodnost: mezinárodní srovnání</a:t>
            </a:r>
            <a:endParaRPr lang="en-US" dirty="0"/>
          </a:p>
        </p:txBody>
      </p:sp>
      <p:sp>
        <p:nvSpPr>
          <p:cNvPr id="13" name="TextBox 7">
            <a:extLst>
              <a:ext uri="{FF2B5EF4-FFF2-40B4-BE49-F238E27FC236}">
                <a16:creationId xmlns:a16="http://schemas.microsoft.com/office/drawing/2014/main" id="{E2201FF4-5B61-432F-AF5F-16EECFA350FD}"/>
              </a:ext>
            </a:extLst>
          </p:cNvPr>
          <p:cNvSpPr txBox="1"/>
          <p:nvPr/>
        </p:nvSpPr>
        <p:spPr>
          <a:xfrm>
            <a:off x="8122015" y="791852"/>
            <a:ext cx="3965909" cy="523220"/>
          </a:xfrm>
          <a:prstGeom prst="rect">
            <a:avLst/>
          </a:prstGeom>
          <a:noFill/>
          <a:ln>
            <a:noFill/>
          </a:ln>
        </p:spPr>
        <p:txBody>
          <a:bodyPr wrap="square" rtlCol="0">
            <a:spAutoFit/>
          </a:bodyPr>
          <a:lstStyle/>
          <a:p>
            <a:pPr algn="just"/>
            <a:endParaRPr lang="cs-CZ" sz="1400" dirty="0"/>
          </a:p>
          <a:p>
            <a:endParaRPr lang="cs-CZ" sz="1400" dirty="0"/>
          </a:p>
        </p:txBody>
      </p:sp>
      <p:sp>
        <p:nvSpPr>
          <p:cNvPr id="15" name="TextBox 7">
            <a:extLst>
              <a:ext uri="{FF2B5EF4-FFF2-40B4-BE49-F238E27FC236}">
                <a16:creationId xmlns:a16="http://schemas.microsoft.com/office/drawing/2014/main" id="{C9B3E406-666F-4B00-BB48-DF2821A5E37B}"/>
              </a:ext>
            </a:extLst>
          </p:cNvPr>
          <p:cNvSpPr txBox="1"/>
          <p:nvPr/>
        </p:nvSpPr>
        <p:spPr>
          <a:xfrm>
            <a:off x="231454" y="5671013"/>
            <a:ext cx="11716036" cy="738664"/>
          </a:xfrm>
          <a:prstGeom prst="rect">
            <a:avLst/>
          </a:prstGeom>
          <a:noFill/>
          <a:ln>
            <a:noFill/>
          </a:ln>
        </p:spPr>
        <p:txBody>
          <a:bodyPr wrap="square" rtlCol="0">
            <a:spAutoFit/>
          </a:bodyPr>
          <a:lstStyle/>
          <a:p>
            <a:r>
              <a:rPr lang="cs-CZ" sz="1400" dirty="0"/>
              <a:t>Nejnižší hodnoty úhrnné plodnosti dosahují země Jihovýchodní a Jižní Evropy. Nejvyšších hodnot naopak dosahují země Západní Evropy. Česká republika se díky postupnému růstu toho ukazatele v současnosti dostává mezi země s vyššími hodnotami úhrnné plodnosti pohybujícími se nad průměrem EU 28. Přesto je tento růst stále nedostačující k prosté reprodukci populace. </a:t>
            </a:r>
          </a:p>
        </p:txBody>
      </p:sp>
      <p:graphicFrame>
        <p:nvGraphicFramePr>
          <p:cNvPr id="16" name="Graf 15">
            <a:extLst>
              <a:ext uri="{FF2B5EF4-FFF2-40B4-BE49-F238E27FC236}">
                <a16:creationId xmlns:a16="http://schemas.microsoft.com/office/drawing/2014/main" id="{E3119AF1-6CE2-4510-8C36-09758B5F54DA}"/>
              </a:ext>
            </a:extLst>
          </p:cNvPr>
          <p:cNvGraphicFramePr>
            <a:graphicFrameLocks/>
          </p:cNvGraphicFramePr>
          <p:nvPr/>
        </p:nvGraphicFramePr>
        <p:xfrm>
          <a:off x="26568" y="1443816"/>
          <a:ext cx="7313688" cy="407662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7">
            <a:extLst>
              <a:ext uri="{FF2B5EF4-FFF2-40B4-BE49-F238E27FC236}">
                <a16:creationId xmlns:a16="http://schemas.microsoft.com/office/drawing/2014/main" id="{4DCD7B33-DA52-4949-A3D0-8A8FC8CD6999}"/>
              </a:ext>
            </a:extLst>
          </p:cNvPr>
          <p:cNvSpPr txBox="1"/>
          <p:nvPr/>
        </p:nvSpPr>
        <p:spPr>
          <a:xfrm>
            <a:off x="272591" y="1323332"/>
            <a:ext cx="7067665" cy="389154"/>
          </a:xfrm>
          <a:prstGeom prst="rect">
            <a:avLst/>
          </a:prstGeom>
          <a:noFill/>
          <a:ln>
            <a:noFill/>
          </a:ln>
        </p:spPr>
        <p:txBody>
          <a:bodyPr wrap="none" rtlCol="0">
            <a:noAutofit/>
          </a:bodyPr>
          <a:lstStyle/>
          <a:p>
            <a:r>
              <a:rPr lang="cs-CZ" sz="1600" b="1" dirty="0"/>
              <a:t>Úhrnná plodnost v roce 2017                                                                                                     Vývoj úhrnné plodnosti v letech 2006-2017</a:t>
            </a:r>
            <a:endParaRPr lang="en-US" sz="1600" b="1" dirty="0"/>
          </a:p>
        </p:txBody>
      </p:sp>
      <p:graphicFrame>
        <p:nvGraphicFramePr>
          <p:cNvPr id="12" name="Graf 11">
            <a:extLst>
              <a:ext uri="{FF2B5EF4-FFF2-40B4-BE49-F238E27FC236}">
                <a16:creationId xmlns:a16="http://schemas.microsoft.com/office/drawing/2014/main" id="{E9873C08-5823-4921-84B5-BA63EDCCB5B3}"/>
              </a:ext>
            </a:extLst>
          </p:cNvPr>
          <p:cNvGraphicFramePr>
            <a:graphicFrameLocks/>
          </p:cNvGraphicFramePr>
          <p:nvPr>
            <p:extLst>
              <p:ext uri="{D42A27DB-BD31-4B8C-83A1-F6EECF244321}">
                <p14:modId xmlns:p14="http://schemas.microsoft.com/office/powerpoint/2010/main" val="1595660680"/>
              </p:ext>
            </p:extLst>
          </p:nvPr>
        </p:nvGraphicFramePr>
        <p:xfrm>
          <a:off x="6965527" y="1656800"/>
          <a:ext cx="5122397" cy="3616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568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133" y="844999"/>
            <a:ext cx="11534775" cy="5662576"/>
          </a:xfrm>
          <a:prstGeom prst="rect">
            <a:avLst/>
          </a:prstGeom>
        </p:spPr>
        <p:txBody>
          <a:bodyPr wrap="square">
            <a:spAutoFit/>
          </a:bodyPr>
          <a:lstStyle/>
          <a:p>
            <a:pPr>
              <a:lnSpc>
                <a:spcPct val="115000"/>
              </a:lnSpc>
              <a:spcBef>
                <a:spcPts val="600"/>
              </a:spcBef>
              <a:spcAft>
                <a:spcPts val="1000"/>
              </a:spcAft>
            </a:pPr>
            <a:r>
              <a:rPr lang="cs-CZ" sz="1600" b="1" dirty="0">
                <a:solidFill>
                  <a:srgbClr val="002060"/>
                </a:solidFill>
                <a:ea typeface="Times New Roman" panose="02020603050405020304" pitchFamily="18" charset="0"/>
              </a:rPr>
              <a:t>NZIS je jednotný celostátní informační systém veřejné správy</a:t>
            </a:r>
            <a:r>
              <a:rPr lang="cs-CZ" sz="1400" dirty="0">
                <a:solidFill>
                  <a:srgbClr val="002060"/>
                </a:solidFill>
                <a:ea typeface="Times New Roman" panose="02020603050405020304" pitchFamily="18" charset="0"/>
              </a:rPr>
              <a:t>, </a:t>
            </a:r>
            <a:r>
              <a:rPr lang="cs-CZ" sz="1400" dirty="0">
                <a:solidFill>
                  <a:schemeClr val="tx1">
                    <a:lumMod val="50000"/>
                  </a:schemeClr>
                </a:solidFill>
                <a:ea typeface="Times New Roman" panose="02020603050405020304" pitchFamily="18" charset="0"/>
              </a:rPr>
              <a:t>v němž jsou shromažďovány a zpracovávány údaje ze základních registrů orgánů veřejné správy, ministerstev, od poskytovatelů zdravotních služeb, případně dalších osob předávajících údaje do NZIS. Postup a podmínky správy a přístup k těmto údajům jsou komplexně upraveny v § 70–78 z. č. 372 / 2011 Sb. (z. </a:t>
            </a:r>
            <a:r>
              <a:rPr lang="cs-CZ" sz="1400" dirty="0">
                <a:solidFill>
                  <a:schemeClr val="tx1">
                    <a:lumMod val="50000"/>
                  </a:schemeClr>
                </a:solidFill>
              </a:rPr>
              <a:t>o zdravotních službách a podmínkách jejich poskytování)</a:t>
            </a:r>
            <a:r>
              <a:rPr lang="cs-CZ" sz="1400" dirty="0">
                <a:solidFill>
                  <a:schemeClr val="tx1">
                    <a:lumMod val="50000"/>
                  </a:schemeClr>
                </a:solidFill>
                <a:ea typeface="Times New Roman" panose="02020603050405020304" pitchFamily="18" charset="0"/>
              </a:rPr>
              <a:t>, ve znění pozdějších předpisů a jeho prováděcími předpisy, zejména vyhláškou Ministerstva zdravotnictví č. 116/2012 Sb., o předávání údajů do Národního zdravotnického informačního systému, resp. vyhláškou č. 373/2016 Sb., o předávání údajů do Národního zdravotnického informačního systému (s účinností od 1. 1. 2017).</a:t>
            </a:r>
          </a:p>
          <a:p>
            <a:pPr>
              <a:lnSpc>
                <a:spcPct val="115000"/>
              </a:lnSpc>
              <a:spcBef>
                <a:spcPts val="600"/>
              </a:spcBef>
              <a:spcAft>
                <a:spcPts val="1000"/>
              </a:spcAft>
            </a:pPr>
            <a:r>
              <a:rPr lang="cs-CZ" sz="1600" b="1" dirty="0">
                <a:solidFill>
                  <a:srgbClr val="002060"/>
                </a:solidFill>
                <a:ea typeface="Times New Roman" panose="02020603050405020304" pitchFamily="18" charset="0"/>
              </a:rPr>
              <a:t>Pro analytickou studii Zdraví 2030 byly využity zejména následující datové zdroje (národní registry – komponenty NZIS):</a:t>
            </a:r>
          </a:p>
          <a:p>
            <a:pPr marL="285750" indent="-285750">
              <a:spcAft>
                <a:spcPts val="1200"/>
              </a:spcAft>
              <a:buSzPct val="150000"/>
              <a:buFont typeface="Wingdings" panose="05000000000000000000" pitchFamily="2" charset="2"/>
              <a:buChar char="§"/>
            </a:pPr>
            <a:r>
              <a:rPr lang="pl-PL" altLang="cs-CZ" sz="1400" b="1" dirty="0">
                <a:cs typeface="Arial" pitchFamily="34" charset="0"/>
              </a:rPr>
              <a:t>Národní registr poskytovatelů zdravotních služeb (NRPZS) </a:t>
            </a:r>
            <a:r>
              <a:rPr lang="pl-PL" altLang="cs-CZ" sz="1400" dirty="0">
                <a:cs typeface="Arial" pitchFamily="34" charset="0"/>
              </a:rPr>
              <a:t>jako plošný registr evidující všechny typy posktovatelů zdravotních služeb a jejich základní charakteristiky. Vedle vlastní evidence registr umožňuje analýzu časových trendů a dynamiky v počtech poskytovatelů. Data jsou aktualizovaná měsíčně. </a:t>
            </a:r>
          </a:p>
          <a:p>
            <a:pPr marL="285750" indent="-285750">
              <a:spcAft>
                <a:spcPts val="1200"/>
              </a:spcAft>
              <a:buSzPct val="150000"/>
              <a:buFont typeface="Wingdings" panose="05000000000000000000" pitchFamily="2" charset="2"/>
              <a:buChar char="§"/>
            </a:pPr>
            <a:r>
              <a:rPr lang="pl-PL" altLang="cs-CZ" sz="1400" b="1" dirty="0">
                <a:cs typeface="Arial" pitchFamily="34" charset="0"/>
              </a:rPr>
              <a:t>Národní registr zdravotnických pracovníků (NRZP) </a:t>
            </a:r>
            <a:r>
              <a:rPr lang="pl-PL" altLang="cs-CZ" sz="1400" dirty="0">
                <a:cs typeface="Arial" pitchFamily="34" charset="0"/>
              </a:rPr>
              <a:t>je plošnou evidencí všech zdravotnických pracovníků, tedy lékařů i jednotlivých profesí NLZP. Registr obsahuje základní charakteristiky pracovníků jako je věk, pohlaví, získání příslušných odborností a místo působení ve zdravotnictví. Data jsou aktualizovaná měsíčně. </a:t>
            </a:r>
          </a:p>
          <a:p>
            <a:pPr marL="285750" indent="-285750">
              <a:spcAft>
                <a:spcPts val="1200"/>
              </a:spcAft>
              <a:buSzPct val="150000"/>
              <a:buFont typeface="Wingdings" panose="05000000000000000000" pitchFamily="2" charset="2"/>
              <a:buChar char="§"/>
            </a:pPr>
            <a:r>
              <a:rPr lang="pl-PL" altLang="cs-CZ" sz="1400" b="1" dirty="0">
                <a:cs typeface="Arial" pitchFamily="34" charset="0"/>
              </a:rPr>
              <a:t>Národní registr hrazených zdravotních služeb (</a:t>
            </a:r>
            <a:r>
              <a:rPr lang="pl-PL" altLang="cs-CZ" sz="1400" b="1" u="sng" dirty="0">
                <a:cs typeface="Arial" pitchFamily="34" charset="0"/>
              </a:rPr>
              <a:t>NRHZS</a:t>
            </a:r>
            <a:r>
              <a:rPr lang="pl-PL" altLang="cs-CZ" sz="1400" b="1" dirty="0">
                <a:cs typeface="Arial" pitchFamily="34" charset="0"/>
              </a:rPr>
              <a:t>) </a:t>
            </a:r>
            <a:r>
              <a:rPr lang="pl-PL" altLang="cs-CZ" sz="1400" dirty="0">
                <a:cs typeface="Arial" pitchFamily="34" charset="0"/>
              </a:rPr>
              <a:t>obsahuje data zdravotních pojišťoven v hospitalizační i ambulantní oblasti včetně kompletních dat o vykázaných diagnózách, procedurách a léčbě; v současnosti jsou data k dispozici v letech 2010–2018.</a:t>
            </a:r>
          </a:p>
          <a:p>
            <a:pPr marL="285750" indent="-285750">
              <a:spcAft>
                <a:spcPts val="1200"/>
              </a:spcAft>
              <a:buSzPct val="150000"/>
              <a:buFont typeface="Wingdings" panose="05000000000000000000" pitchFamily="2" charset="2"/>
              <a:buChar char="§"/>
            </a:pPr>
            <a:r>
              <a:rPr lang="pl-PL" altLang="cs-CZ" sz="1400" b="1" dirty="0">
                <a:cs typeface="Arial" pitchFamily="34" charset="0"/>
              </a:rPr>
              <a:t>Národní registr hospitalizovaných (</a:t>
            </a:r>
            <a:r>
              <a:rPr lang="pl-PL" altLang="cs-CZ" sz="1400" b="1" u="sng" dirty="0">
                <a:cs typeface="Arial" pitchFamily="34" charset="0"/>
              </a:rPr>
              <a:t>NRHOSP</a:t>
            </a:r>
            <a:r>
              <a:rPr lang="pl-PL" altLang="cs-CZ" sz="1400" b="1" dirty="0">
                <a:cs typeface="Arial" pitchFamily="34" charset="0"/>
              </a:rPr>
              <a:t>) </a:t>
            </a:r>
            <a:r>
              <a:rPr lang="pl-PL" altLang="cs-CZ" sz="1400" dirty="0">
                <a:cs typeface="Arial" pitchFamily="34" charset="0"/>
              </a:rPr>
              <a:t>je celoplošným populačním registrem, kde jsou evidovány hospitalizace na lůžkových odděleních, které byly ve sledovaném období ukončeny. Data jsou k dispozici od roku 1994 do roku 2018, plný rozsah sledovaných údajů pak v letech 2007–2018.</a:t>
            </a:r>
          </a:p>
          <a:p>
            <a:pPr marL="285750" indent="-285750">
              <a:spcAft>
                <a:spcPts val="1200"/>
              </a:spcAft>
              <a:buSzPct val="150000"/>
              <a:buFont typeface="Wingdings" panose="05000000000000000000" pitchFamily="2" charset="2"/>
              <a:buChar char="§"/>
            </a:pPr>
            <a:r>
              <a:rPr lang="pl-PL" altLang="cs-CZ" sz="1400" b="1" dirty="0">
                <a:cs typeface="Arial" pitchFamily="34" charset="0"/>
              </a:rPr>
              <a:t>List o prohlídce zemřelého (</a:t>
            </a:r>
            <a:r>
              <a:rPr lang="pl-PL" altLang="cs-CZ" sz="1400" b="1" u="sng" dirty="0">
                <a:cs typeface="Arial" pitchFamily="34" charset="0"/>
              </a:rPr>
              <a:t>LPZ</a:t>
            </a:r>
            <a:r>
              <a:rPr lang="pl-PL" altLang="cs-CZ" sz="1400" b="1" dirty="0">
                <a:cs typeface="Arial" pitchFamily="34" charset="0"/>
              </a:rPr>
              <a:t>) </a:t>
            </a:r>
            <a:r>
              <a:rPr lang="pl-PL" altLang="cs-CZ" sz="1400" dirty="0">
                <a:cs typeface="Arial" pitchFamily="34" charset="0"/>
              </a:rPr>
              <a:t>je základním zdrojem informací o každém úmrtí. Bezodkladně po prohlídce zemřelého jej vyplňuje prohlížející lékař, který kromě základních socio-demografických charakteristik zaznamenává také posloupnost příčin vedoucích ke smrti (od roku 1994 kódováno pomocí MKN-10), data jsou k dispozici do roku 2018.</a:t>
            </a:r>
          </a:p>
          <a:p>
            <a:pPr algn="just">
              <a:lnSpc>
                <a:spcPct val="115000"/>
              </a:lnSpc>
              <a:spcBef>
                <a:spcPts val="600"/>
              </a:spcBef>
              <a:spcAft>
                <a:spcPts val="1000"/>
              </a:spcAft>
            </a:pPr>
            <a:r>
              <a:rPr lang="cs-CZ" sz="1400" dirty="0">
                <a:solidFill>
                  <a:schemeClr val="tx1">
                    <a:lumMod val="50000"/>
                  </a:schemeClr>
                </a:solidFill>
                <a:ea typeface="Times New Roman" panose="02020603050405020304" pitchFamily="18" charset="0"/>
              </a:rPr>
              <a:t> </a:t>
            </a:r>
          </a:p>
        </p:txBody>
      </p:sp>
      <p:sp>
        <p:nvSpPr>
          <p:cNvPr id="3" name="Title 2"/>
          <p:cNvSpPr>
            <a:spLocks noGrp="1"/>
          </p:cNvSpPr>
          <p:nvPr>
            <p:ph type="title"/>
          </p:nvPr>
        </p:nvSpPr>
        <p:spPr/>
        <p:txBody>
          <a:bodyPr>
            <a:normAutofit/>
          </a:bodyPr>
          <a:lstStyle/>
          <a:p>
            <a:r>
              <a:rPr lang="en-US" dirty="0" err="1"/>
              <a:t>Národní</a:t>
            </a:r>
            <a:r>
              <a:rPr lang="en-US" dirty="0"/>
              <a:t> </a:t>
            </a:r>
            <a:r>
              <a:rPr lang="en-US" dirty="0" err="1"/>
              <a:t>zdravotnický</a:t>
            </a:r>
            <a:r>
              <a:rPr lang="en-US" dirty="0"/>
              <a:t> </a:t>
            </a:r>
            <a:r>
              <a:rPr lang="en-US" dirty="0" err="1"/>
              <a:t>informační</a:t>
            </a:r>
            <a:r>
              <a:rPr lang="en-US" dirty="0"/>
              <a:t> </a:t>
            </a:r>
            <a:r>
              <a:rPr lang="en-US" dirty="0" err="1"/>
              <a:t>systém</a:t>
            </a:r>
            <a:r>
              <a:rPr lang="en-US" dirty="0"/>
              <a:t> (NZIS) – I.</a:t>
            </a:r>
          </a:p>
        </p:txBody>
      </p:sp>
    </p:spTree>
    <p:extLst>
      <p:ext uri="{BB962C8B-B14F-4D97-AF65-F5344CB8AC3E}">
        <p14:creationId xmlns:p14="http://schemas.microsoft.com/office/powerpoint/2010/main" val="2198566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13">
            <a:extLst>
              <a:ext uri="{FF2B5EF4-FFF2-40B4-BE49-F238E27FC236}">
                <a16:creationId xmlns:a16="http://schemas.microsoft.com/office/drawing/2014/main" id="{4C5F9CA6-1277-4EC3-B5C7-5C84021BE645}"/>
              </a:ext>
            </a:extLst>
          </p:cNvPr>
          <p:cNvGrpSpPr/>
          <p:nvPr/>
        </p:nvGrpSpPr>
        <p:grpSpPr>
          <a:xfrm>
            <a:off x="10134165" y="98024"/>
            <a:ext cx="2018923" cy="686726"/>
            <a:chOff x="9868966" y="545145"/>
            <a:chExt cx="1621130" cy="561419"/>
          </a:xfrm>
        </p:grpSpPr>
        <p:sp>
          <p:nvSpPr>
            <p:cNvPr id="36" name="Rectangle 15">
              <a:extLst>
                <a:ext uri="{FF2B5EF4-FFF2-40B4-BE49-F238E27FC236}">
                  <a16:creationId xmlns:a16="http://schemas.microsoft.com/office/drawing/2014/main" id="{67D879ED-DD7B-40CE-92C9-5C56D451438A}"/>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Vlajka CR">
              <a:extLst>
                <a:ext uri="{FF2B5EF4-FFF2-40B4-BE49-F238E27FC236}">
                  <a16:creationId xmlns:a16="http://schemas.microsoft.com/office/drawing/2014/main" id="{6C262B6D-8E62-4352-9E5B-3282151BD6DB}"/>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17">
              <a:extLst>
                <a:ext uri="{FF2B5EF4-FFF2-40B4-BE49-F238E27FC236}">
                  <a16:creationId xmlns:a16="http://schemas.microsoft.com/office/drawing/2014/main" id="{5EC11019-F2A8-45B8-A002-B043408505A1}"/>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grpSp>
        <p:nvGrpSpPr>
          <p:cNvPr id="26" name="Group 25"/>
          <p:cNvGrpSpPr/>
          <p:nvPr/>
        </p:nvGrpSpPr>
        <p:grpSpPr>
          <a:xfrm>
            <a:off x="451756" y="3253758"/>
            <a:ext cx="6889972" cy="2929480"/>
            <a:chOff x="5062194" y="5601778"/>
            <a:chExt cx="6889972" cy="2929480"/>
          </a:xfrm>
        </p:grpSpPr>
        <p:graphicFrame>
          <p:nvGraphicFramePr>
            <p:cNvPr id="23" name="Graf 11">
              <a:extLst>
                <a:ext uri="{FF2B5EF4-FFF2-40B4-BE49-F238E27FC236}">
                  <a16:creationId xmlns:a16="http://schemas.microsoft.com/office/drawing/2014/main" id="{38B23A80-04F2-485F-B5EB-5ABDF4FA792C}"/>
                </a:ext>
              </a:extLst>
            </p:cNvPr>
            <p:cNvGraphicFramePr/>
            <p:nvPr/>
          </p:nvGraphicFramePr>
          <p:xfrm>
            <a:off x="5125238" y="5664753"/>
            <a:ext cx="6826928" cy="2794289"/>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p:cNvSpPr/>
            <p:nvPr/>
          </p:nvSpPr>
          <p:spPr>
            <a:xfrm>
              <a:off x="5062194" y="5601778"/>
              <a:ext cx="5646655" cy="2929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26169" y="6764950"/>
              <a:ext cx="5725997" cy="399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14800" y="476054"/>
            <a:ext cx="6916374" cy="2884630"/>
            <a:chOff x="4485109" y="4322581"/>
            <a:chExt cx="6916374" cy="2884630"/>
          </a:xfrm>
        </p:grpSpPr>
        <p:graphicFrame>
          <p:nvGraphicFramePr>
            <p:cNvPr id="20" name="Graf 10">
              <a:extLst>
                <a:ext uri="{FF2B5EF4-FFF2-40B4-BE49-F238E27FC236}">
                  <a16:creationId xmlns:a16="http://schemas.microsoft.com/office/drawing/2014/main" id="{E998BBC6-FA2E-4B1B-9752-2DE90F530409}"/>
                </a:ext>
              </a:extLst>
            </p:cNvPr>
            <p:cNvGraphicFramePr/>
            <p:nvPr/>
          </p:nvGraphicFramePr>
          <p:xfrm>
            <a:off x="4574555" y="4322581"/>
            <a:ext cx="6826928" cy="2794289"/>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p:cNvSpPr/>
            <p:nvPr/>
          </p:nvSpPr>
          <p:spPr>
            <a:xfrm>
              <a:off x="4485109" y="4492292"/>
              <a:ext cx="5699246" cy="27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69413" y="5598633"/>
              <a:ext cx="4987258" cy="251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604299" y="6273579"/>
            <a:ext cx="11587701"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5715" y="1756563"/>
            <a:ext cx="4326451" cy="4616648"/>
          </a:xfrm>
          <a:prstGeom prst="rect">
            <a:avLst/>
          </a:prstGeom>
          <a:noFill/>
          <a:ln>
            <a:noFill/>
          </a:ln>
        </p:spPr>
        <p:txBody>
          <a:bodyPr wrap="square" rtlCol="0">
            <a:spAutoFit/>
          </a:bodyPr>
          <a:lstStyle/>
          <a:p>
            <a:r>
              <a:rPr lang="cs-CZ" sz="1400" kern="0" dirty="0">
                <a:solidFill>
                  <a:srgbClr val="000000"/>
                </a:solidFill>
              </a:rPr>
              <a:t>Střední délka života dle roku narození v české populaci dlouhodobě narůstá. Nicméně stále jsou hodnoty zjištěné u českých žen i mužů nižší než průměr zemí EU. </a:t>
            </a:r>
          </a:p>
          <a:p>
            <a:endParaRPr lang="cs-CZ" sz="1400" kern="0" dirty="0">
              <a:solidFill>
                <a:srgbClr val="000000"/>
              </a:solidFill>
            </a:endParaRPr>
          </a:p>
          <a:p>
            <a:r>
              <a:rPr lang="cs-CZ" sz="1400" kern="0" dirty="0">
                <a:solidFill>
                  <a:srgbClr val="000000"/>
                </a:solidFill>
              </a:rPr>
              <a:t>V roce 2017 byla střední délka života při narození </a:t>
            </a:r>
          </a:p>
          <a:p>
            <a:r>
              <a:rPr lang="cs-CZ" sz="1400" kern="0" dirty="0">
                <a:solidFill>
                  <a:srgbClr val="000000"/>
                </a:solidFill>
              </a:rPr>
              <a:t>u žen 82,0 let, což je o 1,8 let více než v roce 2007, </a:t>
            </a:r>
          </a:p>
          <a:p>
            <a:r>
              <a:rPr lang="cs-CZ" sz="1400" kern="0" dirty="0">
                <a:solidFill>
                  <a:srgbClr val="000000"/>
                </a:solidFill>
              </a:rPr>
              <a:t>ale o 1,5 méně, než byl průměr EU v roce 2017. </a:t>
            </a:r>
          </a:p>
          <a:p>
            <a:r>
              <a:rPr lang="cs-CZ" sz="1400" kern="0" dirty="0">
                <a:solidFill>
                  <a:srgbClr val="000000"/>
                </a:solidFill>
              </a:rPr>
              <a:t>V roce 2017 byla střední délka života při </a:t>
            </a:r>
          </a:p>
          <a:p>
            <a:r>
              <a:rPr lang="cs-CZ" sz="1400" kern="0" dirty="0">
                <a:solidFill>
                  <a:srgbClr val="000000"/>
                </a:solidFill>
              </a:rPr>
              <a:t>narození u žen v ČR o 0,2 menší než průměr žen </a:t>
            </a:r>
          </a:p>
          <a:p>
            <a:r>
              <a:rPr lang="cs-CZ" sz="1400" kern="0" dirty="0">
                <a:solidFill>
                  <a:srgbClr val="000000"/>
                </a:solidFill>
              </a:rPr>
              <a:t>v EU v roce 2007.</a:t>
            </a:r>
          </a:p>
          <a:p>
            <a:endParaRPr lang="cs-CZ" sz="1400" kern="0" dirty="0">
              <a:solidFill>
                <a:srgbClr val="000000"/>
              </a:solidFill>
            </a:endParaRPr>
          </a:p>
          <a:p>
            <a:r>
              <a:rPr lang="cs-CZ" sz="1400" kern="0" dirty="0">
                <a:solidFill>
                  <a:srgbClr val="000000"/>
                </a:solidFill>
              </a:rPr>
              <a:t>U mužů byla v roce 2017 střední délka života při </a:t>
            </a:r>
          </a:p>
          <a:p>
            <a:r>
              <a:rPr lang="cs-CZ" sz="1400" kern="0" dirty="0">
                <a:solidFill>
                  <a:srgbClr val="000000"/>
                </a:solidFill>
              </a:rPr>
              <a:t>narození 76,1 let, což je o 2,3 let více než v roce </a:t>
            </a:r>
          </a:p>
          <a:p>
            <a:r>
              <a:rPr lang="cs-CZ" sz="1400" kern="0" dirty="0">
                <a:solidFill>
                  <a:srgbClr val="000000"/>
                </a:solidFill>
              </a:rPr>
              <a:t>2007, ale o  2,2 méně, než byl průměr mužů EU </a:t>
            </a:r>
          </a:p>
          <a:p>
            <a:r>
              <a:rPr lang="cs-CZ" sz="1400" kern="0" dirty="0">
                <a:solidFill>
                  <a:srgbClr val="000000"/>
                </a:solidFill>
              </a:rPr>
              <a:t>v roce 2017.  V roce 2017 zároveň byla střední</a:t>
            </a:r>
          </a:p>
          <a:p>
            <a:r>
              <a:rPr lang="cs-CZ" sz="1400" kern="0" dirty="0">
                <a:solidFill>
                  <a:srgbClr val="000000"/>
                </a:solidFill>
              </a:rPr>
              <a:t>délka života u mužů  v ČR o jen 0,1 větší, než </a:t>
            </a:r>
          </a:p>
          <a:p>
            <a:r>
              <a:rPr lang="cs-CZ" sz="1400" kern="0" dirty="0">
                <a:solidFill>
                  <a:srgbClr val="000000"/>
                </a:solidFill>
              </a:rPr>
              <a:t>průměr mužů v EU v roce 2007.</a:t>
            </a:r>
          </a:p>
          <a:p>
            <a:endParaRPr lang="cs-CZ" sz="1400" kern="0" dirty="0">
              <a:solidFill>
                <a:srgbClr val="000000"/>
              </a:solidFill>
            </a:endParaRPr>
          </a:p>
          <a:p>
            <a:r>
              <a:rPr lang="cs-CZ" sz="1400" kern="0" dirty="0">
                <a:solidFill>
                  <a:srgbClr val="000000"/>
                </a:solidFill>
              </a:rPr>
              <a:t>Populace HKK dosahuje nadprůměrné střední délky života ve srovnání s celou populací ČR, a to především </a:t>
            </a:r>
            <a:br>
              <a:rPr lang="cs-CZ" sz="1400" kern="0" dirty="0">
                <a:solidFill>
                  <a:srgbClr val="000000"/>
                </a:solidFill>
              </a:rPr>
            </a:br>
            <a:r>
              <a:rPr lang="cs-CZ" sz="1400" kern="0" dirty="0">
                <a:solidFill>
                  <a:srgbClr val="000000"/>
                </a:solidFill>
              </a:rPr>
              <a:t>u mužů a mírně i u žen.</a:t>
            </a:r>
          </a:p>
        </p:txBody>
      </p:sp>
      <p:graphicFrame>
        <p:nvGraphicFramePr>
          <p:cNvPr id="11" name="Graf 10">
            <a:extLst>
              <a:ext uri="{FF2B5EF4-FFF2-40B4-BE49-F238E27FC236}">
                <a16:creationId xmlns:a16="http://schemas.microsoft.com/office/drawing/2014/main" id="{E998BBC6-FA2E-4B1B-9752-2DE90F530409}"/>
              </a:ext>
            </a:extLst>
          </p:cNvPr>
          <p:cNvGraphicFramePr/>
          <p:nvPr/>
        </p:nvGraphicFramePr>
        <p:xfrm>
          <a:off x="604299" y="1023057"/>
          <a:ext cx="6826928" cy="27942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Graf 11">
            <a:extLst>
              <a:ext uri="{FF2B5EF4-FFF2-40B4-BE49-F238E27FC236}">
                <a16:creationId xmlns:a16="http://schemas.microsoft.com/office/drawing/2014/main" id="{38B23A80-04F2-485F-B5EB-5ABDF4FA792C}"/>
              </a:ext>
            </a:extLst>
          </p:cNvPr>
          <p:cNvGraphicFramePr/>
          <p:nvPr>
            <p:extLst>
              <p:ext uri="{D42A27DB-BD31-4B8C-83A1-F6EECF244321}">
                <p14:modId xmlns:p14="http://schemas.microsoft.com/office/powerpoint/2010/main" val="1387394810"/>
              </p:ext>
            </p:extLst>
          </p:nvPr>
        </p:nvGraphicFramePr>
        <p:xfrm>
          <a:off x="514800" y="3907687"/>
          <a:ext cx="6826928" cy="2794289"/>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ovéPole 8">
            <a:extLst>
              <a:ext uri="{FF2B5EF4-FFF2-40B4-BE49-F238E27FC236}">
                <a16:creationId xmlns:a16="http://schemas.microsoft.com/office/drawing/2014/main" id="{08CF052D-A1B9-40CC-BB6A-8F8F40EC3F75}"/>
              </a:ext>
            </a:extLst>
          </p:cNvPr>
          <p:cNvSpPr txBox="1"/>
          <p:nvPr/>
        </p:nvSpPr>
        <p:spPr>
          <a:xfrm>
            <a:off x="114743" y="2228344"/>
            <a:ext cx="400110" cy="488804"/>
          </a:xfrm>
          <a:prstGeom prst="rect">
            <a:avLst/>
          </a:prstGeom>
          <a:noFill/>
        </p:spPr>
        <p:txBody>
          <a:bodyPr vert="vert270" wrap="square" rtlCol="0">
            <a:spAutoFit/>
          </a:bodyPr>
          <a:lstStyle/>
          <a:p>
            <a:r>
              <a:rPr lang="cs-CZ" sz="1400" b="1" dirty="0"/>
              <a:t>Roky</a:t>
            </a:r>
          </a:p>
        </p:txBody>
      </p:sp>
      <p:sp>
        <p:nvSpPr>
          <p:cNvPr id="10" name="TextovéPole 9">
            <a:extLst>
              <a:ext uri="{FF2B5EF4-FFF2-40B4-BE49-F238E27FC236}">
                <a16:creationId xmlns:a16="http://schemas.microsoft.com/office/drawing/2014/main" id="{045CB5E5-A3D8-44CF-A2FC-E9330CB7F35E}"/>
              </a:ext>
            </a:extLst>
          </p:cNvPr>
          <p:cNvSpPr txBox="1"/>
          <p:nvPr/>
        </p:nvSpPr>
        <p:spPr>
          <a:xfrm>
            <a:off x="114743" y="5022633"/>
            <a:ext cx="400110" cy="488804"/>
          </a:xfrm>
          <a:prstGeom prst="rect">
            <a:avLst/>
          </a:prstGeom>
          <a:noFill/>
        </p:spPr>
        <p:txBody>
          <a:bodyPr vert="vert270" wrap="square" rtlCol="0">
            <a:spAutoFit/>
          </a:bodyPr>
          <a:lstStyle/>
          <a:p>
            <a:r>
              <a:rPr lang="cs-CZ" sz="1400" b="1" dirty="0"/>
              <a:t>Roky</a:t>
            </a:r>
          </a:p>
        </p:txBody>
      </p:sp>
      <p:sp>
        <p:nvSpPr>
          <p:cNvPr id="2" name="Title 1"/>
          <p:cNvSpPr>
            <a:spLocks noGrp="1"/>
          </p:cNvSpPr>
          <p:nvPr>
            <p:ph type="title"/>
          </p:nvPr>
        </p:nvSpPr>
        <p:spPr>
          <a:xfrm>
            <a:off x="272591" y="123681"/>
            <a:ext cx="10515600" cy="631595"/>
          </a:xfrm>
          <a:solidFill>
            <a:schemeClr val="bg1"/>
          </a:solidFill>
        </p:spPr>
        <p:txBody>
          <a:bodyPr>
            <a:normAutofit/>
          </a:bodyPr>
          <a:lstStyle/>
          <a:p>
            <a:r>
              <a:rPr lang="en-US" dirty="0" err="1"/>
              <a:t>Střední</a:t>
            </a:r>
            <a:r>
              <a:rPr lang="en-US" dirty="0"/>
              <a:t> </a:t>
            </a:r>
            <a:r>
              <a:rPr lang="en-US" dirty="0" err="1"/>
              <a:t>délka</a:t>
            </a:r>
            <a:r>
              <a:rPr lang="en-US" dirty="0"/>
              <a:t> </a:t>
            </a:r>
            <a:r>
              <a:rPr lang="en-US" dirty="0" err="1"/>
              <a:t>života</a:t>
            </a:r>
            <a:r>
              <a:rPr lang="en-US" dirty="0"/>
              <a:t> </a:t>
            </a:r>
            <a:r>
              <a:rPr lang="en-US" dirty="0" err="1"/>
              <a:t>při</a:t>
            </a:r>
            <a:r>
              <a:rPr lang="en-US" dirty="0"/>
              <a:t> </a:t>
            </a:r>
            <a:r>
              <a:rPr lang="en-US" dirty="0" err="1"/>
              <a:t>narození</a:t>
            </a:r>
            <a:r>
              <a:rPr lang="en-US" dirty="0"/>
              <a:t> – </a:t>
            </a:r>
            <a:r>
              <a:rPr lang="en-US" dirty="0" err="1"/>
              <a:t>srovnání</a:t>
            </a:r>
            <a:r>
              <a:rPr lang="en-US" dirty="0"/>
              <a:t> ČR a EU</a:t>
            </a:r>
          </a:p>
        </p:txBody>
      </p:sp>
      <p:sp>
        <p:nvSpPr>
          <p:cNvPr id="22" name="Rectangle 21"/>
          <p:cNvSpPr/>
          <p:nvPr/>
        </p:nvSpPr>
        <p:spPr>
          <a:xfrm>
            <a:off x="6214047" y="2573518"/>
            <a:ext cx="1127682" cy="320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8411" y="5511437"/>
            <a:ext cx="1187951" cy="267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ovéPole 2"/>
          <p:cNvSpPr txBox="1"/>
          <p:nvPr/>
        </p:nvSpPr>
        <p:spPr>
          <a:xfrm>
            <a:off x="3928264" y="2401576"/>
            <a:ext cx="1790699" cy="646331"/>
          </a:xfrm>
          <a:prstGeom prst="rect">
            <a:avLst/>
          </a:prstGeom>
          <a:solidFill>
            <a:schemeClr val="bg2"/>
          </a:solidFill>
        </p:spPr>
        <p:txBody>
          <a:bodyPr wrap="square" rtlCol="0">
            <a:spAutoFit/>
          </a:bodyPr>
          <a:lstStyle/>
          <a:p>
            <a:r>
              <a:rPr lang="cs-CZ" dirty="0"/>
              <a:t> HKK 2017-2018</a:t>
            </a:r>
          </a:p>
          <a:p>
            <a:r>
              <a:rPr lang="cs-CZ" dirty="0"/>
              <a:t>82,6 roku</a:t>
            </a:r>
          </a:p>
        </p:txBody>
      </p:sp>
      <p:sp>
        <p:nvSpPr>
          <p:cNvPr id="34" name="TextovéPole 2"/>
          <p:cNvSpPr txBox="1"/>
          <p:nvPr/>
        </p:nvSpPr>
        <p:spPr>
          <a:xfrm>
            <a:off x="4210464" y="5420500"/>
            <a:ext cx="1790703" cy="646347"/>
          </a:xfrm>
          <a:prstGeom prst="rect">
            <a:avLst/>
          </a:prstGeom>
          <a:solidFill>
            <a:schemeClr val="bg2"/>
          </a:solidFill>
        </p:spPr>
        <p:txBody>
          <a:bodyPr wrap="square" rtlCol="0">
            <a:spAutoFit/>
          </a:bodyPr>
          <a:lstStyle>
            <a:defPPr>
              <a:defRPr lang="cs-CZ"/>
            </a:defPPr>
          </a:lstStyle>
          <a:p>
            <a:r>
              <a:rPr lang="cs-CZ" dirty="0"/>
              <a:t> HKK 2017-2018</a:t>
            </a:r>
          </a:p>
          <a:p>
            <a:r>
              <a:rPr lang="cs-CZ" dirty="0"/>
              <a:t>77,2 roku</a:t>
            </a:r>
          </a:p>
        </p:txBody>
      </p:sp>
      <p:sp>
        <p:nvSpPr>
          <p:cNvPr id="7" name="TextBox 6"/>
          <p:cNvSpPr txBox="1"/>
          <p:nvPr/>
        </p:nvSpPr>
        <p:spPr>
          <a:xfrm>
            <a:off x="272591" y="653634"/>
            <a:ext cx="11431656" cy="307777"/>
          </a:xfrm>
          <a:prstGeom prst="rect">
            <a:avLst/>
          </a:prstGeom>
          <a:noFill/>
        </p:spPr>
        <p:txBody>
          <a:bodyPr wrap="none" rtlCol="0">
            <a:spAutoFit/>
          </a:bodyPr>
          <a:lstStyle/>
          <a:p>
            <a:r>
              <a:rPr lang="cs-CZ" sz="1400" dirty="0"/>
              <a:t>Zdroj: </a:t>
            </a:r>
            <a:r>
              <a:rPr lang="cs-CZ" sz="1400" kern="0" dirty="0" err="1">
                <a:solidFill>
                  <a:srgbClr val="000000"/>
                </a:solidFill>
              </a:rPr>
              <a:t>Eurostat</a:t>
            </a:r>
            <a:r>
              <a:rPr lang="cs-CZ" sz="1400" kern="0" dirty="0">
                <a:solidFill>
                  <a:srgbClr val="000000"/>
                </a:solidFill>
              </a:rPr>
              <a:t>, </a:t>
            </a:r>
            <a:r>
              <a:rPr lang="cs-CZ" sz="1400" kern="0" dirty="0" err="1">
                <a:solidFill>
                  <a:srgbClr val="000000"/>
                </a:solidFill>
              </a:rPr>
              <a:t>Life</a:t>
            </a:r>
            <a:r>
              <a:rPr lang="cs-CZ" sz="1400" kern="0" dirty="0">
                <a:solidFill>
                  <a:srgbClr val="000000"/>
                </a:solidFill>
              </a:rPr>
              <a:t> </a:t>
            </a:r>
            <a:r>
              <a:rPr lang="cs-CZ" sz="1400" kern="0" dirty="0" err="1">
                <a:solidFill>
                  <a:srgbClr val="000000"/>
                </a:solidFill>
              </a:rPr>
              <a:t>expectancy</a:t>
            </a:r>
            <a:r>
              <a:rPr lang="cs-CZ" sz="1400" kern="0" dirty="0">
                <a:solidFill>
                  <a:srgbClr val="000000"/>
                </a:solidFill>
              </a:rPr>
              <a:t> </a:t>
            </a:r>
            <a:r>
              <a:rPr lang="cs-CZ" sz="1400" kern="0" dirty="0" err="1">
                <a:solidFill>
                  <a:srgbClr val="000000"/>
                </a:solidFill>
              </a:rPr>
              <a:t>at</a:t>
            </a:r>
            <a:r>
              <a:rPr lang="cs-CZ" sz="1400" kern="0" dirty="0">
                <a:solidFill>
                  <a:srgbClr val="000000"/>
                </a:solidFill>
              </a:rPr>
              <a:t> </a:t>
            </a:r>
            <a:r>
              <a:rPr lang="cs-CZ" sz="1400" kern="0" dirty="0" err="1">
                <a:solidFill>
                  <a:srgbClr val="000000"/>
                </a:solidFill>
              </a:rPr>
              <a:t>birth</a:t>
            </a:r>
            <a:r>
              <a:rPr lang="cs-CZ" sz="1400" kern="0" dirty="0">
                <a:solidFill>
                  <a:srgbClr val="000000"/>
                </a:solidFill>
              </a:rPr>
              <a:t> (</a:t>
            </a:r>
            <a:r>
              <a:rPr lang="cs-CZ" sz="1400" kern="0" dirty="0">
                <a:solidFill>
                  <a:srgbClr val="000000"/>
                </a:solidFill>
                <a:hlinkClick r:id="rId8"/>
              </a:rPr>
              <a:t>https://ec.europa.eu/</a:t>
            </a:r>
            <a:r>
              <a:rPr lang="cs-CZ" sz="1400" kern="0" dirty="0" err="1">
                <a:solidFill>
                  <a:srgbClr val="000000"/>
                </a:solidFill>
                <a:hlinkClick r:id="rId8"/>
              </a:rPr>
              <a:t>eurostat</a:t>
            </a:r>
            <a:r>
              <a:rPr lang="cs-CZ" sz="1400" kern="0" dirty="0">
                <a:solidFill>
                  <a:srgbClr val="000000"/>
                </a:solidFill>
                <a:hlinkClick r:id="rId8"/>
              </a:rPr>
              <a:t>/</a:t>
            </a:r>
            <a:r>
              <a:rPr lang="cs-CZ" sz="1400" kern="0" dirty="0" err="1">
                <a:solidFill>
                  <a:srgbClr val="000000"/>
                </a:solidFill>
                <a:hlinkClick r:id="rId8"/>
              </a:rPr>
              <a:t>tgm</a:t>
            </a:r>
            <a:r>
              <a:rPr lang="cs-CZ" sz="1400" kern="0" dirty="0">
                <a:solidFill>
                  <a:srgbClr val="000000"/>
                </a:solidFill>
                <a:hlinkClick r:id="rId8"/>
              </a:rPr>
              <a:t>/</a:t>
            </a:r>
            <a:r>
              <a:rPr lang="cs-CZ" sz="1400" kern="0" dirty="0" err="1">
                <a:solidFill>
                  <a:srgbClr val="000000"/>
                </a:solidFill>
                <a:hlinkClick r:id="rId8"/>
              </a:rPr>
              <a:t>refreshTableAction.do?tab</a:t>
            </a:r>
            <a:r>
              <a:rPr lang="cs-CZ" sz="1400" kern="0" dirty="0">
                <a:solidFill>
                  <a:srgbClr val="000000"/>
                </a:solidFill>
                <a:hlinkClick r:id="rId8"/>
              </a:rPr>
              <a:t>=</a:t>
            </a:r>
            <a:r>
              <a:rPr lang="cs-CZ" sz="1400" kern="0" dirty="0" err="1">
                <a:solidFill>
                  <a:srgbClr val="000000"/>
                </a:solidFill>
                <a:hlinkClick r:id="rId8"/>
              </a:rPr>
              <a:t>table&amp;plugin</a:t>
            </a:r>
            <a:r>
              <a:rPr lang="cs-CZ" sz="1400" kern="0" dirty="0">
                <a:solidFill>
                  <a:srgbClr val="000000"/>
                </a:solidFill>
                <a:hlinkClick r:id="rId8"/>
              </a:rPr>
              <a:t>=1&amp;pcode=tps00150&amp;language=en</a:t>
            </a:r>
            <a:r>
              <a:rPr lang="cs-CZ" sz="1400" kern="0" dirty="0">
                <a:solidFill>
                  <a:srgbClr val="000000"/>
                </a:solidFill>
              </a:rPr>
              <a:t>)</a:t>
            </a:r>
          </a:p>
        </p:txBody>
      </p:sp>
    </p:spTree>
    <p:extLst>
      <p:ext uri="{BB962C8B-B14F-4D97-AF65-F5344CB8AC3E}">
        <p14:creationId xmlns:p14="http://schemas.microsoft.com/office/powerpoint/2010/main" val="1512998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3">
            <a:extLst>
              <a:ext uri="{FF2B5EF4-FFF2-40B4-BE49-F238E27FC236}">
                <a16:creationId xmlns:a16="http://schemas.microsoft.com/office/drawing/2014/main" id="{ECEBC445-0FC0-4BFF-9C30-3F2070699FC9}"/>
              </a:ext>
            </a:extLst>
          </p:cNvPr>
          <p:cNvGrpSpPr/>
          <p:nvPr/>
        </p:nvGrpSpPr>
        <p:grpSpPr>
          <a:xfrm>
            <a:off x="10134165" y="98024"/>
            <a:ext cx="2018923" cy="686726"/>
            <a:chOff x="9868966" y="545145"/>
            <a:chExt cx="1621130" cy="561419"/>
          </a:xfrm>
        </p:grpSpPr>
        <p:sp>
          <p:nvSpPr>
            <p:cNvPr id="19" name="Rectangle 15">
              <a:extLst>
                <a:ext uri="{FF2B5EF4-FFF2-40B4-BE49-F238E27FC236}">
                  <a16:creationId xmlns:a16="http://schemas.microsoft.com/office/drawing/2014/main" id="{F5583334-3F85-45E3-819A-C9EF4B015CA2}"/>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Vlajka CR">
              <a:extLst>
                <a:ext uri="{FF2B5EF4-FFF2-40B4-BE49-F238E27FC236}">
                  <a16:creationId xmlns:a16="http://schemas.microsoft.com/office/drawing/2014/main" id="{1765B835-E319-4589-AAAD-E8DDAD724154}"/>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7">
              <a:extLst>
                <a:ext uri="{FF2B5EF4-FFF2-40B4-BE49-F238E27FC236}">
                  <a16:creationId xmlns:a16="http://schemas.microsoft.com/office/drawing/2014/main" id="{ECD02B80-6EF5-401D-B76B-9BE3433F8B8F}"/>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9" name="Rectangle 8"/>
          <p:cNvSpPr/>
          <p:nvPr/>
        </p:nvSpPr>
        <p:spPr>
          <a:xfrm>
            <a:off x="604299" y="6273579"/>
            <a:ext cx="11587701"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99586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0" cap="none" spc="0" normalizeH="0" baseline="0" noProof="0" dirty="0" err="1">
                <a:ln>
                  <a:noFill/>
                </a:ln>
                <a:solidFill>
                  <a:srgbClr val="000000"/>
                </a:solidFill>
                <a:effectLst/>
                <a:uLnTx/>
                <a:uFillTx/>
                <a:latin typeface="Calibri" panose="020F0502020204030204"/>
                <a:ea typeface="+mn-ea"/>
                <a:cs typeface="+mn-cs"/>
              </a:rPr>
              <a:t>Eurostat</a:t>
            </a: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Life expectancy by age and sex</a:t>
            </a: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http://appsso.eurostat.ec.europa.eu/</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nui</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show.do?dataset</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demo_mlexpec&amp;lang</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=en</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p:cNvSpPr txBox="1"/>
          <p:nvPr/>
        </p:nvSpPr>
        <p:spPr>
          <a:xfrm>
            <a:off x="7927839" y="2659860"/>
            <a:ext cx="4075890" cy="267765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V České republice byla naděje dožití při narození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v roce 2017 celkem 79,1 let (kalkulováno pro obě pohlaví). Hodnota pro ČR je pod průměrem EU (o 1,8 let menší) a staví tak českou populaci spíše do druhé poloviny zemí v dostupném mezinárodním srovnání.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Nejvyšší střední délku života vykazovalo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v roce 2017 Lichtenštejnsko a Švýcarsko s 83,7 lety, což je o 4,6 více než v ČR. Nejhůře z mezinárodního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srovnání v roce 2017 vyšlo Bulharsko se střední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délkou života 74,8 let, což je o 4,3 let méně než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v ČR.</a:t>
            </a:r>
          </a:p>
        </p:txBody>
      </p:sp>
      <p:sp>
        <p:nvSpPr>
          <p:cNvPr id="10" name="TextovéPole 9">
            <a:extLst>
              <a:ext uri="{FF2B5EF4-FFF2-40B4-BE49-F238E27FC236}">
                <a16:creationId xmlns:a16="http://schemas.microsoft.com/office/drawing/2014/main" id="{437C8B54-AC38-4270-BDA9-B28528EDDF9B}"/>
              </a:ext>
            </a:extLst>
          </p:cNvPr>
          <p:cNvSpPr txBox="1"/>
          <p:nvPr/>
        </p:nvSpPr>
        <p:spPr>
          <a:xfrm>
            <a:off x="57503" y="2446114"/>
            <a:ext cx="400110" cy="135254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Roky</a:t>
            </a:r>
          </a:p>
        </p:txBody>
      </p:sp>
      <p:sp>
        <p:nvSpPr>
          <p:cNvPr id="3" name="Title 2"/>
          <p:cNvSpPr>
            <a:spLocks noGrp="1"/>
          </p:cNvSpPr>
          <p:nvPr>
            <p:ph type="title"/>
          </p:nvPr>
        </p:nvSpPr>
        <p:spPr/>
        <p:txBody>
          <a:bodyPr>
            <a:normAutofit fontScale="90000"/>
          </a:bodyPr>
          <a:lstStyle/>
          <a:p>
            <a:r>
              <a:rPr lang="en-US" dirty="0" err="1"/>
              <a:t>Střední</a:t>
            </a:r>
            <a:r>
              <a:rPr lang="en-US" dirty="0"/>
              <a:t> </a:t>
            </a:r>
            <a:r>
              <a:rPr lang="en-US" dirty="0" err="1"/>
              <a:t>délka</a:t>
            </a:r>
            <a:r>
              <a:rPr lang="en-US" dirty="0"/>
              <a:t> </a:t>
            </a:r>
            <a:r>
              <a:rPr lang="en-US" dirty="0" err="1"/>
              <a:t>života</a:t>
            </a:r>
            <a:r>
              <a:rPr lang="en-US" dirty="0"/>
              <a:t> </a:t>
            </a:r>
            <a:r>
              <a:rPr lang="en-US" dirty="0" err="1"/>
              <a:t>při</a:t>
            </a:r>
            <a:r>
              <a:rPr lang="en-US" dirty="0"/>
              <a:t> </a:t>
            </a:r>
            <a:r>
              <a:rPr lang="en-US" dirty="0" err="1"/>
              <a:t>narození</a:t>
            </a:r>
            <a:r>
              <a:rPr lang="en-US" dirty="0"/>
              <a:t> – </a:t>
            </a:r>
            <a:r>
              <a:rPr lang="en-US" dirty="0" err="1"/>
              <a:t>mezinárodní</a:t>
            </a:r>
            <a:r>
              <a:rPr lang="en-US" dirty="0"/>
              <a:t> </a:t>
            </a:r>
            <a:r>
              <a:rPr lang="en-US" dirty="0" err="1"/>
              <a:t>srovnání</a:t>
            </a:r>
            <a:r>
              <a:rPr lang="en-US" dirty="0"/>
              <a:t> 2017</a:t>
            </a:r>
          </a:p>
        </p:txBody>
      </p:sp>
      <p:graphicFrame>
        <p:nvGraphicFramePr>
          <p:cNvPr id="12" name="Graf 8">
            <a:extLst>
              <a:ext uri="{FF2B5EF4-FFF2-40B4-BE49-F238E27FC236}">
                <a16:creationId xmlns:a16="http://schemas.microsoft.com/office/drawing/2014/main" id="{8FFF891E-9602-4285-86F8-B23D67984C79}"/>
              </a:ext>
            </a:extLst>
          </p:cNvPr>
          <p:cNvGraphicFramePr/>
          <p:nvPr>
            <p:extLst>
              <p:ext uri="{D42A27DB-BD31-4B8C-83A1-F6EECF244321}">
                <p14:modId xmlns:p14="http://schemas.microsoft.com/office/powerpoint/2010/main" val="1831825345"/>
              </p:ext>
            </p:extLst>
          </p:nvPr>
        </p:nvGraphicFramePr>
        <p:xfrm>
          <a:off x="495193" y="1047750"/>
          <a:ext cx="7276717" cy="56542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75550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3">
            <a:extLst>
              <a:ext uri="{FF2B5EF4-FFF2-40B4-BE49-F238E27FC236}">
                <a16:creationId xmlns:a16="http://schemas.microsoft.com/office/drawing/2014/main" id="{5C78E701-9FF8-44FC-87C3-0A9F01E4AD30}"/>
              </a:ext>
            </a:extLst>
          </p:cNvPr>
          <p:cNvGrpSpPr/>
          <p:nvPr/>
        </p:nvGrpSpPr>
        <p:grpSpPr>
          <a:xfrm>
            <a:off x="10134165" y="98024"/>
            <a:ext cx="2018923" cy="686726"/>
            <a:chOff x="9868966" y="545145"/>
            <a:chExt cx="1621130" cy="561419"/>
          </a:xfrm>
        </p:grpSpPr>
        <p:sp>
          <p:nvSpPr>
            <p:cNvPr id="22" name="Rectangle 15">
              <a:extLst>
                <a:ext uri="{FF2B5EF4-FFF2-40B4-BE49-F238E27FC236}">
                  <a16:creationId xmlns:a16="http://schemas.microsoft.com/office/drawing/2014/main" id="{21B7048A-4638-427C-8BC1-1CBCB9644334}"/>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Vlajka CR">
              <a:extLst>
                <a:ext uri="{FF2B5EF4-FFF2-40B4-BE49-F238E27FC236}">
                  <a16:creationId xmlns:a16="http://schemas.microsoft.com/office/drawing/2014/main" id="{2DE97EBB-1063-4E8F-B176-E9893B2181D4}"/>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17">
              <a:extLst>
                <a:ext uri="{FF2B5EF4-FFF2-40B4-BE49-F238E27FC236}">
                  <a16:creationId xmlns:a16="http://schemas.microsoft.com/office/drawing/2014/main" id="{0B8D836F-5A7C-4B11-A29F-AD9B23254D6F}"/>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graphicFrame>
        <p:nvGraphicFramePr>
          <p:cNvPr id="10" name="Graf 9">
            <a:extLst>
              <a:ext uri="{FF2B5EF4-FFF2-40B4-BE49-F238E27FC236}">
                <a16:creationId xmlns:a16="http://schemas.microsoft.com/office/drawing/2014/main" id="{19C8AAC4-8089-4ECD-B44C-56CA06CA3F9E}"/>
              </a:ext>
            </a:extLst>
          </p:cNvPr>
          <p:cNvGraphicFramePr/>
          <p:nvPr/>
        </p:nvGraphicFramePr>
        <p:xfrm>
          <a:off x="540000" y="1260000"/>
          <a:ext cx="324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 10">
            <a:extLst>
              <a:ext uri="{FF2B5EF4-FFF2-40B4-BE49-F238E27FC236}">
                <a16:creationId xmlns:a16="http://schemas.microsoft.com/office/drawing/2014/main" id="{842EB037-0FD1-4020-BF73-1364258C0226}"/>
              </a:ext>
            </a:extLst>
          </p:cNvPr>
          <p:cNvGraphicFramePr/>
          <p:nvPr/>
        </p:nvGraphicFramePr>
        <p:xfrm>
          <a:off x="3780000" y="1260000"/>
          <a:ext cx="3240000" cy="25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f 11">
            <a:extLst>
              <a:ext uri="{FF2B5EF4-FFF2-40B4-BE49-F238E27FC236}">
                <a16:creationId xmlns:a16="http://schemas.microsoft.com/office/drawing/2014/main" id="{AF958F35-BD07-474A-B1BF-BF7A242DBA6A}"/>
              </a:ext>
            </a:extLst>
          </p:cNvPr>
          <p:cNvGraphicFramePr/>
          <p:nvPr/>
        </p:nvGraphicFramePr>
        <p:xfrm>
          <a:off x="540000" y="3780000"/>
          <a:ext cx="3240000" cy="25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Graf 12">
            <a:extLst>
              <a:ext uri="{FF2B5EF4-FFF2-40B4-BE49-F238E27FC236}">
                <a16:creationId xmlns:a16="http://schemas.microsoft.com/office/drawing/2014/main" id="{8DBB9574-EA21-4ACF-81E1-3D8FA6FE0B75}"/>
              </a:ext>
            </a:extLst>
          </p:cNvPr>
          <p:cNvGraphicFramePr/>
          <p:nvPr/>
        </p:nvGraphicFramePr>
        <p:xfrm>
          <a:off x="3780000" y="3779550"/>
          <a:ext cx="3240000" cy="2520000"/>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7">
            <a:extLst>
              <a:ext uri="{FF2B5EF4-FFF2-40B4-BE49-F238E27FC236}">
                <a16:creationId xmlns:a16="http://schemas.microsoft.com/office/drawing/2014/main" id="{AEA2EBB2-E60A-4049-A431-398A1334F254}"/>
              </a:ext>
            </a:extLst>
          </p:cNvPr>
          <p:cNvSpPr txBox="1"/>
          <p:nvPr/>
        </p:nvSpPr>
        <p:spPr>
          <a:xfrm>
            <a:off x="7731491" y="2520000"/>
            <a:ext cx="3823200" cy="3108543"/>
          </a:xfrm>
          <a:prstGeom prst="rect">
            <a:avLst/>
          </a:prstGeom>
          <a:noFill/>
          <a:ln>
            <a:noFill/>
          </a:ln>
        </p:spPr>
        <p:txBody>
          <a:bodyPr wrap="square" rtlCol="0">
            <a:spAutoFit/>
          </a:bodyPr>
          <a:lstStyle/>
          <a:p>
            <a:r>
              <a:rPr lang="cs-CZ" sz="1400" dirty="0"/>
              <a:t>ČR podobně jako další vyspělé země zaznamenává výrazné zvýšení střední délky života u mužů i žen. Z hlediska zdravotní péče je významným parametrem i délka života ve zdraví: v tomto parametru se ČR mezi roky 2006 a 2016 významně  zlepšila. Pozitivem je fakt, že délka života ve zdraví v ČR dle těchto dat předčí téměř všechny státy střední a východní Evropy. Nicméně stále jde o hodnoty nižší, než jaké jsou typické pro populace vyspělých zemí EU. </a:t>
            </a:r>
          </a:p>
          <a:p>
            <a:endParaRPr lang="cs-CZ" sz="1400" dirty="0"/>
          </a:p>
          <a:p>
            <a:r>
              <a:rPr lang="cs-CZ" sz="1400" dirty="0"/>
              <a:t>Pozitivní vývoj v naději dožití a v délce života ve zdraví je mezi jinými faktory jednoznačně výsledkem zlepšující se zdravotní péče v ČR. </a:t>
            </a:r>
          </a:p>
        </p:txBody>
      </p:sp>
      <p:sp>
        <p:nvSpPr>
          <p:cNvPr id="20" name="TextBox 6">
            <a:extLst>
              <a:ext uri="{FF2B5EF4-FFF2-40B4-BE49-F238E27FC236}">
                <a16:creationId xmlns:a16="http://schemas.microsoft.com/office/drawing/2014/main" id="{6D7D3D78-3B94-45EF-B109-30500833951D}"/>
              </a:ext>
            </a:extLst>
          </p:cNvPr>
          <p:cNvSpPr txBox="1"/>
          <p:nvPr/>
        </p:nvSpPr>
        <p:spPr>
          <a:xfrm>
            <a:off x="142182" y="619465"/>
            <a:ext cx="7733918" cy="307777"/>
          </a:xfrm>
          <a:prstGeom prst="rect">
            <a:avLst/>
          </a:prstGeom>
          <a:noFill/>
        </p:spPr>
        <p:txBody>
          <a:bodyPr wrap="square" rtlCol="0">
            <a:spAutoFit/>
          </a:bodyPr>
          <a:lstStyle/>
          <a:p>
            <a:r>
              <a:rPr lang="cs-CZ" sz="1400" dirty="0"/>
              <a:t>Zdroj: </a:t>
            </a:r>
            <a:r>
              <a:rPr lang="cs-CZ" sz="1400" dirty="0" err="1"/>
              <a:t>Eurostat</a:t>
            </a:r>
            <a:r>
              <a:rPr lang="cs-CZ" sz="1400" dirty="0"/>
              <a:t> </a:t>
            </a:r>
            <a:r>
              <a:rPr lang="cs-CZ" sz="1400" dirty="0" err="1"/>
              <a:t>Health</a:t>
            </a:r>
            <a:r>
              <a:rPr lang="cs-CZ" sz="1400" dirty="0"/>
              <a:t> Database (2019)</a:t>
            </a:r>
            <a:endParaRPr lang="en-US" sz="1400" dirty="0"/>
          </a:p>
        </p:txBody>
      </p:sp>
      <p:sp>
        <p:nvSpPr>
          <p:cNvPr id="2" name="Title 1"/>
          <p:cNvSpPr>
            <a:spLocks noGrp="1"/>
          </p:cNvSpPr>
          <p:nvPr>
            <p:ph type="title"/>
          </p:nvPr>
        </p:nvSpPr>
        <p:spPr>
          <a:xfrm>
            <a:off x="142182" y="141759"/>
            <a:ext cx="10962676" cy="631595"/>
          </a:xfrm>
        </p:spPr>
        <p:txBody>
          <a:bodyPr>
            <a:noAutofit/>
          </a:bodyPr>
          <a:lstStyle/>
          <a:p>
            <a:r>
              <a:rPr lang="en-US" sz="2800" dirty="0" err="1">
                <a:highlight>
                  <a:srgbClr val="FFFFFF"/>
                </a:highlight>
              </a:rPr>
              <a:t>Naděje</a:t>
            </a:r>
            <a:r>
              <a:rPr lang="en-US" sz="2800" dirty="0">
                <a:highlight>
                  <a:srgbClr val="FFFFFF"/>
                </a:highlight>
              </a:rPr>
              <a:t> </a:t>
            </a:r>
            <a:r>
              <a:rPr lang="en-US" sz="2800" dirty="0" err="1">
                <a:highlight>
                  <a:srgbClr val="FFFFFF"/>
                </a:highlight>
              </a:rPr>
              <a:t>dožití</a:t>
            </a:r>
            <a:r>
              <a:rPr lang="en-US" sz="2800" dirty="0">
                <a:highlight>
                  <a:srgbClr val="FFFFFF"/>
                </a:highlight>
              </a:rPr>
              <a:t> a </a:t>
            </a:r>
            <a:r>
              <a:rPr lang="en-US" sz="2800" dirty="0" err="1">
                <a:highlight>
                  <a:srgbClr val="FFFFFF"/>
                </a:highlight>
              </a:rPr>
              <a:t>délka</a:t>
            </a:r>
            <a:r>
              <a:rPr lang="en-US" sz="2800" dirty="0">
                <a:highlight>
                  <a:srgbClr val="FFFFFF"/>
                </a:highlight>
              </a:rPr>
              <a:t> </a:t>
            </a:r>
            <a:r>
              <a:rPr lang="en-US" sz="2800" dirty="0" err="1">
                <a:highlight>
                  <a:srgbClr val="FFFFFF"/>
                </a:highlight>
              </a:rPr>
              <a:t>života</a:t>
            </a:r>
            <a:r>
              <a:rPr lang="en-US" sz="2800" dirty="0">
                <a:highlight>
                  <a:srgbClr val="FFFFFF"/>
                </a:highlight>
              </a:rPr>
              <a:t> </a:t>
            </a:r>
            <a:r>
              <a:rPr lang="en-US" sz="2800" dirty="0" err="1">
                <a:highlight>
                  <a:srgbClr val="FFFFFF"/>
                </a:highlight>
              </a:rPr>
              <a:t>ve</a:t>
            </a:r>
            <a:r>
              <a:rPr lang="en-US" sz="2800" dirty="0">
                <a:highlight>
                  <a:srgbClr val="FFFFFF"/>
                </a:highlight>
              </a:rPr>
              <a:t> </a:t>
            </a:r>
            <a:r>
              <a:rPr lang="en-US" sz="2800" dirty="0" err="1">
                <a:highlight>
                  <a:srgbClr val="FFFFFF"/>
                </a:highlight>
              </a:rPr>
              <a:t>zdraví</a:t>
            </a:r>
            <a:r>
              <a:rPr lang="en-US" sz="2800" dirty="0">
                <a:highlight>
                  <a:srgbClr val="FFFFFF"/>
                </a:highlight>
              </a:rPr>
              <a:t>: </a:t>
            </a:r>
            <a:r>
              <a:rPr lang="en-US" sz="2800" dirty="0" err="1">
                <a:highlight>
                  <a:srgbClr val="FFFFFF"/>
                </a:highlight>
              </a:rPr>
              <a:t>mezinárodní</a:t>
            </a:r>
            <a:r>
              <a:rPr lang="en-US" sz="2800" dirty="0">
                <a:highlight>
                  <a:srgbClr val="FFFFFF"/>
                </a:highlight>
              </a:rPr>
              <a:t> </a:t>
            </a:r>
            <a:r>
              <a:rPr lang="en-US" sz="2800" dirty="0" err="1" smtClean="0">
                <a:highlight>
                  <a:srgbClr val="FFFFFF"/>
                </a:highlight>
              </a:rPr>
              <a:t>srovnání</a:t>
            </a:r>
            <a:endParaRPr lang="en-US" sz="2800" dirty="0">
              <a:highlight>
                <a:srgbClr val="FFFFFF"/>
              </a:highlight>
            </a:endParaRPr>
          </a:p>
        </p:txBody>
      </p:sp>
    </p:spTree>
    <p:extLst>
      <p:ext uri="{BB962C8B-B14F-4D97-AF65-F5344CB8AC3E}">
        <p14:creationId xmlns:p14="http://schemas.microsoft.com/office/powerpoint/2010/main" val="326042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3">
            <a:extLst>
              <a:ext uri="{FF2B5EF4-FFF2-40B4-BE49-F238E27FC236}">
                <a16:creationId xmlns:a16="http://schemas.microsoft.com/office/drawing/2014/main" id="{AF7DDEBA-F13B-45E3-964E-07D2A05519E8}"/>
              </a:ext>
            </a:extLst>
          </p:cNvPr>
          <p:cNvGrpSpPr/>
          <p:nvPr/>
        </p:nvGrpSpPr>
        <p:grpSpPr>
          <a:xfrm>
            <a:off x="10134165" y="98024"/>
            <a:ext cx="2018923" cy="686726"/>
            <a:chOff x="9868966" y="545145"/>
            <a:chExt cx="1621130" cy="561419"/>
          </a:xfrm>
        </p:grpSpPr>
        <p:sp>
          <p:nvSpPr>
            <p:cNvPr id="18" name="Rectangle 15">
              <a:extLst>
                <a:ext uri="{FF2B5EF4-FFF2-40B4-BE49-F238E27FC236}">
                  <a16:creationId xmlns:a16="http://schemas.microsoft.com/office/drawing/2014/main" id="{4FC0CFD2-B86E-415D-AB0F-7CCB369AF080}"/>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Vlajka CR">
              <a:extLst>
                <a:ext uri="{FF2B5EF4-FFF2-40B4-BE49-F238E27FC236}">
                  <a16:creationId xmlns:a16="http://schemas.microsoft.com/office/drawing/2014/main" id="{E5C47A72-4ECB-4340-8DE8-A5576498ECF4}"/>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7">
              <a:extLst>
                <a:ext uri="{FF2B5EF4-FFF2-40B4-BE49-F238E27FC236}">
                  <a16:creationId xmlns:a16="http://schemas.microsoft.com/office/drawing/2014/main" id="{8C2C7DBE-6368-48B0-8B95-B182831A4DC4}"/>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7" name="TextBox 6"/>
          <p:cNvSpPr txBox="1"/>
          <p:nvPr/>
        </p:nvSpPr>
        <p:spPr>
          <a:xfrm>
            <a:off x="257558" y="653725"/>
            <a:ext cx="95210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ČSÚ (</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https://www.czso.cz/</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csu</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czso</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/projekce-obyvatelstva-ceske-republiky-2018-2100</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střední varianta)</a:t>
            </a: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 * reálná hodnota</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010154" y="2518111"/>
            <a:ext cx="3977629" cy="203132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Dle střední varianty demografické projekce ČSÚ se střední délka života při narození bude zvyšovat a v roce 2050 by měla dosahovat hodnoty 82,1 pro muže a 86,7 pro ženy.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Tento pozitivní vývoj musí být podpořen zvyšováním zdravotní gramotnosti a odpovědnosti občanů za své zdraví. Je nezbytné se střední délkou života prodlužovat i dobu života ve zdraví.</a:t>
            </a:r>
          </a:p>
        </p:txBody>
      </p:sp>
      <p:sp>
        <p:nvSpPr>
          <p:cNvPr id="10" name="TextovéPole 9">
            <a:extLst>
              <a:ext uri="{FF2B5EF4-FFF2-40B4-BE49-F238E27FC236}">
                <a16:creationId xmlns:a16="http://schemas.microsoft.com/office/drawing/2014/main" id="{437C8B54-AC38-4270-BDA9-B28528EDDF9B}"/>
              </a:ext>
            </a:extLst>
          </p:cNvPr>
          <p:cNvSpPr txBox="1"/>
          <p:nvPr/>
        </p:nvSpPr>
        <p:spPr>
          <a:xfrm>
            <a:off x="57503" y="2257425"/>
            <a:ext cx="400110" cy="135254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Roky</a:t>
            </a:r>
          </a:p>
        </p:txBody>
      </p:sp>
      <p:sp>
        <p:nvSpPr>
          <p:cNvPr id="2" name="Title 1"/>
          <p:cNvSpPr>
            <a:spLocks noGrp="1"/>
          </p:cNvSpPr>
          <p:nvPr>
            <p:ph type="title"/>
          </p:nvPr>
        </p:nvSpPr>
        <p:spPr/>
        <p:txBody>
          <a:bodyPr>
            <a:normAutofit fontScale="90000"/>
          </a:bodyPr>
          <a:lstStyle/>
          <a:p>
            <a:r>
              <a:rPr lang="en-US" dirty="0" err="1"/>
              <a:t>Střední</a:t>
            </a:r>
            <a:r>
              <a:rPr lang="en-US" dirty="0"/>
              <a:t> </a:t>
            </a:r>
            <a:r>
              <a:rPr lang="en-US" dirty="0" err="1"/>
              <a:t>délka</a:t>
            </a:r>
            <a:r>
              <a:rPr lang="en-US" dirty="0"/>
              <a:t> </a:t>
            </a:r>
            <a:r>
              <a:rPr lang="en-US" dirty="0" err="1"/>
              <a:t>života</a:t>
            </a:r>
            <a:r>
              <a:rPr lang="en-US" dirty="0"/>
              <a:t> </a:t>
            </a:r>
            <a:r>
              <a:rPr lang="en-US" dirty="0" err="1"/>
              <a:t>při</a:t>
            </a:r>
            <a:r>
              <a:rPr lang="en-US" dirty="0"/>
              <a:t> </a:t>
            </a:r>
            <a:r>
              <a:rPr lang="en-US" dirty="0" err="1"/>
              <a:t>narození</a:t>
            </a:r>
            <a:r>
              <a:rPr lang="en-US" dirty="0"/>
              <a:t> v </a:t>
            </a:r>
            <a:r>
              <a:rPr lang="en-US" dirty="0" smtClean="0"/>
              <a:t>ČR</a:t>
            </a:r>
            <a:r>
              <a:rPr lang="cs-CZ" dirty="0" smtClean="0"/>
              <a:t>:</a:t>
            </a:r>
            <a:r>
              <a:rPr lang="en-US" dirty="0" smtClean="0"/>
              <a:t> </a:t>
            </a:r>
            <a:r>
              <a:rPr lang="en-US" dirty="0" err="1"/>
              <a:t>projekce</a:t>
            </a:r>
            <a:r>
              <a:rPr lang="en-US" dirty="0"/>
              <a:t> do </a:t>
            </a:r>
            <a:r>
              <a:rPr lang="en-US" dirty="0" err="1"/>
              <a:t>roku</a:t>
            </a:r>
            <a:r>
              <a:rPr lang="en-US" dirty="0"/>
              <a:t> 2050</a:t>
            </a:r>
            <a:br>
              <a:rPr lang="en-US" dirty="0"/>
            </a:br>
            <a:endParaRPr lang="en-US" dirty="0"/>
          </a:p>
        </p:txBody>
      </p:sp>
      <p:graphicFrame>
        <p:nvGraphicFramePr>
          <p:cNvPr id="12" name="Graf 8">
            <a:extLst>
              <a:ext uri="{FF2B5EF4-FFF2-40B4-BE49-F238E27FC236}">
                <a16:creationId xmlns:a16="http://schemas.microsoft.com/office/drawing/2014/main" id="{8FFF891E-9602-4285-86F8-B23D67984C79}"/>
              </a:ext>
            </a:extLst>
          </p:cNvPr>
          <p:cNvGraphicFramePr/>
          <p:nvPr/>
        </p:nvGraphicFramePr>
        <p:xfrm>
          <a:off x="257557" y="1047750"/>
          <a:ext cx="7276717" cy="52973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18460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8153" y="6281530"/>
            <a:ext cx="11563847"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48103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ČSÚ (</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https://www.czso.cz/</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csu</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czso</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umrtnostni_tabulky</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*Rok 2018t</a:t>
            </a:r>
          </a:p>
        </p:txBody>
      </p:sp>
      <p:sp>
        <p:nvSpPr>
          <p:cNvPr id="8" name="TextBox 7"/>
          <p:cNvSpPr txBox="1"/>
          <p:nvPr/>
        </p:nvSpPr>
        <p:spPr>
          <a:xfrm>
            <a:off x="7734328" y="1534924"/>
            <a:ext cx="3974355" cy="483209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Muži v ČR měli v roce 2018 střední délku života při narození 76,1 let a ženy o téměř 6 let více, tj. 81,9 let. Nejvyšší střední délka života při narození u mužů i žen byla za roky 2017 – 2018 zjištěna v Hlavním městě Praha (muži 78,3 let, ženy 83,0 let). Naopak nejnižší střední délkou života při narození se vyznačoval v případě mužů i žen Ústecký kraj (muži 74,2 let, ženy 80,0 let). Rozdíl mezi krajem s nejvyšší a nejnižší střední délkou života tak činí 4 roky v případě mužů a téměř 3 roky v případě žen; obojí je statisticky velmi významným</a:t>
            </a:r>
            <a:r>
              <a:rPr kumimoji="0" lang="cs-CZ" sz="1400" b="0" i="0" u="none" strike="noStrike" kern="0" cap="none" spc="0" normalizeH="0" noProof="0" dirty="0">
                <a:ln>
                  <a:noFill/>
                </a:ln>
                <a:solidFill>
                  <a:srgbClr val="000000"/>
                </a:solidFill>
                <a:effectLst/>
                <a:uLnTx/>
                <a:uFillTx/>
                <a:latin typeface="Calibri" panose="020F0502020204030204"/>
                <a:ea typeface="+mn-ea"/>
                <a:cs typeface="+mn-cs"/>
              </a:rPr>
              <a:t> rozdílem.</a:t>
            </a: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Zjištěné rozdíly mezi regiony ČR jsou tedy podstatné a statisticky významné. Hodnoty střední délky života mohou ukazovat na problémy s životním stylem, prevencí vážných chorob a také s dostupností zdravotní péče v některých regionech. Jde o faktor hodný zřetele při formování zdravotních politik a strategií v jednotlivých regionech.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400" kern="0" dirty="0">
              <a:solidFill>
                <a:srgbClr val="00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Královehradecký kraj</a:t>
            </a:r>
            <a:r>
              <a:rPr kumimoji="0" lang="cs-CZ" sz="1400" b="0" i="0" u="none" strike="noStrike" kern="0" cap="none" spc="0" normalizeH="0" noProof="0" dirty="0">
                <a:ln>
                  <a:noFill/>
                </a:ln>
                <a:solidFill>
                  <a:srgbClr val="000000"/>
                </a:solidFill>
                <a:effectLst/>
                <a:uLnTx/>
                <a:uFillTx/>
                <a:latin typeface="Calibri" panose="020F0502020204030204"/>
                <a:ea typeface="+mn-ea"/>
                <a:cs typeface="+mn-cs"/>
              </a:rPr>
              <a:t> patří mezi regiony ČR s </a:t>
            </a:r>
            <a:r>
              <a:rPr lang="cs-CZ" sz="1400" kern="0" dirty="0">
                <a:solidFill>
                  <a:srgbClr val="000000"/>
                </a:solidFill>
                <a:latin typeface="Calibri" panose="020F0502020204030204"/>
              </a:rPr>
              <a:t>nad</a:t>
            </a:r>
            <a:r>
              <a:rPr kumimoji="0" lang="cs-CZ" sz="1400" b="0" i="0" u="none" strike="noStrike" kern="0" cap="none" spc="0" normalizeH="0" noProof="0" dirty="0">
                <a:ln>
                  <a:noFill/>
                </a:ln>
                <a:solidFill>
                  <a:srgbClr val="000000"/>
                </a:solidFill>
                <a:effectLst/>
                <a:uLnTx/>
                <a:uFillTx/>
                <a:latin typeface="Calibri" panose="020F0502020204030204"/>
                <a:ea typeface="+mn-ea"/>
                <a:cs typeface="+mn-cs"/>
              </a:rPr>
              <a:t>průměrnou střední délkou života.</a:t>
            </a: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ovéPole 9">
            <a:extLst>
              <a:ext uri="{FF2B5EF4-FFF2-40B4-BE49-F238E27FC236}">
                <a16:creationId xmlns:a16="http://schemas.microsoft.com/office/drawing/2014/main" id="{437C8B54-AC38-4270-BDA9-B28528EDDF9B}"/>
              </a:ext>
            </a:extLst>
          </p:cNvPr>
          <p:cNvSpPr txBox="1"/>
          <p:nvPr/>
        </p:nvSpPr>
        <p:spPr>
          <a:xfrm>
            <a:off x="57503" y="2257425"/>
            <a:ext cx="400110" cy="135254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Roky</a:t>
            </a:r>
          </a:p>
        </p:txBody>
      </p:sp>
      <p:sp>
        <p:nvSpPr>
          <p:cNvPr id="2" name="Title 1"/>
          <p:cNvSpPr>
            <a:spLocks noGrp="1"/>
          </p:cNvSpPr>
          <p:nvPr>
            <p:ph type="title"/>
          </p:nvPr>
        </p:nvSpPr>
        <p:spPr/>
        <p:txBody>
          <a:bodyPr>
            <a:normAutofit fontScale="90000"/>
          </a:bodyPr>
          <a:lstStyle/>
          <a:p>
            <a:r>
              <a:rPr lang="en-US" dirty="0" err="1"/>
              <a:t>Střední</a:t>
            </a:r>
            <a:r>
              <a:rPr lang="en-US" dirty="0"/>
              <a:t> </a:t>
            </a:r>
            <a:r>
              <a:rPr lang="en-US" dirty="0" err="1"/>
              <a:t>délka</a:t>
            </a:r>
            <a:r>
              <a:rPr lang="en-US" dirty="0"/>
              <a:t> </a:t>
            </a:r>
            <a:r>
              <a:rPr lang="en-US" dirty="0" err="1"/>
              <a:t>života</a:t>
            </a:r>
            <a:r>
              <a:rPr lang="en-US" dirty="0"/>
              <a:t> </a:t>
            </a:r>
            <a:r>
              <a:rPr lang="en-US" dirty="0" err="1"/>
              <a:t>při</a:t>
            </a:r>
            <a:r>
              <a:rPr lang="en-US" dirty="0"/>
              <a:t> </a:t>
            </a:r>
            <a:r>
              <a:rPr lang="en-US" dirty="0" err="1" smtClean="0"/>
              <a:t>narození</a:t>
            </a:r>
            <a:r>
              <a:rPr lang="cs-CZ" dirty="0" smtClean="0"/>
              <a:t>:</a:t>
            </a:r>
            <a:r>
              <a:rPr lang="en-US" dirty="0" smtClean="0"/>
              <a:t> </a:t>
            </a:r>
            <a:r>
              <a:rPr lang="en-US" dirty="0" err="1"/>
              <a:t>srovnání</a:t>
            </a:r>
            <a:r>
              <a:rPr lang="en-US" dirty="0"/>
              <a:t> </a:t>
            </a:r>
            <a:r>
              <a:rPr lang="en-US" dirty="0" err="1"/>
              <a:t>krajů</a:t>
            </a:r>
            <a:r>
              <a:rPr lang="en-US" dirty="0"/>
              <a:t> </a:t>
            </a:r>
            <a:r>
              <a:rPr lang="en-US" dirty="0" smtClean="0"/>
              <a:t>(</a:t>
            </a:r>
            <a:r>
              <a:rPr lang="en-US" dirty="0"/>
              <a:t>2017</a:t>
            </a:r>
            <a:r>
              <a:rPr lang="cs-CZ" dirty="0"/>
              <a:t>-2018</a:t>
            </a:r>
            <a:r>
              <a:rPr lang="en-US" dirty="0"/>
              <a:t>)</a:t>
            </a:r>
            <a:br>
              <a:rPr lang="en-US" dirty="0"/>
            </a:br>
            <a:endParaRPr lang="en-US" dirty="0"/>
          </a:p>
        </p:txBody>
      </p:sp>
      <p:sp>
        <p:nvSpPr>
          <p:cNvPr id="16" name="Rectangle 1">
            <a:extLst>
              <a:ext uri="{FF2B5EF4-FFF2-40B4-BE49-F238E27FC236}">
                <a16:creationId xmlns:a16="http://schemas.microsoft.com/office/drawing/2014/main" id="{63832622-A745-4D80-BCD2-1FF8764106F3}"/>
              </a:ext>
            </a:extLst>
          </p:cNvPr>
          <p:cNvSpPr/>
          <p:nvPr/>
        </p:nvSpPr>
        <p:spPr>
          <a:xfrm>
            <a:off x="1090171" y="1230626"/>
            <a:ext cx="415636" cy="533037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7" name="Graf 8">
            <a:extLst>
              <a:ext uri="{FF2B5EF4-FFF2-40B4-BE49-F238E27FC236}">
                <a16:creationId xmlns:a16="http://schemas.microsoft.com/office/drawing/2014/main" id="{8FFF891E-9602-4285-86F8-B23D67984C79}"/>
              </a:ext>
            </a:extLst>
          </p:cNvPr>
          <p:cNvGraphicFramePr/>
          <p:nvPr>
            <p:extLst>
              <p:ext uri="{D42A27DB-BD31-4B8C-83A1-F6EECF244321}">
                <p14:modId xmlns:p14="http://schemas.microsoft.com/office/powerpoint/2010/main" val="2078171110"/>
              </p:ext>
            </p:extLst>
          </p:nvPr>
        </p:nvGraphicFramePr>
        <p:xfrm>
          <a:off x="272591" y="1023230"/>
          <a:ext cx="7276717" cy="56542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328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7">
            <a:extLst>
              <a:ext uri="{FF2B5EF4-FFF2-40B4-BE49-F238E27FC236}">
                <a16:creationId xmlns:a16="http://schemas.microsoft.com/office/drawing/2014/main" id="{B6EAB828-7AC8-4B85-AFD8-D6C3AE431BD6}"/>
              </a:ext>
            </a:extLst>
          </p:cNvPr>
          <p:cNvSpPr txBox="1"/>
          <p:nvPr/>
        </p:nvSpPr>
        <p:spPr>
          <a:xfrm>
            <a:off x="6875050" y="3178637"/>
            <a:ext cx="5154604" cy="954107"/>
          </a:xfrm>
          <a:prstGeom prst="rect">
            <a:avLst/>
          </a:prstGeom>
          <a:noFill/>
          <a:ln>
            <a:noFill/>
          </a:ln>
        </p:spPr>
        <p:txBody>
          <a:bodyPr wrap="square" rtlCol="0">
            <a:spAutoFit/>
          </a:bodyPr>
          <a:lstStyle/>
          <a:p>
            <a:r>
              <a:rPr lang="cs-CZ" sz="1400" dirty="0"/>
              <a:t>Mezi okresy České republiky se střední délka života významně liší. Rozdíly pravděpodobně odrážejí odlišnou kvalitu služeb, zdravotní stav obyvatelstva, úroveň zdravotní gramotnosti nebo prevalenci rizikových faktorů a chování. </a:t>
            </a:r>
          </a:p>
        </p:txBody>
      </p:sp>
      <p:grpSp>
        <p:nvGrpSpPr>
          <p:cNvPr id="22" name="Skupina 21">
            <a:extLst>
              <a:ext uri="{FF2B5EF4-FFF2-40B4-BE49-F238E27FC236}">
                <a16:creationId xmlns:a16="http://schemas.microsoft.com/office/drawing/2014/main" id="{F6166B84-FE82-4A33-BBF7-A6A8AC610E9F}"/>
              </a:ext>
            </a:extLst>
          </p:cNvPr>
          <p:cNvGrpSpPr/>
          <p:nvPr/>
        </p:nvGrpSpPr>
        <p:grpSpPr>
          <a:xfrm>
            <a:off x="338831" y="1287432"/>
            <a:ext cx="6598517" cy="3597750"/>
            <a:chOff x="539999" y="1260000"/>
            <a:chExt cx="6598517" cy="3597750"/>
          </a:xfrm>
        </p:grpSpPr>
        <p:pic>
          <p:nvPicPr>
            <p:cNvPr id="12" name="Obrázek 11">
              <a:extLst>
                <a:ext uri="{FF2B5EF4-FFF2-40B4-BE49-F238E27FC236}">
                  <a16:creationId xmlns:a16="http://schemas.microsoft.com/office/drawing/2014/main" id="{3769D5D5-90A2-4C24-9F37-C4A6D8504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99" y="1260000"/>
              <a:ext cx="5642787" cy="3597750"/>
            </a:xfrm>
            <a:prstGeom prst="rect">
              <a:avLst/>
            </a:prstGeom>
          </p:spPr>
        </p:pic>
        <p:sp>
          <p:nvSpPr>
            <p:cNvPr id="21" name="TextovéPole 20">
              <a:extLst>
                <a:ext uri="{FF2B5EF4-FFF2-40B4-BE49-F238E27FC236}">
                  <a16:creationId xmlns:a16="http://schemas.microsoft.com/office/drawing/2014/main" id="{9C3EBDA0-F81E-4B30-BBCE-8726CDB990F4}"/>
                </a:ext>
              </a:extLst>
            </p:cNvPr>
            <p:cNvSpPr txBox="1"/>
            <p:nvPr/>
          </p:nvSpPr>
          <p:spPr>
            <a:xfrm>
              <a:off x="5986516" y="1470320"/>
              <a:ext cx="1152000" cy="184666"/>
            </a:xfrm>
            <a:prstGeom prst="rect">
              <a:avLst/>
            </a:prstGeom>
            <a:noFill/>
          </p:spPr>
          <p:txBody>
            <a:bodyPr wrap="square" lIns="0" tIns="0" rIns="0" bIns="0" rtlCol="0">
              <a:spAutoFit/>
            </a:bodyPr>
            <a:lstStyle/>
            <a:p>
              <a:r>
                <a:rPr lang="cs-CZ" sz="1200" dirty="0"/>
                <a:t>75,60–77,72</a:t>
              </a:r>
            </a:p>
          </p:txBody>
        </p:sp>
        <p:sp>
          <p:nvSpPr>
            <p:cNvPr id="25" name="TextovéPole 24">
              <a:extLst>
                <a:ext uri="{FF2B5EF4-FFF2-40B4-BE49-F238E27FC236}">
                  <a16:creationId xmlns:a16="http://schemas.microsoft.com/office/drawing/2014/main" id="{79727A64-1E69-4FC6-8112-ECFFF25C04DD}"/>
                </a:ext>
              </a:extLst>
            </p:cNvPr>
            <p:cNvSpPr txBox="1"/>
            <p:nvPr/>
          </p:nvSpPr>
          <p:spPr>
            <a:xfrm>
              <a:off x="5986516" y="1772973"/>
              <a:ext cx="1152000" cy="184666"/>
            </a:xfrm>
            <a:prstGeom prst="rect">
              <a:avLst/>
            </a:prstGeom>
            <a:noFill/>
          </p:spPr>
          <p:txBody>
            <a:bodyPr wrap="square" lIns="0" tIns="0" rIns="0" bIns="0" rtlCol="0">
              <a:spAutoFit/>
            </a:bodyPr>
            <a:lstStyle/>
            <a:p>
              <a:r>
                <a:rPr lang="cs-CZ" sz="1200" dirty="0"/>
                <a:t>77,73–78,26</a:t>
              </a:r>
            </a:p>
          </p:txBody>
        </p:sp>
        <p:sp>
          <p:nvSpPr>
            <p:cNvPr id="26" name="TextovéPole 25">
              <a:extLst>
                <a:ext uri="{FF2B5EF4-FFF2-40B4-BE49-F238E27FC236}">
                  <a16:creationId xmlns:a16="http://schemas.microsoft.com/office/drawing/2014/main" id="{36885CDA-B56E-435B-8B62-7416D7DB939E}"/>
                </a:ext>
              </a:extLst>
            </p:cNvPr>
            <p:cNvSpPr txBox="1"/>
            <p:nvPr/>
          </p:nvSpPr>
          <p:spPr>
            <a:xfrm>
              <a:off x="5986516" y="2075626"/>
              <a:ext cx="1152000" cy="184666"/>
            </a:xfrm>
            <a:prstGeom prst="rect">
              <a:avLst/>
            </a:prstGeom>
            <a:noFill/>
          </p:spPr>
          <p:txBody>
            <a:bodyPr wrap="square" lIns="0" tIns="0" rIns="0" bIns="0" rtlCol="0">
              <a:spAutoFit/>
            </a:bodyPr>
            <a:lstStyle/>
            <a:p>
              <a:r>
                <a:rPr lang="cs-CZ" sz="1200" dirty="0"/>
                <a:t>78,27–78,61</a:t>
              </a:r>
            </a:p>
          </p:txBody>
        </p:sp>
        <p:sp>
          <p:nvSpPr>
            <p:cNvPr id="27" name="TextovéPole 26">
              <a:extLst>
                <a:ext uri="{FF2B5EF4-FFF2-40B4-BE49-F238E27FC236}">
                  <a16:creationId xmlns:a16="http://schemas.microsoft.com/office/drawing/2014/main" id="{5715AAE6-69FA-4C78-8524-104A5584F57A}"/>
                </a:ext>
              </a:extLst>
            </p:cNvPr>
            <p:cNvSpPr txBox="1"/>
            <p:nvPr/>
          </p:nvSpPr>
          <p:spPr>
            <a:xfrm>
              <a:off x="5986516" y="2383207"/>
              <a:ext cx="1152000" cy="184666"/>
            </a:xfrm>
            <a:prstGeom prst="rect">
              <a:avLst/>
            </a:prstGeom>
            <a:noFill/>
          </p:spPr>
          <p:txBody>
            <a:bodyPr wrap="square" lIns="0" tIns="0" rIns="0" bIns="0" rtlCol="0">
              <a:spAutoFit/>
            </a:bodyPr>
            <a:lstStyle/>
            <a:p>
              <a:r>
                <a:rPr lang="cs-CZ" sz="1200" dirty="0"/>
                <a:t>78,62–79,12</a:t>
              </a:r>
            </a:p>
          </p:txBody>
        </p:sp>
        <p:sp>
          <p:nvSpPr>
            <p:cNvPr id="28" name="TextovéPole 27">
              <a:extLst>
                <a:ext uri="{FF2B5EF4-FFF2-40B4-BE49-F238E27FC236}">
                  <a16:creationId xmlns:a16="http://schemas.microsoft.com/office/drawing/2014/main" id="{1F5C4160-497A-4297-B671-3B015B5831AE}"/>
                </a:ext>
              </a:extLst>
            </p:cNvPr>
            <p:cNvSpPr txBox="1"/>
            <p:nvPr/>
          </p:nvSpPr>
          <p:spPr>
            <a:xfrm>
              <a:off x="5986516" y="2682959"/>
              <a:ext cx="1152000" cy="184666"/>
            </a:xfrm>
            <a:prstGeom prst="rect">
              <a:avLst/>
            </a:prstGeom>
            <a:noFill/>
          </p:spPr>
          <p:txBody>
            <a:bodyPr wrap="square" lIns="0" tIns="0" rIns="0" bIns="0" rtlCol="0">
              <a:spAutoFit/>
            </a:bodyPr>
            <a:lstStyle/>
            <a:p>
              <a:r>
                <a:rPr lang="cs-CZ" sz="1200" dirty="0"/>
                <a:t>79,13–80,09</a:t>
              </a:r>
            </a:p>
          </p:txBody>
        </p:sp>
      </p:grpSp>
      <p:sp>
        <p:nvSpPr>
          <p:cNvPr id="13" name="TextBox 6">
            <a:extLst>
              <a:ext uri="{FF2B5EF4-FFF2-40B4-BE49-F238E27FC236}">
                <a16:creationId xmlns:a16="http://schemas.microsoft.com/office/drawing/2014/main" id="{D27E031B-7656-4165-A66D-AB07D97F1830}"/>
              </a:ext>
            </a:extLst>
          </p:cNvPr>
          <p:cNvSpPr txBox="1"/>
          <p:nvPr/>
        </p:nvSpPr>
        <p:spPr>
          <a:xfrm>
            <a:off x="257557" y="653725"/>
            <a:ext cx="8876918" cy="307777"/>
          </a:xfrm>
          <a:prstGeom prst="rect">
            <a:avLst/>
          </a:prstGeom>
          <a:noFill/>
        </p:spPr>
        <p:txBody>
          <a:bodyPr wrap="square" rtlCol="0">
            <a:spAutoFit/>
          </a:bodyPr>
          <a:lstStyle/>
          <a:p>
            <a:r>
              <a:rPr lang="cs-CZ" sz="1400" dirty="0"/>
              <a:t>Zdroj: </a:t>
            </a:r>
            <a:r>
              <a:rPr lang="en-US" sz="1400" dirty="0"/>
              <a:t>OECD (2018), OECD Economic Surveys: Czech Republic 2018</a:t>
            </a:r>
            <a:r>
              <a:rPr lang="cs-CZ" sz="1400" dirty="0"/>
              <a:t>.</a:t>
            </a:r>
            <a:r>
              <a:rPr lang="en-US" sz="1400" dirty="0"/>
              <a:t> OECD Publishing, Paris</a:t>
            </a:r>
            <a:r>
              <a:rPr lang="cs-CZ" sz="1400" dirty="0"/>
              <a:t>, na základě dat ČSÚ</a:t>
            </a:r>
            <a:endParaRPr lang="en-US" sz="1400" dirty="0"/>
          </a:p>
        </p:txBody>
      </p:sp>
      <p:sp>
        <p:nvSpPr>
          <p:cNvPr id="2" name="Title 1"/>
          <p:cNvSpPr>
            <a:spLocks noGrp="1"/>
          </p:cNvSpPr>
          <p:nvPr>
            <p:ph type="title"/>
          </p:nvPr>
        </p:nvSpPr>
        <p:spPr/>
        <p:txBody>
          <a:bodyPr>
            <a:normAutofit/>
          </a:bodyPr>
          <a:lstStyle/>
          <a:p>
            <a:r>
              <a:rPr lang="en-US" dirty="0" err="1"/>
              <a:t>Délka</a:t>
            </a:r>
            <a:r>
              <a:rPr lang="en-US" dirty="0"/>
              <a:t> </a:t>
            </a:r>
            <a:r>
              <a:rPr lang="en-US" dirty="0" err="1"/>
              <a:t>života</a:t>
            </a:r>
            <a:r>
              <a:rPr lang="en-US" dirty="0"/>
              <a:t> </a:t>
            </a:r>
            <a:r>
              <a:rPr lang="en-US" dirty="0" err="1"/>
              <a:t>při</a:t>
            </a:r>
            <a:r>
              <a:rPr lang="en-US" dirty="0"/>
              <a:t> </a:t>
            </a:r>
            <a:r>
              <a:rPr lang="en-US" dirty="0" err="1"/>
              <a:t>narození</a:t>
            </a:r>
            <a:r>
              <a:rPr lang="en-US" dirty="0"/>
              <a:t> – </a:t>
            </a:r>
            <a:r>
              <a:rPr lang="en-US" dirty="0" err="1"/>
              <a:t>okresy</a:t>
            </a:r>
            <a:r>
              <a:rPr lang="en-US" dirty="0"/>
              <a:t> ČR </a:t>
            </a:r>
            <a:r>
              <a:rPr lang="en-US" dirty="0" err="1"/>
              <a:t>dle</a:t>
            </a:r>
            <a:r>
              <a:rPr lang="en-US" dirty="0"/>
              <a:t> </a:t>
            </a:r>
            <a:r>
              <a:rPr lang="en-US" dirty="0" err="1"/>
              <a:t>dat</a:t>
            </a:r>
            <a:r>
              <a:rPr lang="en-US" dirty="0"/>
              <a:t> OECD</a:t>
            </a:r>
          </a:p>
        </p:txBody>
      </p:sp>
      <p:graphicFrame>
        <p:nvGraphicFramePr>
          <p:cNvPr id="14" name="Tabulka 13"/>
          <p:cNvGraphicFramePr>
            <a:graphicFrameLocks noGrp="1"/>
          </p:cNvGraphicFramePr>
          <p:nvPr>
            <p:extLst>
              <p:ext uri="{D42A27DB-BD31-4B8C-83A1-F6EECF244321}">
                <p14:modId xmlns:p14="http://schemas.microsoft.com/office/powerpoint/2010/main" val="2129926113"/>
              </p:ext>
            </p:extLst>
          </p:nvPr>
        </p:nvGraphicFramePr>
        <p:xfrm>
          <a:off x="6937348" y="4215117"/>
          <a:ext cx="4147526" cy="441960"/>
        </p:xfrm>
        <a:graphic>
          <a:graphicData uri="http://schemas.openxmlformats.org/drawingml/2006/table">
            <a:tbl>
              <a:tblPr>
                <a:tableStyleId>{5C22544A-7EE6-4342-B048-85BDC9FD1C3A}</a:tableStyleId>
              </a:tblPr>
              <a:tblGrid>
                <a:gridCol w="694944">
                  <a:extLst>
                    <a:ext uri="{9D8B030D-6E8A-4147-A177-3AD203B41FA5}">
                      <a16:colId xmlns:a16="http://schemas.microsoft.com/office/drawing/2014/main" val="4068018488"/>
                    </a:ext>
                  </a:extLst>
                </a:gridCol>
                <a:gridCol w="1755648">
                  <a:extLst>
                    <a:ext uri="{9D8B030D-6E8A-4147-A177-3AD203B41FA5}">
                      <a16:colId xmlns:a16="http://schemas.microsoft.com/office/drawing/2014/main" val="392466490"/>
                    </a:ext>
                  </a:extLst>
                </a:gridCol>
                <a:gridCol w="1696934">
                  <a:extLst>
                    <a:ext uri="{9D8B030D-6E8A-4147-A177-3AD203B41FA5}">
                      <a16:colId xmlns:a16="http://schemas.microsoft.com/office/drawing/2014/main" val="3449040734"/>
                    </a:ext>
                  </a:extLst>
                </a:gridCol>
              </a:tblGrid>
              <a:tr h="190500">
                <a:tc>
                  <a:txBody>
                    <a:bodyPr/>
                    <a:lstStyle/>
                    <a:p>
                      <a:pPr algn="l" fontAlgn="b"/>
                      <a:r>
                        <a:rPr lang="cs-CZ" sz="1400" b="1" u="none" strike="noStrike" dirty="0">
                          <a:effectLst/>
                        </a:rPr>
                        <a:t> </a:t>
                      </a:r>
                      <a:endParaRPr lang="cs-CZ" sz="1400" b="1" i="0" u="none" strike="noStrike" dirty="0">
                        <a:effectLst/>
                        <a:latin typeface="Arial" panose="020B0604020202020204" pitchFamily="34" charset="0"/>
                      </a:endParaRPr>
                    </a:p>
                  </a:txBody>
                  <a:tcPr marL="7620" marR="7620" marT="7620" marB="0" anchor="b"/>
                </a:tc>
                <a:tc>
                  <a:txBody>
                    <a:bodyPr/>
                    <a:lstStyle/>
                    <a:p>
                      <a:pPr algn="ctr" fontAlgn="b"/>
                      <a:r>
                        <a:rPr lang="cs-CZ" sz="1400" b="1" u="none" strike="noStrike" dirty="0">
                          <a:effectLst/>
                        </a:rPr>
                        <a:t>Muži 2017–2018</a:t>
                      </a:r>
                      <a:endParaRPr lang="cs-CZ" sz="1400" b="1" i="0" u="none" strike="noStrike" dirty="0">
                        <a:effectLst/>
                        <a:latin typeface="Arial CE" panose="020B0604020202020204" pitchFamily="34" charset="0"/>
                      </a:endParaRPr>
                    </a:p>
                  </a:txBody>
                  <a:tcPr marL="7620" marR="7620" marT="7620" marB="0" anchor="b"/>
                </a:tc>
                <a:tc>
                  <a:txBody>
                    <a:bodyPr/>
                    <a:lstStyle/>
                    <a:p>
                      <a:pPr algn="ctr" fontAlgn="b"/>
                      <a:r>
                        <a:rPr lang="cs-CZ" sz="1400" b="1" u="none" strike="noStrike" dirty="0">
                          <a:effectLst/>
                        </a:rPr>
                        <a:t>Ženy 2017–2018</a:t>
                      </a:r>
                      <a:endParaRPr lang="cs-CZ" sz="1400" b="1" i="0" u="none" strike="noStrike" dirty="0">
                        <a:effectLst/>
                        <a:latin typeface="Arial CE" panose="020B0604020202020204" pitchFamily="34" charset="0"/>
                      </a:endParaRPr>
                    </a:p>
                  </a:txBody>
                  <a:tcPr marL="7620" marR="7620" marT="7620" marB="0" anchor="b"/>
                </a:tc>
                <a:extLst>
                  <a:ext uri="{0D108BD9-81ED-4DB2-BD59-A6C34878D82A}">
                    <a16:rowId xmlns:a16="http://schemas.microsoft.com/office/drawing/2014/main" val="3926680968"/>
                  </a:ext>
                </a:extLst>
              </a:tr>
              <a:tr h="190500">
                <a:tc>
                  <a:txBody>
                    <a:bodyPr/>
                    <a:lstStyle/>
                    <a:p>
                      <a:pPr algn="l" fontAlgn="t"/>
                      <a:r>
                        <a:rPr lang="cs-CZ" sz="1400" b="1" u="none" strike="noStrike" dirty="0">
                          <a:effectLst/>
                        </a:rPr>
                        <a:t>HKK</a:t>
                      </a:r>
                      <a:endParaRPr lang="cs-CZ" sz="1400" b="1" i="0" u="none" strike="noStrike" dirty="0">
                        <a:effectLst/>
                        <a:latin typeface="Century Schoolbook" panose="02040604050505020304" pitchFamily="18" charset="0"/>
                      </a:endParaRPr>
                    </a:p>
                  </a:txBody>
                  <a:tcPr marL="7620" marR="7620" marT="7620" marB="0"/>
                </a:tc>
                <a:tc>
                  <a:txBody>
                    <a:bodyPr/>
                    <a:lstStyle/>
                    <a:p>
                      <a:pPr algn="ctr" fontAlgn="b"/>
                      <a:r>
                        <a:rPr lang="cs-CZ" sz="1400" b="0" i="0" u="none" strike="noStrike" dirty="0">
                          <a:effectLst/>
                          <a:latin typeface="Arial CE" panose="020B0604020202020204" pitchFamily="34" charset="0"/>
                        </a:rPr>
                        <a:t>77,2</a:t>
                      </a:r>
                    </a:p>
                  </a:txBody>
                  <a:tcPr marL="7620" marR="7620" marT="7620" marB="0" anchor="b"/>
                </a:tc>
                <a:tc>
                  <a:txBody>
                    <a:bodyPr/>
                    <a:lstStyle/>
                    <a:p>
                      <a:pPr algn="ctr" fontAlgn="b"/>
                      <a:r>
                        <a:rPr lang="cs-CZ" sz="1400" b="0" i="0" u="none" strike="noStrike" dirty="0">
                          <a:effectLst/>
                          <a:latin typeface="Arial CE" panose="020B0604020202020204" pitchFamily="34" charset="0"/>
                        </a:rPr>
                        <a:t>82,6</a:t>
                      </a:r>
                    </a:p>
                  </a:txBody>
                  <a:tcPr marL="7620" marR="7620" marT="7620" marB="0" anchor="b"/>
                </a:tc>
                <a:extLst>
                  <a:ext uri="{0D108BD9-81ED-4DB2-BD59-A6C34878D82A}">
                    <a16:rowId xmlns:a16="http://schemas.microsoft.com/office/drawing/2014/main" val="298854396"/>
                  </a:ext>
                </a:extLst>
              </a:tr>
            </a:tbl>
          </a:graphicData>
        </a:graphic>
      </p:graphicFrame>
    </p:spTree>
    <p:extLst>
      <p:ext uri="{BB962C8B-B14F-4D97-AF65-F5344CB8AC3E}">
        <p14:creationId xmlns:p14="http://schemas.microsoft.com/office/powerpoint/2010/main" val="1347713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51649" y="1312503"/>
            <a:ext cx="4943464" cy="3495806"/>
          </a:xfrm>
          <a:prstGeom prst="rect">
            <a:avLst/>
          </a:prstGeom>
        </p:spPr>
      </p:pic>
      <p:pic>
        <p:nvPicPr>
          <p:cNvPr id="5" name="Obrázek 4"/>
          <p:cNvPicPr>
            <a:picLocks noChangeAspect="1"/>
          </p:cNvPicPr>
          <p:nvPr/>
        </p:nvPicPr>
        <p:blipFill>
          <a:blip r:embed="rId3"/>
          <a:stretch>
            <a:fillRect/>
          </a:stretch>
        </p:blipFill>
        <p:spPr>
          <a:xfrm>
            <a:off x="354414" y="1352794"/>
            <a:ext cx="4980235" cy="3521809"/>
          </a:xfrm>
          <a:prstGeom prst="rect">
            <a:avLst/>
          </a:prstGeom>
        </p:spPr>
      </p:pic>
      <p:sp>
        <p:nvSpPr>
          <p:cNvPr id="7" name="TextBox 6"/>
          <p:cNvSpPr txBox="1"/>
          <p:nvPr/>
        </p:nvSpPr>
        <p:spPr>
          <a:xfrm>
            <a:off x="257558" y="653725"/>
            <a:ext cx="5045933" cy="307777"/>
          </a:xfrm>
          <a:prstGeom prst="rect">
            <a:avLst/>
          </a:prstGeom>
          <a:noFill/>
        </p:spPr>
        <p:txBody>
          <a:bodyPr wrap="none" rtlCol="0">
            <a:spAutoFit/>
          </a:bodyPr>
          <a:lstStyle/>
          <a:p>
            <a:r>
              <a:rPr lang="cs-CZ" sz="1400" dirty="0"/>
              <a:t>Zdroj dat: ČS	</a:t>
            </a:r>
            <a:r>
              <a:rPr lang="cs-CZ" sz="1400" kern="0" dirty="0">
                <a:solidFill>
                  <a:srgbClr val="000000"/>
                </a:solidFill>
              </a:rPr>
              <a:t>Ú (</a:t>
            </a:r>
            <a:r>
              <a:rPr lang="cs-CZ" sz="1400" dirty="0">
                <a:hlinkClick r:id="rId4"/>
              </a:rPr>
              <a:t>https://www.czso.cz/</a:t>
            </a:r>
            <a:r>
              <a:rPr lang="cs-CZ" sz="1400" dirty="0" err="1">
                <a:hlinkClick r:id="rId4"/>
              </a:rPr>
              <a:t>csu</a:t>
            </a:r>
            <a:r>
              <a:rPr lang="cs-CZ" sz="1400" dirty="0">
                <a:hlinkClick r:id="rId4"/>
              </a:rPr>
              <a:t>/</a:t>
            </a:r>
            <a:r>
              <a:rPr lang="cs-CZ" sz="1400" dirty="0" err="1">
                <a:hlinkClick r:id="rId4"/>
              </a:rPr>
              <a:t>czso</a:t>
            </a:r>
            <a:r>
              <a:rPr lang="cs-CZ" sz="1400" dirty="0">
                <a:hlinkClick r:id="rId4"/>
              </a:rPr>
              <a:t>/</a:t>
            </a:r>
            <a:r>
              <a:rPr lang="cs-CZ" sz="1400" dirty="0" err="1">
                <a:hlinkClick r:id="rId4"/>
              </a:rPr>
              <a:t>umrtnostni_tabulky</a:t>
            </a:r>
            <a:r>
              <a:rPr lang="cs-CZ" sz="1400" dirty="0"/>
              <a:t>)</a:t>
            </a:r>
            <a:endParaRPr lang="cs-CZ" sz="1400" kern="0" dirty="0">
              <a:solidFill>
                <a:srgbClr val="000000"/>
              </a:solidFill>
            </a:endParaRPr>
          </a:p>
        </p:txBody>
      </p:sp>
      <p:sp>
        <p:nvSpPr>
          <p:cNvPr id="10" name="Nadpis 1">
            <a:extLst>
              <a:ext uri="{FF2B5EF4-FFF2-40B4-BE49-F238E27FC236}">
                <a16:creationId xmlns:a16="http://schemas.microsoft.com/office/drawing/2014/main" id="{3C4939DA-9CC7-47D5-8B92-B0CD7AA088BA}"/>
              </a:ext>
            </a:extLst>
          </p:cNvPr>
          <p:cNvSpPr txBox="1">
            <a:spLocks/>
          </p:cNvSpPr>
          <p:nvPr/>
        </p:nvSpPr>
        <p:spPr>
          <a:xfrm>
            <a:off x="72982" y="1004726"/>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800" b="1" dirty="0"/>
              <a:t>Muži</a:t>
            </a:r>
          </a:p>
          <a:p>
            <a:pPr algn="ctr"/>
            <a:endParaRPr lang="cs-CZ" sz="3200" b="1" dirty="0">
              <a:solidFill>
                <a:srgbClr val="F6063C"/>
              </a:solidFill>
              <a:effectLst>
                <a:outerShdw blurRad="38100" dist="38100" dir="2700000" algn="tl">
                  <a:srgbClr val="000000">
                    <a:alpha val="43137"/>
                  </a:srgbClr>
                </a:outerShdw>
              </a:effectLst>
            </a:endParaRPr>
          </a:p>
        </p:txBody>
      </p:sp>
      <p:sp>
        <p:nvSpPr>
          <p:cNvPr id="11" name="Nadpis 1">
            <a:extLst>
              <a:ext uri="{FF2B5EF4-FFF2-40B4-BE49-F238E27FC236}">
                <a16:creationId xmlns:a16="http://schemas.microsoft.com/office/drawing/2014/main" id="{3F4EFD24-B752-4757-93BB-92223F2C4335}"/>
              </a:ext>
            </a:extLst>
          </p:cNvPr>
          <p:cNvSpPr txBox="1">
            <a:spLocks/>
          </p:cNvSpPr>
          <p:nvPr/>
        </p:nvSpPr>
        <p:spPr>
          <a:xfrm>
            <a:off x="6439395" y="1004726"/>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800" b="1" dirty="0"/>
              <a:t>Ženy</a:t>
            </a:r>
          </a:p>
          <a:p>
            <a:pPr algn="ctr"/>
            <a:endParaRPr lang="cs-CZ" sz="3200" b="1" dirty="0">
              <a:solidFill>
                <a:srgbClr val="F6063C"/>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214559" y="127428"/>
            <a:ext cx="11107533" cy="631595"/>
          </a:xfrm>
        </p:spPr>
        <p:txBody>
          <a:bodyPr>
            <a:noAutofit/>
          </a:bodyPr>
          <a:lstStyle/>
          <a:p>
            <a:r>
              <a:rPr lang="en-US" sz="2800" dirty="0" err="1"/>
              <a:t>Střední</a:t>
            </a:r>
            <a:r>
              <a:rPr lang="en-US" sz="2800" dirty="0"/>
              <a:t> </a:t>
            </a:r>
            <a:r>
              <a:rPr lang="en-US" sz="2800" dirty="0" err="1"/>
              <a:t>délka</a:t>
            </a:r>
            <a:r>
              <a:rPr lang="en-US" sz="2800" dirty="0"/>
              <a:t> </a:t>
            </a:r>
            <a:r>
              <a:rPr lang="en-US" sz="2800" dirty="0" err="1"/>
              <a:t>života</a:t>
            </a:r>
            <a:r>
              <a:rPr lang="en-US" sz="2800" dirty="0"/>
              <a:t> </a:t>
            </a:r>
            <a:r>
              <a:rPr lang="en-US" sz="2800" dirty="0" err="1"/>
              <a:t>při</a:t>
            </a:r>
            <a:r>
              <a:rPr lang="en-US" sz="2800" dirty="0"/>
              <a:t> </a:t>
            </a:r>
            <a:r>
              <a:rPr lang="en-US" sz="2800" dirty="0" err="1"/>
              <a:t>narození</a:t>
            </a:r>
            <a:r>
              <a:rPr lang="cs-CZ" sz="2800" dirty="0"/>
              <a:t>:</a:t>
            </a:r>
            <a:r>
              <a:rPr lang="en-US" sz="2800" dirty="0"/>
              <a:t> </a:t>
            </a:r>
            <a:r>
              <a:rPr lang="en-US" sz="2800" dirty="0" err="1"/>
              <a:t>okresy</a:t>
            </a:r>
            <a:r>
              <a:rPr lang="en-US" sz="2800" dirty="0"/>
              <a:t> ČR 201</a:t>
            </a:r>
            <a:r>
              <a:rPr lang="cs-CZ" sz="2800" dirty="0"/>
              <a:t>4</a:t>
            </a:r>
            <a:r>
              <a:rPr lang="en-US" sz="2800" dirty="0"/>
              <a:t> – 201</a:t>
            </a:r>
            <a:r>
              <a:rPr lang="cs-CZ" sz="2800" dirty="0" smtClean="0"/>
              <a:t>8</a:t>
            </a:r>
            <a:endParaRPr lang="en-US" sz="2800" dirty="0"/>
          </a:p>
        </p:txBody>
      </p:sp>
      <p:graphicFrame>
        <p:nvGraphicFramePr>
          <p:cNvPr id="13" name="Tabulka 2"/>
          <p:cNvGraphicFramePr>
            <a:graphicFrameLocks noGrp="1"/>
          </p:cNvGraphicFramePr>
          <p:nvPr>
            <p:extLst>
              <p:ext uri="{D42A27DB-BD31-4B8C-83A1-F6EECF244321}">
                <p14:modId xmlns:p14="http://schemas.microsoft.com/office/powerpoint/2010/main" val="4006186116"/>
              </p:ext>
            </p:extLst>
          </p:nvPr>
        </p:nvGraphicFramePr>
        <p:xfrm>
          <a:off x="3803405" y="4719783"/>
          <a:ext cx="5271980" cy="1325880"/>
        </p:xfrm>
        <a:graphic>
          <a:graphicData uri="http://schemas.openxmlformats.org/drawingml/2006/table">
            <a:tbl>
              <a:tblPr>
                <a:tableStyleId>{5C22544A-7EE6-4342-B048-85BDC9FD1C3A}</a:tableStyleId>
              </a:tblPr>
              <a:tblGrid>
                <a:gridCol w="1625146">
                  <a:extLst>
                    <a:ext uri="{9D8B030D-6E8A-4147-A177-3AD203B41FA5}">
                      <a16:colId xmlns:a16="http://schemas.microsoft.com/office/drawing/2014/main" val="4068018488"/>
                    </a:ext>
                  </a:extLst>
                </a:gridCol>
                <a:gridCol w="1838835">
                  <a:extLst>
                    <a:ext uri="{9D8B030D-6E8A-4147-A177-3AD203B41FA5}">
                      <a16:colId xmlns:a16="http://schemas.microsoft.com/office/drawing/2014/main" val="392466490"/>
                    </a:ext>
                  </a:extLst>
                </a:gridCol>
                <a:gridCol w="1807999">
                  <a:extLst>
                    <a:ext uri="{9D8B030D-6E8A-4147-A177-3AD203B41FA5}">
                      <a16:colId xmlns:a16="http://schemas.microsoft.com/office/drawing/2014/main" val="3449040734"/>
                    </a:ext>
                  </a:extLst>
                </a:gridCol>
              </a:tblGrid>
              <a:tr h="190500">
                <a:tc>
                  <a:txBody>
                    <a:bodyPr/>
                    <a:lstStyle/>
                    <a:p>
                      <a:pPr algn="l" fontAlgn="b"/>
                      <a:r>
                        <a:rPr lang="cs-CZ" sz="1400" u="none" strike="noStrike">
                          <a:effectLst/>
                        </a:rPr>
                        <a:t> </a:t>
                      </a:r>
                      <a:endParaRPr lang="cs-CZ" sz="1400" b="0" i="0" u="none" strike="noStrike">
                        <a:effectLst/>
                        <a:latin typeface="Arial" panose="020B0604020202020204" pitchFamily="34" charset="0"/>
                      </a:endParaRPr>
                    </a:p>
                  </a:txBody>
                  <a:tcPr marL="7620" marR="7620" marT="7620" marB="0" anchor="b"/>
                </a:tc>
                <a:tc>
                  <a:txBody>
                    <a:bodyPr/>
                    <a:lstStyle/>
                    <a:p>
                      <a:pPr algn="ctr" fontAlgn="b"/>
                      <a:r>
                        <a:rPr lang="cs-CZ" sz="1400" b="1" u="none" strike="noStrike" dirty="0">
                          <a:effectLst/>
                        </a:rPr>
                        <a:t>Muži 2014–2018</a:t>
                      </a:r>
                      <a:endParaRPr lang="cs-CZ" sz="1400" b="1" i="0" u="none" strike="noStrike" dirty="0">
                        <a:effectLst/>
                        <a:latin typeface="Arial CE" panose="020B0604020202020204" pitchFamily="34" charset="0"/>
                      </a:endParaRPr>
                    </a:p>
                  </a:txBody>
                  <a:tcPr marL="7620" marR="7620" marT="7620" marB="0" anchor="b"/>
                </a:tc>
                <a:tc>
                  <a:txBody>
                    <a:bodyPr/>
                    <a:lstStyle/>
                    <a:p>
                      <a:pPr algn="ctr" fontAlgn="b"/>
                      <a:r>
                        <a:rPr lang="cs-CZ" sz="1400" b="1" u="none" strike="noStrike" dirty="0">
                          <a:effectLst/>
                        </a:rPr>
                        <a:t>Ženy 2014–2018</a:t>
                      </a:r>
                      <a:endParaRPr lang="cs-CZ" sz="1400" b="1" i="0" u="none" strike="noStrike" dirty="0">
                        <a:effectLst/>
                        <a:latin typeface="Arial CE" panose="020B0604020202020204" pitchFamily="34" charset="0"/>
                      </a:endParaRPr>
                    </a:p>
                  </a:txBody>
                  <a:tcPr marL="7620" marR="7620" marT="7620" marB="0" anchor="b"/>
                </a:tc>
                <a:extLst>
                  <a:ext uri="{0D108BD9-81ED-4DB2-BD59-A6C34878D82A}">
                    <a16:rowId xmlns:a16="http://schemas.microsoft.com/office/drawing/2014/main" val="3926680968"/>
                  </a:ext>
                </a:extLst>
              </a:tr>
              <a:tr h="190500">
                <a:tc>
                  <a:txBody>
                    <a:bodyPr/>
                    <a:lstStyle/>
                    <a:p>
                      <a:pPr algn="l" fontAlgn="t"/>
                      <a:r>
                        <a:rPr lang="cs-CZ" sz="1400" b="0" i="0" u="none" strike="noStrike" kern="1200" dirty="0">
                          <a:solidFill>
                            <a:schemeClr val="dk1"/>
                          </a:solidFill>
                          <a:effectLst/>
                          <a:latin typeface="+mn-lt"/>
                          <a:ea typeface="+mn-ea"/>
                          <a:cs typeface="+mn-cs"/>
                        </a:rPr>
                        <a:t>Hradec</a:t>
                      </a:r>
                      <a:r>
                        <a:rPr lang="cs-CZ" sz="1400" b="0" i="0" u="none" strike="noStrike" kern="1200" baseline="0" dirty="0">
                          <a:solidFill>
                            <a:schemeClr val="dk1"/>
                          </a:solidFill>
                          <a:effectLst/>
                          <a:latin typeface="+mn-lt"/>
                          <a:ea typeface="+mn-ea"/>
                          <a:cs typeface="+mn-cs"/>
                        </a:rPr>
                        <a:t> Králové</a:t>
                      </a:r>
                      <a:endParaRPr lang="cs-CZ" sz="1400" b="0" i="0" u="none" strike="noStrike" dirty="0">
                        <a:effectLst/>
                        <a:latin typeface="+mn-lt"/>
                      </a:endParaRPr>
                    </a:p>
                  </a:txBody>
                  <a:tcPr marL="7620" marR="7620" marT="7620" marB="0" anchor="b"/>
                </a:tc>
                <a:tc>
                  <a:txBody>
                    <a:bodyPr/>
                    <a:lstStyle/>
                    <a:p>
                      <a:pPr algn="ctr" fontAlgn="b"/>
                      <a:r>
                        <a:rPr lang="cs-CZ" sz="1400" b="0" i="0" u="none" strike="noStrike" dirty="0">
                          <a:effectLst/>
                          <a:latin typeface="+mn-lt"/>
                        </a:rPr>
                        <a:t>77,8</a:t>
                      </a:r>
                    </a:p>
                  </a:txBody>
                  <a:tcPr marL="7620" marR="7620" marT="7620" marB="0" anchor="b"/>
                </a:tc>
                <a:tc>
                  <a:txBody>
                    <a:bodyPr/>
                    <a:lstStyle/>
                    <a:p>
                      <a:pPr algn="ctr" fontAlgn="b"/>
                      <a:r>
                        <a:rPr lang="cs-CZ" sz="1400" b="0" i="0" u="none" strike="noStrike" dirty="0">
                          <a:effectLst/>
                          <a:latin typeface="+mn-lt"/>
                        </a:rPr>
                        <a:t>83,0</a:t>
                      </a:r>
                    </a:p>
                  </a:txBody>
                  <a:tcPr marL="7620" marR="7620" marT="7620" marB="0" anchor="b"/>
                </a:tc>
                <a:extLst>
                  <a:ext uri="{0D108BD9-81ED-4DB2-BD59-A6C34878D82A}">
                    <a16:rowId xmlns:a16="http://schemas.microsoft.com/office/drawing/2014/main" val="298854396"/>
                  </a:ext>
                </a:extLst>
              </a:tr>
              <a:tr h="190500">
                <a:tc>
                  <a:txBody>
                    <a:bodyPr/>
                    <a:lstStyle/>
                    <a:p>
                      <a:pPr algn="l" fontAlgn="t"/>
                      <a:r>
                        <a:rPr lang="cs-CZ" sz="1400" b="0" i="0" u="none" strike="noStrike" dirty="0">
                          <a:effectLst/>
                          <a:latin typeface="+mn-lt"/>
                        </a:rPr>
                        <a:t>Jičín</a:t>
                      </a:r>
                    </a:p>
                  </a:txBody>
                  <a:tcPr marL="7620" marR="7620" marT="7620" marB="0" anchor="b"/>
                </a:tc>
                <a:tc>
                  <a:txBody>
                    <a:bodyPr/>
                    <a:lstStyle/>
                    <a:p>
                      <a:pPr algn="ctr" fontAlgn="b"/>
                      <a:r>
                        <a:rPr lang="cs-CZ" sz="1400" b="0" i="0" u="none" strike="noStrike" dirty="0">
                          <a:effectLst/>
                          <a:latin typeface="+mn-lt"/>
                        </a:rPr>
                        <a:t>76,4 </a:t>
                      </a:r>
                    </a:p>
                  </a:txBody>
                  <a:tcPr marL="7620" marR="7620" marT="7620" marB="0" anchor="b"/>
                </a:tc>
                <a:tc>
                  <a:txBody>
                    <a:bodyPr/>
                    <a:lstStyle/>
                    <a:p>
                      <a:pPr algn="ctr" fontAlgn="b"/>
                      <a:r>
                        <a:rPr lang="cs-CZ" sz="1400" b="0" i="0" u="none" strike="noStrike" dirty="0">
                          <a:effectLst/>
                          <a:latin typeface="+mn-lt"/>
                        </a:rPr>
                        <a:t>82,1 </a:t>
                      </a:r>
                    </a:p>
                  </a:txBody>
                  <a:tcPr marL="7620" marR="7620" marT="7620" marB="0" anchor="b"/>
                </a:tc>
                <a:extLst>
                  <a:ext uri="{0D108BD9-81ED-4DB2-BD59-A6C34878D82A}">
                    <a16:rowId xmlns:a16="http://schemas.microsoft.com/office/drawing/2014/main" val="1896838629"/>
                  </a:ext>
                </a:extLst>
              </a:tr>
              <a:tr h="190500">
                <a:tc>
                  <a:txBody>
                    <a:bodyPr/>
                    <a:lstStyle/>
                    <a:p>
                      <a:pPr algn="l" fontAlgn="t"/>
                      <a:r>
                        <a:rPr lang="cs-CZ" sz="1400" b="0" i="0" u="none" strike="noStrike" dirty="0">
                          <a:effectLst/>
                          <a:latin typeface="+mn-lt"/>
                        </a:rPr>
                        <a:t>Náchod</a:t>
                      </a:r>
                    </a:p>
                  </a:txBody>
                  <a:tcPr marL="7620" marR="7620" marT="7620" marB="0" anchor="b"/>
                </a:tc>
                <a:tc>
                  <a:txBody>
                    <a:bodyPr/>
                    <a:lstStyle/>
                    <a:p>
                      <a:pPr algn="ctr" fontAlgn="b"/>
                      <a:r>
                        <a:rPr lang="cs-CZ" sz="1400" b="0" i="0" u="none" strike="noStrike" dirty="0">
                          <a:effectLst/>
                          <a:latin typeface="+mn-lt"/>
                        </a:rPr>
                        <a:t>77,1</a:t>
                      </a:r>
                    </a:p>
                  </a:txBody>
                  <a:tcPr marL="7620" marR="7620" marT="7620" marB="0" anchor="b"/>
                </a:tc>
                <a:tc>
                  <a:txBody>
                    <a:bodyPr/>
                    <a:lstStyle/>
                    <a:p>
                      <a:pPr algn="ctr" fontAlgn="b"/>
                      <a:r>
                        <a:rPr lang="cs-CZ" sz="1400" b="0" i="0" u="none" strike="noStrike" dirty="0">
                          <a:effectLst/>
                          <a:latin typeface="+mn-lt"/>
                        </a:rPr>
                        <a:t>82,3</a:t>
                      </a:r>
                    </a:p>
                  </a:txBody>
                  <a:tcPr marL="7620" marR="7620" marT="7620" marB="0" anchor="b"/>
                </a:tc>
                <a:extLst>
                  <a:ext uri="{0D108BD9-81ED-4DB2-BD59-A6C34878D82A}">
                    <a16:rowId xmlns:a16="http://schemas.microsoft.com/office/drawing/2014/main" val="3258397120"/>
                  </a:ext>
                </a:extLst>
              </a:tr>
              <a:tr h="190500">
                <a:tc>
                  <a:txBody>
                    <a:bodyPr/>
                    <a:lstStyle/>
                    <a:p>
                      <a:pPr algn="l" fontAlgn="t"/>
                      <a:r>
                        <a:rPr lang="cs-CZ" sz="1400" b="0" i="0" u="none" strike="noStrike" dirty="0">
                          <a:effectLst/>
                          <a:latin typeface="+mn-lt"/>
                        </a:rPr>
                        <a:t>Rychnov nad Kněžnou</a:t>
                      </a:r>
                    </a:p>
                  </a:txBody>
                  <a:tcPr marL="7620" marR="7620" marT="7620" marB="0" anchor="b"/>
                </a:tc>
                <a:tc>
                  <a:txBody>
                    <a:bodyPr/>
                    <a:lstStyle/>
                    <a:p>
                      <a:pPr algn="ctr" fontAlgn="b"/>
                      <a:r>
                        <a:rPr lang="cs-CZ" sz="1400" b="0" i="0" u="none" strike="noStrike" dirty="0">
                          <a:effectLst/>
                          <a:latin typeface="+mn-lt"/>
                        </a:rPr>
                        <a:t>76,6</a:t>
                      </a:r>
                    </a:p>
                  </a:txBody>
                  <a:tcPr marL="7620" marR="7620" marT="7620" marB="0" anchor="b"/>
                </a:tc>
                <a:tc>
                  <a:txBody>
                    <a:bodyPr/>
                    <a:lstStyle/>
                    <a:p>
                      <a:pPr algn="ctr" fontAlgn="b"/>
                      <a:r>
                        <a:rPr lang="cs-CZ" sz="1400" b="0" i="0" u="none" strike="noStrike" dirty="0">
                          <a:effectLst/>
                          <a:latin typeface="+mn-lt"/>
                        </a:rPr>
                        <a:t>82,3 </a:t>
                      </a:r>
                    </a:p>
                  </a:txBody>
                  <a:tcPr marL="7620" marR="7620" marT="7620" marB="0" anchor="b"/>
                </a:tc>
                <a:extLst>
                  <a:ext uri="{0D108BD9-81ED-4DB2-BD59-A6C34878D82A}">
                    <a16:rowId xmlns:a16="http://schemas.microsoft.com/office/drawing/2014/main" val="4218901754"/>
                  </a:ext>
                </a:extLst>
              </a:tr>
              <a:tr h="190500">
                <a:tc>
                  <a:txBody>
                    <a:bodyPr/>
                    <a:lstStyle/>
                    <a:p>
                      <a:pPr algn="l" fontAlgn="t"/>
                      <a:r>
                        <a:rPr lang="cs-CZ" sz="1400" b="0" i="0" u="none" strike="noStrike" dirty="0">
                          <a:effectLst/>
                          <a:latin typeface="+mn-lt"/>
                        </a:rPr>
                        <a:t>Trutnov</a:t>
                      </a:r>
                    </a:p>
                  </a:txBody>
                  <a:tcPr marL="7620" marR="7620" marT="7620" marB="0" anchor="b"/>
                </a:tc>
                <a:tc>
                  <a:txBody>
                    <a:bodyPr/>
                    <a:lstStyle/>
                    <a:p>
                      <a:pPr algn="ctr" fontAlgn="b"/>
                      <a:r>
                        <a:rPr lang="cs-CZ" sz="1400" b="0" i="0" u="none" strike="noStrike" dirty="0">
                          <a:effectLst/>
                          <a:latin typeface="+mn-lt"/>
                        </a:rPr>
                        <a:t>75,9</a:t>
                      </a:r>
                    </a:p>
                  </a:txBody>
                  <a:tcPr marL="7620" marR="7620" marT="7620" marB="0" anchor="b"/>
                </a:tc>
                <a:tc>
                  <a:txBody>
                    <a:bodyPr/>
                    <a:lstStyle/>
                    <a:p>
                      <a:pPr algn="ctr" fontAlgn="b"/>
                      <a:r>
                        <a:rPr lang="cs-CZ" sz="1400" b="0" i="0" u="none" strike="noStrike" dirty="0">
                          <a:effectLst/>
                          <a:latin typeface="+mn-lt"/>
                        </a:rPr>
                        <a:t>81,5</a:t>
                      </a:r>
                    </a:p>
                  </a:txBody>
                  <a:tcPr marL="7620" marR="7620" marT="7620" marB="0" anchor="b"/>
                </a:tc>
                <a:extLst>
                  <a:ext uri="{0D108BD9-81ED-4DB2-BD59-A6C34878D82A}">
                    <a16:rowId xmlns:a16="http://schemas.microsoft.com/office/drawing/2014/main" val="2283830234"/>
                  </a:ext>
                </a:extLst>
              </a:tr>
            </a:tbl>
          </a:graphicData>
        </a:graphic>
      </p:graphicFrame>
    </p:spTree>
    <p:extLst>
      <p:ext uri="{BB962C8B-B14F-4D97-AF65-F5344CB8AC3E}">
        <p14:creationId xmlns:p14="http://schemas.microsoft.com/office/powerpoint/2010/main" val="1793128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50459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dat: ČS	</a:t>
            </a:r>
            <a:r>
              <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rPr>
              <a:t>Ú (</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https://www.czso.cz/csu/czso/umrtnostni_tabulky</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cs-CZ" sz="1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272590" y="160257"/>
            <a:ext cx="10974529" cy="631595"/>
          </a:xfrm>
        </p:spPr>
        <p:txBody>
          <a:bodyPr>
            <a:normAutofit/>
          </a:bodyPr>
          <a:lstStyle/>
          <a:p>
            <a:r>
              <a:rPr lang="en-US" sz="2800" dirty="0" err="1"/>
              <a:t>Střední</a:t>
            </a:r>
            <a:r>
              <a:rPr lang="en-US" sz="2800" dirty="0"/>
              <a:t> </a:t>
            </a:r>
            <a:r>
              <a:rPr lang="en-US" sz="2800" dirty="0" err="1"/>
              <a:t>délka</a:t>
            </a:r>
            <a:r>
              <a:rPr lang="en-US" sz="2800" dirty="0"/>
              <a:t> </a:t>
            </a:r>
            <a:r>
              <a:rPr lang="en-US" sz="2800" dirty="0" err="1"/>
              <a:t>života</a:t>
            </a:r>
            <a:r>
              <a:rPr lang="en-US" sz="2800" dirty="0"/>
              <a:t> </a:t>
            </a:r>
            <a:r>
              <a:rPr lang="en-US" sz="2800" dirty="0" err="1"/>
              <a:t>při</a:t>
            </a:r>
            <a:r>
              <a:rPr lang="en-US" sz="2800" dirty="0"/>
              <a:t> </a:t>
            </a:r>
            <a:r>
              <a:rPr lang="en-US" sz="2800" dirty="0" err="1"/>
              <a:t>narození</a:t>
            </a:r>
            <a:r>
              <a:rPr lang="cs-CZ" sz="2800" dirty="0"/>
              <a:t>:</a:t>
            </a:r>
            <a:r>
              <a:rPr lang="en-US" sz="2800" dirty="0"/>
              <a:t> </a:t>
            </a:r>
            <a:r>
              <a:rPr lang="en-US" sz="2800" dirty="0" err="1"/>
              <a:t>okresy</a:t>
            </a:r>
            <a:r>
              <a:rPr lang="en-US" sz="2800" dirty="0"/>
              <a:t> ČR 201</a:t>
            </a:r>
            <a:r>
              <a:rPr lang="cs-CZ" sz="2800" dirty="0"/>
              <a:t>4</a:t>
            </a:r>
            <a:r>
              <a:rPr lang="en-US" sz="2800" dirty="0"/>
              <a:t> – 201</a:t>
            </a:r>
            <a:r>
              <a:rPr lang="cs-CZ" sz="2800" dirty="0"/>
              <a:t>8</a:t>
            </a:r>
            <a:endParaRPr lang="en-US" sz="2800" dirty="0"/>
          </a:p>
        </p:txBody>
      </p:sp>
      <p:sp>
        <p:nvSpPr>
          <p:cNvPr id="13" name="Nadpis 1">
            <a:extLst>
              <a:ext uri="{FF2B5EF4-FFF2-40B4-BE49-F238E27FC236}">
                <a16:creationId xmlns:a16="http://schemas.microsoft.com/office/drawing/2014/main" id="{3C4939DA-9CC7-47D5-8B92-B0CD7AA088BA}"/>
              </a:ext>
            </a:extLst>
          </p:cNvPr>
          <p:cNvSpPr txBox="1">
            <a:spLocks/>
          </p:cNvSpPr>
          <p:nvPr/>
        </p:nvSpPr>
        <p:spPr>
          <a:xfrm>
            <a:off x="8974" y="1172001"/>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Light" panose="020F0302020204030204"/>
                <a:ea typeface="+mj-ea"/>
                <a:cs typeface="+mj-cs"/>
              </a:rPr>
              <a:t>Muži</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cs-CZ" sz="3200" b="1" i="0" u="none" strike="noStrike" kern="1200" cap="none" spc="0" normalizeH="0" baseline="0" noProof="0" dirty="0">
              <a:ln>
                <a:noFill/>
              </a:ln>
              <a:solidFill>
                <a:srgbClr val="F6063C"/>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14" name="Nadpis 1">
            <a:extLst>
              <a:ext uri="{FF2B5EF4-FFF2-40B4-BE49-F238E27FC236}">
                <a16:creationId xmlns:a16="http://schemas.microsoft.com/office/drawing/2014/main" id="{3F4EFD24-B752-4757-93BB-92223F2C4335}"/>
              </a:ext>
            </a:extLst>
          </p:cNvPr>
          <p:cNvSpPr txBox="1">
            <a:spLocks/>
          </p:cNvSpPr>
          <p:nvPr/>
        </p:nvSpPr>
        <p:spPr>
          <a:xfrm>
            <a:off x="6375387" y="1172001"/>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Light" panose="020F0302020204030204"/>
                <a:ea typeface="+mj-ea"/>
                <a:cs typeface="+mj-cs"/>
              </a:rPr>
              <a:t>Ženy</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cs-CZ" sz="3200" b="1" i="0" u="none" strike="noStrike" kern="1200" cap="none" spc="0" normalizeH="0" baseline="0" noProof="0" dirty="0">
              <a:ln>
                <a:noFill/>
              </a:ln>
              <a:solidFill>
                <a:srgbClr val="F6063C"/>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15" name="Nadpis 1">
            <a:extLst>
              <a:ext uri="{FF2B5EF4-FFF2-40B4-BE49-F238E27FC236}">
                <a16:creationId xmlns:a16="http://schemas.microsoft.com/office/drawing/2014/main" id="{FF7819E0-26C4-4982-9CBB-0F902174AF79}"/>
              </a:ext>
            </a:extLst>
          </p:cNvPr>
          <p:cNvSpPr txBox="1">
            <a:spLocks/>
          </p:cNvSpPr>
          <p:nvPr/>
        </p:nvSpPr>
        <p:spPr>
          <a:xfrm>
            <a:off x="-84402" y="5798908"/>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j-ea"/>
                <a:cs typeface="+mj-cs"/>
              </a:rPr>
              <a:t>Okresy ČR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cs-CZ"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16" name="Nadpis 1">
            <a:extLst>
              <a:ext uri="{FF2B5EF4-FFF2-40B4-BE49-F238E27FC236}">
                <a16:creationId xmlns:a16="http://schemas.microsoft.com/office/drawing/2014/main" id="{95BAB630-A312-417F-8A8A-5C09B100A884}"/>
              </a:ext>
            </a:extLst>
          </p:cNvPr>
          <p:cNvSpPr txBox="1">
            <a:spLocks/>
          </p:cNvSpPr>
          <p:nvPr/>
        </p:nvSpPr>
        <p:spPr>
          <a:xfrm>
            <a:off x="6096000" y="5798908"/>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j-ea"/>
                <a:cs typeface="+mj-cs"/>
              </a:rPr>
              <a:t>Okresy ČR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cs-CZ"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25" name="Nadpis 1">
            <a:extLst>
              <a:ext uri="{FF2B5EF4-FFF2-40B4-BE49-F238E27FC236}">
                <a16:creationId xmlns:a16="http://schemas.microsoft.com/office/drawing/2014/main" id="{D0336BC5-410A-4B5D-B9DA-6D7B386D2164}"/>
              </a:ext>
            </a:extLst>
          </p:cNvPr>
          <p:cNvSpPr txBox="1">
            <a:spLocks/>
          </p:cNvSpPr>
          <p:nvPr/>
        </p:nvSpPr>
        <p:spPr>
          <a:xfrm rot="16200000">
            <a:off x="-2440074" y="3275111"/>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j-ea"/>
                <a:cs typeface="+mj-cs"/>
              </a:rPr>
              <a:t>Střední délka života při narození (2014 – 2018)</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cs-CZ"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26" name="Nadpis 1">
            <a:extLst>
              <a:ext uri="{FF2B5EF4-FFF2-40B4-BE49-F238E27FC236}">
                <a16:creationId xmlns:a16="http://schemas.microsoft.com/office/drawing/2014/main" id="{BE3EF946-5EC0-4392-929E-BD70A59DF91F}"/>
              </a:ext>
            </a:extLst>
          </p:cNvPr>
          <p:cNvSpPr txBox="1">
            <a:spLocks/>
          </p:cNvSpPr>
          <p:nvPr/>
        </p:nvSpPr>
        <p:spPr>
          <a:xfrm rot="16200000">
            <a:off x="3565391" y="3314756"/>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j-ea"/>
                <a:cs typeface="+mj-cs"/>
              </a:rPr>
              <a:t>Střední délka života při narození (2014 – 2018)</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cs-CZ"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endParaRPr>
          </a:p>
        </p:txBody>
      </p:sp>
      <p:graphicFrame>
        <p:nvGraphicFramePr>
          <p:cNvPr id="19" name="Graf 11">
            <a:extLst>
              <a:ext uri="{FF2B5EF4-FFF2-40B4-BE49-F238E27FC236}">
                <a16:creationId xmlns:a16="http://schemas.microsoft.com/office/drawing/2014/main" id="{1A0E090A-E047-42D4-8418-999CE1DA33C0}"/>
              </a:ext>
            </a:extLst>
          </p:cNvPr>
          <p:cNvGraphicFramePr/>
          <p:nvPr/>
        </p:nvGraphicFramePr>
        <p:xfrm>
          <a:off x="472162" y="961502"/>
          <a:ext cx="5717214" cy="49167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af 18">
            <a:extLst>
              <a:ext uri="{FF2B5EF4-FFF2-40B4-BE49-F238E27FC236}">
                <a16:creationId xmlns:a16="http://schemas.microsoft.com/office/drawing/2014/main" id="{C71F7B03-A767-4CEF-BC4A-157B360E067E}"/>
              </a:ext>
            </a:extLst>
          </p:cNvPr>
          <p:cNvGraphicFramePr/>
          <p:nvPr/>
        </p:nvGraphicFramePr>
        <p:xfrm>
          <a:off x="6375387" y="1004737"/>
          <a:ext cx="5653456" cy="49167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1608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800" dirty="0" err="1"/>
              <a:t>Střední</a:t>
            </a:r>
            <a:r>
              <a:rPr lang="en-US" sz="2800" dirty="0"/>
              <a:t> </a:t>
            </a:r>
            <a:r>
              <a:rPr lang="en-US" sz="2800" dirty="0" err="1"/>
              <a:t>délka</a:t>
            </a:r>
            <a:r>
              <a:rPr lang="en-US" sz="2800" dirty="0"/>
              <a:t> </a:t>
            </a:r>
            <a:r>
              <a:rPr lang="en-US" sz="2800" dirty="0" err="1"/>
              <a:t>života</a:t>
            </a:r>
            <a:r>
              <a:rPr lang="en-US" sz="2800" dirty="0"/>
              <a:t> </a:t>
            </a:r>
            <a:r>
              <a:rPr lang="en-US" sz="2800" dirty="0" err="1"/>
              <a:t>při</a:t>
            </a:r>
            <a:r>
              <a:rPr lang="en-US" sz="2800" dirty="0"/>
              <a:t> </a:t>
            </a:r>
            <a:r>
              <a:rPr lang="en-US" sz="2800" dirty="0" err="1"/>
              <a:t>narození</a:t>
            </a:r>
            <a:r>
              <a:rPr lang="en-US" sz="2800" dirty="0"/>
              <a:t> u </a:t>
            </a:r>
            <a:r>
              <a:rPr lang="en-US" sz="2800" dirty="0" err="1"/>
              <a:t>mužů</a:t>
            </a:r>
            <a:r>
              <a:rPr lang="en-US" sz="2800" dirty="0"/>
              <a:t>: trend </a:t>
            </a:r>
            <a:r>
              <a:rPr lang="en-US" sz="2800" dirty="0" smtClean="0"/>
              <a:t>v </a:t>
            </a:r>
            <a:r>
              <a:rPr lang="en-US" sz="2800" dirty="0" err="1"/>
              <a:t>krajích</a:t>
            </a:r>
            <a:r>
              <a:rPr lang="en-US" sz="2800" dirty="0"/>
              <a:t> ČR</a:t>
            </a:r>
            <a:endParaRPr lang="cs-CZ" sz="2800" dirty="0"/>
          </a:p>
        </p:txBody>
      </p:sp>
      <p:sp>
        <p:nvSpPr>
          <p:cNvPr id="20" name="TextBox 6"/>
          <p:cNvSpPr txBox="1"/>
          <p:nvPr/>
        </p:nvSpPr>
        <p:spPr>
          <a:xfrm>
            <a:off x="257558" y="653725"/>
            <a:ext cx="5045933" cy="307777"/>
          </a:xfrm>
          <a:prstGeom prst="rect">
            <a:avLst/>
          </a:prstGeom>
          <a:noFill/>
        </p:spPr>
        <p:txBody>
          <a:bodyPr wrap="none" rtlCol="0">
            <a:spAutoFit/>
          </a:bodyPr>
          <a:lstStyle/>
          <a:p>
            <a:r>
              <a:rPr lang="cs-CZ" sz="1400" dirty="0"/>
              <a:t>Zdroj dat: ČS	</a:t>
            </a:r>
            <a:r>
              <a:rPr lang="cs-CZ" sz="1400" kern="0" dirty="0">
                <a:solidFill>
                  <a:srgbClr val="000000"/>
                </a:solidFill>
              </a:rPr>
              <a:t>Ú (</a:t>
            </a:r>
            <a:r>
              <a:rPr lang="cs-CZ" sz="1400" dirty="0">
                <a:hlinkClick r:id="rId2"/>
              </a:rPr>
              <a:t>https://www.czso.cz/</a:t>
            </a:r>
            <a:r>
              <a:rPr lang="cs-CZ" sz="1400" dirty="0" err="1">
                <a:hlinkClick r:id="rId2"/>
              </a:rPr>
              <a:t>csu</a:t>
            </a:r>
            <a:r>
              <a:rPr lang="cs-CZ" sz="1400" dirty="0">
                <a:hlinkClick r:id="rId2"/>
              </a:rPr>
              <a:t>/</a:t>
            </a:r>
            <a:r>
              <a:rPr lang="cs-CZ" sz="1400" dirty="0" err="1">
                <a:hlinkClick r:id="rId2"/>
              </a:rPr>
              <a:t>czso</a:t>
            </a:r>
            <a:r>
              <a:rPr lang="cs-CZ" sz="1400" dirty="0">
                <a:hlinkClick r:id="rId2"/>
              </a:rPr>
              <a:t>/</a:t>
            </a:r>
            <a:r>
              <a:rPr lang="cs-CZ" sz="1400" dirty="0" err="1">
                <a:hlinkClick r:id="rId2"/>
              </a:rPr>
              <a:t>umrtnostni_tabulky</a:t>
            </a:r>
            <a:r>
              <a:rPr lang="cs-CZ" sz="1400" dirty="0"/>
              <a:t>)</a:t>
            </a:r>
            <a:endParaRPr lang="cs-CZ" sz="1400" kern="0" dirty="0">
              <a:solidFill>
                <a:srgbClr val="000000"/>
              </a:solidFill>
            </a:endParaRPr>
          </a:p>
        </p:txBody>
      </p:sp>
      <p:sp>
        <p:nvSpPr>
          <p:cNvPr id="22" name="Nadpis 1">
            <a:extLst>
              <a:ext uri="{FF2B5EF4-FFF2-40B4-BE49-F238E27FC236}">
                <a16:creationId xmlns:a16="http://schemas.microsoft.com/office/drawing/2014/main" id="{3C4939DA-9CC7-47D5-8B92-B0CD7AA088BA}"/>
              </a:ext>
            </a:extLst>
          </p:cNvPr>
          <p:cNvSpPr txBox="1">
            <a:spLocks/>
          </p:cNvSpPr>
          <p:nvPr/>
        </p:nvSpPr>
        <p:spPr>
          <a:xfrm>
            <a:off x="8973" y="1081458"/>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800" b="1" dirty="0"/>
              <a:t>Období 2007 - 2008</a:t>
            </a:r>
          </a:p>
          <a:p>
            <a:pPr algn="ctr"/>
            <a:endParaRPr lang="cs-CZ" sz="3200" b="1" dirty="0">
              <a:solidFill>
                <a:srgbClr val="F6063C"/>
              </a:solidFill>
              <a:effectLst>
                <a:outerShdw blurRad="38100" dist="38100" dir="2700000" algn="tl">
                  <a:srgbClr val="000000">
                    <a:alpha val="43137"/>
                  </a:srgbClr>
                </a:outerShdw>
              </a:effectLst>
            </a:endParaRPr>
          </a:p>
        </p:txBody>
      </p:sp>
      <p:pic>
        <p:nvPicPr>
          <p:cNvPr id="23" name="Obrázek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591" y="1389235"/>
            <a:ext cx="5586006" cy="3950184"/>
          </a:xfrm>
          <a:prstGeom prst="rect">
            <a:avLst/>
          </a:prstGeom>
        </p:spPr>
      </p:pic>
      <p:pic>
        <p:nvPicPr>
          <p:cNvPr id="24" name="Obrázek 2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47605" y="1417795"/>
            <a:ext cx="5610995" cy="3967855"/>
          </a:xfrm>
          <a:prstGeom prst="rect">
            <a:avLst/>
          </a:prstGeom>
        </p:spPr>
      </p:pic>
      <p:sp>
        <p:nvSpPr>
          <p:cNvPr id="25" name="Nadpis 1">
            <a:extLst>
              <a:ext uri="{FF2B5EF4-FFF2-40B4-BE49-F238E27FC236}">
                <a16:creationId xmlns:a16="http://schemas.microsoft.com/office/drawing/2014/main" id="{3F4EFD24-B752-4757-93BB-92223F2C4335}"/>
              </a:ext>
            </a:extLst>
          </p:cNvPr>
          <p:cNvSpPr txBox="1">
            <a:spLocks/>
          </p:cNvSpPr>
          <p:nvPr/>
        </p:nvSpPr>
        <p:spPr>
          <a:xfrm>
            <a:off x="6401764" y="1081458"/>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800" b="1" dirty="0"/>
              <a:t>Období 2017 - 2018</a:t>
            </a:r>
          </a:p>
          <a:p>
            <a:pPr algn="ctr"/>
            <a:endParaRPr lang="cs-CZ" sz="3200" b="1" dirty="0">
              <a:solidFill>
                <a:srgbClr val="F6063C"/>
              </a:solidFill>
              <a:effectLst>
                <a:outerShdw blurRad="38100" dist="38100" dir="2700000" algn="tl">
                  <a:srgbClr val="000000">
                    <a:alpha val="43137"/>
                  </a:srgbClr>
                </a:outerShdw>
              </a:effectLst>
            </a:endParaRPr>
          </a:p>
        </p:txBody>
      </p:sp>
      <p:graphicFrame>
        <p:nvGraphicFramePr>
          <p:cNvPr id="26" name="Tabulka 25"/>
          <p:cNvGraphicFramePr>
            <a:graphicFrameLocks noGrp="1"/>
          </p:cNvGraphicFramePr>
          <p:nvPr>
            <p:extLst>
              <p:ext uri="{D42A27DB-BD31-4B8C-83A1-F6EECF244321}">
                <p14:modId xmlns:p14="http://schemas.microsoft.com/office/powerpoint/2010/main" val="1395592575"/>
              </p:ext>
            </p:extLst>
          </p:nvPr>
        </p:nvGraphicFramePr>
        <p:xfrm>
          <a:off x="3585913" y="4982661"/>
          <a:ext cx="4545367" cy="1329070"/>
        </p:xfrm>
        <a:graphic>
          <a:graphicData uri="http://schemas.openxmlformats.org/drawingml/2006/table">
            <a:tbl>
              <a:tblPr>
                <a:tableStyleId>{5C22544A-7EE6-4342-B048-85BDC9FD1C3A}</a:tableStyleId>
              </a:tblPr>
              <a:tblGrid>
                <a:gridCol w="861539">
                  <a:extLst>
                    <a:ext uri="{9D8B030D-6E8A-4147-A177-3AD203B41FA5}">
                      <a16:colId xmlns:a16="http://schemas.microsoft.com/office/drawing/2014/main" val="1546526912"/>
                    </a:ext>
                  </a:extLst>
                </a:gridCol>
                <a:gridCol w="831832">
                  <a:extLst>
                    <a:ext uri="{9D8B030D-6E8A-4147-A177-3AD203B41FA5}">
                      <a16:colId xmlns:a16="http://schemas.microsoft.com/office/drawing/2014/main" val="3201613494"/>
                    </a:ext>
                  </a:extLst>
                </a:gridCol>
                <a:gridCol w="712999">
                  <a:extLst>
                    <a:ext uri="{9D8B030D-6E8A-4147-A177-3AD203B41FA5}">
                      <a16:colId xmlns:a16="http://schemas.microsoft.com/office/drawing/2014/main" val="1857867536"/>
                    </a:ext>
                  </a:extLst>
                </a:gridCol>
                <a:gridCol w="712999">
                  <a:extLst>
                    <a:ext uri="{9D8B030D-6E8A-4147-A177-3AD203B41FA5}">
                      <a16:colId xmlns:a16="http://schemas.microsoft.com/office/drawing/2014/main" val="2453038544"/>
                    </a:ext>
                  </a:extLst>
                </a:gridCol>
                <a:gridCol w="712999">
                  <a:extLst>
                    <a:ext uri="{9D8B030D-6E8A-4147-A177-3AD203B41FA5}">
                      <a16:colId xmlns:a16="http://schemas.microsoft.com/office/drawing/2014/main" val="932625472"/>
                    </a:ext>
                  </a:extLst>
                </a:gridCol>
                <a:gridCol w="712999">
                  <a:extLst>
                    <a:ext uri="{9D8B030D-6E8A-4147-A177-3AD203B41FA5}">
                      <a16:colId xmlns:a16="http://schemas.microsoft.com/office/drawing/2014/main" val="1466004887"/>
                    </a:ext>
                  </a:extLst>
                </a:gridCol>
              </a:tblGrid>
              <a:tr h="386405">
                <a:tc>
                  <a:txBody>
                    <a:bodyPr/>
                    <a:lstStyle/>
                    <a:p>
                      <a:pPr algn="l" fontAlgn="b"/>
                      <a:endParaRPr lang="cs-CZ" sz="1200" b="0" i="0" u="none" strike="noStrike" dirty="0">
                        <a:effectLst/>
                        <a:latin typeface="Arial" panose="020B0604020202020204" pitchFamily="34" charset="0"/>
                      </a:endParaRPr>
                    </a:p>
                  </a:txBody>
                  <a:tcPr marL="7620" marR="7620" marT="7620" marB="0" anchor="b"/>
                </a:tc>
                <a:tc>
                  <a:txBody>
                    <a:bodyPr/>
                    <a:lstStyle/>
                    <a:p>
                      <a:pPr algn="ctr" fontAlgn="t"/>
                      <a:r>
                        <a:rPr lang="cs-CZ" sz="1200" b="0" i="0" u="none" strike="noStrike" dirty="0">
                          <a:solidFill>
                            <a:srgbClr val="000000"/>
                          </a:solidFill>
                          <a:effectLst/>
                          <a:latin typeface="+mn-lt"/>
                        </a:rPr>
                        <a:t>Hradec Králové</a:t>
                      </a:r>
                    </a:p>
                  </a:txBody>
                  <a:tcPr marL="7620" marR="7620" marT="7620" marB="0" anchor="ctr"/>
                </a:tc>
                <a:tc>
                  <a:txBody>
                    <a:bodyPr/>
                    <a:lstStyle/>
                    <a:p>
                      <a:pPr algn="ctr" fontAlgn="t"/>
                      <a:r>
                        <a:rPr lang="cs-CZ" sz="1200" b="0" i="0" u="none" strike="noStrike" dirty="0">
                          <a:solidFill>
                            <a:srgbClr val="000000"/>
                          </a:solidFill>
                          <a:effectLst/>
                          <a:latin typeface="+mn-lt"/>
                        </a:rPr>
                        <a:t>Jičín</a:t>
                      </a:r>
                    </a:p>
                  </a:txBody>
                  <a:tcPr marL="7620" marR="7620" marT="7620" marB="0" anchor="ctr"/>
                </a:tc>
                <a:tc>
                  <a:txBody>
                    <a:bodyPr/>
                    <a:lstStyle/>
                    <a:p>
                      <a:pPr algn="ctr" fontAlgn="t"/>
                      <a:r>
                        <a:rPr lang="cs-CZ" sz="1200" b="0" i="0" u="none" strike="noStrike" dirty="0">
                          <a:solidFill>
                            <a:srgbClr val="000000"/>
                          </a:solidFill>
                          <a:effectLst/>
                          <a:latin typeface="+mn-lt"/>
                        </a:rPr>
                        <a:t>Náchod</a:t>
                      </a:r>
                    </a:p>
                  </a:txBody>
                  <a:tcPr marL="7620" marR="7620" marT="7620" marB="0" anchor="ctr"/>
                </a:tc>
                <a:tc>
                  <a:txBody>
                    <a:bodyPr/>
                    <a:lstStyle/>
                    <a:p>
                      <a:pPr algn="ctr" fontAlgn="t"/>
                      <a:r>
                        <a:rPr lang="cs-CZ" sz="1200" b="0" i="0" u="none" strike="noStrike" dirty="0">
                          <a:solidFill>
                            <a:srgbClr val="000000"/>
                          </a:solidFill>
                          <a:effectLst/>
                          <a:latin typeface="+mn-lt"/>
                        </a:rPr>
                        <a:t>Rychnov nad Kněžnou</a:t>
                      </a:r>
                    </a:p>
                  </a:txBody>
                  <a:tcPr marL="7620" marR="7620" marT="7620" marB="0" anchor="ctr"/>
                </a:tc>
                <a:tc>
                  <a:txBody>
                    <a:bodyPr/>
                    <a:lstStyle/>
                    <a:p>
                      <a:pPr algn="ctr" fontAlgn="t"/>
                      <a:r>
                        <a:rPr lang="cs-CZ" sz="1200" b="0" i="0" u="none" strike="noStrike" dirty="0">
                          <a:solidFill>
                            <a:srgbClr val="000000"/>
                          </a:solidFill>
                          <a:effectLst/>
                          <a:latin typeface="+mn-lt"/>
                        </a:rPr>
                        <a:t>Trutnov</a:t>
                      </a:r>
                    </a:p>
                  </a:txBody>
                  <a:tcPr marL="7620" marR="7620" marT="7620" marB="0" anchor="ctr"/>
                </a:tc>
                <a:extLst>
                  <a:ext uri="{0D108BD9-81ED-4DB2-BD59-A6C34878D82A}">
                    <a16:rowId xmlns:a16="http://schemas.microsoft.com/office/drawing/2014/main" val="3451012760"/>
                  </a:ext>
                </a:extLst>
              </a:tr>
              <a:tr h="386405">
                <a:tc>
                  <a:txBody>
                    <a:bodyPr/>
                    <a:lstStyle/>
                    <a:p>
                      <a:pPr algn="ctr" fontAlgn="b"/>
                      <a:r>
                        <a:rPr lang="cs-CZ" sz="1200" u="none" strike="noStrike" dirty="0">
                          <a:effectLst/>
                        </a:rPr>
                        <a:t>2004–2008</a:t>
                      </a:r>
                      <a:endParaRPr lang="cs-CZ" sz="1200" b="0" i="0" u="none" strike="noStrike" dirty="0">
                        <a:effectLst/>
                        <a:latin typeface="Arial CE" panose="020B0604020202020204" pitchFamily="34" charset="0"/>
                      </a:endParaRPr>
                    </a:p>
                  </a:txBody>
                  <a:tcPr marL="7620" marR="7620" marT="7620" marB="0" anchor="ctr"/>
                </a:tc>
                <a:tc>
                  <a:txBody>
                    <a:bodyPr/>
                    <a:lstStyle/>
                    <a:p>
                      <a:pPr algn="ctr" fontAlgn="b"/>
                      <a:r>
                        <a:rPr lang="cs-CZ" sz="1200" b="0" i="0" u="none" strike="noStrike" dirty="0">
                          <a:effectLst/>
                          <a:latin typeface="+mn-lt"/>
                        </a:rPr>
                        <a:t>75,4</a:t>
                      </a:r>
                    </a:p>
                  </a:txBody>
                  <a:tcPr marL="7620" marR="7620" marT="7620" marB="0" anchor="ctr"/>
                </a:tc>
                <a:tc>
                  <a:txBody>
                    <a:bodyPr/>
                    <a:lstStyle/>
                    <a:p>
                      <a:pPr algn="ctr" fontAlgn="b"/>
                      <a:r>
                        <a:rPr lang="cs-CZ" sz="1200" b="0" i="0" u="none" strike="noStrike" dirty="0">
                          <a:effectLst/>
                          <a:latin typeface="+mn-lt"/>
                        </a:rPr>
                        <a:t>74,0</a:t>
                      </a:r>
                    </a:p>
                  </a:txBody>
                  <a:tcPr marL="7620" marR="7620" marT="7620" marB="0" anchor="ctr"/>
                </a:tc>
                <a:tc>
                  <a:txBody>
                    <a:bodyPr/>
                    <a:lstStyle/>
                    <a:p>
                      <a:pPr algn="ctr" fontAlgn="b"/>
                      <a:r>
                        <a:rPr lang="cs-CZ" sz="1200" b="0" i="0" u="none" strike="noStrike" dirty="0">
                          <a:effectLst/>
                          <a:latin typeface="+mn-lt"/>
                        </a:rPr>
                        <a:t>74,8</a:t>
                      </a:r>
                    </a:p>
                  </a:txBody>
                  <a:tcPr marL="7620" marR="7620" marT="7620" marB="0" anchor="ctr"/>
                </a:tc>
                <a:tc>
                  <a:txBody>
                    <a:bodyPr/>
                    <a:lstStyle/>
                    <a:p>
                      <a:pPr algn="ctr" fontAlgn="b"/>
                      <a:r>
                        <a:rPr lang="cs-CZ" sz="1200" b="0" i="0" u="none" strike="noStrike" dirty="0">
                          <a:effectLst/>
                          <a:latin typeface="+mn-lt"/>
                        </a:rPr>
                        <a:t>74,6</a:t>
                      </a:r>
                    </a:p>
                  </a:txBody>
                  <a:tcPr marL="7620" marR="7620" marT="7620" marB="0" anchor="ctr"/>
                </a:tc>
                <a:tc>
                  <a:txBody>
                    <a:bodyPr/>
                    <a:lstStyle/>
                    <a:p>
                      <a:pPr algn="ctr" fontAlgn="b"/>
                      <a:r>
                        <a:rPr lang="cs-CZ" sz="1200" b="0" i="0" u="none" strike="noStrike" dirty="0">
                          <a:effectLst/>
                          <a:latin typeface="+mn-lt"/>
                        </a:rPr>
                        <a:t>73,0</a:t>
                      </a:r>
                    </a:p>
                  </a:txBody>
                  <a:tcPr marL="7620" marR="7620" marT="7620" marB="0" anchor="ctr"/>
                </a:tc>
                <a:extLst>
                  <a:ext uri="{0D108BD9-81ED-4DB2-BD59-A6C34878D82A}">
                    <a16:rowId xmlns:a16="http://schemas.microsoft.com/office/drawing/2014/main" val="2896406488"/>
                  </a:ext>
                </a:extLst>
              </a:tr>
              <a:tr h="386405">
                <a:tc>
                  <a:txBody>
                    <a:bodyPr/>
                    <a:lstStyle/>
                    <a:p>
                      <a:pPr algn="ctr" fontAlgn="b"/>
                      <a:r>
                        <a:rPr lang="cs-CZ" sz="1200" u="none" strike="noStrike">
                          <a:effectLst/>
                        </a:rPr>
                        <a:t>2014–2018</a:t>
                      </a:r>
                      <a:endParaRPr lang="cs-CZ" sz="1200" b="0" i="0" u="none" strike="noStrike">
                        <a:effectLst/>
                        <a:latin typeface="Arial CE" panose="020B0604020202020204" pitchFamily="34" charset="0"/>
                      </a:endParaRPr>
                    </a:p>
                  </a:txBody>
                  <a:tcPr marL="7620" marR="7620" marT="7620" marB="0" anchor="ctr"/>
                </a:tc>
                <a:tc>
                  <a:txBody>
                    <a:bodyPr/>
                    <a:lstStyle/>
                    <a:p>
                      <a:pPr algn="ctr" fontAlgn="t"/>
                      <a:r>
                        <a:rPr lang="cs-CZ" sz="1200" b="0" i="0" u="none" strike="noStrike">
                          <a:solidFill>
                            <a:srgbClr val="000000"/>
                          </a:solidFill>
                          <a:effectLst/>
                          <a:latin typeface="+mn-lt"/>
                        </a:rPr>
                        <a:t>77,8</a:t>
                      </a:r>
                    </a:p>
                  </a:txBody>
                  <a:tcPr marL="7620" marR="7620" marT="7620" marB="0" anchor="ctr"/>
                </a:tc>
                <a:tc>
                  <a:txBody>
                    <a:bodyPr/>
                    <a:lstStyle/>
                    <a:p>
                      <a:pPr algn="ctr" fontAlgn="t"/>
                      <a:r>
                        <a:rPr lang="cs-CZ" sz="1200" b="0" i="0" u="none" strike="noStrike">
                          <a:solidFill>
                            <a:srgbClr val="000000"/>
                          </a:solidFill>
                          <a:effectLst/>
                          <a:latin typeface="+mn-lt"/>
                        </a:rPr>
                        <a:t>76,4</a:t>
                      </a:r>
                    </a:p>
                  </a:txBody>
                  <a:tcPr marL="7620" marR="7620" marT="7620" marB="0" anchor="ctr"/>
                </a:tc>
                <a:tc>
                  <a:txBody>
                    <a:bodyPr/>
                    <a:lstStyle/>
                    <a:p>
                      <a:pPr algn="ctr" fontAlgn="t"/>
                      <a:r>
                        <a:rPr lang="cs-CZ" sz="1200" b="0" i="0" u="none" strike="noStrike">
                          <a:solidFill>
                            <a:srgbClr val="000000"/>
                          </a:solidFill>
                          <a:effectLst/>
                          <a:latin typeface="+mn-lt"/>
                        </a:rPr>
                        <a:t>77,1</a:t>
                      </a:r>
                    </a:p>
                  </a:txBody>
                  <a:tcPr marL="7620" marR="7620" marT="7620" marB="0" anchor="ctr"/>
                </a:tc>
                <a:tc>
                  <a:txBody>
                    <a:bodyPr/>
                    <a:lstStyle/>
                    <a:p>
                      <a:pPr algn="ctr" fontAlgn="t"/>
                      <a:r>
                        <a:rPr lang="cs-CZ" sz="1200" b="0" i="0" u="none" strike="noStrike">
                          <a:solidFill>
                            <a:srgbClr val="000000"/>
                          </a:solidFill>
                          <a:effectLst/>
                          <a:latin typeface="+mn-lt"/>
                        </a:rPr>
                        <a:t>76,6</a:t>
                      </a:r>
                    </a:p>
                  </a:txBody>
                  <a:tcPr marL="7620" marR="7620" marT="7620" marB="0" anchor="ctr"/>
                </a:tc>
                <a:tc>
                  <a:txBody>
                    <a:bodyPr/>
                    <a:lstStyle/>
                    <a:p>
                      <a:pPr algn="ctr" fontAlgn="t"/>
                      <a:r>
                        <a:rPr lang="cs-CZ" sz="1200" b="0" i="0" u="none" strike="noStrike" dirty="0">
                          <a:solidFill>
                            <a:srgbClr val="000000"/>
                          </a:solidFill>
                          <a:effectLst/>
                          <a:latin typeface="+mn-lt"/>
                        </a:rPr>
                        <a:t>75,9</a:t>
                      </a:r>
                    </a:p>
                  </a:txBody>
                  <a:tcPr marL="7620" marR="7620" marT="7620" marB="0" anchor="ctr"/>
                </a:tc>
                <a:extLst>
                  <a:ext uri="{0D108BD9-81ED-4DB2-BD59-A6C34878D82A}">
                    <a16:rowId xmlns:a16="http://schemas.microsoft.com/office/drawing/2014/main" val="520576035"/>
                  </a:ext>
                </a:extLst>
              </a:tr>
            </a:tbl>
          </a:graphicData>
        </a:graphic>
      </p:graphicFrame>
    </p:spTree>
    <p:extLst>
      <p:ext uri="{BB962C8B-B14F-4D97-AF65-F5344CB8AC3E}">
        <p14:creationId xmlns:p14="http://schemas.microsoft.com/office/powerpoint/2010/main" val="537189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800" dirty="0" err="1"/>
              <a:t>Střední</a:t>
            </a:r>
            <a:r>
              <a:rPr lang="en-US" sz="2800" dirty="0"/>
              <a:t> </a:t>
            </a:r>
            <a:r>
              <a:rPr lang="en-US" sz="2800" dirty="0" err="1"/>
              <a:t>délka</a:t>
            </a:r>
            <a:r>
              <a:rPr lang="en-US" sz="2800" dirty="0"/>
              <a:t> </a:t>
            </a:r>
            <a:r>
              <a:rPr lang="en-US" sz="2800" dirty="0" err="1"/>
              <a:t>života</a:t>
            </a:r>
            <a:r>
              <a:rPr lang="en-US" sz="2800" dirty="0"/>
              <a:t> </a:t>
            </a:r>
            <a:r>
              <a:rPr lang="en-US" sz="2800" dirty="0" err="1"/>
              <a:t>při</a:t>
            </a:r>
            <a:r>
              <a:rPr lang="en-US" sz="2800" dirty="0"/>
              <a:t> </a:t>
            </a:r>
            <a:r>
              <a:rPr lang="en-US" sz="2800" dirty="0" err="1"/>
              <a:t>narození</a:t>
            </a:r>
            <a:r>
              <a:rPr lang="en-US" sz="2800" dirty="0"/>
              <a:t> u </a:t>
            </a:r>
            <a:r>
              <a:rPr lang="en-US" sz="2800" dirty="0" err="1"/>
              <a:t>žen</a:t>
            </a:r>
            <a:r>
              <a:rPr lang="en-US" sz="2800" dirty="0"/>
              <a:t>: trend </a:t>
            </a:r>
            <a:r>
              <a:rPr lang="en-US" sz="2800" dirty="0" smtClean="0"/>
              <a:t>v </a:t>
            </a:r>
            <a:r>
              <a:rPr lang="en-US" sz="2800" dirty="0" err="1"/>
              <a:t>krajích</a:t>
            </a:r>
            <a:r>
              <a:rPr lang="en-US" sz="2800" dirty="0"/>
              <a:t> ČR</a:t>
            </a:r>
            <a:endParaRPr lang="cs-CZ" sz="2800" dirty="0"/>
          </a:p>
        </p:txBody>
      </p:sp>
      <p:sp>
        <p:nvSpPr>
          <p:cNvPr id="3" name="TextBox 6"/>
          <p:cNvSpPr txBox="1"/>
          <p:nvPr/>
        </p:nvSpPr>
        <p:spPr>
          <a:xfrm>
            <a:off x="257558" y="653725"/>
            <a:ext cx="5045933" cy="307777"/>
          </a:xfrm>
          <a:prstGeom prst="rect">
            <a:avLst/>
          </a:prstGeom>
          <a:noFill/>
        </p:spPr>
        <p:txBody>
          <a:bodyPr wrap="none" rtlCol="0">
            <a:spAutoFit/>
          </a:bodyPr>
          <a:lstStyle/>
          <a:p>
            <a:r>
              <a:rPr lang="cs-CZ" sz="1400" dirty="0"/>
              <a:t>Zdroj dat: ČS	</a:t>
            </a:r>
            <a:r>
              <a:rPr lang="cs-CZ" sz="1400" kern="0" dirty="0">
                <a:solidFill>
                  <a:srgbClr val="000000"/>
                </a:solidFill>
              </a:rPr>
              <a:t>Ú (</a:t>
            </a:r>
            <a:r>
              <a:rPr lang="cs-CZ" sz="1400" dirty="0">
                <a:hlinkClick r:id="rId2"/>
              </a:rPr>
              <a:t>https://www.czso.cz/</a:t>
            </a:r>
            <a:r>
              <a:rPr lang="cs-CZ" sz="1400" dirty="0" err="1">
                <a:hlinkClick r:id="rId2"/>
              </a:rPr>
              <a:t>csu</a:t>
            </a:r>
            <a:r>
              <a:rPr lang="cs-CZ" sz="1400" dirty="0">
                <a:hlinkClick r:id="rId2"/>
              </a:rPr>
              <a:t>/</a:t>
            </a:r>
            <a:r>
              <a:rPr lang="cs-CZ" sz="1400" dirty="0" err="1">
                <a:hlinkClick r:id="rId2"/>
              </a:rPr>
              <a:t>czso</a:t>
            </a:r>
            <a:r>
              <a:rPr lang="cs-CZ" sz="1400" dirty="0">
                <a:hlinkClick r:id="rId2"/>
              </a:rPr>
              <a:t>/</a:t>
            </a:r>
            <a:r>
              <a:rPr lang="cs-CZ" sz="1400" dirty="0" err="1">
                <a:hlinkClick r:id="rId2"/>
              </a:rPr>
              <a:t>umrtnostni_tabulky</a:t>
            </a:r>
            <a:r>
              <a:rPr lang="cs-CZ" sz="1400" dirty="0"/>
              <a:t>)</a:t>
            </a:r>
            <a:endParaRPr lang="cs-CZ" sz="1400" kern="0" dirty="0">
              <a:solidFill>
                <a:srgbClr val="000000"/>
              </a:solidFill>
            </a:endParaRPr>
          </a:p>
        </p:txBody>
      </p:sp>
      <p:sp>
        <p:nvSpPr>
          <p:cNvPr id="4" name="Nadpis 1">
            <a:extLst>
              <a:ext uri="{FF2B5EF4-FFF2-40B4-BE49-F238E27FC236}">
                <a16:creationId xmlns:a16="http://schemas.microsoft.com/office/drawing/2014/main" id="{3C4939DA-9CC7-47D5-8B92-B0CD7AA088BA}"/>
              </a:ext>
            </a:extLst>
          </p:cNvPr>
          <p:cNvSpPr txBox="1">
            <a:spLocks/>
          </p:cNvSpPr>
          <p:nvPr/>
        </p:nvSpPr>
        <p:spPr>
          <a:xfrm>
            <a:off x="66069" y="1058927"/>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800" b="1" dirty="0"/>
              <a:t>Období 2007 - 2008</a:t>
            </a:r>
          </a:p>
          <a:p>
            <a:pPr algn="ctr"/>
            <a:endParaRPr lang="cs-CZ" sz="3200" b="1" dirty="0">
              <a:solidFill>
                <a:srgbClr val="F6063C"/>
              </a:solidFill>
              <a:effectLst>
                <a:outerShdw blurRad="38100" dist="38100" dir="2700000" algn="tl">
                  <a:srgbClr val="000000">
                    <a:alpha val="43137"/>
                  </a:srgbClr>
                </a:outerShdw>
              </a:effectLst>
            </a:endParaRPr>
          </a:p>
        </p:txBody>
      </p:sp>
      <p:sp>
        <p:nvSpPr>
          <p:cNvPr id="5" name="Nadpis 1">
            <a:extLst>
              <a:ext uri="{FF2B5EF4-FFF2-40B4-BE49-F238E27FC236}">
                <a16:creationId xmlns:a16="http://schemas.microsoft.com/office/drawing/2014/main" id="{3F4EFD24-B752-4757-93BB-92223F2C4335}"/>
              </a:ext>
            </a:extLst>
          </p:cNvPr>
          <p:cNvSpPr txBox="1">
            <a:spLocks/>
          </p:cNvSpPr>
          <p:nvPr/>
        </p:nvSpPr>
        <p:spPr>
          <a:xfrm>
            <a:off x="6401763" y="1058926"/>
            <a:ext cx="5629839" cy="307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1800" b="1" dirty="0"/>
              <a:t>Období 2017 - 2018</a:t>
            </a:r>
          </a:p>
          <a:p>
            <a:pPr algn="ctr"/>
            <a:endParaRPr lang="cs-CZ" sz="3200" b="1" dirty="0">
              <a:solidFill>
                <a:srgbClr val="F6063C"/>
              </a:solidFill>
              <a:effectLst>
                <a:outerShdw blurRad="38100" dist="38100" dir="2700000" algn="tl">
                  <a:srgbClr val="000000">
                    <a:alpha val="43137"/>
                  </a:srgbClr>
                </a:outerShdw>
              </a:effectLst>
            </a:endParaRPr>
          </a:p>
        </p:txBody>
      </p:sp>
      <p:pic>
        <p:nvPicPr>
          <p:cNvPr id="6" name="Obráze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6032" y="1366389"/>
            <a:ext cx="5837234" cy="4127842"/>
          </a:xfrm>
          <a:prstGeom prst="rect">
            <a:avLst/>
          </a:prstGeom>
        </p:spPr>
      </p:pic>
      <p:pic>
        <p:nvPicPr>
          <p:cNvPr id="7" name="Obrázek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50623" y="1362150"/>
            <a:ext cx="5649096" cy="3994799"/>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3981583700"/>
              </p:ext>
            </p:extLst>
          </p:nvPr>
        </p:nvGraphicFramePr>
        <p:xfrm>
          <a:off x="4290198" y="4962277"/>
          <a:ext cx="4223130" cy="1395792"/>
        </p:xfrm>
        <a:graphic>
          <a:graphicData uri="http://schemas.openxmlformats.org/drawingml/2006/table">
            <a:tbl>
              <a:tblPr>
                <a:tableStyleId>{5C22544A-7EE6-4342-B048-85BDC9FD1C3A}</a:tableStyleId>
              </a:tblPr>
              <a:tblGrid>
                <a:gridCol w="800462">
                  <a:extLst>
                    <a:ext uri="{9D8B030D-6E8A-4147-A177-3AD203B41FA5}">
                      <a16:colId xmlns:a16="http://schemas.microsoft.com/office/drawing/2014/main" val="178295509"/>
                    </a:ext>
                  </a:extLst>
                </a:gridCol>
                <a:gridCol w="772860">
                  <a:extLst>
                    <a:ext uri="{9D8B030D-6E8A-4147-A177-3AD203B41FA5}">
                      <a16:colId xmlns:a16="http://schemas.microsoft.com/office/drawing/2014/main" val="1228465860"/>
                    </a:ext>
                  </a:extLst>
                </a:gridCol>
                <a:gridCol w="662452">
                  <a:extLst>
                    <a:ext uri="{9D8B030D-6E8A-4147-A177-3AD203B41FA5}">
                      <a16:colId xmlns:a16="http://schemas.microsoft.com/office/drawing/2014/main" val="484936004"/>
                    </a:ext>
                  </a:extLst>
                </a:gridCol>
                <a:gridCol w="662452">
                  <a:extLst>
                    <a:ext uri="{9D8B030D-6E8A-4147-A177-3AD203B41FA5}">
                      <a16:colId xmlns:a16="http://schemas.microsoft.com/office/drawing/2014/main" val="31833940"/>
                    </a:ext>
                  </a:extLst>
                </a:gridCol>
                <a:gridCol w="662452">
                  <a:extLst>
                    <a:ext uri="{9D8B030D-6E8A-4147-A177-3AD203B41FA5}">
                      <a16:colId xmlns:a16="http://schemas.microsoft.com/office/drawing/2014/main" val="1240470025"/>
                    </a:ext>
                  </a:extLst>
                </a:gridCol>
                <a:gridCol w="662452">
                  <a:extLst>
                    <a:ext uri="{9D8B030D-6E8A-4147-A177-3AD203B41FA5}">
                      <a16:colId xmlns:a16="http://schemas.microsoft.com/office/drawing/2014/main" val="543544487"/>
                    </a:ext>
                  </a:extLst>
                </a:gridCol>
              </a:tblGrid>
              <a:tr h="419766">
                <a:tc>
                  <a:txBody>
                    <a:bodyPr/>
                    <a:lstStyle/>
                    <a:p>
                      <a:pPr algn="l" fontAlgn="b"/>
                      <a:endParaRPr lang="cs-CZ" sz="1200" b="0" i="0" u="none" strike="noStrike">
                        <a:effectLst/>
                        <a:latin typeface="Arial" panose="020B0604020202020204" pitchFamily="34" charset="0"/>
                      </a:endParaRPr>
                    </a:p>
                  </a:txBody>
                  <a:tcPr marL="7620" marR="7620" marT="7620" marB="0" anchor="b">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Hradec Králové</a:t>
                      </a:r>
                    </a:p>
                  </a:txBody>
                  <a:tcPr marL="7620" marR="7620" marT="7620" marB="0" anchor="ctr">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Jičín</a:t>
                      </a:r>
                    </a:p>
                  </a:txBody>
                  <a:tcPr marL="7620" marR="7620" marT="7620" marB="0" anchor="ctr">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Náchod</a:t>
                      </a:r>
                    </a:p>
                  </a:txBody>
                  <a:tcPr marL="7620" marR="7620" marT="7620" marB="0" anchor="ctr">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Rychnov nad Kněžnou</a:t>
                      </a:r>
                    </a:p>
                  </a:txBody>
                  <a:tcPr marL="7620" marR="7620" marT="7620" marB="0" anchor="ctr">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Trutnov</a:t>
                      </a:r>
                    </a:p>
                  </a:txBody>
                  <a:tcPr marL="7620" marR="7620" marT="7620" marB="0" anchor="ctr">
                    <a:solidFill>
                      <a:schemeClr val="accent2">
                        <a:lumMod val="20000"/>
                        <a:lumOff val="80000"/>
                      </a:schemeClr>
                    </a:solidFill>
                  </a:tcPr>
                </a:tc>
                <a:extLst>
                  <a:ext uri="{0D108BD9-81ED-4DB2-BD59-A6C34878D82A}">
                    <a16:rowId xmlns:a16="http://schemas.microsoft.com/office/drawing/2014/main" val="868754960"/>
                  </a:ext>
                </a:extLst>
              </a:tr>
              <a:tr h="419766">
                <a:tc>
                  <a:txBody>
                    <a:bodyPr/>
                    <a:lstStyle/>
                    <a:p>
                      <a:pPr algn="ctr" fontAlgn="b"/>
                      <a:r>
                        <a:rPr lang="cs-CZ" sz="1200" u="none" strike="noStrike" dirty="0">
                          <a:effectLst/>
                        </a:rPr>
                        <a:t>2004–2008</a:t>
                      </a:r>
                      <a:endParaRPr lang="cs-CZ" sz="1200" b="0" i="0" u="none" strike="noStrike" dirty="0">
                        <a:effectLst/>
                        <a:latin typeface="Arial CE" panose="020B0604020202020204" pitchFamily="34" charset="0"/>
                      </a:endParaRPr>
                    </a:p>
                  </a:txBody>
                  <a:tcPr marL="7620" marR="7620" marT="7620" marB="0" anchor="ctr">
                    <a:solidFill>
                      <a:schemeClr val="accent2">
                        <a:lumMod val="20000"/>
                        <a:lumOff val="80000"/>
                      </a:schemeClr>
                    </a:solidFill>
                  </a:tcPr>
                </a:tc>
                <a:tc>
                  <a:txBody>
                    <a:bodyPr/>
                    <a:lstStyle/>
                    <a:p>
                      <a:pPr algn="ctr" fontAlgn="b"/>
                      <a:r>
                        <a:rPr lang="cs-CZ" sz="1200" b="0" i="0" u="none" strike="noStrike" dirty="0">
                          <a:effectLst/>
                          <a:latin typeface="+mn-lt"/>
                        </a:rPr>
                        <a:t>80,3</a:t>
                      </a:r>
                    </a:p>
                  </a:txBody>
                  <a:tcPr marL="7620" marR="7620" marT="7620" marB="0" anchor="ctr">
                    <a:solidFill>
                      <a:schemeClr val="accent2">
                        <a:lumMod val="20000"/>
                        <a:lumOff val="80000"/>
                      </a:schemeClr>
                    </a:solidFill>
                  </a:tcPr>
                </a:tc>
                <a:tc>
                  <a:txBody>
                    <a:bodyPr/>
                    <a:lstStyle/>
                    <a:p>
                      <a:pPr algn="ctr" fontAlgn="b"/>
                      <a:r>
                        <a:rPr lang="cs-CZ" sz="1200" b="0" i="0" u="none" strike="noStrike" dirty="0">
                          <a:effectLst/>
                          <a:latin typeface="+mn-lt"/>
                        </a:rPr>
                        <a:t>80,2</a:t>
                      </a:r>
                    </a:p>
                  </a:txBody>
                  <a:tcPr marL="7620" marR="7620" marT="7620" marB="0" anchor="ctr">
                    <a:solidFill>
                      <a:schemeClr val="accent2">
                        <a:lumMod val="20000"/>
                        <a:lumOff val="80000"/>
                      </a:schemeClr>
                    </a:solidFill>
                  </a:tcPr>
                </a:tc>
                <a:tc>
                  <a:txBody>
                    <a:bodyPr/>
                    <a:lstStyle/>
                    <a:p>
                      <a:pPr algn="ctr" fontAlgn="b"/>
                      <a:r>
                        <a:rPr lang="cs-CZ" sz="1200" b="0" i="0" u="none" strike="noStrike" dirty="0">
                          <a:effectLst/>
                          <a:latin typeface="+mn-lt"/>
                        </a:rPr>
                        <a:t>80,4</a:t>
                      </a:r>
                    </a:p>
                  </a:txBody>
                  <a:tcPr marL="7620" marR="7620" marT="7620" marB="0" anchor="ctr">
                    <a:solidFill>
                      <a:schemeClr val="accent2">
                        <a:lumMod val="20000"/>
                        <a:lumOff val="80000"/>
                      </a:schemeClr>
                    </a:solidFill>
                  </a:tcPr>
                </a:tc>
                <a:tc>
                  <a:txBody>
                    <a:bodyPr/>
                    <a:lstStyle/>
                    <a:p>
                      <a:pPr algn="ctr" fontAlgn="b"/>
                      <a:r>
                        <a:rPr lang="cs-CZ" sz="1200" b="0" i="0" u="none" strike="noStrike" dirty="0">
                          <a:effectLst/>
                          <a:latin typeface="+mn-lt"/>
                        </a:rPr>
                        <a:t>80,0</a:t>
                      </a:r>
                    </a:p>
                  </a:txBody>
                  <a:tcPr marL="7620" marR="7620" marT="7620" marB="0" anchor="ctr">
                    <a:solidFill>
                      <a:schemeClr val="accent2">
                        <a:lumMod val="20000"/>
                        <a:lumOff val="80000"/>
                      </a:schemeClr>
                    </a:solidFill>
                  </a:tcPr>
                </a:tc>
                <a:tc>
                  <a:txBody>
                    <a:bodyPr/>
                    <a:lstStyle/>
                    <a:p>
                      <a:pPr algn="ctr" fontAlgn="b"/>
                      <a:r>
                        <a:rPr lang="cs-CZ" sz="1200" b="0" i="0" u="none" strike="noStrike" dirty="0">
                          <a:effectLst/>
                          <a:latin typeface="+mn-lt"/>
                        </a:rPr>
                        <a:t>79,5</a:t>
                      </a:r>
                    </a:p>
                  </a:txBody>
                  <a:tcPr marL="7620" marR="7620" marT="7620" marB="0" anchor="ctr">
                    <a:solidFill>
                      <a:schemeClr val="accent2">
                        <a:lumMod val="20000"/>
                        <a:lumOff val="80000"/>
                      </a:schemeClr>
                    </a:solidFill>
                  </a:tcPr>
                </a:tc>
                <a:extLst>
                  <a:ext uri="{0D108BD9-81ED-4DB2-BD59-A6C34878D82A}">
                    <a16:rowId xmlns:a16="http://schemas.microsoft.com/office/drawing/2014/main" val="1901572153"/>
                  </a:ext>
                </a:extLst>
              </a:tr>
              <a:tr h="419766">
                <a:tc>
                  <a:txBody>
                    <a:bodyPr/>
                    <a:lstStyle/>
                    <a:p>
                      <a:pPr algn="ctr" fontAlgn="b"/>
                      <a:r>
                        <a:rPr lang="cs-CZ" sz="1200" u="none" strike="noStrike">
                          <a:effectLst/>
                        </a:rPr>
                        <a:t>2014–2018</a:t>
                      </a:r>
                      <a:endParaRPr lang="cs-CZ" sz="1200" b="0" i="0" u="none" strike="noStrike">
                        <a:effectLst/>
                        <a:latin typeface="Arial CE" panose="020B0604020202020204" pitchFamily="34" charset="0"/>
                      </a:endParaRPr>
                    </a:p>
                  </a:txBody>
                  <a:tcPr marL="7620" marR="7620" marT="7620" marB="0" anchor="ctr">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83,0</a:t>
                      </a:r>
                    </a:p>
                  </a:txBody>
                  <a:tcPr marL="7620" marR="7620" marT="7620" marB="0" anchor="ctr">
                    <a:solidFill>
                      <a:schemeClr val="accent2">
                        <a:lumMod val="20000"/>
                        <a:lumOff val="80000"/>
                      </a:schemeClr>
                    </a:solidFill>
                  </a:tcPr>
                </a:tc>
                <a:tc>
                  <a:txBody>
                    <a:bodyPr/>
                    <a:lstStyle/>
                    <a:p>
                      <a:pPr algn="ctr" fontAlgn="t"/>
                      <a:r>
                        <a:rPr lang="cs-CZ" sz="1200" b="0" i="0" u="none" strike="noStrike">
                          <a:solidFill>
                            <a:srgbClr val="000000"/>
                          </a:solidFill>
                          <a:effectLst/>
                          <a:latin typeface="+mn-lt"/>
                        </a:rPr>
                        <a:t>82,1</a:t>
                      </a:r>
                    </a:p>
                  </a:txBody>
                  <a:tcPr marL="7620" marR="7620" marT="7620" marB="0" anchor="ctr">
                    <a:solidFill>
                      <a:schemeClr val="accent2">
                        <a:lumMod val="20000"/>
                        <a:lumOff val="80000"/>
                      </a:schemeClr>
                    </a:solidFill>
                  </a:tcPr>
                </a:tc>
                <a:tc>
                  <a:txBody>
                    <a:bodyPr/>
                    <a:lstStyle/>
                    <a:p>
                      <a:pPr algn="ctr" fontAlgn="t"/>
                      <a:r>
                        <a:rPr lang="cs-CZ" sz="1200" b="0" i="0" u="none" strike="noStrike">
                          <a:solidFill>
                            <a:srgbClr val="000000"/>
                          </a:solidFill>
                          <a:effectLst/>
                          <a:latin typeface="+mn-lt"/>
                        </a:rPr>
                        <a:t>82,3</a:t>
                      </a:r>
                    </a:p>
                  </a:txBody>
                  <a:tcPr marL="7620" marR="7620" marT="7620" marB="0" anchor="ctr">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82,3</a:t>
                      </a:r>
                    </a:p>
                  </a:txBody>
                  <a:tcPr marL="7620" marR="7620" marT="7620" marB="0" anchor="ctr">
                    <a:solidFill>
                      <a:schemeClr val="accent2">
                        <a:lumMod val="20000"/>
                        <a:lumOff val="80000"/>
                      </a:schemeClr>
                    </a:solidFill>
                  </a:tcPr>
                </a:tc>
                <a:tc>
                  <a:txBody>
                    <a:bodyPr/>
                    <a:lstStyle/>
                    <a:p>
                      <a:pPr algn="ctr" fontAlgn="t"/>
                      <a:r>
                        <a:rPr lang="cs-CZ" sz="1200" b="0" i="0" u="none" strike="noStrike" dirty="0">
                          <a:solidFill>
                            <a:srgbClr val="000000"/>
                          </a:solidFill>
                          <a:effectLst/>
                          <a:latin typeface="+mn-lt"/>
                        </a:rPr>
                        <a:t>81,5</a:t>
                      </a:r>
                    </a:p>
                  </a:txBody>
                  <a:tcPr marL="7620" marR="7620" marT="7620" marB="0" anchor="ctr">
                    <a:solidFill>
                      <a:schemeClr val="accent2">
                        <a:lumMod val="20000"/>
                        <a:lumOff val="80000"/>
                      </a:schemeClr>
                    </a:solidFill>
                  </a:tcPr>
                </a:tc>
                <a:extLst>
                  <a:ext uri="{0D108BD9-81ED-4DB2-BD59-A6C34878D82A}">
                    <a16:rowId xmlns:a16="http://schemas.microsoft.com/office/drawing/2014/main" val="3980412766"/>
                  </a:ext>
                </a:extLst>
              </a:tr>
            </a:tbl>
          </a:graphicData>
        </a:graphic>
      </p:graphicFrame>
    </p:spTree>
    <p:extLst>
      <p:ext uri="{BB962C8B-B14F-4D97-AF65-F5344CB8AC3E}">
        <p14:creationId xmlns:p14="http://schemas.microsoft.com/office/powerpoint/2010/main" val="1765543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133" y="844999"/>
            <a:ext cx="11534775" cy="3753848"/>
          </a:xfrm>
          <a:prstGeom prst="rect">
            <a:avLst/>
          </a:prstGeom>
        </p:spPr>
        <p:txBody>
          <a:bodyPr wrap="square">
            <a:spAutoFit/>
          </a:bodyPr>
          <a:lstStyle/>
          <a:p>
            <a:pPr>
              <a:lnSpc>
                <a:spcPct val="115000"/>
              </a:lnSpc>
              <a:spcBef>
                <a:spcPts val="600"/>
              </a:spcBef>
              <a:spcAft>
                <a:spcPts val="1000"/>
              </a:spcAft>
            </a:pPr>
            <a:r>
              <a:rPr lang="cs-CZ" sz="1600" b="1" dirty="0">
                <a:solidFill>
                  <a:srgbClr val="002060"/>
                </a:solidFill>
                <a:ea typeface="Times New Roman" panose="02020603050405020304" pitchFamily="18" charset="0"/>
              </a:rPr>
              <a:t>Pro analytickou studii Zdraví 2030 byly rovněž využity tzv. zdravotní registry NZIS. </a:t>
            </a:r>
            <a:r>
              <a:rPr lang="cs-CZ" sz="1400" dirty="0">
                <a:solidFill>
                  <a:schemeClr val="tx1">
                    <a:lumMod val="50000"/>
                  </a:schemeClr>
                </a:solidFill>
              </a:rPr>
              <a:t>V rámci přípravy dat pro analytickou studii byl proveden audit obsahu stávajících zdravotnických registrů NZIS s cílem vytěžit informace a ukazatele reprezentativně popisující hlavní problémy zdravotního stavu obyvatel ČR. Byla využita data zejména následujících zdravotních registrů: </a:t>
            </a:r>
          </a:p>
          <a:p>
            <a:pPr marL="742950" lvl="1" indent="-285750">
              <a:spcAft>
                <a:spcPts val="300"/>
              </a:spcAft>
              <a:buFont typeface="Wingdings" panose="05000000000000000000" pitchFamily="2" charset="2"/>
              <a:buChar char="§"/>
            </a:pPr>
            <a:r>
              <a:rPr lang="cs-CZ" sz="1400" b="1" dirty="0"/>
              <a:t>Národní onkologický registr</a:t>
            </a:r>
          </a:p>
          <a:p>
            <a:pPr marL="742950" lvl="1" indent="-285750">
              <a:spcAft>
                <a:spcPts val="300"/>
              </a:spcAft>
              <a:buFont typeface="Wingdings" panose="05000000000000000000" pitchFamily="2" charset="2"/>
              <a:buChar char="§"/>
            </a:pPr>
            <a:r>
              <a:rPr lang="cs-CZ" sz="1400" b="1" dirty="0"/>
              <a:t>Národní diabetologický registr</a:t>
            </a:r>
          </a:p>
          <a:p>
            <a:pPr marL="742950" lvl="1" indent="-285750">
              <a:spcAft>
                <a:spcPts val="300"/>
              </a:spcAft>
              <a:buFont typeface="Wingdings" panose="05000000000000000000" pitchFamily="2" charset="2"/>
              <a:buChar char="§"/>
            </a:pPr>
            <a:r>
              <a:rPr lang="cs-CZ" sz="1400" b="1" dirty="0"/>
              <a:t>Národní kardiochirurgický registr</a:t>
            </a:r>
          </a:p>
          <a:p>
            <a:pPr marL="742950" lvl="1" indent="-285750">
              <a:spcAft>
                <a:spcPts val="300"/>
              </a:spcAft>
              <a:buFont typeface="Wingdings" panose="05000000000000000000" pitchFamily="2" charset="2"/>
              <a:buChar char="§"/>
            </a:pPr>
            <a:r>
              <a:rPr lang="cs-CZ" sz="1400" b="1" dirty="0"/>
              <a:t>Národní registr kardiovaskulárních intervencí</a:t>
            </a:r>
          </a:p>
          <a:p>
            <a:pPr marL="742950" lvl="1" indent="-285750">
              <a:spcAft>
                <a:spcPts val="300"/>
              </a:spcAft>
              <a:buFont typeface="Wingdings" panose="05000000000000000000" pitchFamily="2" charset="2"/>
              <a:buChar char="§"/>
            </a:pPr>
            <a:r>
              <a:rPr lang="cs-CZ" sz="1400" b="1" dirty="0"/>
              <a:t>Národní registr úrazů</a:t>
            </a:r>
          </a:p>
          <a:p>
            <a:pPr marL="742950" lvl="1" indent="-285750">
              <a:spcAft>
                <a:spcPts val="300"/>
              </a:spcAft>
              <a:buFont typeface="Wingdings" panose="05000000000000000000" pitchFamily="2" charset="2"/>
              <a:buChar char="§"/>
            </a:pPr>
            <a:r>
              <a:rPr lang="cs-CZ" sz="1400" b="1" dirty="0"/>
              <a:t>Národní registr intenzivní péče</a:t>
            </a:r>
          </a:p>
          <a:p>
            <a:pPr marL="742950" lvl="1" indent="-285750">
              <a:spcAft>
                <a:spcPts val="300"/>
              </a:spcAft>
              <a:buFont typeface="Wingdings" panose="05000000000000000000" pitchFamily="2" charset="2"/>
              <a:buChar char="§"/>
            </a:pPr>
            <a:r>
              <a:rPr lang="cs-CZ" sz="1400" b="1" dirty="0"/>
              <a:t>Národní registr kloubních náhrad</a:t>
            </a:r>
          </a:p>
          <a:p>
            <a:pPr marL="742950" lvl="1" indent="-285750">
              <a:spcAft>
                <a:spcPts val="300"/>
              </a:spcAft>
              <a:buFont typeface="Wingdings" panose="05000000000000000000" pitchFamily="2" charset="2"/>
              <a:buChar char="§"/>
            </a:pPr>
            <a:r>
              <a:rPr lang="cs-CZ" sz="1400" b="1" dirty="0"/>
              <a:t>Národní registr reprodukčního zdraví</a:t>
            </a:r>
          </a:p>
          <a:p>
            <a:pPr marL="742950" lvl="1" indent="-285750">
              <a:spcAft>
                <a:spcPts val="300"/>
              </a:spcAft>
              <a:buFont typeface="Wingdings" panose="05000000000000000000" pitchFamily="2" charset="2"/>
              <a:buChar char="§"/>
            </a:pPr>
            <a:r>
              <a:rPr lang="cs-CZ" sz="1400" b="1" dirty="0"/>
              <a:t>Národní registr nemocí z povolání</a:t>
            </a:r>
          </a:p>
          <a:p>
            <a:pPr marL="742950" lvl="1" indent="-285750">
              <a:spcAft>
                <a:spcPts val="300"/>
              </a:spcAft>
              <a:buFont typeface="Wingdings" panose="05000000000000000000" pitchFamily="2" charset="2"/>
              <a:buChar char="§"/>
            </a:pPr>
            <a:r>
              <a:rPr lang="cs-CZ" sz="1400" b="1" dirty="0"/>
              <a:t>Národní registr léčby uživatelů drog</a:t>
            </a:r>
          </a:p>
          <a:p>
            <a:pPr marL="742950" lvl="1" indent="-285750">
              <a:spcAft>
                <a:spcPts val="300"/>
              </a:spcAft>
              <a:buFont typeface="Wingdings" panose="05000000000000000000" pitchFamily="2" charset="2"/>
              <a:buChar char="§"/>
            </a:pPr>
            <a:r>
              <a:rPr lang="cs-CZ" sz="1400" b="1" dirty="0"/>
              <a:t>Národní registr pitev a toxikologických vyšetření</a:t>
            </a:r>
          </a:p>
        </p:txBody>
      </p:sp>
      <p:sp>
        <p:nvSpPr>
          <p:cNvPr id="3" name="Obdélník 2"/>
          <p:cNvSpPr/>
          <p:nvPr/>
        </p:nvSpPr>
        <p:spPr>
          <a:xfrm>
            <a:off x="393971" y="4651994"/>
            <a:ext cx="11191875" cy="1837939"/>
          </a:xfrm>
          <a:prstGeom prst="rect">
            <a:avLst/>
          </a:prstGeom>
        </p:spPr>
        <p:txBody>
          <a:bodyPr wrap="square">
            <a:spAutoFit/>
          </a:bodyPr>
          <a:lstStyle/>
          <a:p>
            <a:pPr>
              <a:lnSpc>
                <a:spcPct val="115000"/>
              </a:lnSpc>
              <a:spcBef>
                <a:spcPts val="600"/>
              </a:spcBef>
              <a:spcAft>
                <a:spcPts val="1000"/>
              </a:spcAft>
            </a:pPr>
            <a:r>
              <a:rPr lang="cs-CZ" sz="1600" b="1" dirty="0">
                <a:solidFill>
                  <a:srgbClr val="002060"/>
                </a:solidFill>
                <a:ea typeface="Times New Roman" panose="02020603050405020304" pitchFamily="18" charset="0"/>
              </a:rPr>
              <a:t>Dalším využitým zdrojem dat byly výsledky resortních statistických šetřením prováděných ÚZIS ČR.  </a:t>
            </a:r>
            <a:r>
              <a:rPr lang="cs-CZ" sz="1400" dirty="0">
                <a:solidFill>
                  <a:schemeClr val="tx1">
                    <a:lumMod val="50000"/>
                  </a:schemeClr>
                </a:solidFill>
              </a:rPr>
              <a:t>Zejména jde o pravidelná roční šetření zaměřená na kvantifikaci personálních kapacit poskytovatelů zdravotních služeb a na odměňování pracovníků: </a:t>
            </a:r>
          </a:p>
          <a:p>
            <a:pPr marL="542925" lvl="1" indent="-276225">
              <a:spcAft>
                <a:spcPts val="300"/>
              </a:spcAft>
              <a:buFont typeface="Wingdings" panose="05000000000000000000" pitchFamily="2" charset="2"/>
              <a:buChar char="§"/>
            </a:pPr>
            <a:r>
              <a:rPr lang="cs-CZ" sz="1400" b="1" dirty="0"/>
              <a:t>E (MZ) 2-01 - Roční výkaz o složkách platu, personálním a provozním vybavení poskytovatele zdravotních služeb</a:t>
            </a:r>
          </a:p>
          <a:p>
            <a:pPr marL="542925" lvl="1" indent="-276225">
              <a:spcAft>
                <a:spcPts val="300"/>
              </a:spcAft>
              <a:buFont typeface="Wingdings" panose="05000000000000000000" pitchFamily="2" charset="2"/>
              <a:buChar char="§"/>
            </a:pPr>
            <a:r>
              <a:rPr lang="cs-CZ" sz="1400" b="1" dirty="0"/>
              <a:t>E (MZ) 3-01 - Roční výkaz o složkách mezd, personálním a provozním vybavení poskytovatele zdravotních služeb</a:t>
            </a:r>
          </a:p>
          <a:p>
            <a:pPr marL="542925" lvl="1" indent="-276225">
              <a:spcAft>
                <a:spcPts val="300"/>
              </a:spcAft>
              <a:buFont typeface="Wingdings" panose="05000000000000000000" pitchFamily="2" charset="2"/>
              <a:buChar char="§"/>
            </a:pPr>
            <a:r>
              <a:rPr lang="cs-CZ" sz="1400" b="1" dirty="0"/>
              <a:t>E (MZ) 4-01 - Roční výkaz o zaměstnavatelích, evidenčním počtu zaměstnanců, smluvních pracovnících a odměňování</a:t>
            </a:r>
            <a:endParaRPr lang="cs-CZ" sz="1400" dirty="0"/>
          </a:p>
          <a:p>
            <a:pPr>
              <a:lnSpc>
                <a:spcPct val="115000"/>
              </a:lnSpc>
              <a:spcBef>
                <a:spcPts val="600"/>
              </a:spcBef>
            </a:pPr>
            <a:endParaRPr lang="cs-CZ" sz="1400" dirty="0">
              <a:solidFill>
                <a:schemeClr val="tx1">
                  <a:lumMod val="50000"/>
                </a:schemeClr>
              </a:solidFill>
            </a:endParaRPr>
          </a:p>
        </p:txBody>
      </p:sp>
      <p:sp>
        <p:nvSpPr>
          <p:cNvPr id="4" name="Title 3"/>
          <p:cNvSpPr>
            <a:spLocks noGrp="1"/>
          </p:cNvSpPr>
          <p:nvPr>
            <p:ph type="title"/>
          </p:nvPr>
        </p:nvSpPr>
        <p:spPr/>
        <p:txBody>
          <a:bodyPr>
            <a:normAutofit/>
          </a:bodyPr>
          <a:lstStyle/>
          <a:p>
            <a:r>
              <a:rPr lang="en-US" dirty="0" err="1"/>
              <a:t>Národní</a:t>
            </a:r>
            <a:r>
              <a:rPr lang="en-US" dirty="0"/>
              <a:t> </a:t>
            </a:r>
            <a:r>
              <a:rPr lang="en-US" dirty="0" err="1"/>
              <a:t>zdravotnický</a:t>
            </a:r>
            <a:r>
              <a:rPr lang="en-US" dirty="0"/>
              <a:t> </a:t>
            </a:r>
            <a:r>
              <a:rPr lang="en-US" dirty="0" err="1"/>
              <a:t>informační</a:t>
            </a:r>
            <a:r>
              <a:rPr lang="en-US" dirty="0"/>
              <a:t> </a:t>
            </a:r>
            <a:r>
              <a:rPr lang="en-US" dirty="0" err="1"/>
              <a:t>systém</a:t>
            </a:r>
            <a:r>
              <a:rPr lang="en-US" dirty="0"/>
              <a:t> (NZIS) – II.</a:t>
            </a:r>
          </a:p>
        </p:txBody>
      </p:sp>
    </p:spTree>
    <p:extLst>
      <p:ext uri="{BB962C8B-B14F-4D97-AF65-F5344CB8AC3E}">
        <p14:creationId xmlns:p14="http://schemas.microsoft.com/office/powerpoint/2010/main" val="46536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2591" y="637963"/>
            <a:ext cx="1223412" cy="307777"/>
          </a:xfrm>
          <a:prstGeom prst="rect">
            <a:avLst/>
          </a:prstGeom>
          <a:noFill/>
        </p:spPr>
        <p:txBody>
          <a:bodyPr wrap="none" rtlCol="0">
            <a:spAutoFit/>
          </a:bodyPr>
          <a:lstStyle/>
          <a:p>
            <a:r>
              <a:rPr lang="cs-CZ" sz="1400" dirty="0"/>
              <a:t>Zdroj dat: ČS	</a:t>
            </a:r>
            <a:r>
              <a:rPr lang="cs-CZ" sz="1400" kern="0" dirty="0">
                <a:solidFill>
                  <a:srgbClr val="000000"/>
                </a:solidFill>
              </a:rPr>
              <a:t>Ú</a:t>
            </a:r>
          </a:p>
        </p:txBody>
      </p:sp>
      <p:sp>
        <p:nvSpPr>
          <p:cNvPr id="2" name="Title 1"/>
          <p:cNvSpPr>
            <a:spLocks noGrp="1"/>
          </p:cNvSpPr>
          <p:nvPr>
            <p:ph type="title"/>
          </p:nvPr>
        </p:nvSpPr>
        <p:spPr/>
        <p:txBody>
          <a:bodyPr>
            <a:normAutofit/>
          </a:bodyPr>
          <a:lstStyle/>
          <a:p>
            <a:r>
              <a:rPr lang="cs-CZ" sz="2800" dirty="0"/>
              <a:t>Naděje dožití při narození: vývoj v ČR a Královehradeckém kraji </a:t>
            </a:r>
            <a:endParaRPr lang="en-US" sz="2800" dirty="0"/>
          </a:p>
        </p:txBody>
      </p:sp>
      <p:graphicFrame>
        <p:nvGraphicFramePr>
          <p:cNvPr id="23" name="Graf 13">
            <a:extLst>
              <a:ext uri="{FF2B5EF4-FFF2-40B4-BE49-F238E27FC236}">
                <a16:creationId xmlns:a16="http://schemas.microsoft.com/office/drawing/2014/main" id="{6F60CCE6-D41D-4DE8-9558-051C6C9D3D59}"/>
              </a:ext>
            </a:extLst>
          </p:cNvPr>
          <p:cNvGraphicFramePr/>
          <p:nvPr>
            <p:extLst>
              <p:ext uri="{D42A27DB-BD31-4B8C-83A1-F6EECF244321}">
                <p14:modId xmlns:p14="http://schemas.microsoft.com/office/powerpoint/2010/main" val="2975543330"/>
              </p:ext>
            </p:extLst>
          </p:nvPr>
        </p:nvGraphicFramePr>
        <p:xfrm>
          <a:off x="272591" y="1573988"/>
          <a:ext cx="4229101" cy="43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Graf 15">
            <a:extLst>
              <a:ext uri="{FF2B5EF4-FFF2-40B4-BE49-F238E27FC236}">
                <a16:creationId xmlns:a16="http://schemas.microsoft.com/office/drawing/2014/main" id="{3C7EBA76-CEDD-42A8-9EBC-DF83668DE640}"/>
              </a:ext>
            </a:extLst>
          </p:cNvPr>
          <p:cNvGraphicFramePr/>
          <p:nvPr>
            <p:extLst>
              <p:ext uri="{D42A27DB-BD31-4B8C-83A1-F6EECF244321}">
                <p14:modId xmlns:p14="http://schemas.microsoft.com/office/powerpoint/2010/main" val="4275817784"/>
              </p:ext>
            </p:extLst>
          </p:nvPr>
        </p:nvGraphicFramePr>
        <p:xfrm>
          <a:off x="5530391" y="1144149"/>
          <a:ext cx="4749374"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Graf 16">
            <a:extLst>
              <a:ext uri="{FF2B5EF4-FFF2-40B4-BE49-F238E27FC236}">
                <a16:creationId xmlns:a16="http://schemas.microsoft.com/office/drawing/2014/main" id="{D49E0FF2-CBA0-409B-AFD6-20FA56242564}"/>
              </a:ext>
            </a:extLst>
          </p:cNvPr>
          <p:cNvGraphicFramePr/>
          <p:nvPr>
            <p:extLst>
              <p:ext uri="{D42A27DB-BD31-4B8C-83A1-F6EECF244321}">
                <p14:modId xmlns:p14="http://schemas.microsoft.com/office/powerpoint/2010/main" val="3562793356"/>
              </p:ext>
            </p:extLst>
          </p:nvPr>
        </p:nvGraphicFramePr>
        <p:xfrm>
          <a:off x="5535964" y="3817046"/>
          <a:ext cx="4749374" cy="21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Tabulka 17">
            <a:extLst>
              <a:ext uri="{FF2B5EF4-FFF2-40B4-BE49-F238E27FC236}">
                <a16:creationId xmlns:a16="http://schemas.microsoft.com/office/drawing/2014/main" id="{A61EBEFD-BBDA-448E-B39D-CC5EBB8B38C6}"/>
              </a:ext>
            </a:extLst>
          </p:cNvPr>
          <p:cNvGraphicFramePr>
            <a:graphicFrameLocks noGrp="1"/>
          </p:cNvGraphicFramePr>
          <p:nvPr/>
        </p:nvGraphicFramePr>
        <p:xfrm>
          <a:off x="6848651" y="1238449"/>
          <a:ext cx="2124000" cy="432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tblGrid>
              <a:tr h="216000">
                <a:tc>
                  <a:txBody>
                    <a:bodyPr/>
                    <a:lstStyle/>
                    <a:p>
                      <a:pPr algn="r">
                        <a:lnSpc>
                          <a:spcPts val="800"/>
                        </a:lnSpc>
                      </a:pPr>
                      <a:r>
                        <a:rPr lang="cs-CZ" sz="1000" dirty="0">
                          <a:latin typeface="+mn-lt"/>
                        </a:rPr>
                        <a:t>Průměrný index HKK</a:t>
                      </a:r>
                    </a:p>
                  </a:txBody>
                  <a:tcPr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fontAlgn="b"/>
                      <a:r>
                        <a:rPr lang="cs-CZ" sz="1000" b="0" i="0" u="none" strike="noStrike" dirty="0">
                          <a:effectLst/>
                          <a:latin typeface="+mn-lt"/>
                        </a:rPr>
                        <a:t>1,003 </a:t>
                      </a:r>
                    </a:p>
                  </a:txBody>
                  <a:tcPr marL="9525" marR="9525" marT="9525" marB="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6000">
                <a:tc>
                  <a:txBody>
                    <a:bodyPr/>
                    <a:lstStyle/>
                    <a:p>
                      <a:pPr marL="0" marR="0" lvl="0" indent="0" algn="r" defTabSz="914400" rtl="0" eaLnBrk="1" fontAlgn="auto" latinLnBrk="0" hangingPunct="1">
                        <a:lnSpc>
                          <a:spcPts val="800"/>
                        </a:lnSpc>
                        <a:spcBef>
                          <a:spcPts val="0"/>
                        </a:spcBef>
                        <a:spcAft>
                          <a:spcPts val="0"/>
                        </a:spcAft>
                        <a:buClrTx/>
                        <a:buSzTx/>
                        <a:buFontTx/>
                        <a:buNone/>
                        <a:tabLst/>
                        <a:defRPr/>
                      </a:pPr>
                      <a:r>
                        <a:rPr lang="cs-CZ" sz="1000" dirty="0">
                          <a:latin typeface="+mn-lt"/>
                        </a:rPr>
                        <a:t>Průměrný index ČR</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algn="ctr" fontAlgn="b"/>
                      <a:r>
                        <a:rPr lang="cs-CZ" sz="1000" b="0" i="0" u="none" strike="noStrike" dirty="0">
                          <a:effectLst/>
                          <a:latin typeface="+mn-lt"/>
                        </a:rPr>
                        <a:t>1,003 </a:t>
                      </a:r>
                    </a:p>
                  </a:txBody>
                  <a:tcPr marL="9525" marR="9525" marT="9525"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27" name="Tabulka 18">
            <a:extLst>
              <a:ext uri="{FF2B5EF4-FFF2-40B4-BE49-F238E27FC236}">
                <a16:creationId xmlns:a16="http://schemas.microsoft.com/office/drawing/2014/main" id="{B33F2B99-BF53-47D7-B795-CA881B953F41}"/>
              </a:ext>
            </a:extLst>
          </p:cNvPr>
          <p:cNvGraphicFramePr>
            <a:graphicFrameLocks noGrp="1"/>
          </p:cNvGraphicFramePr>
          <p:nvPr/>
        </p:nvGraphicFramePr>
        <p:xfrm>
          <a:off x="6848651" y="3584780"/>
          <a:ext cx="2124000" cy="432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tblGrid>
              <a:tr h="216000">
                <a:tc>
                  <a:txBody>
                    <a:bodyPr/>
                    <a:lstStyle/>
                    <a:p>
                      <a:pPr algn="r">
                        <a:lnSpc>
                          <a:spcPts val="800"/>
                        </a:lnSpc>
                      </a:pPr>
                      <a:r>
                        <a:rPr lang="cs-CZ" sz="1000" dirty="0">
                          <a:latin typeface="+mn-lt"/>
                        </a:rPr>
                        <a:t>Průměrný index HKK</a:t>
                      </a:r>
                    </a:p>
                  </a:txBody>
                  <a:tcPr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fontAlgn="b"/>
                      <a:r>
                        <a:rPr lang="cs-CZ" sz="1000" b="0" i="0" u="none" strike="noStrike" dirty="0">
                          <a:effectLst/>
                          <a:latin typeface="+mn-lt"/>
                        </a:rPr>
                        <a:t>1,003 </a:t>
                      </a:r>
                    </a:p>
                  </a:txBody>
                  <a:tcPr marL="9525" marR="9525" marT="9525" marB="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6000">
                <a:tc>
                  <a:txBody>
                    <a:bodyPr/>
                    <a:lstStyle/>
                    <a:p>
                      <a:pPr marL="0" marR="0" lvl="0" indent="0" algn="r" defTabSz="914400" rtl="0" eaLnBrk="1" fontAlgn="auto" latinLnBrk="0" hangingPunct="1">
                        <a:lnSpc>
                          <a:spcPts val="800"/>
                        </a:lnSpc>
                        <a:spcBef>
                          <a:spcPts val="0"/>
                        </a:spcBef>
                        <a:spcAft>
                          <a:spcPts val="0"/>
                        </a:spcAft>
                        <a:buClrTx/>
                        <a:buSzTx/>
                        <a:buFontTx/>
                        <a:buNone/>
                        <a:tabLst/>
                        <a:defRPr/>
                      </a:pPr>
                      <a:r>
                        <a:rPr lang="cs-CZ" sz="1000" dirty="0">
                          <a:latin typeface="+mn-lt"/>
                        </a:rPr>
                        <a:t>Průměrný index ČR</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algn="ctr" fontAlgn="b"/>
                      <a:r>
                        <a:rPr lang="cs-CZ" sz="1000" b="0" i="0" u="none" strike="noStrike" dirty="0">
                          <a:effectLst/>
                          <a:latin typeface="+mn-lt"/>
                        </a:rPr>
                        <a:t>1,002</a:t>
                      </a:r>
                    </a:p>
                  </a:txBody>
                  <a:tcPr marL="9525" marR="9525" marT="9525"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28" name="Obdélník 19">
            <a:extLst>
              <a:ext uri="{FF2B5EF4-FFF2-40B4-BE49-F238E27FC236}">
                <a16:creationId xmlns:a16="http://schemas.microsoft.com/office/drawing/2014/main" id="{5149DF79-D6BC-4C8A-9175-442689AC6FA8}"/>
              </a:ext>
            </a:extLst>
          </p:cNvPr>
          <p:cNvSpPr/>
          <p:nvPr/>
        </p:nvSpPr>
        <p:spPr>
          <a:xfrm>
            <a:off x="995496" y="3584780"/>
            <a:ext cx="442750" cy="246221"/>
          </a:xfrm>
          <a:prstGeom prst="rect">
            <a:avLst/>
          </a:prstGeom>
        </p:spPr>
        <p:txBody>
          <a:bodyPr wrap="none">
            <a:spAutoFit/>
          </a:bodyPr>
          <a:lstStyle/>
          <a:p>
            <a:r>
              <a:rPr lang="cs-CZ" sz="1000" dirty="0">
                <a:solidFill>
                  <a:srgbClr val="000000"/>
                </a:solidFill>
              </a:rPr>
              <a:t>72,6 </a:t>
            </a:r>
            <a:endParaRPr lang="cs-CZ" sz="1000" dirty="0"/>
          </a:p>
        </p:txBody>
      </p:sp>
      <p:sp>
        <p:nvSpPr>
          <p:cNvPr id="29" name="Obdélník 20">
            <a:extLst>
              <a:ext uri="{FF2B5EF4-FFF2-40B4-BE49-F238E27FC236}">
                <a16:creationId xmlns:a16="http://schemas.microsoft.com/office/drawing/2014/main" id="{06101015-240C-4657-8CCA-9BD8DE1D8E52}"/>
              </a:ext>
            </a:extLst>
          </p:cNvPr>
          <p:cNvSpPr/>
          <p:nvPr/>
        </p:nvSpPr>
        <p:spPr>
          <a:xfrm>
            <a:off x="3947137" y="2772921"/>
            <a:ext cx="442750" cy="246221"/>
          </a:xfrm>
          <a:prstGeom prst="rect">
            <a:avLst/>
          </a:prstGeom>
        </p:spPr>
        <p:txBody>
          <a:bodyPr wrap="none">
            <a:spAutoFit/>
          </a:bodyPr>
          <a:lstStyle/>
          <a:p>
            <a:r>
              <a:rPr lang="cs-CZ" sz="1000" dirty="0">
                <a:solidFill>
                  <a:srgbClr val="000000"/>
                </a:solidFill>
              </a:rPr>
              <a:t>76,3 </a:t>
            </a:r>
            <a:endParaRPr lang="cs-CZ" sz="1000" dirty="0"/>
          </a:p>
        </p:txBody>
      </p:sp>
      <p:sp>
        <p:nvSpPr>
          <p:cNvPr id="30" name="Obdélník 21">
            <a:extLst>
              <a:ext uri="{FF2B5EF4-FFF2-40B4-BE49-F238E27FC236}">
                <a16:creationId xmlns:a16="http://schemas.microsoft.com/office/drawing/2014/main" id="{A616C8CD-B0C6-4FB7-AFAA-E485A13B38EA}"/>
              </a:ext>
            </a:extLst>
          </p:cNvPr>
          <p:cNvSpPr/>
          <p:nvPr/>
        </p:nvSpPr>
        <p:spPr>
          <a:xfrm>
            <a:off x="995496" y="3912013"/>
            <a:ext cx="442750" cy="246221"/>
          </a:xfrm>
          <a:prstGeom prst="rect">
            <a:avLst/>
          </a:prstGeom>
        </p:spPr>
        <p:txBody>
          <a:bodyPr wrap="none">
            <a:spAutoFit/>
          </a:bodyPr>
          <a:lstStyle/>
          <a:p>
            <a:r>
              <a:rPr lang="cs-CZ" sz="1000" dirty="0">
                <a:solidFill>
                  <a:srgbClr val="000000"/>
                </a:solidFill>
              </a:rPr>
              <a:t>72,1 </a:t>
            </a:r>
            <a:endParaRPr lang="cs-CZ" sz="1000" dirty="0"/>
          </a:p>
        </p:txBody>
      </p:sp>
      <p:sp>
        <p:nvSpPr>
          <p:cNvPr id="31" name="Obdélník 22">
            <a:extLst>
              <a:ext uri="{FF2B5EF4-FFF2-40B4-BE49-F238E27FC236}">
                <a16:creationId xmlns:a16="http://schemas.microsoft.com/office/drawing/2014/main" id="{5C349738-3395-4DE2-85FA-E01F45A3238A}"/>
              </a:ext>
            </a:extLst>
          </p:cNvPr>
          <p:cNvSpPr/>
          <p:nvPr/>
        </p:nvSpPr>
        <p:spPr>
          <a:xfrm>
            <a:off x="3947137" y="3219687"/>
            <a:ext cx="442750" cy="246221"/>
          </a:xfrm>
          <a:prstGeom prst="rect">
            <a:avLst/>
          </a:prstGeom>
        </p:spPr>
        <p:txBody>
          <a:bodyPr wrap="none">
            <a:spAutoFit/>
          </a:bodyPr>
          <a:lstStyle/>
          <a:p>
            <a:r>
              <a:rPr lang="cs-CZ" sz="1000" dirty="0">
                <a:solidFill>
                  <a:srgbClr val="000000"/>
                </a:solidFill>
              </a:rPr>
              <a:t>76,1 </a:t>
            </a:r>
            <a:endParaRPr lang="cs-CZ" sz="1000" dirty="0"/>
          </a:p>
        </p:txBody>
      </p:sp>
      <p:sp>
        <p:nvSpPr>
          <p:cNvPr id="32" name="Obdélník 23">
            <a:extLst>
              <a:ext uri="{FF2B5EF4-FFF2-40B4-BE49-F238E27FC236}">
                <a16:creationId xmlns:a16="http://schemas.microsoft.com/office/drawing/2014/main" id="{B465AE2C-2758-4B84-940B-5DF3FE775879}"/>
              </a:ext>
            </a:extLst>
          </p:cNvPr>
          <p:cNvSpPr/>
          <p:nvPr/>
        </p:nvSpPr>
        <p:spPr>
          <a:xfrm>
            <a:off x="976665" y="2328865"/>
            <a:ext cx="442750" cy="246221"/>
          </a:xfrm>
          <a:prstGeom prst="rect">
            <a:avLst/>
          </a:prstGeom>
        </p:spPr>
        <p:txBody>
          <a:bodyPr wrap="none">
            <a:spAutoFit/>
          </a:bodyPr>
          <a:lstStyle/>
          <a:p>
            <a:r>
              <a:rPr lang="cs-CZ" sz="1000" dirty="0">
                <a:solidFill>
                  <a:srgbClr val="000000"/>
                </a:solidFill>
              </a:rPr>
              <a:t>79,3 </a:t>
            </a:r>
            <a:endParaRPr lang="cs-CZ" sz="1000" dirty="0"/>
          </a:p>
        </p:txBody>
      </p:sp>
      <p:sp>
        <p:nvSpPr>
          <p:cNvPr id="33" name="Obdélník 24">
            <a:extLst>
              <a:ext uri="{FF2B5EF4-FFF2-40B4-BE49-F238E27FC236}">
                <a16:creationId xmlns:a16="http://schemas.microsoft.com/office/drawing/2014/main" id="{2C12603E-576A-4F53-AAC6-FC664E734323}"/>
              </a:ext>
            </a:extLst>
          </p:cNvPr>
          <p:cNvSpPr/>
          <p:nvPr/>
        </p:nvSpPr>
        <p:spPr>
          <a:xfrm>
            <a:off x="3947137" y="1670449"/>
            <a:ext cx="442750" cy="246221"/>
          </a:xfrm>
          <a:prstGeom prst="rect">
            <a:avLst/>
          </a:prstGeom>
        </p:spPr>
        <p:txBody>
          <a:bodyPr wrap="none">
            <a:spAutoFit/>
          </a:bodyPr>
          <a:lstStyle/>
          <a:p>
            <a:r>
              <a:rPr lang="cs-CZ" sz="1000" dirty="0">
                <a:solidFill>
                  <a:srgbClr val="000000"/>
                </a:solidFill>
              </a:rPr>
              <a:t>82,7 </a:t>
            </a:r>
            <a:endParaRPr lang="cs-CZ" sz="1000" dirty="0"/>
          </a:p>
        </p:txBody>
      </p:sp>
      <p:sp>
        <p:nvSpPr>
          <p:cNvPr id="34" name="Obdélník 25">
            <a:extLst>
              <a:ext uri="{FF2B5EF4-FFF2-40B4-BE49-F238E27FC236}">
                <a16:creationId xmlns:a16="http://schemas.microsoft.com/office/drawing/2014/main" id="{534124AC-20D0-4A21-8DEC-655FFBB07F64}"/>
              </a:ext>
            </a:extLst>
          </p:cNvPr>
          <p:cNvSpPr/>
          <p:nvPr/>
        </p:nvSpPr>
        <p:spPr>
          <a:xfrm>
            <a:off x="995496" y="2772922"/>
            <a:ext cx="442750" cy="246221"/>
          </a:xfrm>
          <a:prstGeom prst="rect">
            <a:avLst/>
          </a:prstGeom>
        </p:spPr>
        <p:txBody>
          <a:bodyPr wrap="none">
            <a:spAutoFit/>
          </a:bodyPr>
          <a:lstStyle/>
          <a:p>
            <a:r>
              <a:rPr lang="cs-CZ" sz="1000" dirty="0">
                <a:solidFill>
                  <a:srgbClr val="000000"/>
                </a:solidFill>
              </a:rPr>
              <a:t>78,7 </a:t>
            </a:r>
            <a:endParaRPr lang="cs-CZ" sz="1000" dirty="0"/>
          </a:p>
        </p:txBody>
      </p:sp>
      <p:sp>
        <p:nvSpPr>
          <p:cNvPr id="35" name="Obdélník 26">
            <a:extLst>
              <a:ext uri="{FF2B5EF4-FFF2-40B4-BE49-F238E27FC236}">
                <a16:creationId xmlns:a16="http://schemas.microsoft.com/office/drawing/2014/main" id="{51D969E9-1264-4FCD-B880-44714B9DED86}"/>
              </a:ext>
            </a:extLst>
          </p:cNvPr>
          <p:cNvSpPr/>
          <p:nvPr/>
        </p:nvSpPr>
        <p:spPr>
          <a:xfrm>
            <a:off x="4066068" y="2117215"/>
            <a:ext cx="442750" cy="246221"/>
          </a:xfrm>
          <a:prstGeom prst="rect">
            <a:avLst/>
          </a:prstGeom>
        </p:spPr>
        <p:txBody>
          <a:bodyPr wrap="none">
            <a:spAutoFit/>
          </a:bodyPr>
          <a:lstStyle/>
          <a:p>
            <a:r>
              <a:rPr lang="cs-CZ" sz="1000" dirty="0">
                <a:solidFill>
                  <a:srgbClr val="000000"/>
                </a:solidFill>
              </a:rPr>
              <a:t>82,1 </a:t>
            </a:r>
            <a:endParaRPr lang="cs-CZ" sz="1000" dirty="0"/>
          </a:p>
        </p:txBody>
      </p:sp>
    </p:spTree>
    <p:extLst>
      <p:ext uri="{BB962C8B-B14F-4D97-AF65-F5344CB8AC3E}">
        <p14:creationId xmlns:p14="http://schemas.microsoft.com/office/powerpoint/2010/main" val="2913005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7">
            <a:extLst>
              <a:ext uri="{FF2B5EF4-FFF2-40B4-BE49-F238E27FC236}">
                <a16:creationId xmlns:a16="http://schemas.microsoft.com/office/drawing/2014/main" id="{B6EAB828-7AC8-4B85-AFD8-D6C3AE431BD6}"/>
              </a:ext>
            </a:extLst>
          </p:cNvPr>
          <p:cNvSpPr txBox="1"/>
          <p:nvPr/>
        </p:nvSpPr>
        <p:spPr>
          <a:xfrm>
            <a:off x="7314045" y="702902"/>
            <a:ext cx="4594861" cy="5693866"/>
          </a:xfrm>
          <a:prstGeom prst="rect">
            <a:avLst/>
          </a:prstGeom>
          <a:noFill/>
          <a:ln>
            <a:noFill/>
          </a:ln>
        </p:spPr>
        <p:txBody>
          <a:bodyPr wrap="square" rtlCol="0">
            <a:spAutoFit/>
          </a:bodyPr>
          <a:lstStyle/>
          <a:p>
            <a:r>
              <a:rPr lang="cs-CZ" sz="1400" dirty="0"/>
              <a:t>Při bližším pohledu na jednotlivé regiony ČR lze výrazné odlišnosti v dosahované délce života obyvatel korelovat s hustotou sítě poskytovatelů zdravotních služeb, či s vybranými socioekonomickými parametry. Tyto analýzy mohou přispět k vysvětlení zjištěných rozdílů, které jsou velmi významné. Střední délka života při narození se v různých okresech ČR liší o více než 4 roky, a to u mužů i u žen. Ve větších městech jako Praha a Brno je střední délka života nejvyšší, zatímco v okresech severně položeného Ústeckého kraje je nejnižší. </a:t>
            </a:r>
          </a:p>
          <a:p>
            <a:endParaRPr lang="cs-CZ" sz="1400" dirty="0"/>
          </a:p>
          <a:p>
            <a:r>
              <a:rPr lang="cs-CZ" sz="1400" dirty="0"/>
              <a:t>Střední délka života v okresech ČR významně negativně koreluje s mírou registrované nezaměstnanosti a podílem obyvatelstva s pouze základním vzděláním. Počet ambulantních či nemocničních lékařů a počet lůžek vykazují pouze slabou pozitivní korelaci se střední délkou života, což odráží celkově vysokou dostupnost lékařské péče napříč regiony. V porovnání s většinou ostatních zemí OECD je dostupnost lékařské péče ve všech regionech relativně vysoká, a proto rozdíly ve výsledcích v oblasti zdraví s největší pravděpodobností odrážejí regionální rozdíly v socioekonomických faktorech. Výsledky dosud provedených analýz tak ukazují na význam preventivních programů a programů zvyšování zdravotní gramotnosti zejména ve sociálně slabších skupinách obyvatel.</a:t>
            </a:r>
          </a:p>
        </p:txBody>
      </p:sp>
      <p:graphicFrame>
        <p:nvGraphicFramePr>
          <p:cNvPr id="13" name="Graf 12">
            <a:extLst>
              <a:ext uri="{FF2B5EF4-FFF2-40B4-BE49-F238E27FC236}">
                <a16:creationId xmlns:a16="http://schemas.microsoft.com/office/drawing/2014/main" id="{7F4F0ECF-E8AC-44E3-A626-B0327ED137D2}"/>
              </a:ext>
            </a:extLst>
          </p:cNvPr>
          <p:cNvGraphicFramePr/>
          <p:nvPr/>
        </p:nvGraphicFramePr>
        <p:xfrm>
          <a:off x="540000" y="1260000"/>
          <a:ext cx="3240000" cy="25200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ovéPole 13">
            <a:extLst>
              <a:ext uri="{FF2B5EF4-FFF2-40B4-BE49-F238E27FC236}">
                <a16:creationId xmlns:a16="http://schemas.microsoft.com/office/drawing/2014/main" id="{6D870D42-3FD0-44BD-BE58-CE7CA2C8380E}"/>
              </a:ext>
            </a:extLst>
          </p:cNvPr>
          <p:cNvSpPr txBox="1"/>
          <p:nvPr/>
        </p:nvSpPr>
        <p:spPr>
          <a:xfrm>
            <a:off x="1818000" y="1706574"/>
            <a:ext cx="684000" cy="195814"/>
          </a:xfrm>
          <a:prstGeom prst="rect">
            <a:avLst/>
          </a:prstGeom>
          <a:noFill/>
        </p:spPr>
        <p:txBody>
          <a:bodyPr wrap="square" lIns="36000" tIns="36000" rIns="36000" bIns="36000" rtlCol="0">
            <a:spAutoFit/>
          </a:bodyPr>
          <a:lstStyle/>
          <a:p>
            <a:pPr algn="ctr"/>
            <a:r>
              <a:rPr lang="cs-CZ" sz="800" dirty="0"/>
              <a:t>Zdroj: OECD</a:t>
            </a:r>
          </a:p>
        </p:txBody>
      </p:sp>
      <p:graphicFrame>
        <p:nvGraphicFramePr>
          <p:cNvPr id="15" name="Graf 14">
            <a:extLst>
              <a:ext uri="{FF2B5EF4-FFF2-40B4-BE49-F238E27FC236}">
                <a16:creationId xmlns:a16="http://schemas.microsoft.com/office/drawing/2014/main" id="{CE878B52-6E2D-4AE4-BB70-8EB8F5A92056}"/>
              </a:ext>
            </a:extLst>
          </p:cNvPr>
          <p:cNvGraphicFramePr/>
          <p:nvPr/>
        </p:nvGraphicFramePr>
        <p:xfrm>
          <a:off x="3780000" y="1260000"/>
          <a:ext cx="3240000" cy="25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f 15">
            <a:extLst>
              <a:ext uri="{FF2B5EF4-FFF2-40B4-BE49-F238E27FC236}">
                <a16:creationId xmlns:a16="http://schemas.microsoft.com/office/drawing/2014/main" id="{85D1ADA5-9EDB-44A7-A7E3-0C16C1300C5F}"/>
              </a:ext>
            </a:extLst>
          </p:cNvPr>
          <p:cNvGraphicFramePr/>
          <p:nvPr/>
        </p:nvGraphicFramePr>
        <p:xfrm>
          <a:off x="540000" y="3780000"/>
          <a:ext cx="324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af 16">
            <a:extLst>
              <a:ext uri="{FF2B5EF4-FFF2-40B4-BE49-F238E27FC236}">
                <a16:creationId xmlns:a16="http://schemas.microsoft.com/office/drawing/2014/main" id="{E93B38D3-87D8-4340-BF87-E3752D1C2DCE}"/>
              </a:ext>
            </a:extLst>
          </p:cNvPr>
          <p:cNvGraphicFramePr/>
          <p:nvPr/>
        </p:nvGraphicFramePr>
        <p:xfrm>
          <a:off x="3780000" y="3780000"/>
          <a:ext cx="3240000"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ovéPole 17">
            <a:extLst>
              <a:ext uri="{FF2B5EF4-FFF2-40B4-BE49-F238E27FC236}">
                <a16:creationId xmlns:a16="http://schemas.microsoft.com/office/drawing/2014/main" id="{8B6C8C14-932A-4D5D-A44A-5D645E85BE22}"/>
              </a:ext>
            </a:extLst>
          </p:cNvPr>
          <p:cNvSpPr txBox="1"/>
          <p:nvPr/>
        </p:nvSpPr>
        <p:spPr>
          <a:xfrm>
            <a:off x="5058000" y="1706574"/>
            <a:ext cx="684000" cy="195814"/>
          </a:xfrm>
          <a:prstGeom prst="rect">
            <a:avLst/>
          </a:prstGeom>
          <a:noFill/>
        </p:spPr>
        <p:txBody>
          <a:bodyPr wrap="square" lIns="36000" tIns="36000" rIns="36000" bIns="36000" rtlCol="0">
            <a:spAutoFit/>
          </a:bodyPr>
          <a:lstStyle/>
          <a:p>
            <a:pPr algn="ctr"/>
            <a:r>
              <a:rPr lang="cs-CZ" sz="800" dirty="0"/>
              <a:t>Zdroj: OECD</a:t>
            </a:r>
          </a:p>
        </p:txBody>
      </p:sp>
      <p:sp>
        <p:nvSpPr>
          <p:cNvPr id="19" name="TextovéPole 18">
            <a:extLst>
              <a:ext uri="{FF2B5EF4-FFF2-40B4-BE49-F238E27FC236}">
                <a16:creationId xmlns:a16="http://schemas.microsoft.com/office/drawing/2014/main" id="{68ACDC33-1533-4BC7-9997-9545E57868C6}"/>
              </a:ext>
            </a:extLst>
          </p:cNvPr>
          <p:cNvSpPr txBox="1"/>
          <p:nvPr/>
        </p:nvSpPr>
        <p:spPr>
          <a:xfrm>
            <a:off x="1818000" y="4224531"/>
            <a:ext cx="684000" cy="195814"/>
          </a:xfrm>
          <a:prstGeom prst="rect">
            <a:avLst/>
          </a:prstGeom>
          <a:noFill/>
        </p:spPr>
        <p:txBody>
          <a:bodyPr wrap="square" lIns="36000" tIns="36000" rIns="36000" bIns="36000" rtlCol="0">
            <a:spAutoFit/>
          </a:bodyPr>
          <a:lstStyle/>
          <a:p>
            <a:pPr algn="ctr"/>
            <a:r>
              <a:rPr lang="cs-CZ" sz="800" dirty="0"/>
              <a:t>Zdroj: OECD</a:t>
            </a:r>
          </a:p>
        </p:txBody>
      </p:sp>
      <p:sp>
        <p:nvSpPr>
          <p:cNvPr id="30" name="TextovéPole 29">
            <a:extLst>
              <a:ext uri="{FF2B5EF4-FFF2-40B4-BE49-F238E27FC236}">
                <a16:creationId xmlns:a16="http://schemas.microsoft.com/office/drawing/2014/main" id="{1F60591F-6361-44D4-99B5-0E4DBA9DFC7F}"/>
              </a:ext>
            </a:extLst>
          </p:cNvPr>
          <p:cNvSpPr txBox="1"/>
          <p:nvPr/>
        </p:nvSpPr>
        <p:spPr>
          <a:xfrm>
            <a:off x="5058000" y="4224531"/>
            <a:ext cx="684000" cy="195814"/>
          </a:xfrm>
          <a:prstGeom prst="rect">
            <a:avLst/>
          </a:prstGeom>
          <a:noFill/>
        </p:spPr>
        <p:txBody>
          <a:bodyPr wrap="square" lIns="36000" tIns="36000" rIns="36000" bIns="36000" rtlCol="0">
            <a:spAutoFit/>
          </a:bodyPr>
          <a:lstStyle/>
          <a:p>
            <a:pPr algn="ctr"/>
            <a:r>
              <a:rPr lang="cs-CZ" sz="800" dirty="0"/>
              <a:t>Zdroj: OECD</a:t>
            </a:r>
          </a:p>
        </p:txBody>
      </p:sp>
      <p:sp>
        <p:nvSpPr>
          <p:cNvPr id="20" name="TextBox 6">
            <a:extLst>
              <a:ext uri="{FF2B5EF4-FFF2-40B4-BE49-F238E27FC236}">
                <a16:creationId xmlns:a16="http://schemas.microsoft.com/office/drawing/2014/main" id="{E7F5FDF2-BB67-41F5-97FF-32B347165ECB}"/>
              </a:ext>
            </a:extLst>
          </p:cNvPr>
          <p:cNvSpPr txBox="1"/>
          <p:nvPr/>
        </p:nvSpPr>
        <p:spPr>
          <a:xfrm>
            <a:off x="257557" y="653725"/>
            <a:ext cx="7733918" cy="307777"/>
          </a:xfrm>
          <a:prstGeom prst="rect">
            <a:avLst/>
          </a:prstGeom>
          <a:noFill/>
        </p:spPr>
        <p:txBody>
          <a:bodyPr wrap="square" rtlCol="0">
            <a:spAutoFit/>
          </a:bodyPr>
          <a:lstStyle/>
          <a:p>
            <a:r>
              <a:rPr lang="cs-CZ" sz="1400" dirty="0"/>
              <a:t>Zdroj: </a:t>
            </a:r>
            <a:r>
              <a:rPr lang="en-US" sz="1400" dirty="0"/>
              <a:t>OECD (2018), OECD Economic Surveys: Czech Republic 2018</a:t>
            </a:r>
            <a:r>
              <a:rPr lang="cs-CZ" sz="1400" dirty="0"/>
              <a:t>.</a:t>
            </a:r>
            <a:r>
              <a:rPr lang="en-US" sz="1400" dirty="0"/>
              <a:t> OECD Publishing, Paris</a:t>
            </a:r>
          </a:p>
        </p:txBody>
      </p:sp>
      <p:sp>
        <p:nvSpPr>
          <p:cNvPr id="3" name="Title 2"/>
          <p:cNvSpPr>
            <a:spLocks noGrp="1"/>
          </p:cNvSpPr>
          <p:nvPr>
            <p:ph type="title"/>
          </p:nvPr>
        </p:nvSpPr>
        <p:spPr/>
        <p:txBody>
          <a:bodyPr>
            <a:normAutofit/>
          </a:bodyPr>
          <a:lstStyle/>
          <a:p>
            <a:r>
              <a:rPr lang="cs-CZ" sz="2800" dirty="0"/>
              <a:t>Determinanty délky </a:t>
            </a:r>
            <a:r>
              <a:rPr lang="en-US" sz="2800" dirty="0" err="1"/>
              <a:t>života</a:t>
            </a:r>
            <a:r>
              <a:rPr lang="en-US" sz="2800" dirty="0"/>
              <a:t> v </a:t>
            </a:r>
            <a:r>
              <a:rPr lang="en-US" sz="2800" dirty="0" err="1"/>
              <a:t>krajích</a:t>
            </a:r>
            <a:r>
              <a:rPr lang="en-US" sz="2800" dirty="0"/>
              <a:t> ČR</a:t>
            </a:r>
            <a:r>
              <a:rPr lang="cs-CZ" sz="2800" dirty="0"/>
              <a:t> – report OECD 2018</a:t>
            </a:r>
            <a:endParaRPr lang="en-US" sz="2800" dirty="0"/>
          </a:p>
        </p:txBody>
      </p:sp>
    </p:spTree>
    <p:extLst>
      <p:ext uri="{BB962C8B-B14F-4D97-AF65-F5344CB8AC3E}">
        <p14:creationId xmlns:p14="http://schemas.microsoft.com/office/powerpoint/2010/main" val="2215181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7">
            <a:extLst>
              <a:ext uri="{FF2B5EF4-FFF2-40B4-BE49-F238E27FC236}">
                <a16:creationId xmlns:a16="http://schemas.microsoft.com/office/drawing/2014/main" id="{B6EAB828-7AC8-4B85-AFD8-D6C3AE431BD6}"/>
              </a:ext>
            </a:extLst>
          </p:cNvPr>
          <p:cNvSpPr txBox="1"/>
          <p:nvPr/>
        </p:nvSpPr>
        <p:spPr>
          <a:xfrm>
            <a:off x="7205743" y="897580"/>
            <a:ext cx="4769707" cy="5262979"/>
          </a:xfrm>
          <a:prstGeom prst="rect">
            <a:avLst/>
          </a:prstGeom>
          <a:noFill/>
          <a:ln>
            <a:noFill/>
          </a:ln>
        </p:spPr>
        <p:txBody>
          <a:bodyPr wrap="square" rtlCol="0">
            <a:spAutoFit/>
          </a:bodyPr>
          <a:lstStyle/>
          <a:p>
            <a:r>
              <a:rPr lang="cs-CZ" sz="1400" dirty="0"/>
              <a:t>Při bližším pohledu na jednotlivé regiony ČR lze výrazné odlišnosti v dosahované délce života obyvatel porovnat s hustotou sítě poskytovatelů zdravotních služeb, či s vybranými socioekonomickými parametry. Tyto analýzy mohou přispět k vysvětlení zjištěných rozdílů, které jsou velmi významné. Střední délka života při narození se v různých okresech ČR liší o více než 4 roky, a to u mužů i u žen. Ve větších městech jako Praha a Brno je střední délka života nejvyšší, zatímco v severně položeném Ústeckém a Karlovarském kraji je naděje dožití nejnižší.</a:t>
            </a:r>
          </a:p>
          <a:p>
            <a:r>
              <a:rPr lang="cs-CZ" sz="1400" dirty="0"/>
              <a:t>Střední délka života v krajích ČR významně negativně koreluje u mužů s mírou registrované nezaměstnanosti a u obou pohlaví s podílem obyvatelstva s pouze základním vzděláním. Počet ambulantních či nemocničních lékařů a počet lůžek vykazují pouze slabou pozitivní korelaci se střední délkou života, což odráží celkově vysokou dostupnost lékařské péče napříč regiony. </a:t>
            </a:r>
          </a:p>
          <a:p>
            <a:r>
              <a:rPr lang="cs-CZ" sz="1400" dirty="0"/>
              <a:t>Hradec Králové patří mezi regiony s nadprůměrnou délkou života, a to zejména u mužů (ve srovnání s průměrem ČR). Tomu odpovídají nadprůměrné kapacity poskytovatelů zdrav. služeb v počtu akutních lůžek. Počty úvazků lékařů jsou </a:t>
            </a:r>
            <a:r>
              <a:rPr lang="cs-CZ" sz="1400" dirty="0" smtClean="0"/>
              <a:t>spíše </a:t>
            </a:r>
            <a:r>
              <a:rPr lang="cs-CZ" sz="1400" dirty="0"/>
              <a:t>průměrné. Socio-ekonomické ukazatele kraj významně odlišují od průměru pouze v případě vyšší vzdělanosti žen. Nezaměstnanost </a:t>
            </a:r>
            <a:r>
              <a:rPr lang="cs-CZ" sz="1400" dirty="0" smtClean="0"/>
              <a:t>téměř </a:t>
            </a:r>
            <a:r>
              <a:rPr lang="cs-CZ" sz="1400" dirty="0"/>
              <a:t>odpovídá průměru ČR.</a:t>
            </a:r>
          </a:p>
        </p:txBody>
      </p:sp>
      <p:sp>
        <p:nvSpPr>
          <p:cNvPr id="20" name="TextBox 6">
            <a:extLst>
              <a:ext uri="{FF2B5EF4-FFF2-40B4-BE49-F238E27FC236}">
                <a16:creationId xmlns:a16="http://schemas.microsoft.com/office/drawing/2014/main" id="{E7F5FDF2-BB67-41F5-97FF-32B347165ECB}"/>
              </a:ext>
            </a:extLst>
          </p:cNvPr>
          <p:cNvSpPr txBox="1"/>
          <p:nvPr/>
        </p:nvSpPr>
        <p:spPr>
          <a:xfrm>
            <a:off x="283094" y="592084"/>
            <a:ext cx="7708380" cy="307777"/>
          </a:xfrm>
          <a:prstGeom prst="rect">
            <a:avLst/>
          </a:prstGeom>
          <a:noFill/>
        </p:spPr>
        <p:txBody>
          <a:bodyPr wrap="square" rtlCol="0">
            <a:spAutoFit/>
          </a:bodyPr>
          <a:lstStyle/>
          <a:p>
            <a:r>
              <a:rPr lang="cs-CZ" sz="1400" dirty="0"/>
              <a:t>Zdroj: ČSÚ (naděje dožití, nezaměstnanost, vzdělání), ÚZIS ČR (lékaři, lůžka)</a:t>
            </a:r>
            <a:endParaRPr lang="en-US" sz="1400" dirty="0"/>
          </a:p>
        </p:txBody>
      </p:sp>
      <p:sp>
        <p:nvSpPr>
          <p:cNvPr id="3" name="Title 2"/>
          <p:cNvSpPr>
            <a:spLocks noGrp="1"/>
          </p:cNvSpPr>
          <p:nvPr>
            <p:ph type="title"/>
          </p:nvPr>
        </p:nvSpPr>
        <p:spPr/>
        <p:txBody>
          <a:bodyPr/>
          <a:lstStyle/>
          <a:p>
            <a:r>
              <a:rPr lang="en-US" dirty="0" err="1"/>
              <a:t>Délka</a:t>
            </a:r>
            <a:r>
              <a:rPr lang="en-US" dirty="0"/>
              <a:t> </a:t>
            </a:r>
            <a:r>
              <a:rPr lang="en-US" dirty="0" err="1"/>
              <a:t>života</a:t>
            </a:r>
            <a:r>
              <a:rPr lang="en-US" dirty="0"/>
              <a:t> v </a:t>
            </a:r>
            <a:r>
              <a:rPr lang="en-US" dirty="0" err="1"/>
              <a:t>krajích</a:t>
            </a:r>
            <a:r>
              <a:rPr lang="en-US" dirty="0"/>
              <a:t> ČR a </a:t>
            </a:r>
            <a:r>
              <a:rPr lang="en-US" dirty="0" err="1"/>
              <a:t>vybrané</a:t>
            </a:r>
            <a:r>
              <a:rPr lang="en-US" dirty="0"/>
              <a:t> </a:t>
            </a:r>
            <a:r>
              <a:rPr lang="en-US" dirty="0" err="1"/>
              <a:t>determinanty</a:t>
            </a:r>
            <a:r>
              <a:rPr lang="en-US" dirty="0"/>
              <a:t> </a:t>
            </a:r>
          </a:p>
        </p:txBody>
      </p:sp>
      <p:sp>
        <p:nvSpPr>
          <p:cNvPr id="37" name="Obdélník 36">
            <a:extLst>
              <a:ext uri="{FF2B5EF4-FFF2-40B4-BE49-F238E27FC236}">
                <a16:creationId xmlns:a16="http://schemas.microsoft.com/office/drawing/2014/main" id="{9AC64D19-997A-49B4-8531-D94CE86A0A3B}"/>
              </a:ext>
            </a:extLst>
          </p:cNvPr>
          <p:cNvSpPr/>
          <p:nvPr/>
        </p:nvSpPr>
        <p:spPr>
          <a:xfrm>
            <a:off x="3554174" y="2755683"/>
            <a:ext cx="1124566" cy="938719"/>
          </a:xfrm>
          <a:prstGeom prst="rect">
            <a:avLst/>
          </a:prstGeom>
        </p:spPr>
        <p:txBody>
          <a:bodyPr wrap="square">
            <a:spAutoFit/>
          </a:bodyPr>
          <a:lstStyle/>
          <a:p>
            <a:pPr>
              <a:defRPr sz="1200" b="0" i="0" u="none" strike="noStrike" kern="1200" spc="0" baseline="0">
                <a:solidFill>
                  <a:prstClr val="black"/>
                </a:solidFill>
                <a:latin typeface="+mn-lt"/>
                <a:ea typeface="+mn-ea"/>
                <a:cs typeface="+mn-cs"/>
              </a:defRPr>
            </a:pPr>
            <a:r>
              <a:rPr lang="cs-CZ" sz="1100" b="1" dirty="0"/>
              <a:t>ženy</a:t>
            </a:r>
          </a:p>
          <a:p>
            <a:pPr>
              <a:defRPr sz="1200" b="0" i="0" u="none" strike="noStrike" kern="1200" spc="0" baseline="0">
                <a:solidFill>
                  <a:prstClr val="black"/>
                </a:solidFill>
                <a:latin typeface="+mn-lt"/>
                <a:ea typeface="+mn-ea"/>
                <a:cs typeface="+mn-cs"/>
              </a:defRPr>
            </a:pPr>
            <a:r>
              <a:rPr lang="cs-CZ" sz="1100" b="1" dirty="0"/>
              <a:t>muži</a:t>
            </a:r>
          </a:p>
          <a:p>
            <a:pPr>
              <a:defRPr sz="1200" b="0" i="0" u="none" strike="noStrike" kern="1200" spc="0" baseline="0">
                <a:solidFill>
                  <a:prstClr val="black"/>
                </a:solidFill>
                <a:latin typeface="+mn-lt"/>
                <a:ea typeface="+mn-ea"/>
                <a:cs typeface="+mn-cs"/>
              </a:defRPr>
            </a:pPr>
            <a:endParaRPr lang="cs-CZ" sz="1100" b="1" dirty="0"/>
          </a:p>
          <a:p>
            <a:pPr>
              <a:defRPr sz="1200" b="0" i="0" u="none" strike="noStrike" kern="1200" spc="0" baseline="0">
                <a:solidFill>
                  <a:prstClr val="black"/>
                </a:solidFill>
                <a:latin typeface="+mn-lt"/>
                <a:ea typeface="+mn-ea"/>
                <a:cs typeface="+mn-cs"/>
              </a:defRPr>
            </a:pPr>
            <a:r>
              <a:rPr lang="cs-CZ" sz="1100" b="1" dirty="0"/>
              <a:t>hodnota ČR</a:t>
            </a:r>
          </a:p>
          <a:p>
            <a:pPr>
              <a:defRPr sz="1200" b="0" i="0" u="none" strike="noStrike" kern="1200" spc="0" baseline="0">
                <a:solidFill>
                  <a:prstClr val="black"/>
                </a:solidFill>
                <a:latin typeface="+mn-lt"/>
                <a:ea typeface="+mn-ea"/>
                <a:cs typeface="+mn-cs"/>
              </a:defRPr>
            </a:pPr>
            <a:r>
              <a:rPr lang="cs-CZ" sz="1100" b="1" dirty="0"/>
              <a:t>hodnota kraje</a:t>
            </a:r>
            <a:endParaRPr lang="en-US" sz="1100" b="1" dirty="0"/>
          </a:p>
        </p:txBody>
      </p:sp>
      <p:sp>
        <p:nvSpPr>
          <p:cNvPr id="38" name="Kosočtverec 37">
            <a:extLst>
              <a:ext uri="{FF2B5EF4-FFF2-40B4-BE49-F238E27FC236}">
                <a16:creationId xmlns:a16="http://schemas.microsoft.com/office/drawing/2014/main" id="{90226023-C893-49BA-8AC4-AD4B028CC017}"/>
              </a:ext>
            </a:extLst>
          </p:cNvPr>
          <p:cNvSpPr/>
          <p:nvPr/>
        </p:nvSpPr>
        <p:spPr>
          <a:xfrm>
            <a:off x="3524449" y="2857473"/>
            <a:ext cx="72000" cy="72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Kosočtverec 38">
            <a:extLst>
              <a:ext uri="{FF2B5EF4-FFF2-40B4-BE49-F238E27FC236}">
                <a16:creationId xmlns:a16="http://schemas.microsoft.com/office/drawing/2014/main" id="{5D3152D9-781A-4579-AC82-DCDABE37CDBB}"/>
              </a:ext>
            </a:extLst>
          </p:cNvPr>
          <p:cNvSpPr/>
          <p:nvPr/>
        </p:nvSpPr>
        <p:spPr>
          <a:xfrm>
            <a:off x="3525798" y="3017236"/>
            <a:ext cx="72000" cy="72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Kosočtverec 39">
            <a:extLst>
              <a:ext uri="{FF2B5EF4-FFF2-40B4-BE49-F238E27FC236}">
                <a16:creationId xmlns:a16="http://schemas.microsoft.com/office/drawing/2014/main" id="{8BE8E846-2721-4DB0-A918-F767AC79244E}"/>
              </a:ext>
            </a:extLst>
          </p:cNvPr>
          <p:cNvSpPr/>
          <p:nvPr/>
        </p:nvSpPr>
        <p:spPr>
          <a:xfrm>
            <a:off x="3500739" y="3321000"/>
            <a:ext cx="108000" cy="108000"/>
          </a:xfrm>
          <a:prstGeom prst="diamond">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dirty="0"/>
          </a:p>
        </p:txBody>
      </p:sp>
      <p:sp>
        <p:nvSpPr>
          <p:cNvPr id="41" name="Kosočtverec 40">
            <a:extLst>
              <a:ext uri="{FF2B5EF4-FFF2-40B4-BE49-F238E27FC236}">
                <a16:creationId xmlns:a16="http://schemas.microsoft.com/office/drawing/2014/main" id="{32B0AAAC-B3FD-463C-B1C4-967D22B517BD}"/>
              </a:ext>
            </a:extLst>
          </p:cNvPr>
          <p:cNvSpPr/>
          <p:nvPr/>
        </p:nvSpPr>
        <p:spPr>
          <a:xfrm>
            <a:off x="3500739" y="3495835"/>
            <a:ext cx="108000" cy="108000"/>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dirty="0"/>
          </a:p>
        </p:txBody>
      </p:sp>
      <p:graphicFrame>
        <p:nvGraphicFramePr>
          <p:cNvPr id="15" name="Graf 14">
            <a:extLst>
              <a:ext uri="{FF2B5EF4-FFF2-40B4-BE49-F238E27FC236}">
                <a16:creationId xmlns:a16="http://schemas.microsoft.com/office/drawing/2014/main" id="{F2194A3F-79C0-469B-A5CB-8AC9BA38B792}"/>
              </a:ext>
            </a:extLst>
          </p:cNvPr>
          <p:cNvGraphicFramePr/>
          <p:nvPr>
            <p:extLst>
              <p:ext uri="{D42A27DB-BD31-4B8C-83A1-F6EECF244321}">
                <p14:modId xmlns:p14="http://schemas.microsoft.com/office/powerpoint/2010/main" val="3079664643"/>
              </p:ext>
            </p:extLst>
          </p:nvPr>
        </p:nvGraphicFramePr>
        <p:xfrm>
          <a:off x="228947" y="818582"/>
          <a:ext cx="3240000" cy="272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af 15">
            <a:extLst>
              <a:ext uri="{FF2B5EF4-FFF2-40B4-BE49-F238E27FC236}">
                <a16:creationId xmlns:a16="http://schemas.microsoft.com/office/drawing/2014/main" id="{031B7861-CAAB-41D2-826F-C48800858C24}"/>
              </a:ext>
            </a:extLst>
          </p:cNvPr>
          <p:cNvGraphicFramePr/>
          <p:nvPr>
            <p:extLst>
              <p:ext uri="{D42A27DB-BD31-4B8C-83A1-F6EECF244321}">
                <p14:modId xmlns:p14="http://schemas.microsoft.com/office/powerpoint/2010/main" val="2333502021"/>
              </p:ext>
            </p:extLst>
          </p:nvPr>
        </p:nvGraphicFramePr>
        <p:xfrm>
          <a:off x="4075817" y="818581"/>
          <a:ext cx="3239999" cy="27104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af 16">
            <a:extLst>
              <a:ext uri="{FF2B5EF4-FFF2-40B4-BE49-F238E27FC236}">
                <a16:creationId xmlns:a16="http://schemas.microsoft.com/office/drawing/2014/main" id="{265A8A2F-7C4C-4AA6-8C63-2706E19B1252}"/>
              </a:ext>
            </a:extLst>
          </p:cNvPr>
          <p:cNvGraphicFramePr/>
          <p:nvPr>
            <p:extLst>
              <p:ext uri="{D42A27DB-BD31-4B8C-83A1-F6EECF244321}">
                <p14:modId xmlns:p14="http://schemas.microsoft.com/office/powerpoint/2010/main" val="2933887470"/>
              </p:ext>
            </p:extLst>
          </p:nvPr>
        </p:nvGraphicFramePr>
        <p:xfrm>
          <a:off x="249824" y="3543781"/>
          <a:ext cx="3240000" cy="27104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af 17">
            <a:extLst>
              <a:ext uri="{FF2B5EF4-FFF2-40B4-BE49-F238E27FC236}">
                <a16:creationId xmlns:a16="http://schemas.microsoft.com/office/drawing/2014/main" id="{D70ED635-6EE2-4F24-ABDE-A658AF462F46}"/>
              </a:ext>
            </a:extLst>
          </p:cNvPr>
          <p:cNvGraphicFramePr/>
          <p:nvPr>
            <p:extLst>
              <p:ext uri="{D42A27DB-BD31-4B8C-83A1-F6EECF244321}">
                <p14:modId xmlns:p14="http://schemas.microsoft.com/office/powerpoint/2010/main" val="350678424"/>
              </p:ext>
            </p:extLst>
          </p:nvPr>
        </p:nvGraphicFramePr>
        <p:xfrm>
          <a:off x="4033406" y="3551677"/>
          <a:ext cx="3240000" cy="2710489"/>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ovéPole 18">
            <a:extLst>
              <a:ext uri="{FF2B5EF4-FFF2-40B4-BE49-F238E27FC236}">
                <a16:creationId xmlns:a16="http://schemas.microsoft.com/office/drawing/2014/main" id="{D496305B-9BE8-4775-B84E-6BAC3FA982ED}"/>
              </a:ext>
            </a:extLst>
          </p:cNvPr>
          <p:cNvSpPr txBox="1"/>
          <p:nvPr/>
        </p:nvSpPr>
        <p:spPr>
          <a:xfrm>
            <a:off x="5810103" y="1039002"/>
            <a:ext cx="682697" cy="276999"/>
          </a:xfrm>
          <a:prstGeom prst="rect">
            <a:avLst/>
          </a:prstGeom>
          <a:noFill/>
        </p:spPr>
        <p:txBody>
          <a:bodyPr wrap="square" rtlCol="0">
            <a:spAutoFit/>
          </a:bodyPr>
          <a:lstStyle/>
          <a:p>
            <a:pPr algn="ctr"/>
            <a:r>
              <a:rPr lang="cs-CZ" sz="1200" b="1" dirty="0"/>
              <a:t>HKK</a:t>
            </a:r>
          </a:p>
        </p:txBody>
      </p:sp>
      <p:sp>
        <p:nvSpPr>
          <p:cNvPr id="21" name="TextovéPole 20">
            <a:extLst>
              <a:ext uri="{FF2B5EF4-FFF2-40B4-BE49-F238E27FC236}">
                <a16:creationId xmlns:a16="http://schemas.microsoft.com/office/drawing/2014/main" id="{2F5D19D9-11E4-4160-97A6-4CC53FE3E67D}"/>
              </a:ext>
            </a:extLst>
          </p:cNvPr>
          <p:cNvSpPr txBox="1"/>
          <p:nvPr/>
        </p:nvSpPr>
        <p:spPr>
          <a:xfrm>
            <a:off x="1342773" y="1000924"/>
            <a:ext cx="776106" cy="276999"/>
          </a:xfrm>
          <a:prstGeom prst="rect">
            <a:avLst/>
          </a:prstGeom>
          <a:noFill/>
        </p:spPr>
        <p:txBody>
          <a:bodyPr wrap="square" rtlCol="0">
            <a:spAutoFit/>
          </a:bodyPr>
          <a:lstStyle/>
          <a:p>
            <a:pPr algn="ctr"/>
            <a:r>
              <a:rPr lang="cs-CZ" sz="1200" b="1" dirty="0"/>
              <a:t>HKK</a:t>
            </a:r>
          </a:p>
        </p:txBody>
      </p:sp>
      <p:sp>
        <p:nvSpPr>
          <p:cNvPr id="22" name="TextovéPole 21">
            <a:extLst>
              <a:ext uri="{FF2B5EF4-FFF2-40B4-BE49-F238E27FC236}">
                <a16:creationId xmlns:a16="http://schemas.microsoft.com/office/drawing/2014/main" id="{2D4AA497-BD2F-4B1B-A8A5-1D7ED39C0503}"/>
              </a:ext>
            </a:extLst>
          </p:cNvPr>
          <p:cNvSpPr txBox="1"/>
          <p:nvPr/>
        </p:nvSpPr>
        <p:spPr>
          <a:xfrm>
            <a:off x="5386934" y="3881747"/>
            <a:ext cx="595617" cy="276999"/>
          </a:xfrm>
          <a:prstGeom prst="rect">
            <a:avLst/>
          </a:prstGeom>
          <a:noFill/>
        </p:spPr>
        <p:txBody>
          <a:bodyPr wrap="square" rtlCol="0">
            <a:spAutoFit/>
          </a:bodyPr>
          <a:lstStyle/>
          <a:p>
            <a:pPr algn="ctr"/>
            <a:r>
              <a:rPr lang="cs-CZ" sz="1200" b="1" dirty="0"/>
              <a:t>HKK</a:t>
            </a:r>
          </a:p>
        </p:txBody>
      </p:sp>
      <p:sp>
        <p:nvSpPr>
          <p:cNvPr id="23" name="TextovéPole 22">
            <a:extLst>
              <a:ext uri="{FF2B5EF4-FFF2-40B4-BE49-F238E27FC236}">
                <a16:creationId xmlns:a16="http://schemas.microsoft.com/office/drawing/2014/main" id="{2CBCC626-4A9B-45DA-814D-6F145E6DB04B}"/>
              </a:ext>
            </a:extLst>
          </p:cNvPr>
          <p:cNvSpPr txBox="1"/>
          <p:nvPr/>
        </p:nvSpPr>
        <p:spPr>
          <a:xfrm>
            <a:off x="1848947" y="3743248"/>
            <a:ext cx="682697" cy="276999"/>
          </a:xfrm>
          <a:prstGeom prst="rect">
            <a:avLst/>
          </a:prstGeom>
          <a:noFill/>
        </p:spPr>
        <p:txBody>
          <a:bodyPr wrap="square" rtlCol="0">
            <a:spAutoFit/>
          </a:bodyPr>
          <a:lstStyle/>
          <a:p>
            <a:pPr algn="ctr"/>
            <a:r>
              <a:rPr lang="cs-CZ" sz="1200" b="1" dirty="0"/>
              <a:t>HKK</a:t>
            </a:r>
          </a:p>
        </p:txBody>
      </p:sp>
      <p:sp>
        <p:nvSpPr>
          <p:cNvPr id="25" name="TextovéPole 24">
            <a:extLst>
              <a:ext uri="{FF2B5EF4-FFF2-40B4-BE49-F238E27FC236}">
                <a16:creationId xmlns:a16="http://schemas.microsoft.com/office/drawing/2014/main" id="{072154B0-A0D1-472B-AA8E-E95EDC22AAEC}"/>
              </a:ext>
            </a:extLst>
          </p:cNvPr>
          <p:cNvSpPr txBox="1"/>
          <p:nvPr/>
        </p:nvSpPr>
        <p:spPr>
          <a:xfrm>
            <a:off x="1386770" y="4776903"/>
            <a:ext cx="682697" cy="276999"/>
          </a:xfrm>
          <a:prstGeom prst="rect">
            <a:avLst/>
          </a:prstGeom>
          <a:noFill/>
        </p:spPr>
        <p:txBody>
          <a:bodyPr wrap="square" rtlCol="0">
            <a:spAutoFit/>
          </a:bodyPr>
          <a:lstStyle/>
          <a:p>
            <a:pPr algn="ctr"/>
            <a:r>
              <a:rPr lang="cs-CZ" sz="1200" b="1" dirty="0"/>
              <a:t>HKK</a:t>
            </a:r>
          </a:p>
        </p:txBody>
      </p:sp>
      <p:sp>
        <p:nvSpPr>
          <p:cNvPr id="27" name="TextovéPole 26">
            <a:extLst>
              <a:ext uri="{FF2B5EF4-FFF2-40B4-BE49-F238E27FC236}">
                <a16:creationId xmlns:a16="http://schemas.microsoft.com/office/drawing/2014/main" id="{1E14A754-EB7F-4EA1-A03B-C216B365930F}"/>
              </a:ext>
            </a:extLst>
          </p:cNvPr>
          <p:cNvSpPr txBox="1"/>
          <p:nvPr/>
        </p:nvSpPr>
        <p:spPr>
          <a:xfrm>
            <a:off x="5045585" y="4794957"/>
            <a:ext cx="682697" cy="276999"/>
          </a:xfrm>
          <a:prstGeom prst="rect">
            <a:avLst/>
          </a:prstGeom>
          <a:noFill/>
        </p:spPr>
        <p:txBody>
          <a:bodyPr wrap="square" rtlCol="0">
            <a:spAutoFit/>
          </a:bodyPr>
          <a:lstStyle/>
          <a:p>
            <a:pPr algn="ctr"/>
            <a:r>
              <a:rPr lang="cs-CZ" sz="1200" b="1" dirty="0"/>
              <a:t>HKK</a:t>
            </a:r>
          </a:p>
        </p:txBody>
      </p:sp>
      <p:sp>
        <p:nvSpPr>
          <p:cNvPr id="28" name="TextovéPole 27">
            <a:extLst>
              <a:ext uri="{FF2B5EF4-FFF2-40B4-BE49-F238E27FC236}">
                <a16:creationId xmlns:a16="http://schemas.microsoft.com/office/drawing/2014/main" id="{939B3AA6-CCA2-4D29-B248-CFCC41AB096D}"/>
              </a:ext>
            </a:extLst>
          </p:cNvPr>
          <p:cNvSpPr txBox="1"/>
          <p:nvPr/>
        </p:nvSpPr>
        <p:spPr>
          <a:xfrm>
            <a:off x="5883183" y="2054775"/>
            <a:ext cx="559422" cy="276999"/>
          </a:xfrm>
          <a:prstGeom prst="rect">
            <a:avLst/>
          </a:prstGeom>
          <a:noFill/>
        </p:spPr>
        <p:txBody>
          <a:bodyPr wrap="square" rtlCol="0">
            <a:spAutoFit/>
          </a:bodyPr>
          <a:lstStyle/>
          <a:p>
            <a:pPr algn="ctr"/>
            <a:r>
              <a:rPr lang="cs-CZ" sz="1200" b="1" dirty="0"/>
              <a:t>HKK</a:t>
            </a:r>
          </a:p>
        </p:txBody>
      </p:sp>
      <p:sp>
        <p:nvSpPr>
          <p:cNvPr id="29" name="TextovéPole 28">
            <a:extLst>
              <a:ext uri="{FF2B5EF4-FFF2-40B4-BE49-F238E27FC236}">
                <a16:creationId xmlns:a16="http://schemas.microsoft.com/office/drawing/2014/main" id="{B482D0CD-EE04-4DA4-8241-38D4A0F671EA}"/>
              </a:ext>
            </a:extLst>
          </p:cNvPr>
          <p:cNvSpPr txBox="1"/>
          <p:nvPr/>
        </p:nvSpPr>
        <p:spPr>
          <a:xfrm>
            <a:off x="1386771" y="2042682"/>
            <a:ext cx="682697" cy="276999"/>
          </a:xfrm>
          <a:prstGeom prst="rect">
            <a:avLst/>
          </a:prstGeom>
          <a:noFill/>
        </p:spPr>
        <p:txBody>
          <a:bodyPr wrap="square" rtlCol="0">
            <a:spAutoFit/>
          </a:bodyPr>
          <a:lstStyle/>
          <a:p>
            <a:pPr algn="ctr"/>
            <a:r>
              <a:rPr lang="cs-CZ" sz="1200" b="1" dirty="0"/>
              <a:t>HKK</a:t>
            </a:r>
          </a:p>
        </p:txBody>
      </p:sp>
    </p:spTree>
    <p:extLst>
      <p:ext uri="{BB962C8B-B14F-4D97-AF65-F5344CB8AC3E}">
        <p14:creationId xmlns:p14="http://schemas.microsoft.com/office/powerpoint/2010/main" val="2384916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2591" y="637963"/>
            <a:ext cx="1223412" cy="307777"/>
          </a:xfrm>
          <a:prstGeom prst="rect">
            <a:avLst/>
          </a:prstGeom>
          <a:noFill/>
        </p:spPr>
        <p:txBody>
          <a:bodyPr wrap="none" rtlCol="0">
            <a:spAutoFit/>
          </a:bodyPr>
          <a:lstStyle/>
          <a:p>
            <a:r>
              <a:rPr lang="cs-CZ" sz="1400" dirty="0"/>
              <a:t>Zdroj dat: ČS	</a:t>
            </a:r>
            <a:r>
              <a:rPr lang="cs-CZ" sz="1400" kern="0" dirty="0">
                <a:solidFill>
                  <a:srgbClr val="000000"/>
                </a:solidFill>
              </a:rPr>
              <a:t>Ú</a:t>
            </a:r>
          </a:p>
        </p:txBody>
      </p:sp>
      <p:sp>
        <p:nvSpPr>
          <p:cNvPr id="2" name="Title 1"/>
          <p:cNvSpPr>
            <a:spLocks noGrp="1"/>
          </p:cNvSpPr>
          <p:nvPr>
            <p:ph type="title"/>
          </p:nvPr>
        </p:nvSpPr>
        <p:spPr/>
        <p:txBody>
          <a:bodyPr>
            <a:normAutofit/>
          </a:bodyPr>
          <a:lstStyle/>
          <a:p>
            <a:r>
              <a:rPr lang="cs-CZ" dirty="0"/>
              <a:t>Modelová projekce vývoje věkové struktury obyvatelstva </a:t>
            </a:r>
            <a:endParaRPr lang="en-US" dirty="0"/>
          </a:p>
        </p:txBody>
      </p:sp>
      <p:sp>
        <p:nvSpPr>
          <p:cNvPr id="18" name="Text Box 64"/>
          <p:cNvSpPr txBox="1">
            <a:spLocks noChangeArrowheads="1"/>
          </p:cNvSpPr>
          <p:nvPr/>
        </p:nvSpPr>
        <p:spPr bwMode="auto">
          <a:xfrm>
            <a:off x="272591" y="945740"/>
            <a:ext cx="69511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altLang="cs-CZ" sz="1200" b="1" i="0" u="none" strike="noStrike" kern="1200" cap="none" spc="0" normalizeH="0" baseline="0" noProof="0" dirty="0">
                <a:ln>
                  <a:noFill/>
                </a:ln>
                <a:effectLst/>
                <a:uLnTx/>
                <a:uFillTx/>
                <a:latin typeface="+mn-lt"/>
                <a:ea typeface="+mn-ea"/>
                <a:cs typeface="Arial" panose="020B0604020202020204" pitchFamily="34" charset="0"/>
              </a:rPr>
              <a:t>Model posunu věkových skupin v čase bez simulace přirozeného přírůstku a migrace obyvatelstva</a:t>
            </a:r>
          </a:p>
        </p:txBody>
      </p:sp>
      <p:sp>
        <p:nvSpPr>
          <p:cNvPr id="22" name="Text Box 64"/>
          <p:cNvSpPr txBox="1">
            <a:spLocks noChangeArrowheads="1"/>
          </p:cNvSpPr>
          <p:nvPr/>
        </p:nvSpPr>
        <p:spPr bwMode="auto">
          <a:xfrm>
            <a:off x="1026894" y="1524101"/>
            <a:ext cx="22821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200" b="1" i="0" u="none" strike="noStrike" kern="1200" cap="none" spc="0" normalizeH="0" baseline="0" noProof="0" dirty="0">
                <a:ln>
                  <a:noFill/>
                </a:ln>
                <a:effectLst/>
                <a:uLnTx/>
                <a:uFillTx/>
                <a:latin typeface="+mn-lt"/>
                <a:ea typeface="+mn-ea"/>
                <a:cs typeface="Arial" panose="020B0604020202020204" pitchFamily="34" charset="0"/>
              </a:rPr>
              <a:t>Obyvatelé ve věku 15-39 let</a:t>
            </a:r>
          </a:p>
        </p:txBody>
      </p:sp>
      <p:sp>
        <p:nvSpPr>
          <p:cNvPr id="23" name="Rectangle 20"/>
          <p:cNvSpPr/>
          <p:nvPr/>
        </p:nvSpPr>
        <p:spPr>
          <a:xfrm>
            <a:off x="502920" y="4219822"/>
            <a:ext cx="11192256" cy="19207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1200" dirty="0">
                <a:solidFill>
                  <a:schemeClr val="tx1"/>
                </a:solidFill>
              </a:rPr>
              <a:t>Modelová projekce představuje posun vybraných věkových skupin v čase. Věková skupina obyvatel ve věku 15-39 let tvoří v roce 2018 cca 29% celkové populace v HKK. Posunem v čase bez přirozeného přírůstku a migrace stěhováním dojde k poklesu obyvatel v této věkové skupině o 5%, resp. 9% v roce 2026. Při shodném počtu obyvatel v HKK jako v roce 2018 by tato skupina v roce 2026 tvořila 26%.</a:t>
            </a:r>
          </a:p>
          <a:p>
            <a:pPr algn="just"/>
            <a:r>
              <a:rPr lang="cs-CZ" sz="1200" dirty="0">
                <a:solidFill>
                  <a:schemeClr val="tx1"/>
                </a:solidFill>
              </a:rPr>
              <a:t>Opačná situace je ve věkových skupinách 40-64 let a 65 a více let. Pokud nedojde ke změně struktury obyvatelstva především migrací bude tvořit věková skupina obyvatel ve věku 40-64 let v roce 2022 cca 35% a v roce 2026 cca 35% celkové populace. A obyvatelé ve věku 65 a více let budou tvořit v roce 2022 cca 26% a v roce 2026 cca 29% celkové populace.</a:t>
            </a:r>
          </a:p>
          <a:p>
            <a:pPr algn="just"/>
            <a:r>
              <a:rPr lang="cs-CZ" sz="1200" b="1" dirty="0">
                <a:solidFill>
                  <a:schemeClr val="tx1"/>
                </a:solidFill>
              </a:rPr>
              <a:t>Tento demografický vývoj má minimálně 2 negativní důsledky, a to:</a:t>
            </a:r>
          </a:p>
          <a:p>
            <a:pPr algn="just"/>
            <a:r>
              <a:rPr lang="cs-CZ" sz="1200" b="1" dirty="0">
                <a:solidFill>
                  <a:schemeClr val="tx1"/>
                </a:solidFill>
              </a:rPr>
              <a:t>- sníží se počet potencionálních rodiček</a:t>
            </a:r>
          </a:p>
          <a:p>
            <a:pPr algn="just"/>
            <a:r>
              <a:rPr lang="cs-CZ" sz="1200" b="1" dirty="0">
                <a:solidFill>
                  <a:schemeClr val="tx1"/>
                </a:solidFill>
              </a:rPr>
              <a:t>- zvýší se počet obyvatel vyžadující zdravotní služby</a:t>
            </a:r>
          </a:p>
        </p:txBody>
      </p:sp>
      <p:sp>
        <p:nvSpPr>
          <p:cNvPr id="24" name="Text Box 64"/>
          <p:cNvSpPr txBox="1">
            <a:spLocks noChangeArrowheads="1"/>
          </p:cNvSpPr>
          <p:nvPr/>
        </p:nvSpPr>
        <p:spPr bwMode="auto">
          <a:xfrm>
            <a:off x="5316030" y="1500045"/>
            <a:ext cx="22821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200" b="1" i="0" u="none" strike="noStrike" kern="1200" cap="none" spc="0" normalizeH="0" baseline="0" noProof="0" dirty="0">
                <a:ln>
                  <a:noFill/>
                </a:ln>
                <a:effectLst/>
                <a:uLnTx/>
                <a:uFillTx/>
                <a:latin typeface="+mn-lt"/>
                <a:ea typeface="+mn-ea"/>
                <a:cs typeface="Arial" panose="020B0604020202020204" pitchFamily="34" charset="0"/>
              </a:rPr>
              <a:t>Obyvatelé ve věku 40-64 let</a:t>
            </a:r>
          </a:p>
        </p:txBody>
      </p:sp>
      <p:sp>
        <p:nvSpPr>
          <p:cNvPr id="25" name="Text Box 64"/>
          <p:cNvSpPr txBox="1">
            <a:spLocks noChangeArrowheads="1"/>
          </p:cNvSpPr>
          <p:nvPr/>
        </p:nvSpPr>
        <p:spPr bwMode="auto">
          <a:xfrm>
            <a:off x="9158084" y="1586544"/>
            <a:ext cx="22821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200" b="1" i="0" u="none" strike="noStrike" kern="1200" cap="none" spc="0" normalizeH="0" baseline="0" noProof="0" dirty="0">
                <a:ln>
                  <a:noFill/>
                </a:ln>
                <a:effectLst/>
                <a:uLnTx/>
                <a:uFillTx/>
                <a:latin typeface="+mn-lt"/>
                <a:ea typeface="+mn-ea"/>
                <a:cs typeface="Arial" panose="020B0604020202020204" pitchFamily="34" charset="0"/>
              </a:rPr>
              <a:t>Obyvatelé ve věku 65 a více let</a:t>
            </a:r>
          </a:p>
        </p:txBody>
      </p:sp>
      <p:sp>
        <p:nvSpPr>
          <p:cNvPr id="45" name="TextovéPole 44"/>
          <p:cNvSpPr txBox="1"/>
          <p:nvPr/>
        </p:nvSpPr>
        <p:spPr>
          <a:xfrm>
            <a:off x="8714320" y="791946"/>
            <a:ext cx="2663191" cy="380812"/>
          </a:xfrm>
          <a:prstGeom prst="rect">
            <a:avLst/>
          </a:prstGeom>
          <a:solidFill>
            <a:srgbClr val="0070C0"/>
          </a:solidFill>
        </p:spPr>
        <p:txBody>
          <a:bodyPr wrap="square" rtlCol="0">
            <a:spAutoFit/>
          </a:bodyPr>
          <a:lstStyle/>
          <a:p>
            <a:pPr algn="ctr"/>
            <a:r>
              <a:rPr lang="cs-CZ" b="1" dirty="0">
                <a:solidFill>
                  <a:schemeClr val="bg1"/>
                </a:solidFill>
              </a:rPr>
              <a:t>Základna: rok 2018</a:t>
            </a:r>
          </a:p>
        </p:txBody>
      </p:sp>
      <p:graphicFrame>
        <p:nvGraphicFramePr>
          <p:cNvPr id="20" name="Zástupný symbol pro obsah 5">
            <a:extLst>
              <a:ext uri="{FF2B5EF4-FFF2-40B4-BE49-F238E27FC236}">
                <a16:creationId xmlns:a16="http://schemas.microsoft.com/office/drawing/2014/main" id="{A9A581F2-82D8-4931-A659-CB0D9FD03258}"/>
              </a:ext>
            </a:extLst>
          </p:cNvPr>
          <p:cNvGraphicFramePr>
            <a:graphicFrameLocks/>
          </p:cNvGraphicFramePr>
          <p:nvPr>
            <p:extLst>
              <p:ext uri="{D42A27DB-BD31-4B8C-83A1-F6EECF244321}">
                <p14:modId xmlns:p14="http://schemas.microsoft.com/office/powerpoint/2010/main" val="772580566"/>
              </p:ext>
            </p:extLst>
          </p:nvPr>
        </p:nvGraphicFramePr>
        <p:xfrm>
          <a:off x="8048290" y="1748718"/>
          <a:ext cx="4043334" cy="23763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Zástupný symbol pro obsah 5">
            <a:extLst>
              <a:ext uri="{FF2B5EF4-FFF2-40B4-BE49-F238E27FC236}">
                <a16:creationId xmlns:a16="http://schemas.microsoft.com/office/drawing/2014/main" id="{3163BEED-1AF2-4B40-BF75-03A6850766A0}"/>
              </a:ext>
            </a:extLst>
          </p:cNvPr>
          <p:cNvGraphicFramePr>
            <a:graphicFrameLocks/>
          </p:cNvGraphicFramePr>
          <p:nvPr>
            <p:extLst>
              <p:ext uri="{D42A27DB-BD31-4B8C-83A1-F6EECF244321}">
                <p14:modId xmlns:p14="http://schemas.microsoft.com/office/powerpoint/2010/main" val="900276669"/>
              </p:ext>
            </p:extLst>
          </p:nvPr>
        </p:nvGraphicFramePr>
        <p:xfrm>
          <a:off x="4004956" y="1748718"/>
          <a:ext cx="4043334" cy="23763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Zástupný symbol pro obsah 5">
            <a:extLst>
              <a:ext uri="{FF2B5EF4-FFF2-40B4-BE49-F238E27FC236}">
                <a16:creationId xmlns:a16="http://schemas.microsoft.com/office/drawing/2014/main" id="{A9F8986F-2B14-47EC-9C96-0AF3BD5A6460}"/>
              </a:ext>
            </a:extLst>
          </p:cNvPr>
          <p:cNvGraphicFramePr>
            <a:graphicFrameLocks/>
          </p:cNvGraphicFramePr>
          <p:nvPr>
            <p:extLst>
              <p:ext uri="{D42A27DB-BD31-4B8C-83A1-F6EECF244321}">
                <p14:modId xmlns:p14="http://schemas.microsoft.com/office/powerpoint/2010/main" val="3154523779"/>
              </p:ext>
            </p:extLst>
          </p:nvPr>
        </p:nvGraphicFramePr>
        <p:xfrm>
          <a:off x="51030" y="1653933"/>
          <a:ext cx="4043334" cy="2376319"/>
        </p:xfrm>
        <a:graphic>
          <a:graphicData uri="http://schemas.openxmlformats.org/drawingml/2006/chart">
            <c:chart xmlns:c="http://schemas.openxmlformats.org/drawingml/2006/chart" xmlns:r="http://schemas.openxmlformats.org/officeDocument/2006/relationships" r:id="rId4"/>
          </a:graphicData>
        </a:graphic>
      </p:graphicFrame>
      <p:sp>
        <p:nvSpPr>
          <p:cNvPr id="27" name="Obdélník 26">
            <a:extLst>
              <a:ext uri="{FF2B5EF4-FFF2-40B4-BE49-F238E27FC236}">
                <a16:creationId xmlns:a16="http://schemas.microsoft.com/office/drawing/2014/main" id="{9C0CFD7B-8570-42AA-A982-0E6AD18E1444}"/>
              </a:ext>
            </a:extLst>
          </p:cNvPr>
          <p:cNvSpPr/>
          <p:nvPr/>
        </p:nvSpPr>
        <p:spPr>
          <a:xfrm>
            <a:off x="1997467" y="2842092"/>
            <a:ext cx="625492" cy="353943"/>
          </a:xfrm>
          <a:prstGeom prst="rect">
            <a:avLst/>
          </a:prstGeom>
        </p:spPr>
        <p:txBody>
          <a:bodyPr wrap="none">
            <a:spAutoFit/>
          </a:bodyPr>
          <a:lstStyle/>
          <a:p>
            <a:pPr algn="ctr"/>
            <a:r>
              <a:rPr lang="cs-CZ" sz="900" b="1" dirty="0"/>
              <a:t>95% </a:t>
            </a:r>
          </a:p>
          <a:p>
            <a:pPr algn="ctr"/>
            <a:r>
              <a:rPr lang="cs-CZ" sz="800" dirty="0"/>
              <a:t>roku 2018 </a:t>
            </a:r>
          </a:p>
        </p:txBody>
      </p:sp>
      <p:sp>
        <p:nvSpPr>
          <p:cNvPr id="28" name="Obdélník 27">
            <a:extLst>
              <a:ext uri="{FF2B5EF4-FFF2-40B4-BE49-F238E27FC236}">
                <a16:creationId xmlns:a16="http://schemas.microsoft.com/office/drawing/2014/main" id="{EAAA09D4-BA5C-48D2-BD80-43C3B693D6E8}"/>
              </a:ext>
            </a:extLst>
          </p:cNvPr>
          <p:cNvSpPr/>
          <p:nvPr/>
        </p:nvSpPr>
        <p:spPr>
          <a:xfrm>
            <a:off x="2733169" y="2842092"/>
            <a:ext cx="625492" cy="353943"/>
          </a:xfrm>
          <a:prstGeom prst="rect">
            <a:avLst/>
          </a:prstGeom>
        </p:spPr>
        <p:txBody>
          <a:bodyPr wrap="none">
            <a:spAutoFit/>
          </a:bodyPr>
          <a:lstStyle/>
          <a:p>
            <a:pPr algn="ctr"/>
            <a:r>
              <a:rPr lang="cs-CZ" sz="900" b="1" dirty="0"/>
              <a:t>91% </a:t>
            </a:r>
          </a:p>
          <a:p>
            <a:pPr algn="ctr"/>
            <a:r>
              <a:rPr lang="cs-CZ" sz="800" dirty="0"/>
              <a:t>roku 2018 </a:t>
            </a:r>
          </a:p>
        </p:txBody>
      </p:sp>
      <p:sp>
        <p:nvSpPr>
          <p:cNvPr id="30" name="Obdélník 29">
            <a:extLst>
              <a:ext uri="{FF2B5EF4-FFF2-40B4-BE49-F238E27FC236}">
                <a16:creationId xmlns:a16="http://schemas.microsoft.com/office/drawing/2014/main" id="{01C1C41F-57CF-41DC-A05E-F08BCE1C8E47}"/>
              </a:ext>
            </a:extLst>
          </p:cNvPr>
          <p:cNvSpPr/>
          <p:nvPr/>
        </p:nvSpPr>
        <p:spPr>
          <a:xfrm>
            <a:off x="6004413" y="2759904"/>
            <a:ext cx="625492" cy="353943"/>
          </a:xfrm>
          <a:prstGeom prst="rect">
            <a:avLst/>
          </a:prstGeom>
        </p:spPr>
        <p:txBody>
          <a:bodyPr wrap="none">
            <a:spAutoFit/>
          </a:bodyPr>
          <a:lstStyle/>
          <a:p>
            <a:pPr algn="ctr"/>
            <a:r>
              <a:rPr lang="cs-CZ" sz="900" b="1" dirty="0"/>
              <a:t>100% </a:t>
            </a:r>
          </a:p>
          <a:p>
            <a:pPr algn="ctr"/>
            <a:r>
              <a:rPr lang="cs-CZ" sz="800" dirty="0"/>
              <a:t>roku 2018 </a:t>
            </a:r>
          </a:p>
        </p:txBody>
      </p:sp>
      <p:sp>
        <p:nvSpPr>
          <p:cNvPr id="31" name="Obdélník 30">
            <a:extLst>
              <a:ext uri="{FF2B5EF4-FFF2-40B4-BE49-F238E27FC236}">
                <a16:creationId xmlns:a16="http://schemas.microsoft.com/office/drawing/2014/main" id="{68B16C95-58B7-479E-9D37-CCBE40E92317}"/>
              </a:ext>
            </a:extLst>
          </p:cNvPr>
          <p:cNvSpPr/>
          <p:nvPr/>
        </p:nvSpPr>
        <p:spPr>
          <a:xfrm>
            <a:off x="6740115" y="2759904"/>
            <a:ext cx="625492" cy="353943"/>
          </a:xfrm>
          <a:prstGeom prst="rect">
            <a:avLst/>
          </a:prstGeom>
        </p:spPr>
        <p:txBody>
          <a:bodyPr wrap="none">
            <a:spAutoFit/>
          </a:bodyPr>
          <a:lstStyle/>
          <a:p>
            <a:pPr algn="ctr"/>
            <a:r>
              <a:rPr lang="cs-CZ" sz="900" b="1" dirty="0"/>
              <a:t>102% </a:t>
            </a:r>
          </a:p>
          <a:p>
            <a:pPr algn="ctr"/>
            <a:r>
              <a:rPr lang="cs-CZ" sz="800" dirty="0"/>
              <a:t>roku 2018 </a:t>
            </a:r>
          </a:p>
        </p:txBody>
      </p:sp>
      <p:sp>
        <p:nvSpPr>
          <p:cNvPr id="32" name="Obdélník 31">
            <a:extLst>
              <a:ext uri="{FF2B5EF4-FFF2-40B4-BE49-F238E27FC236}">
                <a16:creationId xmlns:a16="http://schemas.microsoft.com/office/drawing/2014/main" id="{DE8C21AE-0FA4-4F4C-8637-248C4D2DC31E}"/>
              </a:ext>
            </a:extLst>
          </p:cNvPr>
          <p:cNvSpPr/>
          <p:nvPr/>
        </p:nvSpPr>
        <p:spPr>
          <a:xfrm>
            <a:off x="10024675" y="2865513"/>
            <a:ext cx="625491" cy="353943"/>
          </a:xfrm>
          <a:prstGeom prst="rect">
            <a:avLst/>
          </a:prstGeom>
        </p:spPr>
        <p:txBody>
          <a:bodyPr wrap="none">
            <a:spAutoFit/>
          </a:bodyPr>
          <a:lstStyle/>
          <a:p>
            <a:pPr algn="ctr"/>
            <a:r>
              <a:rPr lang="cs-CZ" sz="900" b="1" dirty="0"/>
              <a:t>121% </a:t>
            </a:r>
          </a:p>
          <a:p>
            <a:pPr algn="ctr"/>
            <a:r>
              <a:rPr lang="cs-CZ" sz="800" dirty="0"/>
              <a:t>roku 2016 </a:t>
            </a:r>
          </a:p>
        </p:txBody>
      </p:sp>
      <p:sp>
        <p:nvSpPr>
          <p:cNvPr id="42" name="Obdélník 41">
            <a:extLst>
              <a:ext uri="{FF2B5EF4-FFF2-40B4-BE49-F238E27FC236}">
                <a16:creationId xmlns:a16="http://schemas.microsoft.com/office/drawing/2014/main" id="{BDFC2A83-D224-4815-89E6-DA6F0DEA8103}"/>
              </a:ext>
            </a:extLst>
          </p:cNvPr>
          <p:cNvSpPr/>
          <p:nvPr/>
        </p:nvSpPr>
        <p:spPr>
          <a:xfrm>
            <a:off x="10760377" y="2865513"/>
            <a:ext cx="625491" cy="353943"/>
          </a:xfrm>
          <a:prstGeom prst="rect">
            <a:avLst/>
          </a:prstGeom>
        </p:spPr>
        <p:txBody>
          <a:bodyPr wrap="none">
            <a:spAutoFit/>
          </a:bodyPr>
          <a:lstStyle/>
          <a:p>
            <a:pPr algn="ctr"/>
            <a:r>
              <a:rPr lang="cs-CZ" sz="900" b="1" dirty="0"/>
              <a:t>138% </a:t>
            </a:r>
          </a:p>
          <a:p>
            <a:pPr algn="ctr"/>
            <a:r>
              <a:rPr lang="cs-CZ" sz="800" dirty="0"/>
              <a:t>roku 2016 </a:t>
            </a:r>
          </a:p>
        </p:txBody>
      </p:sp>
    </p:spTree>
    <p:extLst>
      <p:ext uri="{BB962C8B-B14F-4D97-AF65-F5344CB8AC3E}">
        <p14:creationId xmlns:p14="http://schemas.microsoft.com/office/powerpoint/2010/main" val="3362455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2591" y="637963"/>
            <a:ext cx="1223412" cy="307777"/>
          </a:xfrm>
          <a:prstGeom prst="rect">
            <a:avLst/>
          </a:prstGeom>
          <a:noFill/>
        </p:spPr>
        <p:txBody>
          <a:bodyPr wrap="none" rtlCol="0">
            <a:spAutoFit/>
          </a:bodyPr>
          <a:lstStyle/>
          <a:p>
            <a:r>
              <a:rPr lang="cs-CZ" sz="1400" dirty="0"/>
              <a:t>Zdroj dat: ČS	</a:t>
            </a:r>
            <a:r>
              <a:rPr lang="cs-CZ" sz="1400" kern="0" dirty="0">
                <a:solidFill>
                  <a:srgbClr val="000000"/>
                </a:solidFill>
              </a:rPr>
              <a:t>Ú</a:t>
            </a:r>
          </a:p>
        </p:txBody>
      </p:sp>
      <p:sp>
        <p:nvSpPr>
          <p:cNvPr id="2" name="Title 1"/>
          <p:cNvSpPr>
            <a:spLocks noGrp="1"/>
          </p:cNvSpPr>
          <p:nvPr>
            <p:ph type="title"/>
          </p:nvPr>
        </p:nvSpPr>
        <p:spPr/>
        <p:txBody>
          <a:bodyPr>
            <a:normAutofit/>
          </a:bodyPr>
          <a:lstStyle/>
          <a:p>
            <a:r>
              <a:rPr lang="cs-CZ" dirty="0"/>
              <a:t>Simulace vývoje počtu narození do roku 2030 </a:t>
            </a:r>
            <a:endParaRPr lang="en-US" dirty="0"/>
          </a:p>
        </p:txBody>
      </p:sp>
      <p:sp>
        <p:nvSpPr>
          <p:cNvPr id="23" name="Rectangle 20"/>
          <p:cNvSpPr/>
          <p:nvPr/>
        </p:nvSpPr>
        <p:spPr>
          <a:xfrm>
            <a:off x="9208008" y="2363590"/>
            <a:ext cx="2578608" cy="262903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200" dirty="0">
                <a:solidFill>
                  <a:schemeClr val="tx1"/>
                </a:solidFill>
              </a:rPr>
              <a:t>Ačkoli je počet narozených dětí v současnosti v populaci HKK relativně vysoký, populace je ohrožena poklesem porodnosti v důsledku pravděpodobného poklesu počtu potenciálních matek ve věkových kategoriích 30-39 let. </a:t>
            </a:r>
          </a:p>
        </p:txBody>
      </p:sp>
      <p:sp>
        <p:nvSpPr>
          <p:cNvPr id="45" name="TextovéPole 44"/>
          <p:cNvSpPr txBox="1"/>
          <p:nvPr/>
        </p:nvSpPr>
        <p:spPr>
          <a:xfrm>
            <a:off x="8714320" y="791946"/>
            <a:ext cx="2663191" cy="380812"/>
          </a:xfrm>
          <a:prstGeom prst="rect">
            <a:avLst/>
          </a:prstGeom>
          <a:solidFill>
            <a:srgbClr val="0070C0"/>
          </a:solidFill>
        </p:spPr>
        <p:txBody>
          <a:bodyPr wrap="square" rtlCol="0">
            <a:spAutoFit/>
          </a:bodyPr>
          <a:lstStyle/>
          <a:p>
            <a:pPr algn="ctr"/>
            <a:r>
              <a:rPr lang="cs-CZ" b="1" dirty="0">
                <a:solidFill>
                  <a:schemeClr val="bg1"/>
                </a:solidFill>
              </a:rPr>
              <a:t>Základna rok 2018</a:t>
            </a:r>
          </a:p>
        </p:txBody>
      </p:sp>
      <p:sp>
        <p:nvSpPr>
          <p:cNvPr id="34" name="TextovéPole 33"/>
          <p:cNvSpPr txBox="1"/>
          <p:nvPr/>
        </p:nvSpPr>
        <p:spPr>
          <a:xfrm>
            <a:off x="581039" y="1739203"/>
            <a:ext cx="392248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0" u="none" strike="noStrike" kern="0" cap="none" spc="0" normalizeH="0" baseline="0" noProof="0" dirty="0">
                <a:ln>
                  <a:noFill/>
                </a:ln>
                <a:solidFill>
                  <a:srgbClr val="000000"/>
                </a:solidFill>
                <a:effectLst/>
                <a:uLnTx/>
                <a:uFillTx/>
              </a:rPr>
              <a:t>Projekce počtu žen ve věkových skupinách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0" u="none" strike="noStrike" kern="0" cap="none" spc="0" normalizeH="0" baseline="0" noProof="0" dirty="0">
                <a:ln>
                  <a:noFill/>
                </a:ln>
                <a:solidFill>
                  <a:srgbClr val="000000"/>
                </a:solidFill>
                <a:effectLst/>
                <a:uLnTx/>
                <a:uFillTx/>
              </a:rPr>
              <a:t>20-39 let v čase</a:t>
            </a:r>
          </a:p>
        </p:txBody>
      </p:sp>
      <p:sp>
        <p:nvSpPr>
          <p:cNvPr id="35" name="TextovéPole 34"/>
          <p:cNvSpPr txBox="1"/>
          <p:nvPr/>
        </p:nvSpPr>
        <p:spPr>
          <a:xfrm>
            <a:off x="5497146" y="1739202"/>
            <a:ext cx="326115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0" u="none" strike="noStrike" kern="0" cap="none" spc="0" normalizeH="0" baseline="0" noProof="0" dirty="0">
                <a:ln>
                  <a:noFill/>
                </a:ln>
                <a:solidFill>
                  <a:srgbClr val="000000"/>
                </a:solidFill>
                <a:effectLst/>
                <a:uLnTx/>
                <a:uFillTx/>
              </a:rPr>
              <a:t>Projekce počtu žen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0" u="none" strike="noStrike" kern="0" cap="none" spc="0" normalizeH="0" baseline="0" noProof="0" dirty="0">
                <a:ln>
                  <a:noFill/>
                </a:ln>
                <a:solidFill>
                  <a:srgbClr val="000000"/>
                </a:solidFill>
                <a:effectLst/>
                <a:uLnTx/>
                <a:uFillTx/>
              </a:rPr>
              <a:t>a vývoj počtu narození</a:t>
            </a:r>
          </a:p>
        </p:txBody>
      </p:sp>
      <p:graphicFrame>
        <p:nvGraphicFramePr>
          <p:cNvPr id="15" name="Zástupný symbol pro obsah 5">
            <a:extLst>
              <a:ext uri="{FF2B5EF4-FFF2-40B4-BE49-F238E27FC236}">
                <a16:creationId xmlns:a16="http://schemas.microsoft.com/office/drawing/2014/main" id="{7A02C211-3ED5-4508-AF33-0C0B37BECD2E}"/>
              </a:ext>
            </a:extLst>
          </p:cNvPr>
          <p:cNvGraphicFramePr>
            <a:graphicFrameLocks/>
          </p:cNvGraphicFramePr>
          <p:nvPr>
            <p:extLst>
              <p:ext uri="{D42A27DB-BD31-4B8C-83A1-F6EECF244321}">
                <p14:modId xmlns:p14="http://schemas.microsoft.com/office/powerpoint/2010/main" val="2351195860"/>
              </p:ext>
            </p:extLst>
          </p:nvPr>
        </p:nvGraphicFramePr>
        <p:xfrm>
          <a:off x="66894" y="2363590"/>
          <a:ext cx="5084563" cy="37593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Zástupný symbol pro obsah 5">
            <a:extLst>
              <a:ext uri="{FF2B5EF4-FFF2-40B4-BE49-F238E27FC236}">
                <a16:creationId xmlns:a16="http://schemas.microsoft.com/office/drawing/2014/main" id="{DA90B73F-B90F-47E1-B139-BBBB923C2975}"/>
              </a:ext>
            </a:extLst>
          </p:cNvPr>
          <p:cNvGraphicFramePr>
            <a:graphicFrameLocks/>
          </p:cNvGraphicFramePr>
          <p:nvPr>
            <p:extLst>
              <p:ext uri="{D42A27DB-BD31-4B8C-83A1-F6EECF244321}">
                <p14:modId xmlns:p14="http://schemas.microsoft.com/office/powerpoint/2010/main" val="3413071109"/>
              </p:ext>
            </p:extLst>
          </p:nvPr>
        </p:nvGraphicFramePr>
        <p:xfrm>
          <a:off x="5140008" y="2363591"/>
          <a:ext cx="4068000" cy="37593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399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8641" y="6257677"/>
            <a:ext cx="11643360" cy="600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22061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Český statistický úřad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257559" y="5688450"/>
            <a:ext cx="11689932" cy="954107"/>
          </a:xfrm>
          <a:prstGeom prst="rect">
            <a:avLst/>
          </a:prstGeom>
          <a:noFill/>
          <a:ln>
            <a:noFill/>
          </a:ln>
        </p:spPr>
        <p:txBody>
          <a:bodyPr wrap="square" rtlCol="0">
            <a:spAutoFit/>
          </a:bodyPr>
          <a:lstStyle/>
          <a:p>
            <a:pPr lvl="0" algn="just">
              <a:defRPr/>
            </a:pPr>
            <a:r>
              <a:rPr lang="cs-CZ" sz="1400" dirty="0">
                <a:solidFill>
                  <a:prstClr val="black"/>
                </a:solidFill>
              </a:rPr>
              <a:t>Podíl vysokoškolsky vzdělaných lidí je v krajích ČR velmi nerovnoměrně rozložený, což může nepřímo negativně ovlivňovat i dostupnost zdravotní péče (problémy s dostupnou kapacitou lékařů v krajích s nízkým podílem vysokoškoláků). Celková nezaměstnanost je velmi nízká a vykazuje nadále klesající trend. V Královehradeckém kraji se podíl vysokoškolsky vzdělaných obyvatel dlouhodobě pohybuje pod celorepublikovým průměrem. Oblasti s vysokou nezaměstnaností v kraji kopírují oblasti se záporným migračním saldem a naopak oblasti s vysokým migračním saldem odpovídají oblastem s vyšší zaměstnaností.</a:t>
            </a:r>
          </a:p>
        </p:txBody>
      </p:sp>
      <p:graphicFrame>
        <p:nvGraphicFramePr>
          <p:cNvPr id="5" name="Graf 4">
            <a:extLst>
              <a:ext uri="{FF2B5EF4-FFF2-40B4-BE49-F238E27FC236}">
                <a16:creationId xmlns:a16="http://schemas.microsoft.com/office/drawing/2014/main" id="{01450450-53A1-4139-937F-C59474B07D66}"/>
              </a:ext>
            </a:extLst>
          </p:cNvPr>
          <p:cNvGraphicFramePr/>
          <p:nvPr>
            <p:extLst>
              <p:ext uri="{D42A27DB-BD31-4B8C-83A1-F6EECF244321}">
                <p14:modId xmlns:p14="http://schemas.microsoft.com/office/powerpoint/2010/main" val="4005759793"/>
              </p:ext>
            </p:extLst>
          </p:nvPr>
        </p:nvGraphicFramePr>
        <p:xfrm>
          <a:off x="98851" y="1183266"/>
          <a:ext cx="5733244" cy="44518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dirty="0" err="1"/>
              <a:t>Vzdělání</a:t>
            </a:r>
            <a:r>
              <a:rPr lang="en-US" dirty="0"/>
              <a:t> </a:t>
            </a:r>
            <a:r>
              <a:rPr lang="en-US" dirty="0" err="1"/>
              <a:t>obyvatelstva</a:t>
            </a:r>
            <a:r>
              <a:rPr lang="en-US" dirty="0"/>
              <a:t> a </a:t>
            </a:r>
            <a:r>
              <a:rPr lang="en-US" dirty="0" err="1"/>
              <a:t>celková</a:t>
            </a:r>
            <a:r>
              <a:rPr lang="en-US" dirty="0"/>
              <a:t> </a:t>
            </a:r>
            <a:r>
              <a:rPr lang="en-US" dirty="0" err="1"/>
              <a:t>nezaměstnanost</a:t>
            </a:r>
            <a:endParaRPr lang="en-US" dirty="0"/>
          </a:p>
        </p:txBody>
      </p:sp>
      <p:sp>
        <p:nvSpPr>
          <p:cNvPr id="14" name="TextBox 7">
            <a:extLst>
              <a:ext uri="{FF2B5EF4-FFF2-40B4-BE49-F238E27FC236}">
                <a16:creationId xmlns:a16="http://schemas.microsoft.com/office/drawing/2014/main" id="{2E1A8467-7C10-4CB2-97B4-6D47E9F0E6E8}"/>
              </a:ext>
            </a:extLst>
          </p:cNvPr>
          <p:cNvSpPr txBox="1"/>
          <p:nvPr/>
        </p:nvSpPr>
        <p:spPr>
          <a:xfrm>
            <a:off x="98851" y="934385"/>
            <a:ext cx="7067665" cy="389154"/>
          </a:xfrm>
          <a:prstGeom prst="rect">
            <a:avLst/>
          </a:prstGeom>
          <a:noFill/>
          <a:ln>
            <a:noFill/>
          </a:ln>
        </p:spPr>
        <p:txBody>
          <a:bodyPr wrap="none" rtlCol="0">
            <a:noAutofit/>
          </a:bodyPr>
          <a:lstStyle/>
          <a:p>
            <a:r>
              <a:rPr lang="cs-CZ" sz="1600" b="1" dirty="0"/>
              <a:t>Roční průměr podílu osob s vysokoškolských vzděláním v roce 2018           Nezaměstnanost v ČR a v Královehradeckém kraji v letech 2009-2018</a:t>
            </a:r>
            <a:endParaRPr lang="en-US" sz="1600" b="1" dirty="0"/>
          </a:p>
        </p:txBody>
      </p:sp>
      <p:sp>
        <p:nvSpPr>
          <p:cNvPr id="18" name="TextBox 7">
            <a:extLst>
              <a:ext uri="{FF2B5EF4-FFF2-40B4-BE49-F238E27FC236}">
                <a16:creationId xmlns:a16="http://schemas.microsoft.com/office/drawing/2014/main" id="{91381768-D1B4-48C8-B9A3-077944576380}"/>
              </a:ext>
            </a:extLst>
          </p:cNvPr>
          <p:cNvSpPr txBox="1"/>
          <p:nvPr/>
        </p:nvSpPr>
        <p:spPr>
          <a:xfrm>
            <a:off x="6317002" y="2713477"/>
            <a:ext cx="7067665" cy="389154"/>
          </a:xfrm>
          <a:prstGeom prst="rect">
            <a:avLst/>
          </a:prstGeom>
          <a:noFill/>
          <a:ln>
            <a:noFill/>
          </a:ln>
        </p:spPr>
        <p:txBody>
          <a:bodyPr wrap="none" rtlCol="0">
            <a:noAutofit/>
          </a:bodyPr>
          <a:lstStyle/>
          <a:p>
            <a:r>
              <a:rPr lang="cs-CZ" sz="1400" b="1" dirty="0"/>
              <a:t>Podíl nezaměstnaných osob podle obcí v Královehradeckém kraji v roce 2018</a:t>
            </a:r>
            <a:endParaRPr lang="en-US" sz="1400" b="1" dirty="0"/>
          </a:p>
        </p:txBody>
      </p:sp>
      <p:graphicFrame>
        <p:nvGraphicFramePr>
          <p:cNvPr id="19" name="Graf 18">
            <a:extLst>
              <a:ext uri="{FF2B5EF4-FFF2-40B4-BE49-F238E27FC236}">
                <a16:creationId xmlns:a16="http://schemas.microsoft.com/office/drawing/2014/main" id="{9FF6BB17-1402-4BEE-9D0C-AC9CDAAF83AC}"/>
              </a:ext>
            </a:extLst>
          </p:cNvPr>
          <p:cNvGraphicFramePr>
            <a:graphicFrameLocks/>
          </p:cNvGraphicFramePr>
          <p:nvPr/>
        </p:nvGraphicFramePr>
        <p:xfrm>
          <a:off x="6265904" y="1159060"/>
          <a:ext cx="5827245" cy="1621877"/>
        </p:xfrm>
        <a:graphic>
          <a:graphicData uri="http://schemas.openxmlformats.org/drawingml/2006/chart">
            <c:chart xmlns:c="http://schemas.openxmlformats.org/drawingml/2006/chart" xmlns:r="http://schemas.openxmlformats.org/officeDocument/2006/relationships" r:id="rId3"/>
          </a:graphicData>
        </a:graphic>
      </p:graphicFrame>
      <p:pic>
        <p:nvPicPr>
          <p:cNvPr id="20" name="Obrázek 19">
            <a:extLst>
              <a:ext uri="{FF2B5EF4-FFF2-40B4-BE49-F238E27FC236}">
                <a16:creationId xmlns:a16="http://schemas.microsoft.com/office/drawing/2014/main" id="{4D614E93-15B0-49AE-AE74-3E7FB8B69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7534" y="3021243"/>
            <a:ext cx="3829366" cy="2707963"/>
          </a:xfrm>
          <a:prstGeom prst="rect">
            <a:avLst/>
          </a:prstGeom>
        </p:spPr>
      </p:pic>
    </p:spTree>
    <p:extLst>
      <p:ext uri="{BB962C8B-B14F-4D97-AF65-F5344CB8AC3E}">
        <p14:creationId xmlns:p14="http://schemas.microsoft.com/office/powerpoint/2010/main" val="277358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393939" y="2321180"/>
            <a:ext cx="2544537" cy="2246769"/>
          </a:xfrm>
          <a:prstGeom prst="rect">
            <a:avLst/>
          </a:prstGeom>
          <a:noFill/>
          <a:ln>
            <a:noFill/>
          </a:ln>
        </p:spPr>
        <p:txBody>
          <a:bodyPr wrap="square" rtlCol="0">
            <a:spAutoFit/>
          </a:bodyPr>
          <a:lstStyle/>
          <a:p>
            <a:r>
              <a:rPr lang="cs-CZ" sz="1400" dirty="0"/>
              <a:t>V roce 2010 dosahoval podíl 50% a více vysokoškolsky vzdělaných nebo se středním vzděláním s maturitou pouze v Hlavním městě Praha a Jihomoravském kraji. V roce 2018 je tento podíl dosažen již ve většině krajů kromě Karlovarského, Ústeckého, Libereckého a Zlínského. </a:t>
            </a:r>
            <a:endParaRPr lang="cs-CZ" sz="1400" dirty="0">
              <a:highlight>
                <a:srgbClr val="DA2128"/>
              </a:highlight>
            </a:endParaRPr>
          </a:p>
        </p:txBody>
      </p:sp>
      <p:sp>
        <p:nvSpPr>
          <p:cNvPr id="2" name="Title 1"/>
          <p:cNvSpPr>
            <a:spLocks noGrp="1"/>
          </p:cNvSpPr>
          <p:nvPr>
            <p:ph type="title"/>
          </p:nvPr>
        </p:nvSpPr>
        <p:spPr/>
        <p:txBody>
          <a:bodyPr>
            <a:normAutofit/>
          </a:bodyPr>
          <a:lstStyle/>
          <a:p>
            <a:r>
              <a:rPr lang="en-US" sz="2800" dirty="0" err="1"/>
              <a:t>Vzdělání</a:t>
            </a:r>
            <a:r>
              <a:rPr lang="en-US" sz="2800" dirty="0"/>
              <a:t> </a:t>
            </a:r>
            <a:r>
              <a:rPr lang="en-US" sz="2800" dirty="0" err="1"/>
              <a:t>obyvatelstva</a:t>
            </a:r>
            <a:r>
              <a:rPr lang="en-US" sz="2800" dirty="0"/>
              <a:t> </a:t>
            </a:r>
            <a:r>
              <a:rPr lang="cs-CZ" sz="2800" dirty="0"/>
              <a:t>(věk 15+) v roce 2018 – srovnání krajů</a:t>
            </a:r>
            <a:endParaRPr lang="en-US" sz="2800" dirty="0"/>
          </a:p>
        </p:txBody>
      </p:sp>
      <p:graphicFrame>
        <p:nvGraphicFramePr>
          <p:cNvPr id="24" name="Zástupný symbol pro obsah 7"/>
          <p:cNvGraphicFramePr>
            <a:graphicFrameLocks/>
          </p:cNvGraphicFramePr>
          <p:nvPr>
            <p:extLst>
              <p:ext uri="{D42A27DB-BD31-4B8C-83A1-F6EECF244321}">
                <p14:modId xmlns:p14="http://schemas.microsoft.com/office/powerpoint/2010/main" val="3510833234"/>
              </p:ext>
            </p:extLst>
          </p:nvPr>
        </p:nvGraphicFramePr>
        <p:xfrm>
          <a:off x="257559" y="1670891"/>
          <a:ext cx="3771900" cy="4680000"/>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4"/>
          <p:cNvSpPr txBox="1"/>
          <p:nvPr/>
        </p:nvSpPr>
        <p:spPr>
          <a:xfrm>
            <a:off x="368562" y="639895"/>
            <a:ext cx="4693914" cy="246221"/>
          </a:xfrm>
          <a:prstGeom prst="rect">
            <a:avLst/>
          </a:prstGeom>
          <a:noFill/>
        </p:spPr>
        <p:txBody>
          <a:bodyPr wrap="none" rtlCol="0">
            <a:spAutoFit/>
          </a:bodyPr>
          <a:lstStyle/>
          <a:p>
            <a:r>
              <a:rPr lang="cs-CZ" sz="1000" dirty="0">
                <a:solidFill>
                  <a:srgbClr val="000000"/>
                </a:solidFill>
                <a:cs typeface="Arial" panose="020B0604020202020204" pitchFamily="34" charset="0"/>
              </a:rPr>
              <a:t>Zdroj dat: Český statistický úřad, Zaměstnanost a nezaměstnanost podle výsledků VŠPS</a:t>
            </a:r>
          </a:p>
        </p:txBody>
      </p:sp>
      <p:sp>
        <p:nvSpPr>
          <p:cNvPr id="26" name="TextBox 2">
            <a:extLst>
              <a:ext uri="{FF2B5EF4-FFF2-40B4-BE49-F238E27FC236}">
                <a16:creationId xmlns:a16="http://schemas.microsoft.com/office/drawing/2014/main" id="{F0A4B1A0-E14B-4BCE-9753-6F108CFAE1FA}"/>
              </a:ext>
            </a:extLst>
          </p:cNvPr>
          <p:cNvSpPr txBox="1"/>
          <p:nvPr/>
        </p:nvSpPr>
        <p:spPr>
          <a:xfrm>
            <a:off x="1943615" y="866090"/>
            <a:ext cx="582345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0" u="none" strike="noStrike" kern="0" cap="none" spc="0" normalizeH="0" baseline="0" noProof="0" dirty="0">
                <a:ln>
                  <a:noFill/>
                </a:ln>
                <a:solidFill>
                  <a:srgbClr val="000000"/>
                </a:solidFill>
                <a:effectLst/>
                <a:uLnTx/>
                <a:uFillTx/>
              </a:rPr>
              <a:t>Podíl obyvatelstva dle dosaženého vzdělání</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1" u="none" strike="noStrike" kern="0" cap="none" spc="0" normalizeH="0" baseline="0" noProof="0" dirty="0">
                <a:ln>
                  <a:noFill/>
                </a:ln>
                <a:solidFill>
                  <a:srgbClr val="000000"/>
                </a:solidFill>
                <a:effectLst/>
                <a:uLnTx/>
                <a:uFillTx/>
              </a:rPr>
              <a:t>Ekonomické postavení obyvatel ve věku 15 a více let podle vzdělání</a:t>
            </a:r>
          </a:p>
        </p:txBody>
      </p:sp>
      <p:graphicFrame>
        <p:nvGraphicFramePr>
          <p:cNvPr id="27" name="Zástupný symbol pro obsah 7"/>
          <p:cNvGraphicFramePr>
            <a:graphicFrameLocks/>
          </p:cNvGraphicFramePr>
          <p:nvPr>
            <p:extLst>
              <p:ext uri="{D42A27DB-BD31-4B8C-83A1-F6EECF244321}">
                <p14:modId xmlns:p14="http://schemas.microsoft.com/office/powerpoint/2010/main" val="539276109"/>
              </p:ext>
            </p:extLst>
          </p:nvPr>
        </p:nvGraphicFramePr>
        <p:xfrm>
          <a:off x="4825749" y="1670891"/>
          <a:ext cx="3771900" cy="4680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ovéPole 27"/>
          <p:cNvSpPr txBox="1"/>
          <p:nvPr/>
        </p:nvSpPr>
        <p:spPr>
          <a:xfrm>
            <a:off x="1469140" y="1389310"/>
            <a:ext cx="117729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600" b="1" i="0" u="none" strike="noStrike" kern="0" cap="none" spc="0" normalizeH="0" baseline="0" noProof="0" dirty="0">
                <a:ln>
                  <a:noFill/>
                </a:ln>
                <a:solidFill>
                  <a:srgbClr val="000000"/>
                </a:solidFill>
                <a:effectLst/>
                <a:uLnTx/>
                <a:uFillTx/>
              </a:rPr>
              <a:t>ROK 2010</a:t>
            </a:r>
          </a:p>
        </p:txBody>
      </p:sp>
      <p:sp>
        <p:nvSpPr>
          <p:cNvPr id="29" name="TextovéPole 28"/>
          <p:cNvSpPr txBox="1"/>
          <p:nvPr/>
        </p:nvSpPr>
        <p:spPr>
          <a:xfrm>
            <a:off x="6123054" y="1390536"/>
            <a:ext cx="117729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600" b="1" i="0" u="none" strike="noStrike" kern="0" cap="none" spc="0" normalizeH="0" baseline="0" noProof="0" dirty="0">
                <a:ln>
                  <a:noFill/>
                </a:ln>
                <a:solidFill>
                  <a:srgbClr val="000000"/>
                </a:solidFill>
                <a:effectLst/>
                <a:uLnTx/>
                <a:uFillTx/>
              </a:rPr>
              <a:t>ROK 2018</a:t>
            </a:r>
          </a:p>
        </p:txBody>
      </p:sp>
      <p:graphicFrame>
        <p:nvGraphicFramePr>
          <p:cNvPr id="30" name="Tabulka 29"/>
          <p:cNvGraphicFramePr>
            <a:graphicFrameLocks noGrp="1"/>
          </p:cNvGraphicFramePr>
          <p:nvPr>
            <p:extLst>
              <p:ext uri="{D42A27DB-BD31-4B8C-83A1-F6EECF244321}">
                <p14:modId xmlns:p14="http://schemas.microsoft.com/office/powerpoint/2010/main" val="354025283"/>
              </p:ext>
            </p:extLst>
          </p:nvPr>
        </p:nvGraphicFramePr>
        <p:xfrm>
          <a:off x="4115089" y="2016807"/>
          <a:ext cx="609600" cy="3600002"/>
        </p:xfrm>
        <a:graphic>
          <a:graphicData uri="http://schemas.openxmlformats.org/drawingml/2006/table">
            <a:tbl>
              <a:tblPr/>
              <a:tblGrid>
                <a:gridCol w="609600">
                  <a:extLst>
                    <a:ext uri="{9D8B030D-6E8A-4147-A177-3AD203B41FA5}">
                      <a16:colId xmlns:a16="http://schemas.microsoft.com/office/drawing/2014/main" val="20000"/>
                    </a:ext>
                  </a:extLst>
                </a:gridCol>
              </a:tblGrid>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effectLst/>
                        </a:rPr>
                        <a:t>71%</a:t>
                      </a:r>
                      <a:endParaRPr lang="cs-CZ" sz="1200" b="1" i="0" u="none" strike="noStrike" dirty="0">
                        <a:effectLst/>
                        <a:latin typeface="Calibri" panose="020F0502020204030204" pitchFamily="34" charset="0"/>
                      </a:endParaRPr>
                    </a:p>
                  </a:txBody>
                  <a:tcPr marL="9525" marR="9525" marT="9525" marB="0" anchor="ctr">
                    <a:lnL>
                      <a:noFill/>
                    </a:lnL>
                    <a:lnR>
                      <a:noFill/>
                    </a:lnR>
                    <a:lnT w="12700" cmpd="sng">
                      <a:solidFill>
                        <a:srgbClr val="000000"/>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47%</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46%</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47%</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40%</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38%</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43%</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47%</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44%</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44%</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a:effectLst/>
                        </a:rPr>
                        <a:t>50%</a:t>
                      </a:r>
                      <a:endParaRPr lang="cs-CZ" sz="1200" b="1" i="0" u="none" strike="noStrike">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44%</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44%</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u="none" strike="noStrike" dirty="0">
                          <a:solidFill>
                            <a:srgbClr val="C00000"/>
                          </a:solidFill>
                          <a:effectLst/>
                        </a:rPr>
                        <a:t>44%</a:t>
                      </a:r>
                      <a:endParaRPr lang="cs-CZ" sz="1200" b="1" i="0" u="none" strike="noStrike" dirty="0">
                        <a:solidFill>
                          <a:srgbClr val="C00000"/>
                        </a:solidFill>
                        <a:effectLst/>
                        <a:latin typeface="Calibri" panose="020F0502020204030204" pitchFamily="34" charset="0"/>
                      </a:endParaRPr>
                    </a:p>
                  </a:txBody>
                  <a:tcPr marL="9525" marR="9525" marT="9525" marB="0" anchor="ctr">
                    <a:lnL>
                      <a:noFill/>
                    </a:lnL>
                    <a:lnR>
                      <a:noFill/>
                    </a:lnR>
                    <a:lnT>
                      <a:no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graphicFrame>
        <p:nvGraphicFramePr>
          <p:cNvPr id="31" name="Tabulka 30"/>
          <p:cNvGraphicFramePr>
            <a:graphicFrameLocks noGrp="1"/>
          </p:cNvGraphicFramePr>
          <p:nvPr>
            <p:extLst>
              <p:ext uri="{D42A27DB-BD31-4B8C-83A1-F6EECF244321}">
                <p14:modId xmlns:p14="http://schemas.microsoft.com/office/powerpoint/2010/main" val="1601018016"/>
              </p:ext>
            </p:extLst>
          </p:nvPr>
        </p:nvGraphicFramePr>
        <p:xfrm>
          <a:off x="8597649" y="2016807"/>
          <a:ext cx="609600" cy="3600002"/>
        </p:xfrm>
        <a:graphic>
          <a:graphicData uri="http://schemas.openxmlformats.org/drawingml/2006/table">
            <a:tbl>
              <a:tblPr/>
              <a:tblGrid>
                <a:gridCol w="609600">
                  <a:extLst>
                    <a:ext uri="{9D8B030D-6E8A-4147-A177-3AD203B41FA5}">
                      <a16:colId xmlns:a16="http://schemas.microsoft.com/office/drawing/2014/main" val="20000"/>
                    </a:ext>
                  </a:extLst>
                </a:gridCol>
              </a:tblGrid>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76%</a:t>
                      </a:r>
                    </a:p>
                  </a:txBody>
                  <a:tcPr marL="9525" marR="9525" marT="9525" marB="0" anchor="ctr">
                    <a:lnL>
                      <a:noFill/>
                    </a:lnL>
                    <a:lnR>
                      <a:noFill/>
                    </a:lnR>
                    <a:lnT w="12700" cmpd="sng">
                      <a:solidFill>
                        <a:srgbClr val="000000"/>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54%</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50%</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51%</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solidFill>
                            <a:srgbClr val="C00000"/>
                          </a:solidFill>
                          <a:effectLst/>
                          <a:latin typeface="Calibri" panose="020F0502020204030204" pitchFamily="34" charset="0"/>
                        </a:rPr>
                        <a:t>44%</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solidFill>
                            <a:srgbClr val="C00000"/>
                          </a:solidFill>
                          <a:effectLst/>
                          <a:latin typeface="Calibri" panose="020F0502020204030204" pitchFamily="34" charset="0"/>
                        </a:rPr>
                        <a:t>44%</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solidFill>
                            <a:srgbClr val="C00000"/>
                          </a:solidFill>
                          <a:effectLst/>
                          <a:latin typeface="Calibri" panose="020F0502020204030204" pitchFamily="34" charset="0"/>
                        </a:rPr>
                        <a:t>48%</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54%</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51%</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50%</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56%</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50%</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solidFill>
                            <a:srgbClr val="C00000"/>
                          </a:solidFill>
                          <a:effectLst/>
                          <a:latin typeface="Calibri" panose="020F0502020204030204" pitchFamily="34" charset="0"/>
                        </a:rPr>
                        <a:t>49%</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71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cs-CZ" sz="1200" b="1" i="0" u="none" strike="noStrike" dirty="0">
                          <a:effectLst/>
                          <a:latin typeface="Calibri" panose="020F0502020204030204" pitchFamily="34" charset="0"/>
                        </a:rPr>
                        <a:t>50%</a:t>
                      </a:r>
                    </a:p>
                  </a:txBody>
                  <a:tcPr marL="9525" marR="9525" marT="9525" marB="0" anchor="ctr">
                    <a:lnL>
                      <a:noFill/>
                    </a:lnL>
                    <a:lnR>
                      <a:noFill/>
                    </a:lnR>
                    <a:lnT>
                      <a:no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32" name="TextovéPole 31"/>
          <p:cNvSpPr txBox="1"/>
          <p:nvPr/>
        </p:nvSpPr>
        <p:spPr>
          <a:xfrm>
            <a:off x="3861438" y="1508976"/>
            <a:ext cx="1127316" cy="50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900" b="0" i="0" u="none" strike="noStrike" kern="0" cap="none" spc="0" normalizeH="0" baseline="0" noProof="0" dirty="0">
                <a:ln>
                  <a:noFill/>
                </a:ln>
                <a:solidFill>
                  <a:srgbClr val="000000"/>
                </a:solidFill>
                <a:effectLst/>
                <a:uLnTx/>
                <a:uFillTx/>
              </a:rPr>
              <a:t>Podíl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900" b="0" i="0" u="none" strike="noStrike" kern="0" cap="none" spc="0" normalizeH="0" baseline="0" noProof="0" dirty="0">
                <a:ln>
                  <a:noFill/>
                </a:ln>
                <a:solidFill>
                  <a:srgbClr val="000000"/>
                </a:solidFill>
                <a:effectLst/>
                <a:uLnTx/>
                <a:uFillTx/>
              </a:rPr>
              <a:t>střední s maturitou a vysokoškolské</a:t>
            </a:r>
          </a:p>
        </p:txBody>
      </p:sp>
      <p:sp>
        <p:nvSpPr>
          <p:cNvPr id="33" name="TextovéPole 32"/>
          <p:cNvSpPr txBox="1"/>
          <p:nvPr/>
        </p:nvSpPr>
        <p:spPr>
          <a:xfrm>
            <a:off x="8295324" y="1473948"/>
            <a:ext cx="1098615" cy="50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900" b="0" i="0" u="none" strike="noStrike" kern="0" cap="none" spc="0" normalizeH="0" baseline="0" noProof="0" dirty="0">
                <a:ln>
                  <a:noFill/>
                </a:ln>
                <a:solidFill>
                  <a:srgbClr val="000000"/>
                </a:solidFill>
                <a:effectLst/>
                <a:uLnTx/>
                <a:uFillTx/>
              </a:rPr>
              <a:t>Podíl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900" b="0" i="0" u="none" strike="noStrike" kern="0" cap="none" spc="0" normalizeH="0" baseline="0" noProof="0" dirty="0">
                <a:ln>
                  <a:noFill/>
                </a:ln>
                <a:solidFill>
                  <a:srgbClr val="000000"/>
                </a:solidFill>
                <a:effectLst/>
                <a:uLnTx/>
                <a:uFillTx/>
              </a:rPr>
              <a:t>střední s maturitou a vysokoškolské</a:t>
            </a:r>
          </a:p>
        </p:txBody>
      </p:sp>
    </p:spTree>
    <p:extLst>
      <p:ext uri="{BB962C8B-B14F-4D97-AF65-F5344CB8AC3E}">
        <p14:creationId xmlns:p14="http://schemas.microsoft.com/office/powerpoint/2010/main" val="419283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485761" y="2828583"/>
            <a:ext cx="3383151" cy="2462213"/>
          </a:xfrm>
          <a:prstGeom prst="rect">
            <a:avLst/>
          </a:prstGeom>
          <a:noFill/>
          <a:ln>
            <a:noFill/>
          </a:ln>
        </p:spPr>
        <p:txBody>
          <a:bodyPr wrap="square" rtlCol="0">
            <a:spAutoFit/>
          </a:bodyPr>
          <a:lstStyle/>
          <a:p>
            <a:r>
              <a:rPr lang="cs-CZ" sz="1400" dirty="0"/>
              <a:t>V Královehradeckém kraji se zvyšuje podíl vysokoškolsky vzdělaného obyvatelstva. Od roku 2010 se podíl zvýšil o cca 6,1%. Mírně se zvýšil ještě podíl se středoškolským vzděláním s maturitou, a to o 1,3%. Oproti tomu se snížily podíly v ostatních skupinách, tj. u obyvatel se základním vzděláním a bez maturity.</a:t>
            </a:r>
          </a:p>
          <a:p>
            <a:r>
              <a:rPr lang="cs-CZ" sz="1400" dirty="0"/>
              <a:t>V roce 2018 nejnižší podíl se základním vzděláním a nejvyšší se středoškolským vzděláním s maturitou.</a:t>
            </a:r>
          </a:p>
        </p:txBody>
      </p:sp>
      <p:sp>
        <p:nvSpPr>
          <p:cNvPr id="2" name="Title 1"/>
          <p:cNvSpPr>
            <a:spLocks noGrp="1"/>
          </p:cNvSpPr>
          <p:nvPr>
            <p:ph type="title"/>
          </p:nvPr>
        </p:nvSpPr>
        <p:spPr/>
        <p:txBody>
          <a:bodyPr>
            <a:normAutofit/>
          </a:bodyPr>
          <a:lstStyle/>
          <a:p>
            <a:r>
              <a:rPr lang="en-US" dirty="0" err="1"/>
              <a:t>Vzdělání</a:t>
            </a:r>
            <a:r>
              <a:rPr lang="en-US" dirty="0"/>
              <a:t> </a:t>
            </a:r>
            <a:r>
              <a:rPr lang="en-US" dirty="0" err="1"/>
              <a:t>obyvatelstva</a:t>
            </a:r>
            <a:r>
              <a:rPr lang="en-US" dirty="0"/>
              <a:t> </a:t>
            </a:r>
            <a:r>
              <a:rPr lang="cs-CZ" dirty="0"/>
              <a:t>(věk 15+) – časový vývoj </a:t>
            </a:r>
            <a:endParaRPr lang="en-US" dirty="0"/>
          </a:p>
        </p:txBody>
      </p:sp>
      <p:sp>
        <p:nvSpPr>
          <p:cNvPr id="25" name="TextBox 4"/>
          <p:cNvSpPr txBox="1"/>
          <p:nvPr/>
        </p:nvSpPr>
        <p:spPr>
          <a:xfrm>
            <a:off x="368562" y="639895"/>
            <a:ext cx="4693914" cy="246221"/>
          </a:xfrm>
          <a:prstGeom prst="rect">
            <a:avLst/>
          </a:prstGeom>
          <a:noFill/>
        </p:spPr>
        <p:txBody>
          <a:bodyPr wrap="none" rtlCol="0">
            <a:spAutoFit/>
          </a:bodyPr>
          <a:lstStyle/>
          <a:p>
            <a:r>
              <a:rPr lang="cs-CZ" sz="1000" dirty="0">
                <a:solidFill>
                  <a:srgbClr val="000000"/>
                </a:solidFill>
                <a:cs typeface="Arial" panose="020B0604020202020204" pitchFamily="34" charset="0"/>
              </a:rPr>
              <a:t>Zdroj dat: Český statistický úřad, Zaměstnanost a nezaměstnanost podle výsledků VŠPS</a:t>
            </a:r>
          </a:p>
        </p:txBody>
      </p:sp>
      <p:sp>
        <p:nvSpPr>
          <p:cNvPr id="22" name="TextBox 2">
            <a:extLst>
              <a:ext uri="{FF2B5EF4-FFF2-40B4-BE49-F238E27FC236}">
                <a16:creationId xmlns:a16="http://schemas.microsoft.com/office/drawing/2014/main" id="{F0A4B1A0-E14B-4BCE-9753-6F108CFAE1FA}"/>
              </a:ext>
            </a:extLst>
          </p:cNvPr>
          <p:cNvSpPr txBox="1"/>
          <p:nvPr/>
        </p:nvSpPr>
        <p:spPr>
          <a:xfrm>
            <a:off x="1615123" y="1365754"/>
            <a:ext cx="435515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0" u="none" strike="noStrike" kern="0" cap="none" spc="0" normalizeH="0" baseline="0" noProof="0" dirty="0">
                <a:ln>
                  <a:noFill/>
                </a:ln>
                <a:solidFill>
                  <a:srgbClr val="000000"/>
                </a:solidFill>
                <a:effectLst/>
                <a:uLnTx/>
                <a:uFillTx/>
              </a:rPr>
              <a:t>Podíl obyvatelstva dle dosaženého vzdělání</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400" b="1" i="1" u="none" strike="noStrike" kern="0" cap="none" spc="0" normalizeH="0" baseline="0" noProof="0" dirty="0">
                <a:ln>
                  <a:noFill/>
                </a:ln>
                <a:solidFill>
                  <a:srgbClr val="000000"/>
                </a:solidFill>
                <a:effectLst/>
                <a:uLnTx/>
                <a:uFillTx/>
              </a:rPr>
              <a:t>Ekonomické postavení obyvatel ve věku 15 a více let podle vzdělání</a:t>
            </a:r>
          </a:p>
        </p:txBody>
      </p:sp>
      <p:graphicFrame>
        <p:nvGraphicFramePr>
          <p:cNvPr id="17" name="Graf 16">
            <a:extLst>
              <a:ext uri="{FF2B5EF4-FFF2-40B4-BE49-F238E27FC236}">
                <a16:creationId xmlns:a16="http://schemas.microsoft.com/office/drawing/2014/main" id="{5BEBFBED-474A-45F4-9236-0F84A15E3293}"/>
              </a:ext>
            </a:extLst>
          </p:cNvPr>
          <p:cNvGraphicFramePr/>
          <p:nvPr>
            <p:extLst>
              <p:ext uri="{D42A27DB-BD31-4B8C-83A1-F6EECF244321}">
                <p14:modId xmlns:p14="http://schemas.microsoft.com/office/powerpoint/2010/main" val="2248872930"/>
              </p:ext>
            </p:extLst>
          </p:nvPr>
        </p:nvGraphicFramePr>
        <p:xfrm>
          <a:off x="452054" y="1460018"/>
          <a:ext cx="6169578" cy="4085742"/>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ovéPole 17">
            <a:extLst>
              <a:ext uri="{FF2B5EF4-FFF2-40B4-BE49-F238E27FC236}">
                <a16:creationId xmlns:a16="http://schemas.microsoft.com/office/drawing/2014/main" id="{FCF5874B-6101-49AE-B87A-0072C8F19AEF}"/>
              </a:ext>
            </a:extLst>
          </p:cNvPr>
          <p:cNvSpPr txBox="1"/>
          <p:nvPr/>
        </p:nvSpPr>
        <p:spPr>
          <a:xfrm>
            <a:off x="6290161" y="4309891"/>
            <a:ext cx="1165860" cy="400110"/>
          </a:xfrm>
          <a:prstGeom prst="rect">
            <a:avLst/>
          </a:prstGeom>
          <a:noFill/>
        </p:spPr>
        <p:txBody>
          <a:bodyPr wrap="square" rtlCol="0">
            <a:spAutoFit/>
          </a:bodyPr>
          <a:lstStyle/>
          <a:p>
            <a:r>
              <a:rPr lang="cs-CZ" sz="1000" dirty="0">
                <a:solidFill>
                  <a:srgbClr val="C00000"/>
                </a:solidFill>
              </a:rPr>
              <a:t>v roce 2018 pokles podílu o 2,5%</a:t>
            </a:r>
          </a:p>
        </p:txBody>
      </p:sp>
      <p:sp>
        <p:nvSpPr>
          <p:cNvPr id="19" name="TextovéPole 18">
            <a:extLst>
              <a:ext uri="{FF2B5EF4-FFF2-40B4-BE49-F238E27FC236}">
                <a16:creationId xmlns:a16="http://schemas.microsoft.com/office/drawing/2014/main" id="{C2F8D3AE-2850-4911-A48F-6168C4C3C55B}"/>
              </a:ext>
            </a:extLst>
          </p:cNvPr>
          <p:cNvSpPr txBox="1"/>
          <p:nvPr/>
        </p:nvSpPr>
        <p:spPr>
          <a:xfrm>
            <a:off x="6290161" y="2932986"/>
            <a:ext cx="1165860" cy="400110"/>
          </a:xfrm>
          <a:prstGeom prst="rect">
            <a:avLst/>
          </a:prstGeom>
          <a:noFill/>
        </p:spPr>
        <p:txBody>
          <a:bodyPr wrap="square" rtlCol="0">
            <a:spAutoFit/>
          </a:bodyPr>
          <a:lstStyle/>
          <a:p>
            <a:r>
              <a:rPr lang="cs-CZ" sz="1000" dirty="0">
                <a:solidFill>
                  <a:srgbClr val="0070C0"/>
                </a:solidFill>
              </a:rPr>
              <a:t>v roce 2018 pokles podílu o 5,3%</a:t>
            </a:r>
          </a:p>
        </p:txBody>
      </p:sp>
      <p:sp>
        <p:nvSpPr>
          <p:cNvPr id="20" name="TextovéPole 19">
            <a:extLst>
              <a:ext uri="{FF2B5EF4-FFF2-40B4-BE49-F238E27FC236}">
                <a16:creationId xmlns:a16="http://schemas.microsoft.com/office/drawing/2014/main" id="{0D96F712-CDAD-42CD-AA45-B79646A29A7C}"/>
              </a:ext>
            </a:extLst>
          </p:cNvPr>
          <p:cNvSpPr txBox="1"/>
          <p:nvPr/>
        </p:nvSpPr>
        <p:spPr>
          <a:xfrm>
            <a:off x="6290161" y="3622889"/>
            <a:ext cx="1165860" cy="400110"/>
          </a:xfrm>
          <a:prstGeom prst="rect">
            <a:avLst/>
          </a:prstGeom>
          <a:noFill/>
        </p:spPr>
        <p:txBody>
          <a:bodyPr wrap="square" rtlCol="0">
            <a:spAutoFit/>
          </a:bodyPr>
          <a:lstStyle/>
          <a:p>
            <a:r>
              <a:rPr lang="cs-CZ" sz="1000" dirty="0">
                <a:solidFill>
                  <a:srgbClr val="00B050"/>
                </a:solidFill>
              </a:rPr>
              <a:t>v roce 2018 nárůst podílu o 6,1%</a:t>
            </a:r>
          </a:p>
        </p:txBody>
      </p:sp>
      <p:sp>
        <p:nvSpPr>
          <p:cNvPr id="21" name="TextovéPole 20">
            <a:extLst>
              <a:ext uri="{FF2B5EF4-FFF2-40B4-BE49-F238E27FC236}">
                <a16:creationId xmlns:a16="http://schemas.microsoft.com/office/drawing/2014/main" id="{CD86F2D8-D173-432D-90A1-10051F5C9CC0}"/>
              </a:ext>
            </a:extLst>
          </p:cNvPr>
          <p:cNvSpPr txBox="1"/>
          <p:nvPr/>
        </p:nvSpPr>
        <p:spPr>
          <a:xfrm>
            <a:off x="6290161" y="2539950"/>
            <a:ext cx="1165860" cy="400110"/>
          </a:xfrm>
          <a:prstGeom prst="rect">
            <a:avLst/>
          </a:prstGeom>
          <a:noFill/>
        </p:spPr>
        <p:txBody>
          <a:bodyPr wrap="square" rtlCol="0">
            <a:spAutoFit/>
          </a:bodyPr>
          <a:lstStyle/>
          <a:p>
            <a:r>
              <a:rPr lang="cs-CZ" sz="1000" dirty="0"/>
              <a:t>v roce 2018 nárůst podílu o 1,3%</a:t>
            </a:r>
          </a:p>
        </p:txBody>
      </p:sp>
    </p:spTree>
    <p:extLst>
      <p:ext uri="{BB962C8B-B14F-4D97-AF65-F5344CB8AC3E}">
        <p14:creationId xmlns:p14="http://schemas.microsoft.com/office/powerpoint/2010/main" val="240758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3">
            <a:extLst>
              <a:ext uri="{FF2B5EF4-FFF2-40B4-BE49-F238E27FC236}">
                <a16:creationId xmlns:a16="http://schemas.microsoft.com/office/drawing/2014/main" id="{A06FCC1B-0519-46A4-A61C-84B24B6BEDA6}"/>
              </a:ext>
            </a:extLst>
          </p:cNvPr>
          <p:cNvGrpSpPr/>
          <p:nvPr/>
        </p:nvGrpSpPr>
        <p:grpSpPr>
          <a:xfrm>
            <a:off x="10134165" y="98024"/>
            <a:ext cx="2018923" cy="686726"/>
            <a:chOff x="9868966" y="545145"/>
            <a:chExt cx="1621130" cy="561419"/>
          </a:xfrm>
        </p:grpSpPr>
        <p:sp>
          <p:nvSpPr>
            <p:cNvPr id="17" name="Rectangle 15">
              <a:extLst>
                <a:ext uri="{FF2B5EF4-FFF2-40B4-BE49-F238E27FC236}">
                  <a16:creationId xmlns:a16="http://schemas.microsoft.com/office/drawing/2014/main" id="{7662B96A-5145-47E6-ACC5-50A905C54B83}"/>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Vlajka CR">
              <a:extLst>
                <a:ext uri="{FF2B5EF4-FFF2-40B4-BE49-F238E27FC236}">
                  <a16:creationId xmlns:a16="http://schemas.microsoft.com/office/drawing/2014/main" id="{9CC8437F-6214-411D-8750-563C75B185E9}"/>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7">
              <a:extLst>
                <a:ext uri="{FF2B5EF4-FFF2-40B4-BE49-F238E27FC236}">
                  <a16:creationId xmlns:a16="http://schemas.microsoft.com/office/drawing/2014/main" id="{AFC497E7-3318-41AD-9D0A-F5A7227C44BB}"/>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graphicFrame>
        <p:nvGraphicFramePr>
          <p:cNvPr id="2" name="Chart 3">
            <a:extLst>
              <a:ext uri="{FF2B5EF4-FFF2-40B4-BE49-F238E27FC236}">
                <a16:creationId xmlns:a16="http://schemas.microsoft.com/office/drawing/2014/main" id="{00000000-0008-0000-0000-000001040000}"/>
              </a:ext>
            </a:extLst>
          </p:cNvPr>
          <p:cNvGraphicFramePr>
            <a:graphicFrameLocks/>
          </p:cNvGraphicFramePr>
          <p:nvPr/>
        </p:nvGraphicFramePr>
        <p:xfrm>
          <a:off x="749550" y="1260000"/>
          <a:ext cx="3175591" cy="39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4">
            <a:extLst>
              <a:ext uri="{FF2B5EF4-FFF2-40B4-BE49-F238E27FC236}">
                <a16:creationId xmlns:a16="http://schemas.microsoft.com/office/drawing/2014/main" id="{00000000-0008-0000-0000-000002040000}"/>
              </a:ext>
            </a:extLst>
          </p:cNvPr>
          <p:cNvGraphicFramePr>
            <a:graphicFrameLocks/>
          </p:cNvGraphicFramePr>
          <p:nvPr/>
        </p:nvGraphicFramePr>
        <p:xfrm>
          <a:off x="3925141" y="1260000"/>
          <a:ext cx="3175591" cy="3960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7">
            <a:extLst>
              <a:ext uri="{FF2B5EF4-FFF2-40B4-BE49-F238E27FC236}">
                <a16:creationId xmlns:a16="http://schemas.microsoft.com/office/drawing/2014/main" id="{458FE644-BC1E-48F0-83F9-4603B166E348}"/>
              </a:ext>
            </a:extLst>
          </p:cNvPr>
          <p:cNvSpPr txBox="1"/>
          <p:nvPr/>
        </p:nvSpPr>
        <p:spPr>
          <a:xfrm>
            <a:off x="7632192" y="1685728"/>
            <a:ext cx="3823200" cy="3539430"/>
          </a:xfrm>
          <a:prstGeom prst="rect">
            <a:avLst/>
          </a:prstGeom>
          <a:noFill/>
          <a:ln>
            <a:noFill/>
          </a:ln>
        </p:spPr>
        <p:txBody>
          <a:bodyPr wrap="square" rtlCol="0">
            <a:spAutoFit/>
          </a:bodyPr>
          <a:lstStyle/>
          <a:p>
            <a:r>
              <a:rPr lang="cs-CZ" sz="1400" dirty="0"/>
              <a:t>Přestože české výdaje na zdravotnictví na jednoho obyvatele jsou v celkovém mezinárodním srovnání kvantitou podprůměrné, v porovnání se zeměmi střední a východní Evropy patří k nejvyšším. To však nemusí nutně znamenat lepší zdravotní péči a její výsledky. Přestože střední délka života českého obyvatelstva je vyšší než např. v Litvě, Maďarsku, Estonsku nebo na Slovensku, zůstává přibližně o dva roky nižší než ve Slovinsku, které má srovnatelné výdaje na zdravotnictví. </a:t>
            </a:r>
          </a:p>
          <a:p>
            <a:endParaRPr lang="cs-CZ" sz="1400" dirty="0"/>
          </a:p>
          <a:p>
            <a:r>
              <a:rPr lang="cs-CZ" sz="1400" dirty="0"/>
              <a:t>Srovnání České republiky se zeměmi s podobnými výdaji a institucionálními rysy naznačuje, že výkonnost zdravotnictví má stále jisté rezervy a existuje prostor pro zvyšování efektivity a zlepšování výsledků zdravotní péče.</a:t>
            </a:r>
          </a:p>
        </p:txBody>
      </p:sp>
      <p:sp>
        <p:nvSpPr>
          <p:cNvPr id="5" name="TextovéPole 4">
            <a:extLst>
              <a:ext uri="{FF2B5EF4-FFF2-40B4-BE49-F238E27FC236}">
                <a16:creationId xmlns:a16="http://schemas.microsoft.com/office/drawing/2014/main" id="{989D0EE2-0A54-4C30-A591-720A4188DC83}"/>
              </a:ext>
            </a:extLst>
          </p:cNvPr>
          <p:cNvSpPr txBox="1"/>
          <p:nvPr/>
        </p:nvSpPr>
        <p:spPr>
          <a:xfrm>
            <a:off x="1199107" y="5096889"/>
            <a:ext cx="2276475" cy="246221"/>
          </a:xfrm>
          <a:prstGeom prst="rect">
            <a:avLst/>
          </a:prstGeom>
          <a:noFill/>
        </p:spPr>
        <p:txBody>
          <a:bodyPr wrap="square" rtlCol="0">
            <a:spAutoFit/>
          </a:bodyPr>
          <a:lstStyle/>
          <a:p>
            <a:pPr algn="ctr"/>
            <a:r>
              <a:rPr lang="cs-CZ" sz="1000" dirty="0"/>
              <a:t>HDP na 1 obyvatele (tis. USD PPP)</a:t>
            </a:r>
          </a:p>
        </p:txBody>
      </p:sp>
      <p:sp>
        <p:nvSpPr>
          <p:cNvPr id="6" name="TextovéPole 5">
            <a:extLst>
              <a:ext uri="{FF2B5EF4-FFF2-40B4-BE49-F238E27FC236}">
                <a16:creationId xmlns:a16="http://schemas.microsoft.com/office/drawing/2014/main" id="{9D1BC811-8AFE-41DA-A6A1-A143915C0067}"/>
              </a:ext>
            </a:extLst>
          </p:cNvPr>
          <p:cNvSpPr txBox="1"/>
          <p:nvPr/>
        </p:nvSpPr>
        <p:spPr>
          <a:xfrm rot="16200000">
            <a:off x="-511798" y="3305889"/>
            <a:ext cx="2276475" cy="246221"/>
          </a:xfrm>
          <a:prstGeom prst="rect">
            <a:avLst/>
          </a:prstGeom>
          <a:noFill/>
        </p:spPr>
        <p:txBody>
          <a:bodyPr wrap="square" rtlCol="0">
            <a:spAutoFit/>
          </a:bodyPr>
          <a:lstStyle/>
          <a:p>
            <a:pPr algn="ctr"/>
            <a:r>
              <a:rPr lang="cs-CZ" sz="1000" dirty="0"/>
              <a:t>Naděje dožití při narození (roky)</a:t>
            </a:r>
          </a:p>
        </p:txBody>
      </p:sp>
      <p:sp>
        <p:nvSpPr>
          <p:cNvPr id="7" name="TextovéPole 6">
            <a:extLst>
              <a:ext uri="{FF2B5EF4-FFF2-40B4-BE49-F238E27FC236}">
                <a16:creationId xmlns:a16="http://schemas.microsoft.com/office/drawing/2014/main" id="{61B88147-7EB4-482C-8536-F352870D3A71}"/>
              </a:ext>
            </a:extLst>
          </p:cNvPr>
          <p:cNvSpPr txBox="1"/>
          <p:nvPr/>
        </p:nvSpPr>
        <p:spPr>
          <a:xfrm>
            <a:off x="4374698" y="5096888"/>
            <a:ext cx="2276475" cy="400110"/>
          </a:xfrm>
          <a:prstGeom prst="rect">
            <a:avLst/>
          </a:prstGeom>
          <a:noFill/>
        </p:spPr>
        <p:txBody>
          <a:bodyPr wrap="square" rtlCol="0">
            <a:spAutoFit/>
          </a:bodyPr>
          <a:lstStyle/>
          <a:p>
            <a:pPr algn="ctr"/>
            <a:r>
              <a:rPr lang="pl-PL" sz="1000" dirty="0"/>
              <a:t>Výdaje na zdravotnictví na jednoho obyvatele (tis. USD PPP)</a:t>
            </a:r>
            <a:endParaRPr lang="cs-CZ" sz="1000" dirty="0"/>
          </a:p>
        </p:txBody>
      </p:sp>
      <p:sp>
        <p:nvSpPr>
          <p:cNvPr id="11" name="TextBox 6">
            <a:extLst>
              <a:ext uri="{FF2B5EF4-FFF2-40B4-BE49-F238E27FC236}">
                <a16:creationId xmlns:a16="http://schemas.microsoft.com/office/drawing/2014/main" id="{BE4A4EAD-4BB0-41F1-8811-B0424BE81735}"/>
              </a:ext>
            </a:extLst>
          </p:cNvPr>
          <p:cNvSpPr txBox="1"/>
          <p:nvPr/>
        </p:nvSpPr>
        <p:spPr>
          <a:xfrm>
            <a:off x="257557" y="653725"/>
            <a:ext cx="7733918" cy="307777"/>
          </a:xfrm>
          <a:prstGeom prst="rect">
            <a:avLst/>
          </a:prstGeom>
          <a:noFill/>
        </p:spPr>
        <p:txBody>
          <a:bodyPr wrap="square" rtlCol="0">
            <a:spAutoFit/>
          </a:bodyPr>
          <a:lstStyle/>
          <a:p>
            <a:r>
              <a:rPr lang="cs-CZ" sz="1400" dirty="0"/>
              <a:t>Zdroj: </a:t>
            </a:r>
            <a:r>
              <a:rPr lang="en-US" sz="1400" dirty="0"/>
              <a:t>OECD (2017), Health at a Glance 2017: OECD Indicators, OECD Publishing, Paris</a:t>
            </a:r>
          </a:p>
        </p:txBody>
      </p:sp>
      <p:sp>
        <p:nvSpPr>
          <p:cNvPr id="8" name="Title 7"/>
          <p:cNvSpPr>
            <a:spLocks noGrp="1"/>
          </p:cNvSpPr>
          <p:nvPr>
            <p:ph type="title"/>
          </p:nvPr>
        </p:nvSpPr>
        <p:spPr/>
        <p:txBody>
          <a:bodyPr>
            <a:normAutofit/>
          </a:bodyPr>
          <a:lstStyle/>
          <a:p>
            <a:r>
              <a:rPr lang="pl-PL" dirty="0"/>
              <a:t>Naděje na dožití vs. HDP a výdaje na zdravotnictví</a:t>
            </a:r>
            <a:endParaRPr lang="en-US" dirty="0"/>
          </a:p>
        </p:txBody>
      </p:sp>
    </p:spTree>
    <p:extLst>
      <p:ext uri="{BB962C8B-B14F-4D97-AF65-F5344CB8AC3E}">
        <p14:creationId xmlns:p14="http://schemas.microsoft.com/office/powerpoint/2010/main" val="3495507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3">
            <a:extLst>
              <a:ext uri="{FF2B5EF4-FFF2-40B4-BE49-F238E27FC236}">
                <a16:creationId xmlns:a16="http://schemas.microsoft.com/office/drawing/2014/main" id="{A6AD1634-E578-42C2-8C4A-D73466EE5596}"/>
              </a:ext>
            </a:extLst>
          </p:cNvPr>
          <p:cNvGrpSpPr/>
          <p:nvPr/>
        </p:nvGrpSpPr>
        <p:grpSpPr>
          <a:xfrm>
            <a:off x="10134165" y="98024"/>
            <a:ext cx="2018923" cy="686726"/>
            <a:chOff x="9868966" y="545145"/>
            <a:chExt cx="1621130" cy="561419"/>
          </a:xfrm>
        </p:grpSpPr>
        <p:sp>
          <p:nvSpPr>
            <p:cNvPr id="18" name="Rectangle 15">
              <a:extLst>
                <a:ext uri="{FF2B5EF4-FFF2-40B4-BE49-F238E27FC236}">
                  <a16:creationId xmlns:a16="http://schemas.microsoft.com/office/drawing/2014/main" id="{8042D56A-6845-4D79-B33A-BF747007E133}"/>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Vlajka CR">
              <a:extLst>
                <a:ext uri="{FF2B5EF4-FFF2-40B4-BE49-F238E27FC236}">
                  <a16:creationId xmlns:a16="http://schemas.microsoft.com/office/drawing/2014/main" id="{77F6D9E8-FA8E-449A-9CE1-EAD73D3C503C}"/>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7">
              <a:extLst>
                <a:ext uri="{FF2B5EF4-FFF2-40B4-BE49-F238E27FC236}">
                  <a16:creationId xmlns:a16="http://schemas.microsoft.com/office/drawing/2014/main" id="{3DE1A89C-A6CA-413E-ABBA-2669C6453A4A}"/>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4" name="TextBox 7">
            <a:extLst>
              <a:ext uri="{FF2B5EF4-FFF2-40B4-BE49-F238E27FC236}">
                <a16:creationId xmlns:a16="http://schemas.microsoft.com/office/drawing/2014/main" id="{A5F9F4F0-6224-478A-8A26-C2C211A35353}"/>
              </a:ext>
            </a:extLst>
          </p:cNvPr>
          <p:cNvSpPr txBox="1"/>
          <p:nvPr/>
        </p:nvSpPr>
        <p:spPr>
          <a:xfrm>
            <a:off x="7394448" y="1794841"/>
            <a:ext cx="4191000" cy="39703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Dostupná mezinárodní data ukazují na relativně velké rozdíly v naději dožití dle nejvyšší a nejnižší míry vzdělání. U mužů ve věku 30 let vyšel v ČR tento rozdíl 10,6 let, zatímco průměr zemí EU je 7,1 let. U českých  žen je rozdíl ve střední délce života mezi nejvyšší a nejnižší úrovní vzdělání ve věku 30 let výrazně nižší než u mužů – tj. 2,7 roku, což je méně než průměr OECD, který činí 4,2 roku. Vzhledem k pozitivní korelaci mezi úrovní vzdělání a příjmy platí obdobný model také pro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ekvivalizované</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příjmy domácností.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Rozdíl mezi podílem osob, které vnímají své zdraví jako dobré v nejnižším a nejvyšším příjmovém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kvintilu</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patří v ČR k nejvyšším v OECD, hned po Estonsku a Lotyšsku. Tento nepoměr může odrážet finanční překážky v dostupnosti určitého typu péče, rozdíly v životních a pracovních podmínkách, rozdíly v rizikovém chování apod. </a:t>
            </a:r>
          </a:p>
        </p:txBody>
      </p:sp>
      <p:graphicFrame>
        <p:nvGraphicFramePr>
          <p:cNvPr id="8" name="Graf 7">
            <a:extLst>
              <a:ext uri="{FF2B5EF4-FFF2-40B4-BE49-F238E27FC236}">
                <a16:creationId xmlns:a16="http://schemas.microsoft.com/office/drawing/2014/main" id="{40EFC02D-83AD-47FB-BEA8-ECBE9089D08F}"/>
              </a:ext>
            </a:extLst>
          </p:cNvPr>
          <p:cNvGraphicFramePr/>
          <p:nvPr/>
        </p:nvGraphicFramePr>
        <p:xfrm>
          <a:off x="540000" y="1260000"/>
          <a:ext cx="324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 8">
            <a:extLst>
              <a:ext uri="{FF2B5EF4-FFF2-40B4-BE49-F238E27FC236}">
                <a16:creationId xmlns:a16="http://schemas.microsoft.com/office/drawing/2014/main" id="{89ED9A72-385B-4CAE-A2D4-84AB77944897}"/>
              </a:ext>
            </a:extLst>
          </p:cNvPr>
          <p:cNvGraphicFramePr/>
          <p:nvPr/>
        </p:nvGraphicFramePr>
        <p:xfrm>
          <a:off x="3780000" y="1260000"/>
          <a:ext cx="3240000" cy="25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a:extLst>
              <a:ext uri="{FF2B5EF4-FFF2-40B4-BE49-F238E27FC236}">
                <a16:creationId xmlns:a16="http://schemas.microsoft.com/office/drawing/2014/main" id="{7879CB06-D64A-4658-80E4-D32297E310FF}"/>
              </a:ext>
            </a:extLst>
          </p:cNvPr>
          <p:cNvGraphicFramePr/>
          <p:nvPr/>
        </p:nvGraphicFramePr>
        <p:xfrm>
          <a:off x="540000" y="3780000"/>
          <a:ext cx="6480000" cy="25200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6">
            <a:extLst>
              <a:ext uri="{FF2B5EF4-FFF2-40B4-BE49-F238E27FC236}">
                <a16:creationId xmlns:a16="http://schemas.microsoft.com/office/drawing/2014/main" id="{C7D330BF-B4D0-48EB-91F9-F223137C8629}"/>
              </a:ext>
            </a:extLst>
          </p:cNvPr>
          <p:cNvSpPr txBox="1"/>
          <p:nvPr/>
        </p:nvSpPr>
        <p:spPr>
          <a:xfrm>
            <a:off x="257557" y="653725"/>
            <a:ext cx="102294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OECD/EU (2018), Health at a Glance: Europe 2018: State of Health in the EU Cycle, OECD Publishing, Paris</a:t>
            </a:r>
          </a:p>
        </p:txBody>
      </p:sp>
      <p:sp>
        <p:nvSpPr>
          <p:cNvPr id="3" name="Title 2"/>
          <p:cNvSpPr>
            <a:spLocks noGrp="1"/>
          </p:cNvSpPr>
          <p:nvPr>
            <p:ph type="title"/>
          </p:nvPr>
        </p:nvSpPr>
        <p:spPr>
          <a:xfrm>
            <a:off x="272591" y="160257"/>
            <a:ext cx="11475818" cy="631595"/>
          </a:xfrm>
        </p:spPr>
        <p:txBody>
          <a:bodyPr>
            <a:normAutofit/>
          </a:bodyPr>
          <a:lstStyle/>
          <a:p>
            <a:r>
              <a:rPr lang="en-US" sz="2400" dirty="0" err="1"/>
              <a:t>Naděje</a:t>
            </a:r>
            <a:r>
              <a:rPr lang="en-US" sz="2400" dirty="0"/>
              <a:t> </a:t>
            </a:r>
            <a:r>
              <a:rPr lang="en-US" sz="2400" dirty="0" err="1"/>
              <a:t>dožití</a:t>
            </a:r>
            <a:r>
              <a:rPr lang="en-US" sz="2400" dirty="0"/>
              <a:t> a </a:t>
            </a:r>
            <a:r>
              <a:rPr lang="en-US" sz="2400" dirty="0" err="1"/>
              <a:t>hodnocení</a:t>
            </a:r>
            <a:r>
              <a:rPr lang="en-US" sz="2400" dirty="0"/>
              <a:t> </a:t>
            </a:r>
            <a:r>
              <a:rPr lang="en-US" sz="2400" dirty="0" err="1"/>
              <a:t>zdravotního</a:t>
            </a:r>
            <a:r>
              <a:rPr lang="en-US" sz="2400" dirty="0"/>
              <a:t> </a:t>
            </a:r>
            <a:r>
              <a:rPr lang="en-US" sz="2400" dirty="0" err="1"/>
              <a:t>stavu</a:t>
            </a:r>
            <a:r>
              <a:rPr lang="en-US" sz="2400" dirty="0"/>
              <a:t> v </a:t>
            </a:r>
            <a:r>
              <a:rPr lang="en-US" sz="2400" dirty="0" err="1"/>
              <a:t>mezinárodním</a:t>
            </a:r>
            <a:r>
              <a:rPr lang="en-US" sz="2400" dirty="0"/>
              <a:t> </a:t>
            </a:r>
            <a:r>
              <a:rPr lang="en-US" sz="2400" dirty="0" err="1"/>
              <a:t>srovnání</a:t>
            </a:r>
            <a:r>
              <a:rPr lang="en-US" sz="2400" dirty="0"/>
              <a:t> </a:t>
            </a:r>
          </a:p>
        </p:txBody>
      </p:sp>
    </p:spTree>
    <p:extLst>
      <p:ext uri="{BB962C8B-B14F-4D97-AF65-F5344CB8AC3E}">
        <p14:creationId xmlns:p14="http://schemas.microsoft.com/office/powerpoint/2010/main" val="665796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3091" y="1048334"/>
            <a:ext cx="11534775" cy="1231106"/>
          </a:xfrm>
          <a:prstGeom prst="rect">
            <a:avLst/>
          </a:prstGeom>
        </p:spPr>
        <p:txBody>
          <a:bodyPr wrap="square">
            <a:spAutoFit/>
          </a:bodyPr>
          <a:lstStyle/>
          <a:p>
            <a:pPr lvl="0"/>
            <a:r>
              <a:rPr lang="cs-CZ" sz="1600" b="1" dirty="0">
                <a:solidFill>
                  <a:srgbClr val="084263"/>
                </a:solidFill>
              </a:rPr>
              <a:t>Zdroje demografických populačních dat </a:t>
            </a:r>
          </a:p>
          <a:p>
            <a:r>
              <a:rPr lang="cs-CZ" sz="1600" dirty="0"/>
              <a:t> </a:t>
            </a:r>
          </a:p>
          <a:p>
            <a:pPr marL="285750" indent="-285750">
              <a:buFont typeface="Wingdings" panose="05000000000000000000" pitchFamily="2" charset="2"/>
              <a:buChar char="§"/>
            </a:pPr>
            <a:r>
              <a:rPr lang="cs-CZ" sz="1400" dirty="0"/>
              <a:t>Jako součást monitoringu vývoje české populace zpracovává Český statistický úřad (CSÚ) data o demografické struktuře obyvatelstva ČR, které jsou k dispozici na webových stránkách ČSÚ. Tato data postihují hlavní demografické charakteristiky české populace, zejména celkový počet obyvatel, detailní věkovou strukturu, charakteristiky očekávané délky života i např. projekci vývoje věkové struktury obyvatelstva ČR až do roku 2050.</a:t>
            </a:r>
          </a:p>
        </p:txBody>
      </p:sp>
      <p:sp>
        <p:nvSpPr>
          <p:cNvPr id="5" name="Obdélník 4"/>
          <p:cNvSpPr/>
          <p:nvPr/>
        </p:nvSpPr>
        <p:spPr>
          <a:xfrm>
            <a:off x="343090" y="2341917"/>
            <a:ext cx="11534775" cy="3877985"/>
          </a:xfrm>
          <a:prstGeom prst="rect">
            <a:avLst/>
          </a:prstGeom>
        </p:spPr>
        <p:txBody>
          <a:bodyPr wrap="square">
            <a:spAutoFit/>
          </a:bodyPr>
          <a:lstStyle/>
          <a:p>
            <a:pPr lvl="0"/>
            <a:r>
              <a:rPr lang="cs-CZ" sz="1600" b="1" dirty="0">
                <a:solidFill>
                  <a:srgbClr val="084263"/>
                </a:solidFill>
              </a:rPr>
              <a:t>Evropská výběrová šetření o zdraví v ČR</a:t>
            </a:r>
          </a:p>
          <a:p>
            <a:pPr lvl="0"/>
            <a:r>
              <a:rPr lang="cs-CZ" sz="1600" dirty="0"/>
              <a:t> </a:t>
            </a:r>
          </a:p>
          <a:p>
            <a:pPr marL="285750" indent="-285750">
              <a:buFont typeface="Wingdings" panose="05000000000000000000" pitchFamily="2" charset="2"/>
              <a:buChar char="q"/>
            </a:pPr>
            <a:r>
              <a:rPr lang="cs-CZ" sz="1600" b="1" dirty="0">
                <a:solidFill>
                  <a:srgbClr val="084263"/>
                </a:solidFill>
              </a:rPr>
              <a:t>Šetření EHIS </a:t>
            </a:r>
            <a:r>
              <a:rPr lang="cs-CZ" sz="1600" dirty="0"/>
              <a:t>(European Health Interview Survey) </a:t>
            </a:r>
          </a:p>
          <a:p>
            <a:pPr marL="742950" lvl="1" indent="-285750">
              <a:buFont typeface="Wingdings" panose="05000000000000000000" pitchFamily="2" charset="2"/>
              <a:buChar char="§"/>
            </a:pPr>
            <a:r>
              <a:rPr lang="cs-CZ" sz="1400" dirty="0"/>
              <a:t>Evropské výběrové šetření o zdraví (EHIS) je důležitou součástí zdravotnické statistiky v mezinárodním měřítku. Realizace tohoto šetření je pro země EU povinná, a to dle nařízení Evropského parlamentu a Rady (ES) č. 1338/2008 o statistice Společenství v oblasti veřejného zdraví a bezpečnosti a ochrany zdraví při práci. 1. vlna šetření EHIS byla realizována dle jednotné metodiky na dobrovolné bázi v letech 2006–2009 a 2. vlna šetření EHIS v rozmezí let 2013–2015 ve všech zemích EU28. Metodicky je realizace výběrových šetření koordinována v rámci Technické skupiny TG HIS při Eurostatu, složené ze zástupců členských zemí, poslední jednání TG HIS proběhlo 21.3.2019 v Lucemburku.</a:t>
            </a:r>
          </a:p>
          <a:p>
            <a:pPr lvl="1"/>
            <a:endParaRPr lang="cs-CZ" sz="1400" dirty="0"/>
          </a:p>
          <a:p>
            <a:pPr marL="285750" indent="-285750">
              <a:buFont typeface="Wingdings" panose="05000000000000000000" pitchFamily="2" charset="2"/>
              <a:buChar char="q"/>
            </a:pPr>
            <a:r>
              <a:rPr lang="cs-CZ" sz="1600" b="1" dirty="0">
                <a:solidFill>
                  <a:srgbClr val="084263"/>
                </a:solidFill>
              </a:rPr>
              <a:t>Šetření EHES </a:t>
            </a:r>
            <a:r>
              <a:rPr lang="cs-CZ" sz="1600" dirty="0"/>
              <a:t>(European Health Examination Survey)</a:t>
            </a:r>
          </a:p>
          <a:p>
            <a:pPr marL="742950" lvl="1" indent="-285750">
              <a:buFont typeface="Wingdings" panose="05000000000000000000" pitchFamily="2" charset="2"/>
              <a:buChar char="§"/>
            </a:pPr>
            <a:r>
              <a:rPr lang="cs-CZ" sz="1400" dirty="0"/>
              <a:t>Výběrové šetření zdravotního stavu evropské populace s lékařským vyšetřením je zaměřeno především na srdečně-cévní onemocnění, sledování vybraných ukazatelů patří mezi indikátory navržené WHO pro splnění cíle snížit předčasnou intenzitu úmrtnosti na chronická onemocnění vhodnými preventivními aktivitami. Úkolem EHES je tak monitorovat situaci v populaci a poskytovat informace potřebné pro zlepšení zdravotního stavu, snížení nákladů na léčbu onemocnění a jejich komplikací a zvýšení produktivity populace v ekonomicky aktivním věku.</a:t>
            </a:r>
          </a:p>
          <a:p>
            <a:pPr marL="742950" lvl="1" indent="-285750">
              <a:buFont typeface="Wingdings" panose="05000000000000000000" pitchFamily="2" charset="2"/>
              <a:buChar char="§"/>
            </a:pPr>
            <a:r>
              <a:rPr lang="cs-CZ" sz="1400" dirty="0"/>
              <a:t>Hlavním metodikem v provedení lékařských vyšetření s odběrem žilní krve je v rámci Evropy koordinační centrum pro realizaci EHES, Institut pro zdraví a sociální péči (THL) v Helsinkách. Pomáhá budovat síť EHES ve státech EU a usiluje o zajištění standardizovaného a vysoce kvalitního sběru dat prostřednictvím národních šetření s lékařským vyšetřením. Je realizováno v cca 15 zemích Evropy.</a:t>
            </a:r>
          </a:p>
        </p:txBody>
      </p:sp>
      <p:sp>
        <p:nvSpPr>
          <p:cNvPr id="3" name="Title 2"/>
          <p:cNvSpPr>
            <a:spLocks noGrp="1"/>
          </p:cNvSpPr>
          <p:nvPr>
            <p:ph type="title"/>
          </p:nvPr>
        </p:nvSpPr>
        <p:spPr>
          <a:xfrm>
            <a:off x="180619" y="416739"/>
            <a:ext cx="10875138" cy="631595"/>
          </a:xfrm>
        </p:spPr>
        <p:txBody>
          <a:bodyPr>
            <a:normAutofit fontScale="90000"/>
          </a:bodyPr>
          <a:lstStyle/>
          <a:p>
            <a:r>
              <a:rPr lang="cs-CZ" dirty="0"/>
              <a:t>Z</a:t>
            </a:r>
            <a:r>
              <a:rPr lang="en-US" dirty="0" err="1"/>
              <a:t>droje</a:t>
            </a:r>
            <a:r>
              <a:rPr lang="en-US" dirty="0"/>
              <a:t> </a:t>
            </a:r>
            <a:r>
              <a:rPr lang="en-US" dirty="0" err="1"/>
              <a:t>demografických</a:t>
            </a:r>
            <a:r>
              <a:rPr lang="en-US" dirty="0"/>
              <a:t> </a:t>
            </a:r>
            <a:r>
              <a:rPr lang="en-US" dirty="0" err="1"/>
              <a:t>dat</a:t>
            </a:r>
            <a:r>
              <a:rPr lang="en-US" dirty="0"/>
              <a:t> a </a:t>
            </a:r>
            <a:r>
              <a:rPr lang="en-US" dirty="0" err="1"/>
              <a:t>ukazatelů</a:t>
            </a:r>
            <a:r>
              <a:rPr lang="en-US" dirty="0"/>
              <a:t> </a:t>
            </a:r>
            <a:r>
              <a:rPr lang="en-US" dirty="0" err="1"/>
              <a:t>zdravotního</a:t>
            </a:r>
            <a:r>
              <a:rPr lang="en-US" dirty="0"/>
              <a:t> </a:t>
            </a:r>
            <a:r>
              <a:rPr lang="en-US" dirty="0" err="1"/>
              <a:t>stavu</a:t>
            </a:r>
            <a:r>
              <a:rPr lang="en-US" dirty="0"/>
              <a:t> populace</a:t>
            </a:r>
          </a:p>
        </p:txBody>
      </p:sp>
    </p:spTree>
    <p:extLst>
      <p:ext uri="{BB962C8B-B14F-4D97-AF65-F5344CB8AC3E}">
        <p14:creationId xmlns:p14="http://schemas.microsoft.com/office/powerpoint/2010/main" val="1587341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a:extLst>
              <a:ext uri="{FF2B5EF4-FFF2-40B4-BE49-F238E27FC236}">
                <a16:creationId xmlns:a16="http://schemas.microsoft.com/office/drawing/2014/main" id="{14DEBC07-2EEE-4BE6-84EB-2F3858E6E917}"/>
              </a:ext>
            </a:extLst>
          </p:cNvPr>
          <p:cNvGrpSpPr/>
          <p:nvPr/>
        </p:nvGrpSpPr>
        <p:grpSpPr>
          <a:xfrm>
            <a:off x="10134165" y="98024"/>
            <a:ext cx="2018923" cy="686726"/>
            <a:chOff x="9868966" y="545145"/>
            <a:chExt cx="1621130" cy="561419"/>
          </a:xfrm>
        </p:grpSpPr>
        <p:sp>
          <p:nvSpPr>
            <p:cNvPr id="14" name="Rectangle 15">
              <a:extLst>
                <a:ext uri="{FF2B5EF4-FFF2-40B4-BE49-F238E27FC236}">
                  <a16:creationId xmlns:a16="http://schemas.microsoft.com/office/drawing/2014/main" id="{B1B5D701-261C-40AC-BB7B-05804D6897B2}"/>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Vlajka CR">
              <a:extLst>
                <a:ext uri="{FF2B5EF4-FFF2-40B4-BE49-F238E27FC236}">
                  <a16:creationId xmlns:a16="http://schemas.microsoft.com/office/drawing/2014/main" id="{94F50D1B-EFCE-4492-AF46-EEE7A9F1DF46}"/>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7">
              <a:extLst>
                <a:ext uri="{FF2B5EF4-FFF2-40B4-BE49-F238E27FC236}">
                  <a16:creationId xmlns:a16="http://schemas.microsoft.com/office/drawing/2014/main" id="{0AB6818A-D9C6-4380-A602-A08AFC2B175E}"/>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4" name="TextBox 7">
            <a:extLst>
              <a:ext uri="{FF2B5EF4-FFF2-40B4-BE49-F238E27FC236}">
                <a16:creationId xmlns:a16="http://schemas.microsoft.com/office/drawing/2014/main" id="{8115FCA0-A579-49D8-A550-7BBADA9D098B}"/>
              </a:ext>
            </a:extLst>
          </p:cNvPr>
          <p:cNvSpPr txBox="1"/>
          <p:nvPr/>
        </p:nvSpPr>
        <p:spPr>
          <a:xfrm>
            <a:off x="7467599" y="1330036"/>
            <a:ext cx="4087091" cy="4832092"/>
          </a:xfrm>
          <a:prstGeom prst="rect">
            <a:avLst/>
          </a:prstGeom>
          <a:noFill/>
          <a:ln>
            <a:noFill/>
          </a:ln>
        </p:spPr>
        <p:txBody>
          <a:bodyPr wrap="square" rtlCol="0">
            <a:spAutoFit/>
          </a:bodyPr>
          <a:lstStyle/>
          <a:p>
            <a:r>
              <a:rPr lang="cs-CZ" sz="1400" dirty="0"/>
              <a:t>Využívání zdravotní péče a zdravotní výsledky se v ČR liší mezi menšinovými skupinami, jako jsou Romové (2,5 % obyvatelstva), a ostatním obyvatelstvem. Ačkoli národní statistiky neumožňují posoudit, zda menšinové skupiny čelí systematickým rozdílům v přístupu ke zdravotní péči a kvalitě léčby, některé odhady naznačují, že Romové čelí významným zdravotním nerovnostem. Odhaduje se například, že střední délka života je u Romů o 10 až 15 let nižší než u většinového obyvatelstva a jejich kojenecká úmrtnost je dvakrát vyšší než celostátní průměr.</a:t>
            </a:r>
          </a:p>
          <a:p>
            <a:endParaRPr lang="cs-CZ" sz="1400" dirty="0"/>
          </a:p>
          <a:p>
            <a:r>
              <a:rPr lang="cs-CZ" sz="1400" dirty="0"/>
              <a:t>Publikované studie naznačují, že hlavními faktory zodpovědnými za nemocnost a horší zdravotní stav  menšinových populací v ČR jsou špatné životní podmínky a rizikové chování související se zdravím. Rizikové faktory, které jsou u sociálně vyloučeného romského obyvatelstva častější (například kouření, špatná strava či konzumace alkoholu), jsou úzce spojeny s vyšším výskytem onemocnění, jako jsou kardiovaskulární nemoci, diabetes nebo onemocnění dýchací a trávicí soustavy.</a:t>
            </a:r>
          </a:p>
        </p:txBody>
      </p:sp>
      <p:graphicFrame>
        <p:nvGraphicFramePr>
          <p:cNvPr id="8" name="Graf 7">
            <a:extLst>
              <a:ext uri="{FF2B5EF4-FFF2-40B4-BE49-F238E27FC236}">
                <a16:creationId xmlns:a16="http://schemas.microsoft.com/office/drawing/2014/main" id="{DF0EDB6B-1D21-4C97-907E-8585A75FEA63}"/>
              </a:ext>
            </a:extLst>
          </p:cNvPr>
          <p:cNvGraphicFramePr/>
          <p:nvPr/>
        </p:nvGraphicFramePr>
        <p:xfrm>
          <a:off x="512567" y="1586082"/>
          <a:ext cx="5993007" cy="449086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6">
            <a:extLst>
              <a:ext uri="{FF2B5EF4-FFF2-40B4-BE49-F238E27FC236}">
                <a16:creationId xmlns:a16="http://schemas.microsoft.com/office/drawing/2014/main" id="{247717B3-D800-4AA5-AE32-B690ED353B7B}"/>
              </a:ext>
            </a:extLst>
          </p:cNvPr>
          <p:cNvSpPr txBox="1"/>
          <p:nvPr/>
        </p:nvSpPr>
        <p:spPr>
          <a:xfrm>
            <a:off x="257557" y="653725"/>
            <a:ext cx="9276968" cy="307777"/>
          </a:xfrm>
          <a:prstGeom prst="rect">
            <a:avLst/>
          </a:prstGeom>
          <a:noFill/>
        </p:spPr>
        <p:txBody>
          <a:bodyPr wrap="square" rtlCol="0">
            <a:spAutoFit/>
          </a:bodyPr>
          <a:lstStyle/>
          <a:p>
            <a:r>
              <a:rPr lang="cs-CZ" sz="1400" dirty="0"/>
              <a:t>Zdroj: Státní zdravotní ústav (SZÚ, 2015), „Podpora zdraví ve vyloučených lokalitách – snižování zdravotních nerovností“</a:t>
            </a:r>
            <a:endParaRPr lang="en-US" sz="1400" dirty="0"/>
          </a:p>
        </p:txBody>
      </p:sp>
      <p:sp>
        <p:nvSpPr>
          <p:cNvPr id="3" name="Title 2"/>
          <p:cNvSpPr>
            <a:spLocks noGrp="1"/>
          </p:cNvSpPr>
          <p:nvPr>
            <p:ph type="title"/>
          </p:nvPr>
        </p:nvSpPr>
        <p:spPr/>
        <p:txBody>
          <a:bodyPr>
            <a:normAutofit/>
          </a:bodyPr>
          <a:lstStyle/>
          <a:p>
            <a:r>
              <a:rPr lang="en-US" dirty="0" err="1"/>
              <a:t>Výskyt</a:t>
            </a:r>
            <a:r>
              <a:rPr lang="en-US" dirty="0"/>
              <a:t> </a:t>
            </a:r>
            <a:r>
              <a:rPr lang="en-US" dirty="0" err="1"/>
              <a:t>nemocí</a:t>
            </a:r>
            <a:r>
              <a:rPr lang="en-US" dirty="0"/>
              <a:t> u </a:t>
            </a:r>
            <a:r>
              <a:rPr lang="en-US" dirty="0" err="1"/>
              <a:t>romské</a:t>
            </a:r>
            <a:r>
              <a:rPr lang="en-US" dirty="0"/>
              <a:t> a </a:t>
            </a:r>
            <a:r>
              <a:rPr lang="en-US" dirty="0" err="1"/>
              <a:t>neromské</a:t>
            </a:r>
            <a:r>
              <a:rPr lang="en-US" dirty="0"/>
              <a:t> populace</a:t>
            </a:r>
          </a:p>
        </p:txBody>
      </p:sp>
    </p:spTree>
    <p:extLst>
      <p:ext uri="{BB962C8B-B14F-4D97-AF65-F5344CB8AC3E}">
        <p14:creationId xmlns:p14="http://schemas.microsoft.com/office/powerpoint/2010/main" val="3395244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171B212-F32B-4955-9A11-52E8B2664444}"/>
              </a:ext>
            </a:extLst>
          </p:cNvPr>
          <p:cNvSpPr>
            <a:spLocks noGrp="1"/>
          </p:cNvSpPr>
          <p:nvPr>
            <p:ph type="title"/>
          </p:nvPr>
        </p:nvSpPr>
        <p:spPr>
          <a:xfrm>
            <a:off x="452490" y="1382511"/>
            <a:ext cx="5246408" cy="1404481"/>
          </a:xfrm>
        </p:spPr>
        <p:txBody>
          <a:bodyPr/>
          <a:lstStyle/>
          <a:p>
            <a:r>
              <a:rPr lang="cs-CZ" dirty="0"/>
              <a:t>„ZDRAVÍ 2030“</a:t>
            </a:r>
            <a:br>
              <a:rPr lang="cs-CZ" dirty="0"/>
            </a:br>
            <a:r>
              <a:rPr lang="cs-CZ" dirty="0"/>
              <a:t>– analytická studie </a:t>
            </a:r>
          </a:p>
        </p:txBody>
      </p:sp>
      <p:sp>
        <p:nvSpPr>
          <p:cNvPr id="2" name="Text Placeholder 1"/>
          <p:cNvSpPr>
            <a:spLocks noGrp="1"/>
          </p:cNvSpPr>
          <p:nvPr>
            <p:ph type="body" sz="quarter" idx="10"/>
          </p:nvPr>
        </p:nvSpPr>
        <p:spPr>
          <a:xfrm>
            <a:off x="452490" y="4689022"/>
            <a:ext cx="7530222" cy="1181426"/>
          </a:xfrm>
        </p:spPr>
        <p:txBody>
          <a:bodyPr/>
          <a:lstStyle/>
          <a:p>
            <a:r>
              <a:rPr lang="cs-CZ" dirty="0"/>
              <a:t>Základní charakteristiky populace</a:t>
            </a:r>
          </a:p>
          <a:p>
            <a:r>
              <a:rPr lang="cs-CZ" dirty="0"/>
              <a:t>- mortalita </a:t>
            </a:r>
            <a:endParaRPr lang="en-US" dirty="0"/>
          </a:p>
        </p:txBody>
      </p:sp>
    </p:spTree>
    <p:extLst>
      <p:ext uri="{BB962C8B-B14F-4D97-AF65-F5344CB8AC3E}">
        <p14:creationId xmlns:p14="http://schemas.microsoft.com/office/powerpoint/2010/main" val="1345894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905652"/>
            <a:ext cx="2540439" cy="307777"/>
          </a:xfrm>
          <a:prstGeom prst="rect">
            <a:avLst/>
          </a:prstGeom>
          <a:noFill/>
        </p:spPr>
        <p:txBody>
          <a:bodyPr wrap="none" rtlCol="0">
            <a:spAutoFit/>
          </a:bodyPr>
          <a:lstStyle/>
          <a:p>
            <a:r>
              <a:rPr lang="cs-CZ" sz="1400" dirty="0"/>
              <a:t>Zdroj: LPZ; </a:t>
            </a:r>
            <a:r>
              <a:rPr lang="cs-CZ" sz="1400" b="1" dirty="0">
                <a:solidFill>
                  <a:srgbClr val="F6063C"/>
                </a:solidFill>
              </a:rPr>
              <a:t>Královehradecký kraj</a:t>
            </a:r>
            <a:endParaRPr lang="cs-CZ" sz="1400" dirty="0"/>
          </a:p>
        </p:txBody>
      </p:sp>
      <p:sp>
        <p:nvSpPr>
          <p:cNvPr id="4" name="Title 3"/>
          <p:cNvSpPr>
            <a:spLocks noGrp="1"/>
          </p:cNvSpPr>
          <p:nvPr>
            <p:ph type="title"/>
          </p:nvPr>
        </p:nvSpPr>
        <p:spPr/>
        <p:txBody>
          <a:bodyPr>
            <a:normAutofit fontScale="90000"/>
          </a:bodyPr>
          <a:lstStyle/>
          <a:p>
            <a:r>
              <a:rPr lang="en-US" dirty="0" err="1"/>
              <a:t>Standardizovaná</a:t>
            </a:r>
            <a:r>
              <a:rPr lang="en-US" dirty="0"/>
              <a:t> </a:t>
            </a:r>
            <a:r>
              <a:rPr lang="en-US" dirty="0" err="1"/>
              <a:t>úmrtnost</a:t>
            </a:r>
            <a:r>
              <a:rPr lang="en-US" dirty="0"/>
              <a:t> </a:t>
            </a:r>
            <a:r>
              <a:rPr lang="en-US" dirty="0" err="1"/>
              <a:t>podle</a:t>
            </a:r>
            <a:r>
              <a:rPr lang="en-US" dirty="0"/>
              <a:t> </a:t>
            </a:r>
            <a:r>
              <a:rPr lang="en-US" dirty="0" err="1"/>
              <a:t>příčin</a:t>
            </a:r>
            <a:r>
              <a:rPr lang="en-US" dirty="0"/>
              <a:t> </a:t>
            </a:r>
            <a:r>
              <a:rPr lang="en-US" dirty="0" err="1"/>
              <a:t>smrti</a:t>
            </a:r>
            <a:r>
              <a:rPr lang="cs-CZ" dirty="0"/>
              <a:t> </a:t>
            </a:r>
            <a:r>
              <a:rPr lang="en-US" dirty="0"/>
              <a:t>a </a:t>
            </a:r>
            <a:r>
              <a:rPr lang="en-US" dirty="0" err="1"/>
              <a:t>kraje</a:t>
            </a:r>
            <a:r>
              <a:rPr lang="en-US" dirty="0"/>
              <a:t> </a:t>
            </a:r>
            <a:r>
              <a:rPr lang="en-US" dirty="0" err="1"/>
              <a:t>bydliště</a:t>
            </a:r>
            <a:r>
              <a:rPr lang="cs-CZ" dirty="0"/>
              <a:t/>
            </a:r>
            <a:br>
              <a:rPr lang="cs-CZ" dirty="0"/>
            </a:br>
            <a:r>
              <a:rPr lang="en-US" dirty="0"/>
              <a:t>(</a:t>
            </a:r>
            <a:r>
              <a:rPr lang="en-US" dirty="0" err="1"/>
              <a:t>na</a:t>
            </a:r>
            <a:r>
              <a:rPr lang="en-US" dirty="0"/>
              <a:t> 100 000 </a:t>
            </a:r>
            <a:r>
              <a:rPr lang="en-US" dirty="0" err="1"/>
              <a:t>osob</a:t>
            </a:r>
            <a:r>
              <a:rPr lang="en-US" dirty="0" smtClean="0"/>
              <a:t>)</a:t>
            </a:r>
            <a:r>
              <a:rPr lang="cs-CZ" dirty="0" smtClean="0"/>
              <a:t>: muži</a:t>
            </a:r>
            <a:endParaRPr lang="en-US" dirty="0"/>
          </a:p>
        </p:txBody>
      </p:sp>
      <p:graphicFrame>
        <p:nvGraphicFramePr>
          <p:cNvPr id="3" name="Tabulka 2"/>
          <p:cNvGraphicFramePr>
            <a:graphicFrameLocks noGrp="1"/>
          </p:cNvGraphicFramePr>
          <p:nvPr>
            <p:extLst>
              <p:ext uri="{D42A27DB-BD31-4B8C-83A1-F6EECF244321}">
                <p14:modId xmlns:p14="http://schemas.microsoft.com/office/powerpoint/2010/main" val="4231109373"/>
              </p:ext>
            </p:extLst>
          </p:nvPr>
        </p:nvGraphicFramePr>
        <p:xfrm>
          <a:off x="356411" y="1694497"/>
          <a:ext cx="5318000" cy="3133534"/>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gridCol w="664750">
                  <a:extLst>
                    <a:ext uri="{9D8B030D-6E8A-4147-A177-3AD203B41FA5}">
                      <a16:colId xmlns:a16="http://schemas.microsoft.com/office/drawing/2014/main" val="461356392"/>
                    </a:ext>
                  </a:extLst>
                </a:gridCol>
                <a:gridCol w="664750">
                  <a:extLst>
                    <a:ext uri="{9D8B030D-6E8A-4147-A177-3AD203B41FA5}">
                      <a16:colId xmlns:a16="http://schemas.microsoft.com/office/drawing/2014/main" val="958537909"/>
                    </a:ext>
                  </a:extLst>
                </a:gridCol>
                <a:gridCol w="664750">
                  <a:extLst>
                    <a:ext uri="{9D8B030D-6E8A-4147-A177-3AD203B41FA5}">
                      <a16:colId xmlns:a16="http://schemas.microsoft.com/office/drawing/2014/main" val="2973983921"/>
                    </a:ext>
                  </a:extLst>
                </a:gridCol>
                <a:gridCol w="664750">
                  <a:extLst>
                    <a:ext uri="{9D8B030D-6E8A-4147-A177-3AD203B41FA5}">
                      <a16:colId xmlns:a16="http://schemas.microsoft.com/office/drawing/2014/main" val="102095785"/>
                    </a:ext>
                  </a:extLst>
                </a:gridCol>
                <a:gridCol w="664750">
                  <a:extLst>
                    <a:ext uri="{9D8B030D-6E8A-4147-A177-3AD203B41FA5}">
                      <a16:colId xmlns:a16="http://schemas.microsoft.com/office/drawing/2014/main" val="790935721"/>
                    </a:ext>
                  </a:extLst>
                </a:gridCol>
              </a:tblGrid>
              <a:tr h="470030">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a:solidFill>
                            <a:schemeClr val="bg1"/>
                          </a:solidFill>
                          <a:effectLst/>
                        </a:rPr>
                        <a:t>Celkem</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Novotvary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Nemoci oběhové soustavy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Nemoci dýchací soustavy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Nemoci trávicí soustavy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Poranění a otravy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Ostatní</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166469">
                <a:tc>
                  <a:txBody>
                    <a:bodyPr/>
                    <a:lstStyle/>
                    <a:p>
                      <a:pPr algn="l" fontAlgn="b"/>
                      <a:r>
                        <a:rPr lang="cs-CZ" sz="1000" u="none" strike="noStrike" dirty="0">
                          <a:effectLst/>
                        </a:rPr>
                        <a:t>PHA</a:t>
                      </a:r>
                      <a:endParaRPr lang="cs-CZ" sz="1000" b="1" i="0" u="none" strike="noStrike" dirty="0">
                        <a:effectLst/>
                        <a:latin typeface="Arial" panose="020B0604020202020204" pitchFamily="34" charset="0"/>
                      </a:endParaRPr>
                    </a:p>
                  </a:txBody>
                  <a:tcPr marL="0" marR="0" marT="0" marB="0" anchor="b">
                    <a:solidFill>
                      <a:schemeClr val="bg1"/>
                    </a:solidFill>
                  </a:tcPr>
                </a:tc>
                <a:tc>
                  <a:txBody>
                    <a:bodyPr/>
                    <a:lstStyle/>
                    <a:p>
                      <a:pPr algn="ctr" fontAlgn="b"/>
                      <a:r>
                        <a:rPr lang="cs-CZ" sz="1000" u="none" strike="noStrike" dirty="0">
                          <a:effectLst/>
                        </a:rPr>
                        <a:t>1312.01</a:t>
                      </a:r>
                      <a:endParaRPr lang="cs-CZ" sz="1000" b="0" i="0" u="none" strike="noStrike" dirty="0">
                        <a:effectLst/>
                        <a:latin typeface="Arial" panose="020B0604020202020204" pitchFamily="34" charset="0"/>
                      </a:endParaRPr>
                    </a:p>
                  </a:txBody>
                  <a:tcPr marL="0" marR="0" marT="0" marB="0" anchor="ctr">
                    <a:solidFill>
                      <a:schemeClr val="bg1"/>
                    </a:solidFill>
                  </a:tcPr>
                </a:tc>
                <a:tc>
                  <a:txBody>
                    <a:bodyPr/>
                    <a:lstStyle/>
                    <a:p>
                      <a:pPr algn="ctr" fontAlgn="b"/>
                      <a:r>
                        <a:rPr lang="cs-CZ" sz="1000" u="none" strike="noStrike" dirty="0">
                          <a:effectLst/>
                        </a:rPr>
                        <a:t>334.81</a:t>
                      </a:r>
                      <a:endParaRPr lang="cs-CZ" sz="1000" b="0" i="0" u="none" strike="noStrike" dirty="0">
                        <a:effectLst/>
                        <a:latin typeface="Arial" panose="020B0604020202020204" pitchFamily="34" charset="0"/>
                      </a:endParaRPr>
                    </a:p>
                  </a:txBody>
                  <a:tcPr marL="0" marR="0" marT="0" marB="0" anchor="ctr">
                    <a:solidFill>
                      <a:schemeClr val="bg1"/>
                    </a:solidFill>
                  </a:tcPr>
                </a:tc>
                <a:tc>
                  <a:txBody>
                    <a:bodyPr/>
                    <a:lstStyle/>
                    <a:p>
                      <a:pPr algn="ctr" fontAlgn="b"/>
                      <a:r>
                        <a:rPr lang="cs-CZ" sz="1000" u="none" strike="noStrike" dirty="0">
                          <a:effectLst/>
                        </a:rPr>
                        <a:t>557.58</a:t>
                      </a:r>
                      <a:endParaRPr lang="cs-CZ" sz="1000" b="0" i="0" u="none" strike="noStrike" dirty="0">
                        <a:effectLst/>
                        <a:latin typeface="Arial" panose="020B0604020202020204" pitchFamily="34" charset="0"/>
                      </a:endParaRPr>
                    </a:p>
                  </a:txBody>
                  <a:tcPr marL="0" marR="0" marT="0" marB="0" anchor="ctr">
                    <a:solidFill>
                      <a:schemeClr val="bg1"/>
                    </a:solidFill>
                  </a:tcPr>
                </a:tc>
                <a:tc>
                  <a:txBody>
                    <a:bodyPr/>
                    <a:lstStyle/>
                    <a:p>
                      <a:pPr algn="ctr" fontAlgn="b"/>
                      <a:r>
                        <a:rPr lang="cs-CZ" sz="1000" u="none" strike="noStrike" dirty="0">
                          <a:effectLst/>
                        </a:rPr>
                        <a:t>104.88</a:t>
                      </a:r>
                      <a:endParaRPr lang="cs-CZ" sz="1000" b="0" i="0" u="none" strike="noStrike" dirty="0">
                        <a:effectLst/>
                        <a:latin typeface="Arial" panose="020B0604020202020204" pitchFamily="34" charset="0"/>
                      </a:endParaRPr>
                    </a:p>
                  </a:txBody>
                  <a:tcPr marL="0" marR="0" marT="0" marB="0" anchor="ctr">
                    <a:solidFill>
                      <a:schemeClr val="bg1"/>
                    </a:solidFill>
                  </a:tcPr>
                </a:tc>
                <a:tc>
                  <a:txBody>
                    <a:bodyPr/>
                    <a:lstStyle/>
                    <a:p>
                      <a:pPr algn="ctr" fontAlgn="b"/>
                      <a:r>
                        <a:rPr lang="cs-CZ" sz="1000" u="none" strike="noStrike" dirty="0">
                          <a:effectLst/>
                        </a:rPr>
                        <a:t>46.79</a:t>
                      </a:r>
                      <a:endParaRPr lang="cs-CZ" sz="1000" b="0" i="0" u="none" strike="noStrike" dirty="0">
                        <a:effectLst/>
                        <a:latin typeface="Arial" panose="020B0604020202020204" pitchFamily="34" charset="0"/>
                      </a:endParaRPr>
                    </a:p>
                  </a:txBody>
                  <a:tcPr marL="0" marR="0" marT="0" marB="0" anchor="ctr">
                    <a:solidFill>
                      <a:schemeClr val="bg1"/>
                    </a:solidFill>
                  </a:tcPr>
                </a:tc>
                <a:tc>
                  <a:txBody>
                    <a:bodyPr/>
                    <a:lstStyle/>
                    <a:p>
                      <a:pPr algn="ctr" fontAlgn="b"/>
                      <a:r>
                        <a:rPr lang="cs-CZ" sz="1000" u="none" strike="noStrike" dirty="0">
                          <a:effectLst/>
                        </a:rPr>
                        <a:t>71.69</a:t>
                      </a:r>
                      <a:endParaRPr lang="cs-CZ" sz="1000" b="0" i="0" u="none" strike="noStrike" dirty="0">
                        <a:effectLst/>
                        <a:latin typeface="Arial" panose="020B0604020202020204" pitchFamily="34" charset="0"/>
                      </a:endParaRPr>
                    </a:p>
                  </a:txBody>
                  <a:tcPr marL="0" marR="0" marT="0" marB="0" anchor="ctr">
                    <a:solidFill>
                      <a:schemeClr val="bg1"/>
                    </a:solidFill>
                  </a:tcPr>
                </a:tc>
                <a:tc>
                  <a:txBody>
                    <a:bodyPr/>
                    <a:lstStyle/>
                    <a:p>
                      <a:pPr algn="ctr" fontAlgn="b"/>
                      <a:r>
                        <a:rPr lang="cs-CZ" sz="1000" u="none" strike="noStrike" dirty="0">
                          <a:effectLst/>
                        </a:rPr>
                        <a:t>196.27</a:t>
                      </a:r>
                      <a:endParaRPr lang="cs-CZ" sz="1000" b="0" i="0" u="none" strike="noStrike" dirty="0">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val="3583196802"/>
                  </a:ext>
                </a:extLst>
              </a:tr>
              <a:tr h="166469">
                <a:tc>
                  <a:txBody>
                    <a:bodyPr/>
                    <a:lstStyle/>
                    <a:p>
                      <a:pPr algn="l" fontAlgn="b"/>
                      <a:r>
                        <a:rPr lang="cs-CZ" sz="1000" u="none" strike="noStrike" dirty="0">
                          <a:effectLst/>
                        </a:rPr>
                        <a:t>STC</a:t>
                      </a:r>
                      <a:endParaRPr lang="cs-CZ" sz="1000" b="1" i="0" u="none" strike="noStrike" dirty="0">
                        <a:effectLst/>
                        <a:latin typeface="Arial" panose="020B0604020202020204" pitchFamily="34" charset="0"/>
                      </a:endParaRPr>
                    </a:p>
                  </a:txBody>
                  <a:tcPr marL="0" marR="0" marT="0" marB="0" anchor="b"/>
                </a:tc>
                <a:tc>
                  <a:txBody>
                    <a:bodyPr/>
                    <a:lstStyle/>
                    <a:p>
                      <a:pPr algn="ctr" fontAlgn="b"/>
                      <a:r>
                        <a:rPr lang="cs-CZ" sz="1000" u="none" strike="noStrike" dirty="0">
                          <a:effectLst/>
                        </a:rPr>
                        <a:t>1554.72</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a:effectLst/>
                        </a:rPr>
                        <a:t>387.51</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694.80</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112.64</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53.42</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94.28</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212.08</a:t>
                      </a:r>
                      <a:endParaRPr lang="cs-CZ" sz="10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3624975120"/>
                  </a:ext>
                </a:extLst>
              </a:tr>
              <a:tr h="166469">
                <a:tc>
                  <a:txBody>
                    <a:bodyPr/>
                    <a:lstStyle/>
                    <a:p>
                      <a:pPr algn="l" fontAlgn="b"/>
                      <a:r>
                        <a:rPr lang="cs-CZ" sz="1000" u="none" strike="noStrike" dirty="0">
                          <a:effectLst/>
                        </a:rPr>
                        <a:t>JHC</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u="none" strike="noStrike" dirty="0">
                          <a:effectLst/>
                        </a:rPr>
                        <a:t>1440.39</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350.84</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589.86</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140.01</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a:effectLst/>
                        </a:rPr>
                        <a:t>43.89</a:t>
                      </a:r>
                      <a:endParaRPr lang="cs-CZ" sz="1000" b="0" i="0" u="none" strike="noStrike">
                        <a:effectLst/>
                        <a:latin typeface="Arial" panose="020B0604020202020204" pitchFamily="34" charset="0"/>
                      </a:endParaRPr>
                    </a:p>
                  </a:txBody>
                  <a:tcPr marL="0" marR="0" marT="0" marB="0" anchor="ctr">
                    <a:noFill/>
                  </a:tcPr>
                </a:tc>
                <a:tc>
                  <a:txBody>
                    <a:bodyPr/>
                    <a:lstStyle/>
                    <a:p>
                      <a:pPr algn="ctr" fontAlgn="b"/>
                      <a:r>
                        <a:rPr lang="cs-CZ" sz="1000" u="none" strike="noStrike">
                          <a:effectLst/>
                        </a:rPr>
                        <a:t>87.69</a:t>
                      </a:r>
                      <a:endParaRPr lang="cs-CZ" sz="1000" b="0" i="0" u="none" strike="noStrike">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228.11</a:t>
                      </a:r>
                      <a:endParaRPr lang="cs-CZ" sz="1000" b="0" i="0" u="none" strike="noStrike" dirty="0">
                        <a:effectLst/>
                        <a:latin typeface="Arial" panose="020B0604020202020204" pitchFamily="34" charset="0"/>
                      </a:endParaRPr>
                    </a:p>
                  </a:txBody>
                  <a:tcPr marL="0" marR="0" marT="0" marB="0" anchor="ctr">
                    <a:noFill/>
                  </a:tcPr>
                </a:tc>
                <a:extLst>
                  <a:ext uri="{0D108BD9-81ED-4DB2-BD59-A6C34878D82A}">
                    <a16:rowId xmlns:a16="http://schemas.microsoft.com/office/drawing/2014/main" val="3169750780"/>
                  </a:ext>
                </a:extLst>
              </a:tr>
              <a:tr h="166469">
                <a:tc>
                  <a:txBody>
                    <a:bodyPr/>
                    <a:lstStyle/>
                    <a:p>
                      <a:pPr algn="l" fontAlgn="b"/>
                      <a:r>
                        <a:rPr lang="cs-CZ" sz="1000" u="none" strike="noStrike">
                          <a:effectLst/>
                        </a:rPr>
                        <a:t>PLZ</a:t>
                      </a:r>
                      <a:endParaRPr lang="cs-CZ" sz="1000" b="1" i="0" u="none" strike="noStrike">
                        <a:effectLst/>
                        <a:latin typeface="Arial" panose="020B0604020202020204" pitchFamily="34" charset="0"/>
                      </a:endParaRPr>
                    </a:p>
                  </a:txBody>
                  <a:tcPr marL="0" marR="0" marT="0" marB="0" anchor="b"/>
                </a:tc>
                <a:tc>
                  <a:txBody>
                    <a:bodyPr/>
                    <a:lstStyle/>
                    <a:p>
                      <a:pPr algn="ctr" fontAlgn="b"/>
                      <a:r>
                        <a:rPr lang="cs-CZ" sz="1000" u="none" strike="noStrike" dirty="0">
                          <a:effectLst/>
                        </a:rPr>
                        <a:t>1452.25</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376.41</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599.26</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93.88</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55.05</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95.69</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231.97</a:t>
                      </a:r>
                      <a:endParaRPr lang="cs-CZ" sz="10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3653710632"/>
                  </a:ext>
                </a:extLst>
              </a:tr>
              <a:tr h="166469">
                <a:tc>
                  <a:txBody>
                    <a:bodyPr/>
                    <a:lstStyle/>
                    <a:p>
                      <a:pPr algn="l" fontAlgn="b"/>
                      <a:r>
                        <a:rPr lang="cs-CZ" sz="1000" u="none" strike="noStrike" dirty="0">
                          <a:effectLst/>
                        </a:rPr>
                        <a:t>KAR</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u="none" strike="noStrike" dirty="0">
                          <a:effectLst/>
                        </a:rPr>
                        <a:t>1646.13</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393.00</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a:effectLst/>
                        </a:rPr>
                        <a:t>711.15</a:t>
                      </a:r>
                      <a:endParaRPr lang="cs-CZ" sz="1000" b="0" i="0" u="none" strike="noStrike">
                        <a:effectLst/>
                        <a:latin typeface="Arial" panose="020B0604020202020204" pitchFamily="34" charset="0"/>
                      </a:endParaRPr>
                    </a:p>
                  </a:txBody>
                  <a:tcPr marL="0" marR="0" marT="0" marB="0" anchor="ctr">
                    <a:noFill/>
                  </a:tcPr>
                </a:tc>
                <a:tc>
                  <a:txBody>
                    <a:bodyPr/>
                    <a:lstStyle/>
                    <a:p>
                      <a:pPr algn="ctr" fontAlgn="b"/>
                      <a:r>
                        <a:rPr lang="cs-CZ" sz="1000" u="none" strike="noStrike">
                          <a:effectLst/>
                        </a:rPr>
                        <a:t>154.07</a:t>
                      </a:r>
                      <a:endParaRPr lang="cs-CZ" sz="1000" b="0" i="0" u="none" strike="noStrike">
                        <a:effectLst/>
                        <a:latin typeface="Arial" panose="020B0604020202020204" pitchFamily="34" charset="0"/>
                      </a:endParaRPr>
                    </a:p>
                  </a:txBody>
                  <a:tcPr marL="0" marR="0" marT="0" marB="0" anchor="ctr">
                    <a:noFill/>
                  </a:tcPr>
                </a:tc>
                <a:tc>
                  <a:txBody>
                    <a:bodyPr/>
                    <a:lstStyle/>
                    <a:p>
                      <a:pPr algn="ctr" fontAlgn="b"/>
                      <a:r>
                        <a:rPr lang="cs-CZ" sz="1000" u="none" strike="noStrike">
                          <a:effectLst/>
                        </a:rPr>
                        <a:t>74.28</a:t>
                      </a:r>
                      <a:endParaRPr lang="cs-CZ" sz="1000" b="0" i="0" u="none" strike="noStrike">
                        <a:effectLst/>
                        <a:latin typeface="Arial" panose="020B0604020202020204" pitchFamily="34" charset="0"/>
                      </a:endParaRPr>
                    </a:p>
                  </a:txBody>
                  <a:tcPr marL="0" marR="0" marT="0" marB="0" anchor="ctr">
                    <a:noFill/>
                  </a:tcPr>
                </a:tc>
                <a:tc>
                  <a:txBody>
                    <a:bodyPr/>
                    <a:lstStyle/>
                    <a:p>
                      <a:pPr algn="ctr" fontAlgn="b"/>
                      <a:r>
                        <a:rPr lang="cs-CZ" sz="1000" u="none" strike="noStrike">
                          <a:effectLst/>
                        </a:rPr>
                        <a:t>95.48</a:t>
                      </a:r>
                      <a:endParaRPr lang="cs-CZ" sz="1000" b="0" i="0" u="none" strike="noStrike">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218.15</a:t>
                      </a:r>
                      <a:endParaRPr lang="cs-CZ" sz="1000" b="0" i="0" u="none" strike="noStrike" dirty="0">
                        <a:effectLst/>
                        <a:latin typeface="Arial" panose="020B0604020202020204" pitchFamily="34" charset="0"/>
                      </a:endParaRPr>
                    </a:p>
                  </a:txBody>
                  <a:tcPr marL="0" marR="0" marT="0" marB="0" anchor="ctr">
                    <a:noFill/>
                  </a:tcPr>
                </a:tc>
                <a:extLst>
                  <a:ext uri="{0D108BD9-81ED-4DB2-BD59-A6C34878D82A}">
                    <a16:rowId xmlns:a16="http://schemas.microsoft.com/office/drawing/2014/main" val="2362066607"/>
                  </a:ext>
                </a:extLst>
              </a:tr>
              <a:tr h="166469">
                <a:tc>
                  <a:txBody>
                    <a:bodyPr/>
                    <a:lstStyle/>
                    <a:p>
                      <a:pPr algn="l" fontAlgn="b"/>
                      <a:r>
                        <a:rPr lang="cs-CZ" sz="1000" u="none" strike="noStrike">
                          <a:effectLst/>
                        </a:rPr>
                        <a:t>UST</a:t>
                      </a:r>
                      <a:endParaRPr lang="cs-CZ" sz="1000" b="1" i="0" u="none" strike="noStrike">
                        <a:effectLst/>
                        <a:latin typeface="Arial" panose="020B0604020202020204" pitchFamily="34" charset="0"/>
                      </a:endParaRPr>
                    </a:p>
                  </a:txBody>
                  <a:tcPr marL="0" marR="0" marT="0" marB="0" anchor="b"/>
                </a:tc>
                <a:tc>
                  <a:txBody>
                    <a:bodyPr/>
                    <a:lstStyle/>
                    <a:p>
                      <a:pPr algn="ctr" fontAlgn="b"/>
                      <a:r>
                        <a:rPr lang="cs-CZ" sz="1000" u="none" strike="noStrike">
                          <a:effectLst/>
                        </a:rPr>
                        <a:t>1705.79</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dirty="0">
                          <a:effectLst/>
                        </a:rPr>
                        <a:t>418.81</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765.26</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dirty="0">
                          <a:effectLst/>
                        </a:rPr>
                        <a:t>115.35</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a:effectLst/>
                        </a:rPr>
                        <a:t>62.37</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102.79</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dirty="0">
                          <a:effectLst/>
                        </a:rPr>
                        <a:t>241.21</a:t>
                      </a:r>
                      <a:endParaRPr lang="cs-CZ" sz="10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379411287"/>
                  </a:ext>
                </a:extLst>
              </a:tr>
              <a:tr h="166469">
                <a:tc>
                  <a:txBody>
                    <a:bodyPr/>
                    <a:lstStyle/>
                    <a:p>
                      <a:pPr algn="l" fontAlgn="b"/>
                      <a:r>
                        <a:rPr lang="cs-CZ" sz="1000" b="0" u="none" strike="noStrike" dirty="0">
                          <a:solidFill>
                            <a:schemeClr val="tx1"/>
                          </a:solidFill>
                          <a:effectLst/>
                        </a:rPr>
                        <a:t>LIB</a:t>
                      </a:r>
                      <a:endParaRPr lang="cs-CZ" sz="1000" b="0" i="0" u="none" strike="noStrike" dirty="0">
                        <a:solidFill>
                          <a:schemeClr val="tx1"/>
                        </a:solidFill>
                        <a:effectLst/>
                        <a:latin typeface="Arial" panose="020B0604020202020204" pitchFamily="34" charset="0"/>
                      </a:endParaRPr>
                    </a:p>
                  </a:txBody>
                  <a:tcPr marL="0" marR="0" marT="0" marB="0" anchor="b">
                    <a:noFill/>
                  </a:tcPr>
                </a:tc>
                <a:tc>
                  <a:txBody>
                    <a:bodyPr/>
                    <a:lstStyle/>
                    <a:p>
                      <a:pPr algn="ctr" fontAlgn="b"/>
                      <a:r>
                        <a:rPr lang="cs-CZ" sz="1000" b="0" u="none" strike="noStrike" dirty="0">
                          <a:solidFill>
                            <a:schemeClr val="tx1"/>
                          </a:solidFill>
                          <a:effectLst/>
                        </a:rPr>
                        <a:t>1607.79</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375.00</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741.31</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118.62</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51.95</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101.30</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219.61</a:t>
                      </a:r>
                      <a:endParaRPr lang="cs-CZ" sz="1000" b="0" i="0" u="none" strike="noStrike" dirty="0">
                        <a:solidFill>
                          <a:schemeClr val="tx1"/>
                        </a:solidFill>
                        <a:effectLst/>
                        <a:latin typeface="Arial" panose="020B0604020202020204" pitchFamily="34" charset="0"/>
                      </a:endParaRPr>
                    </a:p>
                  </a:txBody>
                  <a:tcPr marL="0" marR="0" marT="0" marB="0" anchor="ctr">
                    <a:noFill/>
                  </a:tcPr>
                </a:tc>
                <a:extLst>
                  <a:ext uri="{0D108BD9-81ED-4DB2-BD59-A6C34878D82A}">
                    <a16:rowId xmlns:a16="http://schemas.microsoft.com/office/drawing/2014/main" val="2419185582"/>
                  </a:ext>
                </a:extLst>
              </a:tr>
              <a:tr h="166469">
                <a:tc>
                  <a:txBody>
                    <a:bodyPr/>
                    <a:lstStyle/>
                    <a:p>
                      <a:pPr algn="l" fontAlgn="b"/>
                      <a:r>
                        <a:rPr lang="cs-CZ" sz="1000" b="1" u="none" strike="noStrike" dirty="0" smtClean="0">
                          <a:solidFill>
                            <a:srgbClr val="C00000"/>
                          </a:solidFill>
                          <a:effectLst/>
                        </a:rPr>
                        <a:t>HKK</a:t>
                      </a:r>
                      <a:endParaRPr lang="cs-CZ" sz="1000" b="1" i="0" u="none" strike="noStrike" dirty="0">
                        <a:solidFill>
                          <a:srgbClr val="C00000"/>
                        </a:solidFill>
                        <a:effectLst/>
                        <a:latin typeface="Arial" panose="020B0604020202020204" pitchFamily="34" charset="0"/>
                      </a:endParaRPr>
                    </a:p>
                  </a:txBody>
                  <a:tcPr marL="0" marR="0" marT="0" marB="0" anchor="b"/>
                </a:tc>
                <a:tc>
                  <a:txBody>
                    <a:bodyPr/>
                    <a:lstStyle/>
                    <a:p>
                      <a:pPr algn="ctr" fontAlgn="b"/>
                      <a:r>
                        <a:rPr lang="cs-CZ" sz="1000" b="1" u="none" strike="noStrike">
                          <a:solidFill>
                            <a:srgbClr val="C00000"/>
                          </a:solidFill>
                          <a:effectLst/>
                        </a:rPr>
                        <a:t>1436.93</a:t>
                      </a:r>
                      <a:endParaRPr lang="cs-CZ" sz="1000" b="1" i="0" u="none" strike="noStrike">
                        <a:solidFill>
                          <a:srgbClr val="C00000"/>
                        </a:solidFill>
                        <a:effectLst/>
                        <a:latin typeface="Arial" panose="020B0604020202020204" pitchFamily="34" charset="0"/>
                      </a:endParaRPr>
                    </a:p>
                  </a:txBody>
                  <a:tcPr marL="0" marR="0" marT="0" marB="0" anchor="ctr"/>
                </a:tc>
                <a:tc>
                  <a:txBody>
                    <a:bodyPr/>
                    <a:lstStyle/>
                    <a:p>
                      <a:pPr algn="ctr" fontAlgn="b"/>
                      <a:r>
                        <a:rPr lang="cs-CZ" sz="1000" b="1" u="none" strike="noStrike">
                          <a:solidFill>
                            <a:srgbClr val="C00000"/>
                          </a:solidFill>
                          <a:effectLst/>
                        </a:rPr>
                        <a:t>344.69</a:t>
                      </a:r>
                      <a:endParaRPr lang="cs-CZ" sz="1000" b="1" i="0" u="none" strike="noStrike">
                        <a:solidFill>
                          <a:srgbClr val="C00000"/>
                        </a:solidFill>
                        <a:effectLst/>
                        <a:latin typeface="Arial" panose="020B0604020202020204" pitchFamily="34" charset="0"/>
                      </a:endParaRPr>
                    </a:p>
                  </a:txBody>
                  <a:tcPr marL="0" marR="0" marT="0" marB="0" anchor="ctr"/>
                </a:tc>
                <a:tc>
                  <a:txBody>
                    <a:bodyPr/>
                    <a:lstStyle/>
                    <a:p>
                      <a:pPr algn="ctr" fontAlgn="b"/>
                      <a:r>
                        <a:rPr lang="cs-CZ" sz="1000" b="1" u="none" strike="noStrike" dirty="0">
                          <a:solidFill>
                            <a:srgbClr val="C00000"/>
                          </a:solidFill>
                          <a:effectLst/>
                        </a:rPr>
                        <a:t>678.90</a:t>
                      </a:r>
                      <a:endParaRPr lang="cs-CZ" sz="1000" b="1" i="0" u="none" strike="noStrike" dirty="0">
                        <a:solidFill>
                          <a:srgbClr val="C00000"/>
                        </a:solidFill>
                        <a:effectLst/>
                        <a:latin typeface="Arial" panose="020B0604020202020204" pitchFamily="34" charset="0"/>
                      </a:endParaRPr>
                    </a:p>
                  </a:txBody>
                  <a:tcPr marL="0" marR="0" marT="0" marB="0" anchor="ctr"/>
                </a:tc>
                <a:tc>
                  <a:txBody>
                    <a:bodyPr/>
                    <a:lstStyle/>
                    <a:p>
                      <a:pPr algn="ctr" fontAlgn="b"/>
                      <a:r>
                        <a:rPr lang="cs-CZ" sz="1000" b="1" u="none" strike="noStrike" dirty="0">
                          <a:solidFill>
                            <a:srgbClr val="C00000"/>
                          </a:solidFill>
                          <a:effectLst/>
                        </a:rPr>
                        <a:t>108.46</a:t>
                      </a:r>
                      <a:endParaRPr lang="cs-CZ" sz="1000" b="1" i="0" u="none" strike="noStrike" dirty="0">
                        <a:solidFill>
                          <a:srgbClr val="C00000"/>
                        </a:solidFill>
                        <a:effectLst/>
                        <a:latin typeface="Arial" panose="020B0604020202020204" pitchFamily="34" charset="0"/>
                      </a:endParaRPr>
                    </a:p>
                  </a:txBody>
                  <a:tcPr marL="0" marR="0" marT="0" marB="0" anchor="ctr"/>
                </a:tc>
                <a:tc>
                  <a:txBody>
                    <a:bodyPr/>
                    <a:lstStyle/>
                    <a:p>
                      <a:pPr algn="ctr" fontAlgn="b"/>
                      <a:r>
                        <a:rPr lang="cs-CZ" sz="1000" b="1" u="none" strike="noStrike">
                          <a:solidFill>
                            <a:srgbClr val="C00000"/>
                          </a:solidFill>
                          <a:effectLst/>
                        </a:rPr>
                        <a:t>51.53</a:t>
                      </a:r>
                      <a:endParaRPr lang="cs-CZ" sz="1000" b="1" i="0" u="none" strike="noStrike">
                        <a:solidFill>
                          <a:srgbClr val="C00000"/>
                        </a:solidFill>
                        <a:effectLst/>
                        <a:latin typeface="Arial" panose="020B0604020202020204" pitchFamily="34" charset="0"/>
                      </a:endParaRPr>
                    </a:p>
                  </a:txBody>
                  <a:tcPr marL="0" marR="0" marT="0" marB="0" anchor="ctr"/>
                </a:tc>
                <a:tc>
                  <a:txBody>
                    <a:bodyPr/>
                    <a:lstStyle/>
                    <a:p>
                      <a:pPr algn="ctr" fontAlgn="b"/>
                      <a:r>
                        <a:rPr lang="cs-CZ" sz="1000" b="1" u="none" strike="noStrike" dirty="0">
                          <a:solidFill>
                            <a:srgbClr val="C00000"/>
                          </a:solidFill>
                          <a:effectLst/>
                        </a:rPr>
                        <a:t>63.89</a:t>
                      </a:r>
                      <a:endParaRPr lang="cs-CZ" sz="1000" b="1" i="0" u="none" strike="noStrike" dirty="0">
                        <a:solidFill>
                          <a:srgbClr val="C00000"/>
                        </a:solidFill>
                        <a:effectLst/>
                        <a:latin typeface="Arial" panose="020B0604020202020204" pitchFamily="34" charset="0"/>
                      </a:endParaRPr>
                    </a:p>
                  </a:txBody>
                  <a:tcPr marL="0" marR="0" marT="0" marB="0" anchor="ctr"/>
                </a:tc>
                <a:tc>
                  <a:txBody>
                    <a:bodyPr/>
                    <a:lstStyle/>
                    <a:p>
                      <a:pPr algn="ctr" fontAlgn="b"/>
                      <a:r>
                        <a:rPr lang="cs-CZ" sz="1000" b="1" u="none" strike="noStrike" dirty="0">
                          <a:solidFill>
                            <a:srgbClr val="C00000"/>
                          </a:solidFill>
                          <a:effectLst/>
                        </a:rPr>
                        <a:t>189.45</a:t>
                      </a:r>
                      <a:endParaRPr lang="cs-CZ" sz="1000" b="1" i="0" u="none" strike="noStrike" dirty="0">
                        <a:solidFill>
                          <a:srgbClr val="C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332163453"/>
                  </a:ext>
                </a:extLst>
              </a:tr>
              <a:tr h="166469">
                <a:tc>
                  <a:txBody>
                    <a:bodyPr/>
                    <a:lstStyle/>
                    <a:p>
                      <a:pPr algn="l" fontAlgn="b"/>
                      <a:r>
                        <a:rPr lang="cs-CZ" sz="1000" u="none" strike="noStrike" dirty="0">
                          <a:effectLst/>
                        </a:rPr>
                        <a:t>PAR</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u="none" strike="noStrike" dirty="0">
                          <a:effectLst/>
                        </a:rPr>
                        <a:t>1478.99</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355.70</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623.76</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145.15</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67.38</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81.43</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205.57</a:t>
                      </a:r>
                      <a:endParaRPr lang="cs-CZ" sz="1000" b="0" i="0" u="none" strike="noStrike" dirty="0">
                        <a:effectLst/>
                        <a:latin typeface="Arial" panose="020B0604020202020204" pitchFamily="34" charset="0"/>
                      </a:endParaRPr>
                    </a:p>
                  </a:txBody>
                  <a:tcPr marL="0" marR="0" marT="0" marB="0" anchor="ctr">
                    <a:noFill/>
                  </a:tcPr>
                </a:tc>
                <a:extLst>
                  <a:ext uri="{0D108BD9-81ED-4DB2-BD59-A6C34878D82A}">
                    <a16:rowId xmlns:a16="http://schemas.microsoft.com/office/drawing/2014/main" val="2475024669"/>
                  </a:ext>
                </a:extLst>
              </a:tr>
              <a:tr h="166469">
                <a:tc>
                  <a:txBody>
                    <a:bodyPr/>
                    <a:lstStyle/>
                    <a:p>
                      <a:pPr algn="l" fontAlgn="b"/>
                      <a:r>
                        <a:rPr lang="cs-CZ" sz="1000" u="none" strike="noStrike">
                          <a:effectLst/>
                        </a:rPr>
                        <a:t>VYS</a:t>
                      </a:r>
                      <a:endParaRPr lang="cs-CZ" sz="1000" b="1" i="0" u="none" strike="noStrike">
                        <a:effectLst/>
                        <a:latin typeface="Arial" panose="020B0604020202020204" pitchFamily="34" charset="0"/>
                      </a:endParaRPr>
                    </a:p>
                  </a:txBody>
                  <a:tcPr marL="0" marR="0" marT="0" marB="0" anchor="b"/>
                </a:tc>
                <a:tc>
                  <a:txBody>
                    <a:bodyPr/>
                    <a:lstStyle/>
                    <a:p>
                      <a:pPr algn="ctr" fontAlgn="b"/>
                      <a:r>
                        <a:rPr lang="cs-CZ" sz="1000" u="none" strike="noStrike">
                          <a:effectLst/>
                        </a:rPr>
                        <a:t>1488.69</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356.43</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dirty="0">
                          <a:effectLst/>
                        </a:rPr>
                        <a:t>679.50</a:t>
                      </a:r>
                      <a:endParaRPr lang="cs-CZ" sz="1000" b="0" i="0" u="none" strike="noStrike" dirty="0">
                        <a:effectLst/>
                        <a:latin typeface="Arial" panose="020B0604020202020204" pitchFamily="34" charset="0"/>
                      </a:endParaRPr>
                    </a:p>
                  </a:txBody>
                  <a:tcPr marL="0" marR="0" marT="0" marB="0" anchor="ctr"/>
                </a:tc>
                <a:tc>
                  <a:txBody>
                    <a:bodyPr/>
                    <a:lstStyle/>
                    <a:p>
                      <a:pPr algn="ctr" fontAlgn="b"/>
                      <a:r>
                        <a:rPr lang="cs-CZ" sz="1000" u="none" strike="noStrike">
                          <a:effectLst/>
                        </a:rPr>
                        <a:t>121.91</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60.93</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74.60</a:t>
                      </a:r>
                      <a:endParaRPr lang="cs-CZ" sz="1000" b="0" i="0" u="none" strike="noStrike">
                        <a:effectLst/>
                        <a:latin typeface="Arial" panose="020B0604020202020204" pitchFamily="34" charset="0"/>
                      </a:endParaRPr>
                    </a:p>
                  </a:txBody>
                  <a:tcPr marL="0" marR="0" marT="0" marB="0" anchor="ctr"/>
                </a:tc>
                <a:tc>
                  <a:txBody>
                    <a:bodyPr/>
                    <a:lstStyle/>
                    <a:p>
                      <a:pPr algn="ctr" fontAlgn="b"/>
                      <a:r>
                        <a:rPr lang="cs-CZ" sz="1000" u="none" strike="noStrike">
                          <a:effectLst/>
                        </a:rPr>
                        <a:t>195.33</a:t>
                      </a:r>
                      <a:endParaRPr lang="cs-CZ" sz="10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2737006961"/>
                  </a:ext>
                </a:extLst>
              </a:tr>
              <a:tr h="166469">
                <a:tc>
                  <a:txBody>
                    <a:bodyPr/>
                    <a:lstStyle/>
                    <a:p>
                      <a:pPr algn="l" fontAlgn="b"/>
                      <a:r>
                        <a:rPr lang="cs-CZ" sz="1000" b="0" u="none" strike="noStrike" dirty="0">
                          <a:solidFill>
                            <a:schemeClr val="tx1"/>
                          </a:solidFill>
                          <a:effectLst/>
                        </a:rPr>
                        <a:t>JMK</a:t>
                      </a:r>
                      <a:endParaRPr lang="cs-CZ" sz="1000" b="0" i="0" u="none" strike="noStrike" dirty="0">
                        <a:solidFill>
                          <a:schemeClr val="tx1"/>
                        </a:solidFill>
                        <a:effectLst/>
                        <a:latin typeface="Arial" panose="020B0604020202020204" pitchFamily="34" charset="0"/>
                      </a:endParaRPr>
                    </a:p>
                  </a:txBody>
                  <a:tcPr marL="0" marR="0" marT="0" marB="0" anchor="b">
                    <a:noFill/>
                  </a:tcPr>
                </a:tc>
                <a:tc>
                  <a:txBody>
                    <a:bodyPr/>
                    <a:lstStyle/>
                    <a:p>
                      <a:pPr algn="ctr" fontAlgn="b"/>
                      <a:r>
                        <a:rPr lang="cs-CZ" sz="1000" b="0" u="none" strike="noStrike" dirty="0">
                          <a:solidFill>
                            <a:schemeClr val="tx1"/>
                          </a:solidFill>
                          <a:effectLst/>
                        </a:rPr>
                        <a:t>1494.24</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365.23</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652.48</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121.13</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72.00</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86.79</a:t>
                      </a:r>
                      <a:endParaRPr lang="cs-CZ" sz="1000" b="0" i="0" u="none" strike="noStrike" dirty="0">
                        <a:solidFill>
                          <a:schemeClr val="tx1"/>
                        </a:solidFill>
                        <a:effectLst/>
                        <a:latin typeface="Arial" panose="020B0604020202020204" pitchFamily="34" charset="0"/>
                      </a:endParaRPr>
                    </a:p>
                  </a:txBody>
                  <a:tcPr marL="0" marR="0" marT="0" marB="0" anchor="ctr">
                    <a:noFill/>
                  </a:tcPr>
                </a:tc>
                <a:tc>
                  <a:txBody>
                    <a:bodyPr/>
                    <a:lstStyle/>
                    <a:p>
                      <a:pPr algn="ctr" fontAlgn="b"/>
                      <a:r>
                        <a:rPr lang="cs-CZ" sz="1000" b="0" u="none" strike="noStrike" dirty="0">
                          <a:solidFill>
                            <a:schemeClr val="tx1"/>
                          </a:solidFill>
                          <a:effectLst/>
                        </a:rPr>
                        <a:t>196.61</a:t>
                      </a:r>
                      <a:endParaRPr lang="cs-CZ" sz="1000" b="0" i="0" u="none" strike="noStrike" dirty="0">
                        <a:solidFill>
                          <a:schemeClr val="tx1"/>
                        </a:solidFill>
                        <a:effectLst/>
                        <a:latin typeface="Arial" panose="020B0604020202020204" pitchFamily="34" charset="0"/>
                      </a:endParaRPr>
                    </a:p>
                  </a:txBody>
                  <a:tcPr marL="0" marR="0" marT="0" marB="0" anchor="ctr">
                    <a:noFill/>
                  </a:tcPr>
                </a:tc>
                <a:extLst>
                  <a:ext uri="{0D108BD9-81ED-4DB2-BD59-A6C34878D82A}">
                    <a16:rowId xmlns:a16="http://schemas.microsoft.com/office/drawing/2014/main" val="810895883"/>
                  </a:ext>
                </a:extLst>
              </a:tr>
              <a:tr h="166469">
                <a:tc>
                  <a:txBody>
                    <a:bodyPr/>
                    <a:lstStyle/>
                    <a:p>
                      <a:pPr algn="l" fontAlgn="b"/>
                      <a:r>
                        <a:rPr lang="cs-CZ" sz="1000" u="none" strike="noStrike" dirty="0">
                          <a:effectLst/>
                        </a:rPr>
                        <a:t>OLO</a:t>
                      </a:r>
                      <a:endParaRPr lang="cs-CZ" sz="1000" b="1" i="0" u="none" strike="noStrike" dirty="0">
                        <a:effectLst/>
                        <a:latin typeface="Arial" panose="020B0604020202020204" pitchFamily="34" charset="0"/>
                      </a:endParaRPr>
                    </a:p>
                  </a:txBody>
                  <a:tcPr marL="0" marR="0" marT="0" marB="0" anchor="b">
                    <a:lnB w="12700" cmpd="sng">
                      <a:noFill/>
                    </a:lnB>
                  </a:tcPr>
                </a:tc>
                <a:tc>
                  <a:txBody>
                    <a:bodyPr/>
                    <a:lstStyle/>
                    <a:p>
                      <a:pPr algn="ctr" fontAlgn="b"/>
                      <a:r>
                        <a:rPr lang="cs-CZ" sz="1000" u="none" strike="noStrike" dirty="0">
                          <a:effectLst/>
                        </a:rPr>
                        <a:t>1591.46</a:t>
                      </a:r>
                      <a:endParaRPr lang="cs-CZ" sz="1000" b="0" i="0" u="none" strike="noStrike" dirty="0">
                        <a:effectLst/>
                        <a:latin typeface="Arial" panose="020B0604020202020204" pitchFamily="34" charset="0"/>
                      </a:endParaRPr>
                    </a:p>
                  </a:txBody>
                  <a:tcPr marL="0" marR="0" marT="0" marB="0" anchor="ctr">
                    <a:lnB w="12700" cmpd="sng">
                      <a:noFill/>
                    </a:lnB>
                  </a:tcPr>
                </a:tc>
                <a:tc>
                  <a:txBody>
                    <a:bodyPr/>
                    <a:lstStyle/>
                    <a:p>
                      <a:pPr algn="ctr" fontAlgn="b"/>
                      <a:r>
                        <a:rPr lang="cs-CZ" sz="1000" u="none" strike="noStrike" dirty="0">
                          <a:effectLst/>
                        </a:rPr>
                        <a:t>346.14</a:t>
                      </a:r>
                      <a:endParaRPr lang="cs-CZ" sz="1000" b="0" i="0" u="none" strike="noStrike" dirty="0">
                        <a:effectLst/>
                        <a:latin typeface="Arial" panose="020B0604020202020204" pitchFamily="34" charset="0"/>
                      </a:endParaRPr>
                    </a:p>
                  </a:txBody>
                  <a:tcPr marL="0" marR="0" marT="0" marB="0" anchor="ctr">
                    <a:lnB w="12700" cmpd="sng">
                      <a:noFill/>
                    </a:lnB>
                  </a:tcPr>
                </a:tc>
                <a:tc>
                  <a:txBody>
                    <a:bodyPr/>
                    <a:lstStyle/>
                    <a:p>
                      <a:pPr algn="ctr" fontAlgn="b"/>
                      <a:r>
                        <a:rPr lang="cs-CZ" sz="1000" u="none" strike="noStrike" dirty="0">
                          <a:effectLst/>
                        </a:rPr>
                        <a:t>716.26</a:t>
                      </a:r>
                      <a:endParaRPr lang="cs-CZ" sz="1000" b="0" i="0" u="none" strike="noStrike" dirty="0">
                        <a:effectLst/>
                        <a:latin typeface="Arial" panose="020B0604020202020204" pitchFamily="34" charset="0"/>
                      </a:endParaRPr>
                    </a:p>
                  </a:txBody>
                  <a:tcPr marL="0" marR="0" marT="0" marB="0" anchor="ctr">
                    <a:lnB w="12700" cmpd="sng">
                      <a:noFill/>
                    </a:lnB>
                  </a:tcPr>
                </a:tc>
                <a:tc>
                  <a:txBody>
                    <a:bodyPr/>
                    <a:lstStyle/>
                    <a:p>
                      <a:pPr algn="ctr" fontAlgn="b"/>
                      <a:r>
                        <a:rPr lang="cs-CZ" sz="1000" u="none" strike="noStrike" dirty="0">
                          <a:effectLst/>
                        </a:rPr>
                        <a:t>145.00</a:t>
                      </a:r>
                      <a:endParaRPr lang="cs-CZ" sz="1000" b="0" i="0" u="none" strike="noStrike" dirty="0">
                        <a:effectLst/>
                        <a:latin typeface="Arial" panose="020B0604020202020204" pitchFamily="34" charset="0"/>
                      </a:endParaRPr>
                    </a:p>
                  </a:txBody>
                  <a:tcPr marL="0" marR="0" marT="0" marB="0" anchor="ctr">
                    <a:lnB w="12700" cmpd="sng">
                      <a:noFill/>
                    </a:lnB>
                  </a:tcPr>
                </a:tc>
                <a:tc>
                  <a:txBody>
                    <a:bodyPr/>
                    <a:lstStyle/>
                    <a:p>
                      <a:pPr algn="ctr" fontAlgn="b"/>
                      <a:r>
                        <a:rPr lang="cs-CZ" sz="1000" u="none" strike="noStrike" dirty="0">
                          <a:effectLst/>
                        </a:rPr>
                        <a:t>75.59</a:t>
                      </a:r>
                      <a:endParaRPr lang="cs-CZ" sz="1000" b="0" i="0" u="none" strike="noStrike" dirty="0">
                        <a:effectLst/>
                        <a:latin typeface="Arial" panose="020B0604020202020204" pitchFamily="34" charset="0"/>
                      </a:endParaRPr>
                    </a:p>
                  </a:txBody>
                  <a:tcPr marL="0" marR="0" marT="0" marB="0" anchor="ctr">
                    <a:lnB w="12700" cmpd="sng">
                      <a:noFill/>
                    </a:lnB>
                  </a:tcPr>
                </a:tc>
                <a:tc>
                  <a:txBody>
                    <a:bodyPr/>
                    <a:lstStyle/>
                    <a:p>
                      <a:pPr algn="ctr" fontAlgn="b"/>
                      <a:r>
                        <a:rPr lang="cs-CZ" sz="1000" u="none" strike="noStrike" dirty="0">
                          <a:effectLst/>
                        </a:rPr>
                        <a:t>105.22</a:t>
                      </a:r>
                      <a:endParaRPr lang="cs-CZ" sz="1000" b="0" i="0" u="none" strike="noStrike" dirty="0">
                        <a:effectLst/>
                        <a:latin typeface="Arial" panose="020B0604020202020204" pitchFamily="34" charset="0"/>
                      </a:endParaRPr>
                    </a:p>
                  </a:txBody>
                  <a:tcPr marL="0" marR="0" marT="0" marB="0" anchor="ctr">
                    <a:lnB w="12700" cmpd="sng">
                      <a:noFill/>
                    </a:lnB>
                  </a:tcPr>
                </a:tc>
                <a:tc>
                  <a:txBody>
                    <a:bodyPr/>
                    <a:lstStyle/>
                    <a:p>
                      <a:pPr algn="ctr" fontAlgn="b"/>
                      <a:r>
                        <a:rPr lang="cs-CZ" sz="1000" u="none" strike="noStrike" dirty="0">
                          <a:effectLst/>
                        </a:rPr>
                        <a:t>203.25</a:t>
                      </a:r>
                      <a:endParaRPr lang="cs-CZ" sz="1000" b="0" i="0" u="none" strike="noStrike" dirty="0">
                        <a:effectLst/>
                        <a:latin typeface="Arial" panose="020B0604020202020204" pitchFamily="34" charset="0"/>
                      </a:endParaRPr>
                    </a:p>
                  </a:txBody>
                  <a:tcPr marL="0" marR="0" marT="0" marB="0" anchor="ctr">
                    <a:lnB w="12700" cmpd="sng">
                      <a:noFill/>
                    </a:lnB>
                  </a:tcPr>
                </a:tc>
                <a:extLst>
                  <a:ext uri="{0D108BD9-81ED-4DB2-BD59-A6C34878D82A}">
                    <a16:rowId xmlns:a16="http://schemas.microsoft.com/office/drawing/2014/main" val="3517206258"/>
                  </a:ext>
                </a:extLst>
              </a:tr>
              <a:tr h="166469">
                <a:tc>
                  <a:txBody>
                    <a:bodyPr/>
                    <a:lstStyle/>
                    <a:p>
                      <a:pPr algn="l" fontAlgn="b"/>
                      <a:r>
                        <a:rPr lang="cs-CZ" sz="1000" u="none" strike="noStrike" dirty="0">
                          <a:effectLst/>
                        </a:rPr>
                        <a:t>ZLI</a:t>
                      </a:r>
                      <a:endParaRPr lang="cs-CZ" sz="1000" b="1"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u="none" strike="noStrike">
                          <a:effectLst/>
                        </a:rPr>
                        <a:t>1549.52</a:t>
                      </a:r>
                      <a:endParaRPr lang="cs-CZ" sz="10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u="none" strike="noStrike" dirty="0">
                          <a:effectLst/>
                        </a:rPr>
                        <a:t>345.62</a:t>
                      </a:r>
                      <a:endParaRPr lang="cs-CZ" sz="10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u="none" strike="noStrike" dirty="0">
                          <a:effectLst/>
                        </a:rPr>
                        <a:t>679.44</a:t>
                      </a:r>
                      <a:endParaRPr lang="cs-CZ" sz="10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u="none" strike="noStrike" dirty="0">
                          <a:effectLst/>
                        </a:rPr>
                        <a:t>127.35</a:t>
                      </a:r>
                      <a:endParaRPr lang="cs-CZ" sz="10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u="none" strike="noStrike" dirty="0">
                          <a:effectLst/>
                        </a:rPr>
                        <a:t>77.69</a:t>
                      </a:r>
                      <a:endParaRPr lang="cs-CZ" sz="10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u="none" strike="noStrike">
                          <a:effectLst/>
                        </a:rPr>
                        <a:t>95.89</a:t>
                      </a:r>
                      <a:endParaRPr lang="cs-CZ" sz="10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u="none" strike="noStrike" dirty="0">
                          <a:effectLst/>
                        </a:rPr>
                        <a:t>223.53</a:t>
                      </a:r>
                      <a:endParaRPr lang="cs-CZ" sz="10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166469">
                <a:tc>
                  <a:txBody>
                    <a:bodyPr/>
                    <a:lstStyle/>
                    <a:p>
                      <a:pPr algn="l" fontAlgn="b"/>
                      <a:r>
                        <a:rPr lang="cs-CZ" sz="1000" u="none" strike="noStrike">
                          <a:effectLst/>
                        </a:rPr>
                        <a:t>MSK</a:t>
                      </a:r>
                      <a:endParaRPr lang="cs-CZ" sz="1000" b="1" i="0" u="none" strike="noStrike">
                        <a:effectLst/>
                        <a:latin typeface="Arial" panose="020B0604020202020204" pitchFamily="34" charset="0"/>
                      </a:endParaRPr>
                    </a:p>
                  </a:txBody>
                  <a:tcPr marL="0" marR="0" marT="0" marB="0" anchor="b">
                    <a:lnT w="12700" cmpd="sng">
                      <a:noFill/>
                    </a:lnT>
                  </a:tcPr>
                </a:tc>
                <a:tc>
                  <a:txBody>
                    <a:bodyPr/>
                    <a:lstStyle/>
                    <a:p>
                      <a:pPr algn="ctr" fontAlgn="b"/>
                      <a:r>
                        <a:rPr lang="cs-CZ" sz="1000" u="none" strike="noStrike" dirty="0">
                          <a:effectLst/>
                        </a:rPr>
                        <a:t>1653.19</a:t>
                      </a:r>
                      <a:endParaRPr lang="cs-CZ" sz="1000" b="0" i="0" u="none" strike="noStrike" dirty="0">
                        <a:effectLst/>
                        <a:latin typeface="Arial" panose="020B0604020202020204" pitchFamily="34" charset="0"/>
                      </a:endParaRPr>
                    </a:p>
                  </a:txBody>
                  <a:tcPr marL="0" marR="0" marT="0" marB="0" anchor="ctr">
                    <a:lnT w="12700" cmpd="sng">
                      <a:noFill/>
                    </a:lnT>
                  </a:tcPr>
                </a:tc>
                <a:tc>
                  <a:txBody>
                    <a:bodyPr/>
                    <a:lstStyle/>
                    <a:p>
                      <a:pPr algn="ctr" fontAlgn="b"/>
                      <a:r>
                        <a:rPr lang="cs-CZ" sz="1000" u="none" strike="noStrike" dirty="0">
                          <a:effectLst/>
                        </a:rPr>
                        <a:t>379.49</a:t>
                      </a:r>
                      <a:endParaRPr lang="cs-CZ" sz="1000" b="0" i="0" u="none" strike="noStrike" dirty="0">
                        <a:effectLst/>
                        <a:latin typeface="Arial" panose="020B0604020202020204" pitchFamily="34" charset="0"/>
                      </a:endParaRPr>
                    </a:p>
                  </a:txBody>
                  <a:tcPr marL="0" marR="0" marT="0" marB="0" anchor="ctr">
                    <a:lnT w="12700" cmpd="sng">
                      <a:noFill/>
                    </a:lnT>
                  </a:tcPr>
                </a:tc>
                <a:tc>
                  <a:txBody>
                    <a:bodyPr/>
                    <a:lstStyle/>
                    <a:p>
                      <a:pPr algn="ctr" fontAlgn="b"/>
                      <a:r>
                        <a:rPr lang="cs-CZ" sz="1000" u="none" strike="noStrike">
                          <a:effectLst/>
                        </a:rPr>
                        <a:t>744.02</a:t>
                      </a:r>
                      <a:endParaRPr lang="cs-CZ" sz="1000" b="0" i="0" u="none" strike="noStrike">
                        <a:effectLst/>
                        <a:latin typeface="Arial" panose="020B0604020202020204" pitchFamily="34" charset="0"/>
                      </a:endParaRPr>
                    </a:p>
                  </a:txBody>
                  <a:tcPr marL="0" marR="0" marT="0" marB="0" anchor="ctr">
                    <a:lnT w="12700" cmpd="sng">
                      <a:noFill/>
                    </a:lnT>
                  </a:tcPr>
                </a:tc>
                <a:tc>
                  <a:txBody>
                    <a:bodyPr/>
                    <a:lstStyle/>
                    <a:p>
                      <a:pPr algn="ctr" fontAlgn="b"/>
                      <a:r>
                        <a:rPr lang="cs-CZ" sz="1000" u="none" strike="noStrike" dirty="0">
                          <a:effectLst/>
                        </a:rPr>
                        <a:t>152.40</a:t>
                      </a:r>
                      <a:endParaRPr lang="cs-CZ" sz="1000" b="0" i="0" u="none" strike="noStrike" dirty="0">
                        <a:effectLst/>
                        <a:latin typeface="Arial" panose="020B0604020202020204" pitchFamily="34" charset="0"/>
                      </a:endParaRPr>
                    </a:p>
                  </a:txBody>
                  <a:tcPr marL="0" marR="0" marT="0" marB="0" anchor="ctr">
                    <a:lnT w="12700" cmpd="sng">
                      <a:noFill/>
                    </a:lnT>
                  </a:tcPr>
                </a:tc>
                <a:tc>
                  <a:txBody>
                    <a:bodyPr/>
                    <a:lstStyle/>
                    <a:p>
                      <a:pPr algn="ctr" fontAlgn="b"/>
                      <a:r>
                        <a:rPr lang="cs-CZ" sz="1000" u="none" strike="noStrike" dirty="0">
                          <a:effectLst/>
                        </a:rPr>
                        <a:t>84.27</a:t>
                      </a:r>
                      <a:endParaRPr lang="cs-CZ" sz="1000" b="0" i="0" u="none" strike="noStrike" dirty="0">
                        <a:effectLst/>
                        <a:latin typeface="Arial" panose="020B0604020202020204" pitchFamily="34" charset="0"/>
                      </a:endParaRPr>
                    </a:p>
                  </a:txBody>
                  <a:tcPr marL="0" marR="0" marT="0" marB="0" anchor="ctr">
                    <a:lnT w="12700" cmpd="sng">
                      <a:noFill/>
                    </a:lnT>
                  </a:tcPr>
                </a:tc>
                <a:tc>
                  <a:txBody>
                    <a:bodyPr/>
                    <a:lstStyle/>
                    <a:p>
                      <a:pPr algn="ctr" fontAlgn="b"/>
                      <a:r>
                        <a:rPr lang="cs-CZ" sz="1000" u="none" strike="noStrike" dirty="0">
                          <a:effectLst/>
                        </a:rPr>
                        <a:t>85.00</a:t>
                      </a:r>
                      <a:endParaRPr lang="cs-CZ" sz="1000" b="0" i="0" u="none" strike="noStrike" dirty="0">
                        <a:effectLst/>
                        <a:latin typeface="Arial" panose="020B0604020202020204" pitchFamily="34" charset="0"/>
                      </a:endParaRPr>
                    </a:p>
                  </a:txBody>
                  <a:tcPr marL="0" marR="0" marT="0" marB="0" anchor="ctr">
                    <a:lnT w="12700" cmpd="sng">
                      <a:noFill/>
                    </a:lnT>
                  </a:tcPr>
                </a:tc>
                <a:tc>
                  <a:txBody>
                    <a:bodyPr/>
                    <a:lstStyle/>
                    <a:p>
                      <a:pPr algn="ctr" fontAlgn="b"/>
                      <a:r>
                        <a:rPr lang="cs-CZ" sz="1000" u="none" strike="noStrike" dirty="0">
                          <a:effectLst/>
                        </a:rPr>
                        <a:t>208.01</a:t>
                      </a:r>
                      <a:endParaRPr lang="cs-CZ" sz="1000" b="0" i="0" u="none" strike="noStrike" dirty="0">
                        <a:effectLst/>
                        <a:latin typeface="Arial" panose="020B0604020202020204" pitchFamily="34" charset="0"/>
                      </a:endParaRPr>
                    </a:p>
                  </a:txBody>
                  <a:tcPr marL="0" marR="0" marT="0" marB="0" anchor="ctr">
                    <a:lnT w="12700" cmpd="sng">
                      <a:noFill/>
                    </a:lnT>
                  </a:tcPr>
                </a:tc>
                <a:extLst>
                  <a:ext uri="{0D108BD9-81ED-4DB2-BD59-A6C34878D82A}">
                    <a16:rowId xmlns:a16="http://schemas.microsoft.com/office/drawing/2014/main" val="1326716165"/>
                  </a:ext>
                </a:extLst>
              </a:tr>
              <a:tr h="166469">
                <a:tc>
                  <a:txBody>
                    <a:bodyPr/>
                    <a:lstStyle/>
                    <a:p>
                      <a:pPr algn="l" fontAlgn="b"/>
                      <a:r>
                        <a:rPr lang="cs-CZ" sz="1000" u="none" strike="noStrike" dirty="0">
                          <a:effectLst/>
                        </a:rPr>
                        <a:t> </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u="none" strike="noStrike" dirty="0">
                          <a:effectLst/>
                        </a:rPr>
                        <a:t> </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 </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 </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 </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 </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 </a:t>
                      </a:r>
                      <a:endParaRPr lang="cs-CZ" sz="1000" b="0" i="0" u="none" strike="noStrike" dirty="0">
                        <a:effectLst/>
                        <a:latin typeface="Arial" panose="020B0604020202020204" pitchFamily="34" charset="0"/>
                      </a:endParaRPr>
                    </a:p>
                  </a:txBody>
                  <a:tcPr marL="0" marR="0" marT="0" marB="0" anchor="ctr">
                    <a:noFill/>
                  </a:tcPr>
                </a:tc>
                <a:tc>
                  <a:txBody>
                    <a:bodyPr/>
                    <a:lstStyle/>
                    <a:p>
                      <a:pPr algn="ctr" fontAlgn="b"/>
                      <a:r>
                        <a:rPr lang="cs-CZ" sz="1000" u="none" strike="noStrike" dirty="0">
                          <a:effectLst/>
                        </a:rPr>
                        <a:t> </a:t>
                      </a:r>
                      <a:endParaRPr lang="cs-CZ" sz="1000" b="0" i="0" u="none" strike="noStrike" dirty="0">
                        <a:effectLst/>
                        <a:latin typeface="Arial" panose="020B0604020202020204" pitchFamily="34" charset="0"/>
                      </a:endParaRPr>
                    </a:p>
                  </a:txBody>
                  <a:tcPr marL="0" marR="0" marT="0" marB="0" anchor="ctr">
                    <a:noFill/>
                  </a:tcPr>
                </a:tc>
                <a:extLst>
                  <a:ext uri="{0D108BD9-81ED-4DB2-BD59-A6C34878D82A}">
                    <a16:rowId xmlns:a16="http://schemas.microsoft.com/office/drawing/2014/main" val="1960998618"/>
                  </a:ext>
                </a:extLst>
              </a:tr>
              <a:tr h="166469">
                <a:tc>
                  <a:txBody>
                    <a:bodyPr/>
                    <a:lstStyle/>
                    <a:p>
                      <a:pPr algn="l" fontAlgn="b"/>
                      <a:r>
                        <a:rPr lang="cs-CZ" sz="1000" b="1" u="none" strike="noStrike" dirty="0">
                          <a:effectLst/>
                        </a:rPr>
                        <a:t>ČR</a:t>
                      </a:r>
                      <a:endParaRPr lang="cs-CZ" sz="1000" b="1" i="0" u="none" strike="noStrike" dirty="0">
                        <a:effectLst/>
                        <a:latin typeface="Arial" panose="020B0604020202020204" pitchFamily="34" charset="0"/>
                      </a:endParaRPr>
                    </a:p>
                  </a:txBody>
                  <a:tcPr marL="0" marR="0" marT="0" marB="0" anchor="b"/>
                </a:tc>
                <a:tc>
                  <a:txBody>
                    <a:bodyPr/>
                    <a:lstStyle/>
                    <a:p>
                      <a:pPr algn="ctr" fontAlgn="b"/>
                      <a:r>
                        <a:rPr lang="cs-CZ" sz="1000" b="1" u="none" strike="noStrike" dirty="0">
                          <a:effectLst/>
                        </a:rPr>
                        <a:t>1519.75</a:t>
                      </a:r>
                      <a:endParaRPr lang="cs-CZ" sz="1000" b="1" i="0" u="none" strike="noStrike" dirty="0">
                        <a:effectLst/>
                        <a:latin typeface="Arial" panose="020B0604020202020204" pitchFamily="34" charset="0"/>
                      </a:endParaRPr>
                    </a:p>
                  </a:txBody>
                  <a:tcPr marL="0" marR="0" marT="0" marB="0" anchor="ctr"/>
                </a:tc>
                <a:tc>
                  <a:txBody>
                    <a:bodyPr/>
                    <a:lstStyle/>
                    <a:p>
                      <a:pPr algn="ctr" fontAlgn="b"/>
                      <a:r>
                        <a:rPr lang="cs-CZ" sz="1000" b="1" u="none" strike="noStrike" dirty="0">
                          <a:effectLst/>
                        </a:rPr>
                        <a:t>367.00</a:t>
                      </a:r>
                      <a:endParaRPr lang="cs-CZ" sz="1000" b="1" i="0" u="none" strike="noStrike" dirty="0">
                        <a:effectLst/>
                        <a:latin typeface="Arial" panose="020B0604020202020204" pitchFamily="34" charset="0"/>
                      </a:endParaRPr>
                    </a:p>
                  </a:txBody>
                  <a:tcPr marL="0" marR="0" marT="0" marB="0" anchor="ctr"/>
                </a:tc>
                <a:tc>
                  <a:txBody>
                    <a:bodyPr/>
                    <a:lstStyle/>
                    <a:p>
                      <a:pPr algn="ctr" fontAlgn="b"/>
                      <a:r>
                        <a:rPr lang="cs-CZ" sz="1000" b="1" u="none" strike="noStrike" dirty="0">
                          <a:effectLst/>
                        </a:rPr>
                        <a:t>668.27</a:t>
                      </a:r>
                      <a:endParaRPr lang="cs-CZ" sz="1000" b="1" i="0" u="none" strike="noStrike" dirty="0">
                        <a:effectLst/>
                        <a:latin typeface="Arial" panose="020B0604020202020204" pitchFamily="34" charset="0"/>
                      </a:endParaRPr>
                    </a:p>
                  </a:txBody>
                  <a:tcPr marL="0" marR="0" marT="0" marB="0" anchor="ctr"/>
                </a:tc>
                <a:tc>
                  <a:txBody>
                    <a:bodyPr/>
                    <a:lstStyle/>
                    <a:p>
                      <a:pPr algn="ctr" fontAlgn="b"/>
                      <a:r>
                        <a:rPr lang="cs-CZ" sz="1000" b="1" u="none" strike="noStrike" dirty="0">
                          <a:effectLst/>
                        </a:rPr>
                        <a:t>123.92</a:t>
                      </a:r>
                      <a:endParaRPr lang="cs-CZ" sz="1000" b="1" i="0" u="none" strike="noStrike" dirty="0">
                        <a:effectLst/>
                        <a:latin typeface="Arial" panose="020B0604020202020204" pitchFamily="34" charset="0"/>
                      </a:endParaRPr>
                    </a:p>
                  </a:txBody>
                  <a:tcPr marL="0" marR="0" marT="0" marB="0" anchor="ctr"/>
                </a:tc>
                <a:tc>
                  <a:txBody>
                    <a:bodyPr/>
                    <a:lstStyle/>
                    <a:p>
                      <a:pPr algn="ctr" fontAlgn="b"/>
                      <a:r>
                        <a:rPr lang="cs-CZ" sz="1000" b="1" u="none" strike="noStrike" dirty="0">
                          <a:effectLst/>
                        </a:rPr>
                        <a:t>62.54</a:t>
                      </a:r>
                      <a:endParaRPr lang="cs-CZ" sz="1000" b="1" i="0" u="none" strike="noStrike" dirty="0">
                        <a:effectLst/>
                        <a:latin typeface="Arial" panose="020B0604020202020204" pitchFamily="34" charset="0"/>
                      </a:endParaRPr>
                    </a:p>
                  </a:txBody>
                  <a:tcPr marL="0" marR="0" marT="0" marB="0" anchor="ctr"/>
                </a:tc>
                <a:tc>
                  <a:txBody>
                    <a:bodyPr/>
                    <a:lstStyle/>
                    <a:p>
                      <a:pPr algn="ctr" fontAlgn="b"/>
                      <a:r>
                        <a:rPr lang="cs-CZ" sz="1000" b="1" u="none" strike="noStrike" dirty="0">
                          <a:effectLst/>
                        </a:rPr>
                        <a:t>87.41</a:t>
                      </a:r>
                      <a:endParaRPr lang="cs-CZ" sz="1000" b="1" i="0" u="none" strike="noStrike" dirty="0">
                        <a:effectLst/>
                        <a:latin typeface="Arial" panose="020B0604020202020204" pitchFamily="34" charset="0"/>
                      </a:endParaRPr>
                    </a:p>
                  </a:txBody>
                  <a:tcPr marL="0" marR="0" marT="0" marB="0" anchor="ctr"/>
                </a:tc>
                <a:tc>
                  <a:txBody>
                    <a:bodyPr/>
                    <a:lstStyle/>
                    <a:p>
                      <a:pPr algn="ctr" fontAlgn="b"/>
                      <a:r>
                        <a:rPr lang="cs-CZ" sz="1000" b="1" u="none" strike="noStrike" dirty="0">
                          <a:effectLst/>
                        </a:rPr>
                        <a:t>210.61</a:t>
                      </a:r>
                      <a:endParaRPr lang="cs-CZ" sz="1000" b="1"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3834173702"/>
                  </a:ext>
                </a:extLst>
              </a:tr>
            </a:tbl>
          </a:graphicData>
        </a:graphic>
      </p:graphicFrame>
      <p:graphicFrame>
        <p:nvGraphicFramePr>
          <p:cNvPr id="11" name="Graf 10"/>
          <p:cNvGraphicFramePr/>
          <p:nvPr>
            <p:extLst>
              <p:ext uri="{D42A27DB-BD31-4B8C-83A1-F6EECF244321}">
                <p14:modId xmlns:p14="http://schemas.microsoft.com/office/powerpoint/2010/main" val="2451622656"/>
              </p:ext>
            </p:extLst>
          </p:nvPr>
        </p:nvGraphicFramePr>
        <p:xfrm>
          <a:off x="6177330" y="1350589"/>
          <a:ext cx="5682345" cy="5139957"/>
        </p:xfrm>
        <a:graphic>
          <a:graphicData uri="http://schemas.openxmlformats.org/drawingml/2006/chart">
            <c:chart xmlns:c="http://schemas.openxmlformats.org/drawingml/2006/chart" xmlns:r="http://schemas.openxmlformats.org/officeDocument/2006/relationships" r:id="rId2"/>
          </a:graphicData>
        </a:graphic>
      </p:graphicFrame>
      <p:sp>
        <p:nvSpPr>
          <p:cNvPr id="12" name="Obdélník 11"/>
          <p:cNvSpPr/>
          <p:nvPr/>
        </p:nvSpPr>
        <p:spPr>
          <a:xfrm rot="16200000">
            <a:off x="3048000" y="3290501"/>
            <a:ext cx="6096000" cy="276999"/>
          </a:xfrm>
          <a:prstGeom prst="rect">
            <a:avLst/>
          </a:prstGeom>
        </p:spPr>
        <p:txBody>
          <a:bodyPr>
            <a:spAutoFit/>
          </a:bodyPr>
          <a:lstStyle/>
          <a:p>
            <a:pPr algn="ctr">
              <a:defRPr sz="1200" b="1" i="0" u="none" strike="noStrike" kern="1200" baseline="0">
                <a:solidFill>
                  <a:srgbClr val="000000"/>
                </a:solidFill>
                <a:latin typeface="Arial CE"/>
                <a:ea typeface="Arial CE"/>
                <a:cs typeface="Arial CE"/>
              </a:defRPr>
            </a:pPr>
            <a:r>
              <a:rPr lang="cs-CZ" dirty="0">
                <a:latin typeface="Arial" panose="020B0604020202020204" pitchFamily="34" charset="0"/>
                <a:cs typeface="Arial" panose="020B0604020202020204" pitchFamily="34" charset="0"/>
              </a:rPr>
              <a:t>Standardizovaná úmrtnost  (na 100 000 osob)</a:t>
            </a:r>
          </a:p>
        </p:txBody>
      </p:sp>
      <p:sp>
        <p:nvSpPr>
          <p:cNvPr id="8" name="TextovéPole 7"/>
          <p:cNvSpPr txBox="1"/>
          <p:nvPr/>
        </p:nvSpPr>
        <p:spPr>
          <a:xfrm>
            <a:off x="275081" y="5048774"/>
            <a:ext cx="5820919" cy="1169551"/>
          </a:xfrm>
          <a:prstGeom prst="rect">
            <a:avLst/>
          </a:prstGeom>
          <a:noFill/>
        </p:spPr>
        <p:txBody>
          <a:bodyPr wrap="square" rtlCol="0">
            <a:spAutoFit/>
          </a:bodyPr>
          <a:lstStyle/>
          <a:p>
            <a:endParaRPr lang="cs-CZ" sz="1400" dirty="0" smtClean="0"/>
          </a:p>
          <a:p>
            <a:r>
              <a:rPr lang="cs-CZ" sz="1400" dirty="0" smtClean="0"/>
              <a:t>HKK patří mezi regiony s výrazně podprůměrnou standardizovanou mortalitou populace mužů, což koreluje i s delší střední dobou dožití můžu v kraji. Ze sledovaných hlavních příčin úmrtí je patrná významně nižší mortalita mužů v HKK z důvodu poranění či otrav. </a:t>
            </a:r>
            <a:endParaRPr lang="cs-CZ" sz="1400" dirty="0"/>
          </a:p>
        </p:txBody>
      </p:sp>
    </p:spTree>
    <p:extLst>
      <p:ext uri="{BB962C8B-B14F-4D97-AF65-F5344CB8AC3E}">
        <p14:creationId xmlns:p14="http://schemas.microsoft.com/office/powerpoint/2010/main" val="1230121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905652"/>
            <a:ext cx="2540439" cy="307777"/>
          </a:xfrm>
          <a:prstGeom prst="rect">
            <a:avLst/>
          </a:prstGeom>
          <a:noFill/>
        </p:spPr>
        <p:txBody>
          <a:bodyPr wrap="none" rtlCol="0">
            <a:spAutoFit/>
          </a:bodyPr>
          <a:lstStyle/>
          <a:p>
            <a:r>
              <a:rPr lang="cs-CZ" sz="1400" dirty="0"/>
              <a:t>Zdroj: LPZ; </a:t>
            </a:r>
            <a:r>
              <a:rPr lang="cs-CZ" sz="1400" b="1" dirty="0">
                <a:solidFill>
                  <a:srgbClr val="F6063C"/>
                </a:solidFill>
              </a:rPr>
              <a:t>Královehradecký kraj</a:t>
            </a:r>
            <a:endParaRPr lang="cs-CZ" sz="1400" dirty="0"/>
          </a:p>
        </p:txBody>
      </p:sp>
      <p:sp>
        <p:nvSpPr>
          <p:cNvPr id="4" name="Title 3"/>
          <p:cNvSpPr>
            <a:spLocks noGrp="1"/>
          </p:cNvSpPr>
          <p:nvPr>
            <p:ph type="title"/>
          </p:nvPr>
        </p:nvSpPr>
        <p:spPr/>
        <p:txBody>
          <a:bodyPr>
            <a:normAutofit fontScale="90000"/>
          </a:bodyPr>
          <a:lstStyle/>
          <a:p>
            <a:r>
              <a:rPr lang="en-US" dirty="0" err="1"/>
              <a:t>Standardizovaná</a:t>
            </a:r>
            <a:r>
              <a:rPr lang="en-US" dirty="0"/>
              <a:t> </a:t>
            </a:r>
            <a:r>
              <a:rPr lang="en-US" dirty="0" err="1"/>
              <a:t>úmrtnost</a:t>
            </a:r>
            <a:r>
              <a:rPr lang="en-US" dirty="0"/>
              <a:t> </a:t>
            </a:r>
            <a:r>
              <a:rPr lang="en-US" dirty="0" err="1"/>
              <a:t>podle</a:t>
            </a:r>
            <a:r>
              <a:rPr lang="en-US" dirty="0"/>
              <a:t> </a:t>
            </a:r>
            <a:r>
              <a:rPr lang="en-US" dirty="0" err="1"/>
              <a:t>příčin</a:t>
            </a:r>
            <a:r>
              <a:rPr lang="en-US" dirty="0"/>
              <a:t> </a:t>
            </a:r>
            <a:r>
              <a:rPr lang="en-US" dirty="0" err="1"/>
              <a:t>smrti</a:t>
            </a:r>
            <a:r>
              <a:rPr lang="cs-CZ" dirty="0"/>
              <a:t> </a:t>
            </a:r>
            <a:r>
              <a:rPr lang="en-US" dirty="0"/>
              <a:t>a </a:t>
            </a:r>
            <a:r>
              <a:rPr lang="en-US" dirty="0" err="1"/>
              <a:t>kraje</a:t>
            </a:r>
            <a:r>
              <a:rPr lang="en-US" dirty="0"/>
              <a:t> </a:t>
            </a:r>
            <a:r>
              <a:rPr lang="en-US" dirty="0" err="1"/>
              <a:t>bydliště</a:t>
            </a:r>
            <a:r>
              <a:rPr lang="cs-CZ" dirty="0"/>
              <a:t/>
            </a:r>
            <a:br>
              <a:rPr lang="cs-CZ" dirty="0"/>
            </a:br>
            <a:r>
              <a:rPr lang="en-US" dirty="0"/>
              <a:t>(</a:t>
            </a:r>
            <a:r>
              <a:rPr lang="en-US" dirty="0" err="1"/>
              <a:t>na</a:t>
            </a:r>
            <a:r>
              <a:rPr lang="en-US" dirty="0"/>
              <a:t> 100 000 </a:t>
            </a:r>
            <a:r>
              <a:rPr lang="en-US" dirty="0" err="1" smtClean="0"/>
              <a:t>osob</a:t>
            </a:r>
            <a:r>
              <a:rPr lang="en-US" dirty="0" smtClean="0"/>
              <a:t>)</a:t>
            </a:r>
            <a:r>
              <a:rPr lang="cs-CZ" dirty="0" smtClean="0"/>
              <a:t>: ženy</a:t>
            </a:r>
            <a:endParaRPr lang="en-US" dirty="0"/>
          </a:p>
        </p:txBody>
      </p:sp>
      <p:graphicFrame>
        <p:nvGraphicFramePr>
          <p:cNvPr id="3" name="Tabulka 2"/>
          <p:cNvGraphicFramePr>
            <a:graphicFrameLocks noGrp="1"/>
          </p:cNvGraphicFramePr>
          <p:nvPr>
            <p:extLst>
              <p:ext uri="{D42A27DB-BD31-4B8C-83A1-F6EECF244321}">
                <p14:modId xmlns:p14="http://schemas.microsoft.com/office/powerpoint/2010/main" val="3632268837"/>
              </p:ext>
            </p:extLst>
          </p:nvPr>
        </p:nvGraphicFramePr>
        <p:xfrm>
          <a:off x="356411" y="1676209"/>
          <a:ext cx="5318000" cy="3133534"/>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gridCol w="664750">
                  <a:extLst>
                    <a:ext uri="{9D8B030D-6E8A-4147-A177-3AD203B41FA5}">
                      <a16:colId xmlns:a16="http://schemas.microsoft.com/office/drawing/2014/main" val="461356392"/>
                    </a:ext>
                  </a:extLst>
                </a:gridCol>
                <a:gridCol w="664750">
                  <a:extLst>
                    <a:ext uri="{9D8B030D-6E8A-4147-A177-3AD203B41FA5}">
                      <a16:colId xmlns:a16="http://schemas.microsoft.com/office/drawing/2014/main" val="958537909"/>
                    </a:ext>
                  </a:extLst>
                </a:gridCol>
                <a:gridCol w="664750">
                  <a:extLst>
                    <a:ext uri="{9D8B030D-6E8A-4147-A177-3AD203B41FA5}">
                      <a16:colId xmlns:a16="http://schemas.microsoft.com/office/drawing/2014/main" val="2973983921"/>
                    </a:ext>
                  </a:extLst>
                </a:gridCol>
                <a:gridCol w="664750">
                  <a:extLst>
                    <a:ext uri="{9D8B030D-6E8A-4147-A177-3AD203B41FA5}">
                      <a16:colId xmlns:a16="http://schemas.microsoft.com/office/drawing/2014/main" val="102095785"/>
                    </a:ext>
                  </a:extLst>
                </a:gridCol>
                <a:gridCol w="664750">
                  <a:extLst>
                    <a:ext uri="{9D8B030D-6E8A-4147-A177-3AD203B41FA5}">
                      <a16:colId xmlns:a16="http://schemas.microsoft.com/office/drawing/2014/main" val="790935721"/>
                    </a:ext>
                  </a:extLst>
                </a:gridCol>
              </a:tblGrid>
              <a:tr h="470030">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a:solidFill>
                            <a:schemeClr val="bg1"/>
                          </a:solidFill>
                          <a:effectLst/>
                        </a:rPr>
                        <a:t>Celkem</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Novotvary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Nemoci oběhové soustavy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Nemoci dýchací soustavy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Nemoci trávicí soustavy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Poranění a otravy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a:solidFill>
                            <a:schemeClr val="bg1"/>
                          </a:solidFill>
                          <a:effectLst/>
                        </a:rPr>
                        <a:t>Ostatní</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166469">
                <a:tc>
                  <a:txBody>
                    <a:bodyPr/>
                    <a:lstStyle/>
                    <a:p>
                      <a:pPr algn="l" fontAlgn="b"/>
                      <a:r>
                        <a:rPr lang="cs-CZ" sz="1000" u="none" strike="noStrike" dirty="0">
                          <a:effectLst/>
                        </a:rPr>
                        <a:t>PHA</a:t>
                      </a:r>
                      <a:endParaRPr lang="cs-CZ" sz="1000" b="1" i="0" u="none" strike="noStrike" dirty="0">
                        <a:effectLst/>
                        <a:latin typeface="Arial" panose="020B0604020202020204" pitchFamily="34" charset="0"/>
                      </a:endParaRPr>
                    </a:p>
                  </a:txBody>
                  <a:tcPr marL="0" marR="0" marT="0" marB="0" anchor="b">
                    <a:solidFill>
                      <a:schemeClr val="bg1"/>
                    </a:solidFill>
                  </a:tcPr>
                </a:tc>
                <a:tc>
                  <a:txBody>
                    <a:bodyPr/>
                    <a:lstStyle/>
                    <a:p>
                      <a:pPr algn="ctr" fontAlgn="b"/>
                      <a:r>
                        <a:rPr lang="cs-CZ" sz="1000" b="0" i="0" u="none" strike="noStrike" dirty="0">
                          <a:effectLst/>
                          <a:latin typeface="+mn-lt"/>
                        </a:rPr>
                        <a:t>905.53</a:t>
                      </a:r>
                    </a:p>
                  </a:txBody>
                  <a:tcPr marL="0" marR="0" marT="0" marB="0" anchor="ctr">
                    <a:solidFill>
                      <a:schemeClr val="bg1"/>
                    </a:solidFill>
                  </a:tcPr>
                </a:tc>
                <a:tc>
                  <a:txBody>
                    <a:bodyPr/>
                    <a:lstStyle/>
                    <a:p>
                      <a:pPr algn="ctr" fontAlgn="b"/>
                      <a:r>
                        <a:rPr lang="cs-CZ" sz="1000" b="0" i="0" u="none" strike="noStrike">
                          <a:effectLst/>
                          <a:latin typeface="+mn-lt"/>
                        </a:rPr>
                        <a:t>234.70</a:t>
                      </a:r>
                    </a:p>
                  </a:txBody>
                  <a:tcPr marL="0" marR="0" marT="0" marB="0" anchor="ctr">
                    <a:solidFill>
                      <a:schemeClr val="bg1"/>
                    </a:solidFill>
                  </a:tcPr>
                </a:tc>
                <a:tc>
                  <a:txBody>
                    <a:bodyPr/>
                    <a:lstStyle/>
                    <a:p>
                      <a:pPr algn="ctr" fontAlgn="b"/>
                      <a:r>
                        <a:rPr lang="cs-CZ" sz="1000" b="0" i="0" u="none" strike="noStrike">
                          <a:effectLst/>
                          <a:latin typeface="+mn-lt"/>
                        </a:rPr>
                        <a:t>397.85</a:t>
                      </a:r>
                    </a:p>
                  </a:txBody>
                  <a:tcPr marL="0" marR="0" marT="0" marB="0" anchor="ctr">
                    <a:solidFill>
                      <a:schemeClr val="bg1"/>
                    </a:solidFill>
                  </a:tcPr>
                </a:tc>
                <a:tc>
                  <a:txBody>
                    <a:bodyPr/>
                    <a:lstStyle/>
                    <a:p>
                      <a:pPr algn="ctr" fontAlgn="b"/>
                      <a:r>
                        <a:rPr lang="cs-CZ" sz="1000" b="0" i="0" u="none" strike="noStrike">
                          <a:effectLst/>
                          <a:latin typeface="+mn-lt"/>
                        </a:rPr>
                        <a:t>63.30</a:t>
                      </a:r>
                    </a:p>
                  </a:txBody>
                  <a:tcPr marL="0" marR="0" marT="0" marB="0" anchor="ctr">
                    <a:solidFill>
                      <a:schemeClr val="bg1"/>
                    </a:solidFill>
                  </a:tcPr>
                </a:tc>
                <a:tc>
                  <a:txBody>
                    <a:bodyPr/>
                    <a:lstStyle/>
                    <a:p>
                      <a:pPr algn="ctr" fontAlgn="b"/>
                      <a:r>
                        <a:rPr lang="cs-CZ" sz="1000" b="0" i="0" u="none" strike="noStrike">
                          <a:effectLst/>
                          <a:latin typeface="+mn-lt"/>
                        </a:rPr>
                        <a:t>28.70</a:t>
                      </a:r>
                    </a:p>
                  </a:txBody>
                  <a:tcPr marL="0" marR="0" marT="0" marB="0" anchor="ctr">
                    <a:solidFill>
                      <a:schemeClr val="bg1"/>
                    </a:solidFill>
                  </a:tcPr>
                </a:tc>
                <a:tc>
                  <a:txBody>
                    <a:bodyPr/>
                    <a:lstStyle/>
                    <a:p>
                      <a:pPr algn="ctr" fontAlgn="b"/>
                      <a:r>
                        <a:rPr lang="cs-CZ" sz="1000" b="0" i="0" u="none" strike="noStrike">
                          <a:effectLst/>
                          <a:latin typeface="+mn-lt"/>
                        </a:rPr>
                        <a:t>31.53</a:t>
                      </a:r>
                    </a:p>
                  </a:txBody>
                  <a:tcPr marL="0" marR="0" marT="0" marB="0" anchor="ctr">
                    <a:solidFill>
                      <a:schemeClr val="bg1"/>
                    </a:solidFill>
                  </a:tcPr>
                </a:tc>
                <a:tc>
                  <a:txBody>
                    <a:bodyPr/>
                    <a:lstStyle/>
                    <a:p>
                      <a:pPr algn="ctr" fontAlgn="b"/>
                      <a:r>
                        <a:rPr lang="cs-CZ" sz="1000" b="0" i="0" u="none" strike="noStrike">
                          <a:effectLst/>
                          <a:latin typeface="+mn-lt"/>
                        </a:rPr>
                        <a:t>149.44</a:t>
                      </a:r>
                    </a:p>
                  </a:txBody>
                  <a:tcPr marL="0" marR="0" marT="0" marB="0" anchor="ctr">
                    <a:solidFill>
                      <a:schemeClr val="bg1"/>
                    </a:solidFill>
                  </a:tcPr>
                </a:tc>
                <a:extLst>
                  <a:ext uri="{0D108BD9-81ED-4DB2-BD59-A6C34878D82A}">
                    <a16:rowId xmlns:a16="http://schemas.microsoft.com/office/drawing/2014/main" val="3583196802"/>
                  </a:ext>
                </a:extLst>
              </a:tr>
              <a:tr h="166469">
                <a:tc>
                  <a:txBody>
                    <a:bodyPr/>
                    <a:lstStyle/>
                    <a:p>
                      <a:pPr algn="l" fontAlgn="b"/>
                      <a:r>
                        <a:rPr lang="cs-CZ" sz="1000" u="none" strike="noStrike" dirty="0">
                          <a:effectLst/>
                        </a:rPr>
                        <a:t>STC</a:t>
                      </a:r>
                      <a:endParaRPr lang="cs-CZ" sz="1000" b="1" i="0" u="none" strike="noStrike" dirty="0">
                        <a:effectLst/>
                        <a:latin typeface="Arial" panose="020B0604020202020204" pitchFamily="34" charset="0"/>
                      </a:endParaRPr>
                    </a:p>
                  </a:txBody>
                  <a:tcPr marL="0" marR="0" marT="0" marB="0" anchor="b"/>
                </a:tc>
                <a:tc>
                  <a:txBody>
                    <a:bodyPr/>
                    <a:lstStyle/>
                    <a:p>
                      <a:pPr algn="ctr" fontAlgn="b"/>
                      <a:r>
                        <a:rPr lang="cs-CZ" sz="1000" b="0" i="0" u="none" strike="noStrike" dirty="0">
                          <a:effectLst/>
                          <a:latin typeface="+mn-lt"/>
                        </a:rPr>
                        <a:t>1030.13</a:t>
                      </a:r>
                    </a:p>
                  </a:txBody>
                  <a:tcPr marL="0" marR="0" marT="0" marB="0" anchor="ctr"/>
                </a:tc>
                <a:tc>
                  <a:txBody>
                    <a:bodyPr/>
                    <a:lstStyle/>
                    <a:p>
                      <a:pPr algn="ctr" fontAlgn="b"/>
                      <a:r>
                        <a:rPr lang="cs-CZ" sz="1000" b="0" i="0" u="none" strike="noStrike">
                          <a:effectLst/>
                          <a:latin typeface="+mn-lt"/>
                        </a:rPr>
                        <a:t>217.94</a:t>
                      </a:r>
                    </a:p>
                  </a:txBody>
                  <a:tcPr marL="0" marR="0" marT="0" marB="0" anchor="ctr"/>
                </a:tc>
                <a:tc>
                  <a:txBody>
                    <a:bodyPr/>
                    <a:lstStyle/>
                    <a:p>
                      <a:pPr algn="ctr" fontAlgn="b"/>
                      <a:r>
                        <a:rPr lang="cs-CZ" sz="1000" b="0" i="0" u="none" strike="noStrike">
                          <a:effectLst/>
                          <a:latin typeface="+mn-lt"/>
                        </a:rPr>
                        <a:t>505.38</a:t>
                      </a:r>
                    </a:p>
                  </a:txBody>
                  <a:tcPr marL="0" marR="0" marT="0" marB="0" anchor="ctr"/>
                </a:tc>
                <a:tc>
                  <a:txBody>
                    <a:bodyPr/>
                    <a:lstStyle/>
                    <a:p>
                      <a:pPr algn="ctr" fontAlgn="b"/>
                      <a:r>
                        <a:rPr lang="cs-CZ" sz="1000" b="0" i="0" u="none" strike="noStrike">
                          <a:effectLst/>
                          <a:latin typeface="+mn-lt"/>
                        </a:rPr>
                        <a:t>66.04</a:t>
                      </a:r>
                    </a:p>
                  </a:txBody>
                  <a:tcPr marL="0" marR="0" marT="0" marB="0" anchor="ctr"/>
                </a:tc>
                <a:tc>
                  <a:txBody>
                    <a:bodyPr/>
                    <a:lstStyle/>
                    <a:p>
                      <a:pPr algn="ctr" fontAlgn="b"/>
                      <a:r>
                        <a:rPr lang="cs-CZ" sz="1000" b="0" i="0" u="none" strike="noStrike">
                          <a:effectLst/>
                          <a:latin typeface="+mn-lt"/>
                        </a:rPr>
                        <a:t>35.30</a:t>
                      </a:r>
                    </a:p>
                  </a:txBody>
                  <a:tcPr marL="0" marR="0" marT="0" marB="0" anchor="ctr"/>
                </a:tc>
                <a:tc>
                  <a:txBody>
                    <a:bodyPr/>
                    <a:lstStyle/>
                    <a:p>
                      <a:pPr algn="ctr" fontAlgn="b"/>
                      <a:r>
                        <a:rPr lang="cs-CZ" sz="1000" b="0" i="0" u="none" strike="noStrike">
                          <a:effectLst/>
                          <a:latin typeface="+mn-lt"/>
                        </a:rPr>
                        <a:t>36.01</a:t>
                      </a:r>
                    </a:p>
                  </a:txBody>
                  <a:tcPr marL="0" marR="0" marT="0" marB="0" anchor="ctr"/>
                </a:tc>
                <a:tc>
                  <a:txBody>
                    <a:bodyPr/>
                    <a:lstStyle/>
                    <a:p>
                      <a:pPr algn="ctr" fontAlgn="b"/>
                      <a:r>
                        <a:rPr lang="cs-CZ" sz="1000" b="0" i="0" u="none" strike="noStrike">
                          <a:effectLst/>
                          <a:latin typeface="+mn-lt"/>
                        </a:rPr>
                        <a:t>169.46</a:t>
                      </a:r>
                    </a:p>
                  </a:txBody>
                  <a:tcPr marL="0" marR="0" marT="0" marB="0" anchor="ctr"/>
                </a:tc>
                <a:extLst>
                  <a:ext uri="{0D108BD9-81ED-4DB2-BD59-A6C34878D82A}">
                    <a16:rowId xmlns:a16="http://schemas.microsoft.com/office/drawing/2014/main" val="3624975120"/>
                  </a:ext>
                </a:extLst>
              </a:tr>
              <a:tr h="166469">
                <a:tc>
                  <a:txBody>
                    <a:bodyPr/>
                    <a:lstStyle/>
                    <a:p>
                      <a:pPr algn="l" fontAlgn="b"/>
                      <a:r>
                        <a:rPr lang="cs-CZ" sz="1000" u="none" strike="noStrike" dirty="0">
                          <a:effectLst/>
                        </a:rPr>
                        <a:t>JHC</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b="0" i="0" u="none" strike="noStrike" dirty="0">
                          <a:effectLst/>
                          <a:latin typeface="+mn-lt"/>
                        </a:rPr>
                        <a:t>975.31</a:t>
                      </a:r>
                    </a:p>
                  </a:txBody>
                  <a:tcPr marL="0" marR="0" marT="0" marB="0" anchor="ctr">
                    <a:noFill/>
                  </a:tcPr>
                </a:tc>
                <a:tc>
                  <a:txBody>
                    <a:bodyPr/>
                    <a:lstStyle/>
                    <a:p>
                      <a:pPr algn="ctr" fontAlgn="b"/>
                      <a:r>
                        <a:rPr lang="cs-CZ" sz="1000" b="0" i="0" u="none" strike="noStrike" dirty="0">
                          <a:effectLst/>
                          <a:latin typeface="+mn-lt"/>
                        </a:rPr>
                        <a:t>222.55</a:t>
                      </a:r>
                    </a:p>
                  </a:txBody>
                  <a:tcPr marL="0" marR="0" marT="0" marB="0" anchor="ctr">
                    <a:noFill/>
                  </a:tcPr>
                </a:tc>
                <a:tc>
                  <a:txBody>
                    <a:bodyPr/>
                    <a:lstStyle/>
                    <a:p>
                      <a:pPr algn="ctr" fontAlgn="b"/>
                      <a:r>
                        <a:rPr lang="cs-CZ" sz="1000" b="0" i="0" u="none" strike="noStrike">
                          <a:effectLst/>
                          <a:latin typeface="+mn-lt"/>
                        </a:rPr>
                        <a:t>418.32</a:t>
                      </a:r>
                    </a:p>
                  </a:txBody>
                  <a:tcPr marL="0" marR="0" marT="0" marB="0" anchor="ctr">
                    <a:noFill/>
                  </a:tcPr>
                </a:tc>
                <a:tc>
                  <a:txBody>
                    <a:bodyPr/>
                    <a:lstStyle/>
                    <a:p>
                      <a:pPr algn="ctr" fontAlgn="b"/>
                      <a:r>
                        <a:rPr lang="cs-CZ" sz="1000" b="0" i="0" u="none" strike="noStrike">
                          <a:effectLst/>
                          <a:latin typeface="+mn-lt"/>
                        </a:rPr>
                        <a:t>90.53</a:t>
                      </a:r>
                    </a:p>
                  </a:txBody>
                  <a:tcPr marL="0" marR="0" marT="0" marB="0" anchor="ctr">
                    <a:noFill/>
                  </a:tcPr>
                </a:tc>
                <a:tc>
                  <a:txBody>
                    <a:bodyPr/>
                    <a:lstStyle/>
                    <a:p>
                      <a:pPr algn="ctr" fontAlgn="b"/>
                      <a:r>
                        <a:rPr lang="cs-CZ" sz="1000" b="0" i="0" u="none" strike="noStrike">
                          <a:effectLst/>
                          <a:latin typeface="+mn-lt"/>
                        </a:rPr>
                        <a:t>33.10</a:t>
                      </a:r>
                    </a:p>
                  </a:txBody>
                  <a:tcPr marL="0" marR="0" marT="0" marB="0" anchor="ctr">
                    <a:noFill/>
                  </a:tcPr>
                </a:tc>
                <a:tc>
                  <a:txBody>
                    <a:bodyPr/>
                    <a:lstStyle/>
                    <a:p>
                      <a:pPr algn="ctr" fontAlgn="b"/>
                      <a:r>
                        <a:rPr lang="cs-CZ" sz="1000" b="0" i="0" u="none" strike="noStrike">
                          <a:effectLst/>
                          <a:latin typeface="+mn-lt"/>
                        </a:rPr>
                        <a:t>35.96</a:t>
                      </a:r>
                    </a:p>
                  </a:txBody>
                  <a:tcPr marL="0" marR="0" marT="0" marB="0" anchor="ctr">
                    <a:noFill/>
                  </a:tcPr>
                </a:tc>
                <a:tc>
                  <a:txBody>
                    <a:bodyPr/>
                    <a:lstStyle/>
                    <a:p>
                      <a:pPr algn="ctr" fontAlgn="b"/>
                      <a:r>
                        <a:rPr lang="cs-CZ" sz="1000" b="0" i="0" u="none" strike="noStrike">
                          <a:effectLst/>
                          <a:latin typeface="+mn-lt"/>
                        </a:rPr>
                        <a:t>174.85</a:t>
                      </a:r>
                    </a:p>
                  </a:txBody>
                  <a:tcPr marL="0" marR="0" marT="0" marB="0" anchor="ctr">
                    <a:noFill/>
                  </a:tcPr>
                </a:tc>
                <a:extLst>
                  <a:ext uri="{0D108BD9-81ED-4DB2-BD59-A6C34878D82A}">
                    <a16:rowId xmlns:a16="http://schemas.microsoft.com/office/drawing/2014/main" val="3169750780"/>
                  </a:ext>
                </a:extLst>
              </a:tr>
              <a:tr h="166469">
                <a:tc>
                  <a:txBody>
                    <a:bodyPr/>
                    <a:lstStyle/>
                    <a:p>
                      <a:pPr algn="l" fontAlgn="b"/>
                      <a:r>
                        <a:rPr lang="cs-CZ" sz="1000" u="none" strike="noStrike">
                          <a:effectLst/>
                        </a:rPr>
                        <a:t>PLZ</a:t>
                      </a:r>
                      <a:endParaRPr lang="cs-CZ" sz="1000" b="1" i="0" u="none" strike="noStrike">
                        <a:effectLst/>
                        <a:latin typeface="Arial" panose="020B0604020202020204" pitchFamily="34" charset="0"/>
                      </a:endParaRPr>
                    </a:p>
                  </a:txBody>
                  <a:tcPr marL="0" marR="0" marT="0" marB="0" anchor="b"/>
                </a:tc>
                <a:tc>
                  <a:txBody>
                    <a:bodyPr/>
                    <a:lstStyle/>
                    <a:p>
                      <a:pPr algn="ctr" fontAlgn="b"/>
                      <a:r>
                        <a:rPr lang="cs-CZ" sz="1000" b="0" i="0" u="none" strike="noStrike">
                          <a:effectLst/>
                          <a:latin typeface="+mn-lt"/>
                        </a:rPr>
                        <a:t>1038.48</a:t>
                      </a:r>
                    </a:p>
                  </a:txBody>
                  <a:tcPr marL="0" marR="0" marT="0" marB="0" anchor="ctr"/>
                </a:tc>
                <a:tc>
                  <a:txBody>
                    <a:bodyPr/>
                    <a:lstStyle/>
                    <a:p>
                      <a:pPr algn="ctr" fontAlgn="b"/>
                      <a:r>
                        <a:rPr lang="cs-CZ" sz="1000" b="0" i="0" u="none" strike="noStrike" dirty="0">
                          <a:effectLst/>
                          <a:latin typeface="+mn-lt"/>
                        </a:rPr>
                        <a:t>234.91</a:t>
                      </a:r>
                    </a:p>
                  </a:txBody>
                  <a:tcPr marL="0" marR="0" marT="0" marB="0" anchor="ctr"/>
                </a:tc>
                <a:tc>
                  <a:txBody>
                    <a:bodyPr/>
                    <a:lstStyle/>
                    <a:p>
                      <a:pPr algn="ctr" fontAlgn="b"/>
                      <a:r>
                        <a:rPr lang="cs-CZ" sz="1000" b="0" i="0" u="none" strike="noStrike">
                          <a:effectLst/>
                          <a:latin typeface="+mn-lt"/>
                        </a:rPr>
                        <a:t>451.43</a:t>
                      </a:r>
                    </a:p>
                  </a:txBody>
                  <a:tcPr marL="0" marR="0" marT="0" marB="0" anchor="ctr"/>
                </a:tc>
                <a:tc>
                  <a:txBody>
                    <a:bodyPr/>
                    <a:lstStyle/>
                    <a:p>
                      <a:pPr algn="ctr" fontAlgn="b"/>
                      <a:r>
                        <a:rPr lang="cs-CZ" sz="1000" b="0" i="0" u="none" strike="noStrike">
                          <a:effectLst/>
                          <a:latin typeface="+mn-lt"/>
                        </a:rPr>
                        <a:t>63.52</a:t>
                      </a:r>
                    </a:p>
                  </a:txBody>
                  <a:tcPr marL="0" marR="0" marT="0" marB="0" anchor="ctr"/>
                </a:tc>
                <a:tc>
                  <a:txBody>
                    <a:bodyPr/>
                    <a:lstStyle/>
                    <a:p>
                      <a:pPr algn="ctr" fontAlgn="b"/>
                      <a:r>
                        <a:rPr lang="cs-CZ" sz="1000" b="0" i="0" u="none" strike="noStrike">
                          <a:effectLst/>
                          <a:latin typeface="+mn-lt"/>
                        </a:rPr>
                        <a:t>33.88</a:t>
                      </a:r>
                    </a:p>
                  </a:txBody>
                  <a:tcPr marL="0" marR="0" marT="0" marB="0" anchor="ctr"/>
                </a:tc>
                <a:tc>
                  <a:txBody>
                    <a:bodyPr/>
                    <a:lstStyle/>
                    <a:p>
                      <a:pPr algn="ctr" fontAlgn="b"/>
                      <a:r>
                        <a:rPr lang="cs-CZ" sz="1000" b="0" i="0" u="none" strike="noStrike">
                          <a:effectLst/>
                          <a:latin typeface="+mn-lt"/>
                        </a:rPr>
                        <a:t>42.75</a:t>
                      </a:r>
                    </a:p>
                  </a:txBody>
                  <a:tcPr marL="0" marR="0" marT="0" marB="0" anchor="ctr"/>
                </a:tc>
                <a:tc>
                  <a:txBody>
                    <a:bodyPr/>
                    <a:lstStyle/>
                    <a:p>
                      <a:pPr algn="ctr" fontAlgn="b"/>
                      <a:r>
                        <a:rPr lang="cs-CZ" sz="1000" b="0" i="0" u="none" strike="noStrike">
                          <a:effectLst/>
                          <a:latin typeface="+mn-lt"/>
                        </a:rPr>
                        <a:t>211.98</a:t>
                      </a:r>
                    </a:p>
                  </a:txBody>
                  <a:tcPr marL="0" marR="0" marT="0" marB="0" anchor="ctr"/>
                </a:tc>
                <a:extLst>
                  <a:ext uri="{0D108BD9-81ED-4DB2-BD59-A6C34878D82A}">
                    <a16:rowId xmlns:a16="http://schemas.microsoft.com/office/drawing/2014/main" val="3653710632"/>
                  </a:ext>
                </a:extLst>
              </a:tr>
              <a:tr h="166469">
                <a:tc>
                  <a:txBody>
                    <a:bodyPr/>
                    <a:lstStyle/>
                    <a:p>
                      <a:pPr algn="l" fontAlgn="b"/>
                      <a:r>
                        <a:rPr lang="cs-CZ" sz="1000" u="none" strike="noStrike" dirty="0">
                          <a:effectLst/>
                        </a:rPr>
                        <a:t>KAR</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b="0" i="0" u="none" strike="noStrike">
                          <a:effectLst/>
                          <a:latin typeface="+mn-lt"/>
                        </a:rPr>
                        <a:t>1175.19</a:t>
                      </a:r>
                    </a:p>
                  </a:txBody>
                  <a:tcPr marL="0" marR="0" marT="0" marB="0" anchor="ctr">
                    <a:noFill/>
                  </a:tcPr>
                </a:tc>
                <a:tc>
                  <a:txBody>
                    <a:bodyPr/>
                    <a:lstStyle/>
                    <a:p>
                      <a:pPr algn="ctr" fontAlgn="b"/>
                      <a:r>
                        <a:rPr lang="cs-CZ" sz="1000" b="0" i="0" u="none" strike="noStrike" dirty="0">
                          <a:effectLst/>
                          <a:latin typeface="+mn-lt"/>
                        </a:rPr>
                        <a:t>259.12</a:t>
                      </a:r>
                    </a:p>
                  </a:txBody>
                  <a:tcPr marL="0" marR="0" marT="0" marB="0" anchor="ctr">
                    <a:noFill/>
                  </a:tcPr>
                </a:tc>
                <a:tc>
                  <a:txBody>
                    <a:bodyPr/>
                    <a:lstStyle/>
                    <a:p>
                      <a:pPr algn="ctr" fontAlgn="b"/>
                      <a:r>
                        <a:rPr lang="cs-CZ" sz="1000" b="0" i="0" u="none" strike="noStrike">
                          <a:effectLst/>
                          <a:latin typeface="+mn-lt"/>
                        </a:rPr>
                        <a:t>518.84</a:t>
                      </a:r>
                    </a:p>
                  </a:txBody>
                  <a:tcPr marL="0" marR="0" marT="0" marB="0" anchor="ctr">
                    <a:noFill/>
                  </a:tcPr>
                </a:tc>
                <a:tc>
                  <a:txBody>
                    <a:bodyPr/>
                    <a:lstStyle/>
                    <a:p>
                      <a:pPr algn="ctr" fontAlgn="b"/>
                      <a:r>
                        <a:rPr lang="cs-CZ" sz="1000" b="0" i="0" u="none" strike="noStrike">
                          <a:effectLst/>
                          <a:latin typeface="+mn-lt"/>
                        </a:rPr>
                        <a:t>90.02</a:t>
                      </a:r>
                    </a:p>
                  </a:txBody>
                  <a:tcPr marL="0" marR="0" marT="0" marB="0" anchor="ctr">
                    <a:noFill/>
                  </a:tcPr>
                </a:tc>
                <a:tc>
                  <a:txBody>
                    <a:bodyPr/>
                    <a:lstStyle/>
                    <a:p>
                      <a:pPr algn="ctr" fontAlgn="b"/>
                      <a:r>
                        <a:rPr lang="cs-CZ" sz="1000" b="0" i="0" u="none" strike="noStrike">
                          <a:effectLst/>
                          <a:latin typeface="+mn-lt"/>
                        </a:rPr>
                        <a:t>44.83</a:t>
                      </a:r>
                    </a:p>
                  </a:txBody>
                  <a:tcPr marL="0" marR="0" marT="0" marB="0" anchor="ctr">
                    <a:noFill/>
                  </a:tcPr>
                </a:tc>
                <a:tc>
                  <a:txBody>
                    <a:bodyPr/>
                    <a:lstStyle/>
                    <a:p>
                      <a:pPr algn="ctr" fontAlgn="b"/>
                      <a:r>
                        <a:rPr lang="cs-CZ" sz="1000" b="0" i="0" u="none" strike="noStrike">
                          <a:effectLst/>
                          <a:latin typeface="+mn-lt"/>
                        </a:rPr>
                        <a:t>42.59</a:t>
                      </a:r>
                    </a:p>
                  </a:txBody>
                  <a:tcPr marL="0" marR="0" marT="0" marB="0" anchor="ctr">
                    <a:noFill/>
                  </a:tcPr>
                </a:tc>
                <a:tc>
                  <a:txBody>
                    <a:bodyPr/>
                    <a:lstStyle/>
                    <a:p>
                      <a:pPr algn="ctr" fontAlgn="b"/>
                      <a:r>
                        <a:rPr lang="cs-CZ" sz="1000" b="0" i="0" u="none" strike="noStrike">
                          <a:effectLst/>
                          <a:latin typeface="+mn-lt"/>
                        </a:rPr>
                        <a:t>219.80</a:t>
                      </a:r>
                    </a:p>
                  </a:txBody>
                  <a:tcPr marL="0" marR="0" marT="0" marB="0" anchor="ctr">
                    <a:noFill/>
                  </a:tcPr>
                </a:tc>
                <a:extLst>
                  <a:ext uri="{0D108BD9-81ED-4DB2-BD59-A6C34878D82A}">
                    <a16:rowId xmlns:a16="http://schemas.microsoft.com/office/drawing/2014/main" val="2362066607"/>
                  </a:ext>
                </a:extLst>
              </a:tr>
              <a:tr h="166469">
                <a:tc>
                  <a:txBody>
                    <a:bodyPr/>
                    <a:lstStyle/>
                    <a:p>
                      <a:pPr algn="l" fontAlgn="b"/>
                      <a:r>
                        <a:rPr lang="cs-CZ" sz="1000" u="none" strike="noStrike">
                          <a:effectLst/>
                        </a:rPr>
                        <a:t>UST</a:t>
                      </a:r>
                      <a:endParaRPr lang="cs-CZ" sz="1000" b="1" i="0" u="none" strike="noStrike">
                        <a:effectLst/>
                        <a:latin typeface="Arial" panose="020B0604020202020204" pitchFamily="34" charset="0"/>
                      </a:endParaRPr>
                    </a:p>
                  </a:txBody>
                  <a:tcPr marL="0" marR="0" marT="0" marB="0" anchor="b"/>
                </a:tc>
                <a:tc>
                  <a:txBody>
                    <a:bodyPr/>
                    <a:lstStyle/>
                    <a:p>
                      <a:pPr algn="ctr" fontAlgn="b"/>
                      <a:r>
                        <a:rPr lang="cs-CZ" sz="1000" b="0" i="0" u="none" strike="noStrike">
                          <a:effectLst/>
                          <a:latin typeface="+mn-lt"/>
                        </a:rPr>
                        <a:t>1149.60</a:t>
                      </a:r>
                    </a:p>
                  </a:txBody>
                  <a:tcPr marL="0" marR="0" marT="0" marB="0" anchor="ctr"/>
                </a:tc>
                <a:tc>
                  <a:txBody>
                    <a:bodyPr/>
                    <a:lstStyle/>
                    <a:p>
                      <a:pPr algn="ctr" fontAlgn="b"/>
                      <a:r>
                        <a:rPr lang="cs-CZ" sz="1000" b="0" i="0" u="none" strike="noStrike" dirty="0">
                          <a:effectLst/>
                          <a:latin typeface="+mn-lt"/>
                        </a:rPr>
                        <a:t>252.82</a:t>
                      </a:r>
                    </a:p>
                  </a:txBody>
                  <a:tcPr marL="0" marR="0" marT="0" marB="0" anchor="ctr"/>
                </a:tc>
                <a:tc>
                  <a:txBody>
                    <a:bodyPr/>
                    <a:lstStyle/>
                    <a:p>
                      <a:pPr algn="ctr" fontAlgn="b"/>
                      <a:r>
                        <a:rPr lang="cs-CZ" sz="1000" b="0" i="0" u="none" strike="noStrike" dirty="0">
                          <a:effectLst/>
                          <a:latin typeface="+mn-lt"/>
                        </a:rPr>
                        <a:t>544.19</a:t>
                      </a:r>
                    </a:p>
                  </a:txBody>
                  <a:tcPr marL="0" marR="0" marT="0" marB="0" anchor="ctr"/>
                </a:tc>
                <a:tc>
                  <a:txBody>
                    <a:bodyPr/>
                    <a:lstStyle/>
                    <a:p>
                      <a:pPr algn="ctr" fontAlgn="b"/>
                      <a:r>
                        <a:rPr lang="cs-CZ" sz="1000" b="0" i="0" u="none" strike="noStrike">
                          <a:effectLst/>
                          <a:latin typeface="+mn-lt"/>
                        </a:rPr>
                        <a:t>73.80</a:t>
                      </a:r>
                    </a:p>
                  </a:txBody>
                  <a:tcPr marL="0" marR="0" marT="0" marB="0" anchor="ctr"/>
                </a:tc>
                <a:tc>
                  <a:txBody>
                    <a:bodyPr/>
                    <a:lstStyle/>
                    <a:p>
                      <a:pPr algn="ctr" fontAlgn="b"/>
                      <a:r>
                        <a:rPr lang="cs-CZ" sz="1000" b="0" i="0" u="none" strike="noStrike">
                          <a:effectLst/>
                          <a:latin typeface="+mn-lt"/>
                        </a:rPr>
                        <a:t>42.71</a:t>
                      </a:r>
                    </a:p>
                  </a:txBody>
                  <a:tcPr marL="0" marR="0" marT="0" marB="0" anchor="ctr"/>
                </a:tc>
                <a:tc>
                  <a:txBody>
                    <a:bodyPr/>
                    <a:lstStyle/>
                    <a:p>
                      <a:pPr algn="ctr" fontAlgn="b"/>
                      <a:r>
                        <a:rPr lang="cs-CZ" sz="1000" b="0" i="0" u="none" strike="noStrike">
                          <a:effectLst/>
                          <a:latin typeface="+mn-lt"/>
                        </a:rPr>
                        <a:t>38.04</a:t>
                      </a:r>
                    </a:p>
                  </a:txBody>
                  <a:tcPr marL="0" marR="0" marT="0" marB="0" anchor="ctr"/>
                </a:tc>
                <a:tc>
                  <a:txBody>
                    <a:bodyPr/>
                    <a:lstStyle/>
                    <a:p>
                      <a:pPr algn="ctr" fontAlgn="b"/>
                      <a:r>
                        <a:rPr lang="cs-CZ" sz="1000" b="0" i="0" u="none" strike="noStrike">
                          <a:effectLst/>
                          <a:latin typeface="+mn-lt"/>
                        </a:rPr>
                        <a:t>198.03</a:t>
                      </a:r>
                    </a:p>
                  </a:txBody>
                  <a:tcPr marL="0" marR="0" marT="0" marB="0" anchor="ctr"/>
                </a:tc>
                <a:extLst>
                  <a:ext uri="{0D108BD9-81ED-4DB2-BD59-A6C34878D82A}">
                    <a16:rowId xmlns:a16="http://schemas.microsoft.com/office/drawing/2014/main" val="379411287"/>
                  </a:ext>
                </a:extLst>
              </a:tr>
              <a:tr h="166469">
                <a:tc>
                  <a:txBody>
                    <a:bodyPr/>
                    <a:lstStyle/>
                    <a:p>
                      <a:pPr algn="l" fontAlgn="b"/>
                      <a:r>
                        <a:rPr lang="cs-CZ" sz="1000" b="0" u="none" strike="noStrike" dirty="0">
                          <a:solidFill>
                            <a:schemeClr val="tx1"/>
                          </a:solidFill>
                          <a:effectLst/>
                        </a:rPr>
                        <a:t>LIB</a:t>
                      </a:r>
                      <a:endParaRPr lang="cs-CZ" sz="1000" b="0" i="0" u="none" strike="noStrike" dirty="0">
                        <a:solidFill>
                          <a:schemeClr val="tx1"/>
                        </a:solidFill>
                        <a:effectLst/>
                        <a:latin typeface="Arial" panose="020B0604020202020204" pitchFamily="34" charset="0"/>
                      </a:endParaRPr>
                    </a:p>
                  </a:txBody>
                  <a:tcPr marL="0" marR="0" marT="0" marB="0" anchor="b">
                    <a:noFill/>
                  </a:tcPr>
                </a:tc>
                <a:tc>
                  <a:txBody>
                    <a:bodyPr/>
                    <a:lstStyle/>
                    <a:p>
                      <a:pPr algn="ctr" fontAlgn="b"/>
                      <a:r>
                        <a:rPr lang="cs-CZ" sz="1000" b="0" i="0" u="none" strike="noStrike">
                          <a:solidFill>
                            <a:schemeClr val="tx1"/>
                          </a:solidFill>
                          <a:effectLst/>
                          <a:latin typeface="+mn-lt"/>
                        </a:rPr>
                        <a:t>1019.35</a:t>
                      </a:r>
                    </a:p>
                  </a:txBody>
                  <a:tcPr marL="0" marR="0" marT="0" marB="0" anchor="ctr">
                    <a:noFill/>
                  </a:tcPr>
                </a:tc>
                <a:tc>
                  <a:txBody>
                    <a:bodyPr/>
                    <a:lstStyle/>
                    <a:p>
                      <a:pPr algn="ctr" fontAlgn="b"/>
                      <a:r>
                        <a:rPr lang="cs-CZ" sz="1000" b="0" i="0" u="none" strike="noStrike">
                          <a:solidFill>
                            <a:schemeClr val="tx1"/>
                          </a:solidFill>
                          <a:effectLst/>
                          <a:latin typeface="+mn-lt"/>
                        </a:rPr>
                        <a:t>217.05</a:t>
                      </a:r>
                    </a:p>
                  </a:txBody>
                  <a:tcPr marL="0" marR="0" marT="0" marB="0" anchor="ctr">
                    <a:noFill/>
                  </a:tcPr>
                </a:tc>
                <a:tc>
                  <a:txBody>
                    <a:bodyPr/>
                    <a:lstStyle/>
                    <a:p>
                      <a:pPr algn="ctr" fontAlgn="b"/>
                      <a:r>
                        <a:rPr lang="cs-CZ" sz="1000" b="0" i="0" u="none" strike="noStrike" dirty="0">
                          <a:solidFill>
                            <a:schemeClr val="tx1"/>
                          </a:solidFill>
                          <a:effectLst/>
                          <a:latin typeface="+mn-lt"/>
                        </a:rPr>
                        <a:t>501.79</a:t>
                      </a:r>
                    </a:p>
                  </a:txBody>
                  <a:tcPr marL="0" marR="0" marT="0" marB="0" anchor="ctr">
                    <a:noFill/>
                  </a:tcPr>
                </a:tc>
                <a:tc>
                  <a:txBody>
                    <a:bodyPr/>
                    <a:lstStyle/>
                    <a:p>
                      <a:pPr algn="ctr" fontAlgn="b"/>
                      <a:r>
                        <a:rPr lang="cs-CZ" sz="1000" b="0" i="0" u="none" strike="noStrike" dirty="0">
                          <a:solidFill>
                            <a:schemeClr val="tx1"/>
                          </a:solidFill>
                          <a:effectLst/>
                          <a:latin typeface="+mn-lt"/>
                        </a:rPr>
                        <a:t>72.53</a:t>
                      </a:r>
                    </a:p>
                  </a:txBody>
                  <a:tcPr marL="0" marR="0" marT="0" marB="0" anchor="ctr">
                    <a:noFill/>
                  </a:tcPr>
                </a:tc>
                <a:tc>
                  <a:txBody>
                    <a:bodyPr/>
                    <a:lstStyle/>
                    <a:p>
                      <a:pPr algn="ctr" fontAlgn="b"/>
                      <a:r>
                        <a:rPr lang="cs-CZ" sz="1000" b="0" i="0" u="none" strike="noStrike" dirty="0">
                          <a:solidFill>
                            <a:schemeClr val="tx1"/>
                          </a:solidFill>
                          <a:effectLst/>
                          <a:latin typeface="+mn-lt"/>
                        </a:rPr>
                        <a:t>32.24</a:t>
                      </a:r>
                    </a:p>
                  </a:txBody>
                  <a:tcPr marL="0" marR="0" marT="0" marB="0" anchor="ctr">
                    <a:noFill/>
                  </a:tcPr>
                </a:tc>
                <a:tc>
                  <a:txBody>
                    <a:bodyPr/>
                    <a:lstStyle/>
                    <a:p>
                      <a:pPr algn="ctr" fontAlgn="b"/>
                      <a:r>
                        <a:rPr lang="cs-CZ" sz="1000" b="0" i="0" u="none" strike="noStrike" dirty="0">
                          <a:solidFill>
                            <a:schemeClr val="tx1"/>
                          </a:solidFill>
                          <a:effectLst/>
                          <a:latin typeface="+mn-lt"/>
                        </a:rPr>
                        <a:t>36.97</a:t>
                      </a:r>
                    </a:p>
                  </a:txBody>
                  <a:tcPr marL="0" marR="0" marT="0" marB="0" anchor="ctr">
                    <a:noFill/>
                  </a:tcPr>
                </a:tc>
                <a:tc>
                  <a:txBody>
                    <a:bodyPr/>
                    <a:lstStyle/>
                    <a:p>
                      <a:pPr algn="ctr" fontAlgn="b"/>
                      <a:r>
                        <a:rPr lang="cs-CZ" sz="1000" b="0" i="0" u="none" strike="noStrike" dirty="0">
                          <a:solidFill>
                            <a:schemeClr val="tx1"/>
                          </a:solidFill>
                          <a:effectLst/>
                          <a:latin typeface="+mn-lt"/>
                        </a:rPr>
                        <a:t>158.77</a:t>
                      </a:r>
                    </a:p>
                  </a:txBody>
                  <a:tcPr marL="0" marR="0" marT="0" marB="0" anchor="ctr">
                    <a:noFill/>
                  </a:tcPr>
                </a:tc>
                <a:extLst>
                  <a:ext uri="{0D108BD9-81ED-4DB2-BD59-A6C34878D82A}">
                    <a16:rowId xmlns:a16="http://schemas.microsoft.com/office/drawing/2014/main" val="2419185582"/>
                  </a:ext>
                </a:extLst>
              </a:tr>
              <a:tr h="166469">
                <a:tc>
                  <a:txBody>
                    <a:bodyPr/>
                    <a:lstStyle/>
                    <a:p>
                      <a:pPr algn="l" fontAlgn="b"/>
                      <a:r>
                        <a:rPr lang="cs-CZ" sz="1000" b="1" u="none" strike="noStrike" dirty="0" smtClean="0">
                          <a:solidFill>
                            <a:srgbClr val="C00000"/>
                          </a:solidFill>
                          <a:effectLst/>
                        </a:rPr>
                        <a:t>HKK</a:t>
                      </a:r>
                      <a:endParaRPr lang="cs-CZ" sz="1000" b="1" i="0" u="none" strike="noStrike" dirty="0">
                        <a:solidFill>
                          <a:srgbClr val="C00000"/>
                        </a:solidFill>
                        <a:effectLst/>
                        <a:latin typeface="Arial" panose="020B0604020202020204" pitchFamily="34" charset="0"/>
                      </a:endParaRPr>
                    </a:p>
                  </a:txBody>
                  <a:tcPr marL="0" marR="0" marT="0" marB="0" anchor="b"/>
                </a:tc>
                <a:tc>
                  <a:txBody>
                    <a:bodyPr/>
                    <a:lstStyle/>
                    <a:p>
                      <a:pPr algn="ctr" fontAlgn="b"/>
                      <a:r>
                        <a:rPr lang="cs-CZ" sz="1000" b="1" i="0" u="none" strike="noStrike">
                          <a:solidFill>
                            <a:srgbClr val="C00000"/>
                          </a:solidFill>
                          <a:effectLst/>
                          <a:latin typeface="+mn-lt"/>
                        </a:rPr>
                        <a:t>967.84</a:t>
                      </a:r>
                    </a:p>
                  </a:txBody>
                  <a:tcPr marL="0" marR="0" marT="0" marB="0" anchor="ctr"/>
                </a:tc>
                <a:tc>
                  <a:txBody>
                    <a:bodyPr/>
                    <a:lstStyle/>
                    <a:p>
                      <a:pPr algn="ctr" fontAlgn="b"/>
                      <a:r>
                        <a:rPr lang="cs-CZ" sz="1000" b="1" i="0" u="none" strike="noStrike">
                          <a:solidFill>
                            <a:srgbClr val="C00000"/>
                          </a:solidFill>
                          <a:effectLst/>
                          <a:latin typeface="+mn-lt"/>
                        </a:rPr>
                        <a:t>199.61</a:t>
                      </a:r>
                    </a:p>
                  </a:txBody>
                  <a:tcPr marL="0" marR="0" marT="0" marB="0" anchor="ctr"/>
                </a:tc>
                <a:tc>
                  <a:txBody>
                    <a:bodyPr/>
                    <a:lstStyle/>
                    <a:p>
                      <a:pPr algn="ctr" fontAlgn="b"/>
                      <a:r>
                        <a:rPr lang="cs-CZ" sz="1000" b="1" i="0" u="none" strike="noStrike" dirty="0">
                          <a:solidFill>
                            <a:srgbClr val="C00000"/>
                          </a:solidFill>
                          <a:effectLst/>
                          <a:latin typeface="+mn-lt"/>
                        </a:rPr>
                        <a:t>478.41</a:t>
                      </a:r>
                    </a:p>
                  </a:txBody>
                  <a:tcPr marL="0" marR="0" marT="0" marB="0" anchor="ctr"/>
                </a:tc>
                <a:tc>
                  <a:txBody>
                    <a:bodyPr/>
                    <a:lstStyle/>
                    <a:p>
                      <a:pPr algn="ctr" fontAlgn="b"/>
                      <a:r>
                        <a:rPr lang="cs-CZ" sz="1000" b="1" i="0" u="none" strike="noStrike" dirty="0">
                          <a:solidFill>
                            <a:srgbClr val="C00000"/>
                          </a:solidFill>
                          <a:effectLst/>
                          <a:latin typeface="+mn-lt"/>
                        </a:rPr>
                        <a:t>75.16</a:t>
                      </a:r>
                    </a:p>
                  </a:txBody>
                  <a:tcPr marL="0" marR="0" marT="0" marB="0" anchor="ctr"/>
                </a:tc>
                <a:tc>
                  <a:txBody>
                    <a:bodyPr/>
                    <a:lstStyle/>
                    <a:p>
                      <a:pPr algn="ctr" fontAlgn="b"/>
                      <a:r>
                        <a:rPr lang="cs-CZ" sz="1000" b="1" i="0" u="none" strike="noStrike" dirty="0">
                          <a:solidFill>
                            <a:srgbClr val="C00000"/>
                          </a:solidFill>
                          <a:effectLst/>
                          <a:latin typeface="+mn-lt"/>
                        </a:rPr>
                        <a:t>32.24</a:t>
                      </a:r>
                    </a:p>
                  </a:txBody>
                  <a:tcPr marL="0" marR="0" marT="0" marB="0" anchor="ctr"/>
                </a:tc>
                <a:tc>
                  <a:txBody>
                    <a:bodyPr/>
                    <a:lstStyle/>
                    <a:p>
                      <a:pPr algn="ctr" fontAlgn="b"/>
                      <a:r>
                        <a:rPr lang="cs-CZ" sz="1000" b="1" i="0" u="none" strike="noStrike" dirty="0">
                          <a:solidFill>
                            <a:srgbClr val="C00000"/>
                          </a:solidFill>
                          <a:effectLst/>
                          <a:latin typeface="+mn-lt"/>
                        </a:rPr>
                        <a:t>33.09</a:t>
                      </a:r>
                    </a:p>
                  </a:txBody>
                  <a:tcPr marL="0" marR="0" marT="0" marB="0" anchor="ctr"/>
                </a:tc>
                <a:tc>
                  <a:txBody>
                    <a:bodyPr/>
                    <a:lstStyle/>
                    <a:p>
                      <a:pPr algn="ctr" fontAlgn="b"/>
                      <a:r>
                        <a:rPr lang="cs-CZ" sz="1000" b="1" i="0" u="none" strike="noStrike" dirty="0">
                          <a:solidFill>
                            <a:srgbClr val="C00000"/>
                          </a:solidFill>
                          <a:effectLst/>
                          <a:latin typeface="+mn-lt"/>
                        </a:rPr>
                        <a:t>149.34</a:t>
                      </a:r>
                    </a:p>
                  </a:txBody>
                  <a:tcPr marL="0" marR="0" marT="0" marB="0" anchor="ctr"/>
                </a:tc>
                <a:extLst>
                  <a:ext uri="{0D108BD9-81ED-4DB2-BD59-A6C34878D82A}">
                    <a16:rowId xmlns:a16="http://schemas.microsoft.com/office/drawing/2014/main" val="2332163453"/>
                  </a:ext>
                </a:extLst>
              </a:tr>
              <a:tr h="166469">
                <a:tc>
                  <a:txBody>
                    <a:bodyPr/>
                    <a:lstStyle/>
                    <a:p>
                      <a:pPr algn="l" fontAlgn="b"/>
                      <a:r>
                        <a:rPr lang="cs-CZ" sz="1000" u="none" strike="noStrike" dirty="0">
                          <a:effectLst/>
                        </a:rPr>
                        <a:t>PAR</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b="0" i="0" u="none" strike="noStrike">
                          <a:effectLst/>
                          <a:latin typeface="+mn-lt"/>
                        </a:rPr>
                        <a:t>984.99</a:t>
                      </a:r>
                    </a:p>
                  </a:txBody>
                  <a:tcPr marL="0" marR="0" marT="0" marB="0" anchor="ctr">
                    <a:noFill/>
                  </a:tcPr>
                </a:tc>
                <a:tc>
                  <a:txBody>
                    <a:bodyPr/>
                    <a:lstStyle/>
                    <a:p>
                      <a:pPr algn="ctr" fontAlgn="b"/>
                      <a:r>
                        <a:rPr lang="cs-CZ" sz="1000" b="0" i="0" u="none" strike="noStrike">
                          <a:effectLst/>
                          <a:latin typeface="+mn-lt"/>
                        </a:rPr>
                        <a:t>216.43</a:t>
                      </a:r>
                    </a:p>
                  </a:txBody>
                  <a:tcPr marL="0" marR="0" marT="0" marB="0" anchor="ctr">
                    <a:noFill/>
                  </a:tcPr>
                </a:tc>
                <a:tc>
                  <a:txBody>
                    <a:bodyPr/>
                    <a:lstStyle/>
                    <a:p>
                      <a:pPr algn="ctr" fontAlgn="b"/>
                      <a:r>
                        <a:rPr lang="cs-CZ" sz="1000" b="0" i="0" u="none" strike="noStrike">
                          <a:effectLst/>
                          <a:latin typeface="+mn-lt"/>
                        </a:rPr>
                        <a:t>473.12</a:t>
                      </a:r>
                    </a:p>
                  </a:txBody>
                  <a:tcPr marL="0" marR="0" marT="0" marB="0" anchor="ctr">
                    <a:noFill/>
                  </a:tcPr>
                </a:tc>
                <a:tc>
                  <a:txBody>
                    <a:bodyPr/>
                    <a:lstStyle/>
                    <a:p>
                      <a:pPr algn="ctr" fontAlgn="b"/>
                      <a:r>
                        <a:rPr lang="cs-CZ" sz="1000" b="0" i="0" u="none" strike="noStrike" dirty="0">
                          <a:effectLst/>
                          <a:latin typeface="+mn-lt"/>
                        </a:rPr>
                        <a:t>64.96</a:t>
                      </a:r>
                    </a:p>
                  </a:txBody>
                  <a:tcPr marL="0" marR="0" marT="0" marB="0" anchor="ctr">
                    <a:noFill/>
                  </a:tcPr>
                </a:tc>
                <a:tc>
                  <a:txBody>
                    <a:bodyPr/>
                    <a:lstStyle/>
                    <a:p>
                      <a:pPr algn="ctr" fontAlgn="b"/>
                      <a:r>
                        <a:rPr lang="cs-CZ" sz="1000" b="0" i="0" u="none" strike="noStrike">
                          <a:effectLst/>
                          <a:latin typeface="+mn-lt"/>
                        </a:rPr>
                        <a:t>32.08</a:t>
                      </a:r>
                    </a:p>
                  </a:txBody>
                  <a:tcPr marL="0" marR="0" marT="0" marB="0" anchor="ctr">
                    <a:noFill/>
                  </a:tcPr>
                </a:tc>
                <a:tc>
                  <a:txBody>
                    <a:bodyPr/>
                    <a:lstStyle/>
                    <a:p>
                      <a:pPr algn="ctr" fontAlgn="b"/>
                      <a:r>
                        <a:rPr lang="cs-CZ" sz="1000" b="0" i="0" u="none" strike="noStrike">
                          <a:effectLst/>
                          <a:latin typeface="+mn-lt"/>
                        </a:rPr>
                        <a:t>29.93</a:t>
                      </a:r>
                    </a:p>
                  </a:txBody>
                  <a:tcPr marL="0" marR="0" marT="0" marB="0" anchor="ctr">
                    <a:noFill/>
                  </a:tcPr>
                </a:tc>
                <a:tc>
                  <a:txBody>
                    <a:bodyPr/>
                    <a:lstStyle/>
                    <a:p>
                      <a:pPr algn="ctr" fontAlgn="b"/>
                      <a:r>
                        <a:rPr lang="cs-CZ" sz="1000" b="0" i="0" u="none" strike="noStrike">
                          <a:effectLst/>
                          <a:latin typeface="+mn-lt"/>
                        </a:rPr>
                        <a:t>168.47</a:t>
                      </a:r>
                    </a:p>
                  </a:txBody>
                  <a:tcPr marL="0" marR="0" marT="0" marB="0" anchor="ctr">
                    <a:noFill/>
                  </a:tcPr>
                </a:tc>
                <a:extLst>
                  <a:ext uri="{0D108BD9-81ED-4DB2-BD59-A6C34878D82A}">
                    <a16:rowId xmlns:a16="http://schemas.microsoft.com/office/drawing/2014/main" val="2475024669"/>
                  </a:ext>
                </a:extLst>
              </a:tr>
              <a:tr h="166469">
                <a:tc>
                  <a:txBody>
                    <a:bodyPr/>
                    <a:lstStyle/>
                    <a:p>
                      <a:pPr algn="l" fontAlgn="b"/>
                      <a:r>
                        <a:rPr lang="cs-CZ" sz="1000" u="none" strike="noStrike">
                          <a:effectLst/>
                        </a:rPr>
                        <a:t>VYS</a:t>
                      </a:r>
                      <a:endParaRPr lang="cs-CZ" sz="1000" b="1" i="0" u="none" strike="noStrike">
                        <a:effectLst/>
                        <a:latin typeface="Arial" panose="020B0604020202020204" pitchFamily="34" charset="0"/>
                      </a:endParaRPr>
                    </a:p>
                  </a:txBody>
                  <a:tcPr marL="0" marR="0" marT="0" marB="0" anchor="b"/>
                </a:tc>
                <a:tc>
                  <a:txBody>
                    <a:bodyPr/>
                    <a:lstStyle/>
                    <a:p>
                      <a:pPr algn="ctr" fontAlgn="b"/>
                      <a:r>
                        <a:rPr lang="cs-CZ" sz="1000" b="0" i="0" u="none" strike="noStrike">
                          <a:effectLst/>
                          <a:latin typeface="+mn-lt"/>
                        </a:rPr>
                        <a:t>915.96</a:t>
                      </a:r>
                    </a:p>
                  </a:txBody>
                  <a:tcPr marL="0" marR="0" marT="0" marB="0" anchor="ctr"/>
                </a:tc>
                <a:tc>
                  <a:txBody>
                    <a:bodyPr/>
                    <a:lstStyle/>
                    <a:p>
                      <a:pPr algn="ctr" fontAlgn="b"/>
                      <a:r>
                        <a:rPr lang="cs-CZ" sz="1000" b="0" i="0" u="none" strike="noStrike">
                          <a:effectLst/>
                          <a:latin typeface="+mn-lt"/>
                        </a:rPr>
                        <a:t>183.45</a:t>
                      </a:r>
                    </a:p>
                  </a:txBody>
                  <a:tcPr marL="0" marR="0" marT="0" marB="0" anchor="ctr"/>
                </a:tc>
                <a:tc>
                  <a:txBody>
                    <a:bodyPr/>
                    <a:lstStyle/>
                    <a:p>
                      <a:pPr algn="ctr" fontAlgn="b"/>
                      <a:r>
                        <a:rPr lang="cs-CZ" sz="1000" b="0" i="0" u="none" strike="noStrike">
                          <a:effectLst/>
                          <a:latin typeface="+mn-lt"/>
                        </a:rPr>
                        <a:t>463.32</a:t>
                      </a:r>
                    </a:p>
                  </a:txBody>
                  <a:tcPr marL="0" marR="0" marT="0" marB="0" anchor="ctr"/>
                </a:tc>
                <a:tc>
                  <a:txBody>
                    <a:bodyPr/>
                    <a:lstStyle/>
                    <a:p>
                      <a:pPr algn="ctr" fontAlgn="b"/>
                      <a:r>
                        <a:rPr lang="cs-CZ" sz="1000" b="0" i="0" u="none" strike="noStrike" dirty="0">
                          <a:effectLst/>
                          <a:latin typeface="+mn-lt"/>
                        </a:rPr>
                        <a:t>53.73</a:t>
                      </a:r>
                    </a:p>
                  </a:txBody>
                  <a:tcPr marL="0" marR="0" marT="0" marB="0" anchor="ctr"/>
                </a:tc>
                <a:tc>
                  <a:txBody>
                    <a:bodyPr/>
                    <a:lstStyle/>
                    <a:p>
                      <a:pPr algn="ctr" fontAlgn="b"/>
                      <a:r>
                        <a:rPr lang="cs-CZ" sz="1000" b="0" i="0" u="none" strike="noStrike" dirty="0">
                          <a:effectLst/>
                          <a:latin typeface="+mn-lt"/>
                        </a:rPr>
                        <a:t>27.75</a:t>
                      </a:r>
                    </a:p>
                  </a:txBody>
                  <a:tcPr marL="0" marR="0" marT="0" marB="0" anchor="ctr"/>
                </a:tc>
                <a:tc>
                  <a:txBody>
                    <a:bodyPr/>
                    <a:lstStyle/>
                    <a:p>
                      <a:pPr algn="ctr" fontAlgn="b"/>
                      <a:r>
                        <a:rPr lang="cs-CZ" sz="1000" b="0" i="0" u="none" strike="noStrike">
                          <a:effectLst/>
                          <a:latin typeface="+mn-lt"/>
                        </a:rPr>
                        <a:t>32.84</a:t>
                      </a:r>
                    </a:p>
                  </a:txBody>
                  <a:tcPr marL="0" marR="0" marT="0" marB="0" anchor="ctr"/>
                </a:tc>
                <a:tc>
                  <a:txBody>
                    <a:bodyPr/>
                    <a:lstStyle/>
                    <a:p>
                      <a:pPr algn="ctr" fontAlgn="b"/>
                      <a:r>
                        <a:rPr lang="cs-CZ" sz="1000" b="0" i="0" u="none" strike="noStrike">
                          <a:effectLst/>
                          <a:latin typeface="+mn-lt"/>
                        </a:rPr>
                        <a:t>154.87</a:t>
                      </a:r>
                    </a:p>
                  </a:txBody>
                  <a:tcPr marL="0" marR="0" marT="0" marB="0" anchor="ctr"/>
                </a:tc>
                <a:extLst>
                  <a:ext uri="{0D108BD9-81ED-4DB2-BD59-A6C34878D82A}">
                    <a16:rowId xmlns:a16="http://schemas.microsoft.com/office/drawing/2014/main" val="2737006961"/>
                  </a:ext>
                </a:extLst>
              </a:tr>
              <a:tr h="166469">
                <a:tc>
                  <a:txBody>
                    <a:bodyPr/>
                    <a:lstStyle/>
                    <a:p>
                      <a:pPr algn="l" fontAlgn="b"/>
                      <a:r>
                        <a:rPr lang="cs-CZ" sz="1000" b="0" u="none" strike="noStrike" dirty="0">
                          <a:solidFill>
                            <a:schemeClr val="tx1"/>
                          </a:solidFill>
                          <a:effectLst/>
                        </a:rPr>
                        <a:t>JMK</a:t>
                      </a:r>
                      <a:endParaRPr lang="cs-CZ" sz="1000" b="0" i="0" u="none" strike="noStrike" dirty="0">
                        <a:solidFill>
                          <a:schemeClr val="tx1"/>
                        </a:solidFill>
                        <a:effectLst/>
                        <a:latin typeface="Arial" panose="020B0604020202020204" pitchFamily="34" charset="0"/>
                      </a:endParaRPr>
                    </a:p>
                  </a:txBody>
                  <a:tcPr marL="0" marR="0" marT="0" marB="0" anchor="b">
                    <a:noFill/>
                  </a:tcPr>
                </a:tc>
                <a:tc>
                  <a:txBody>
                    <a:bodyPr/>
                    <a:lstStyle/>
                    <a:p>
                      <a:pPr algn="ctr" fontAlgn="b"/>
                      <a:r>
                        <a:rPr lang="cs-CZ" sz="1000" b="0" i="0" u="none" strike="noStrike" dirty="0">
                          <a:solidFill>
                            <a:schemeClr val="tx1"/>
                          </a:solidFill>
                          <a:effectLst/>
                          <a:latin typeface="+mn-lt"/>
                        </a:rPr>
                        <a:t>933.26</a:t>
                      </a:r>
                    </a:p>
                  </a:txBody>
                  <a:tcPr marL="0" marR="0" marT="0" marB="0" anchor="ctr">
                    <a:noFill/>
                  </a:tcPr>
                </a:tc>
                <a:tc>
                  <a:txBody>
                    <a:bodyPr/>
                    <a:lstStyle/>
                    <a:p>
                      <a:pPr algn="ctr" fontAlgn="b"/>
                      <a:r>
                        <a:rPr lang="cs-CZ" sz="1000" b="0" i="0" u="none" strike="noStrike">
                          <a:solidFill>
                            <a:schemeClr val="tx1"/>
                          </a:solidFill>
                          <a:effectLst/>
                          <a:latin typeface="+mn-lt"/>
                        </a:rPr>
                        <a:t>204.32</a:t>
                      </a:r>
                    </a:p>
                  </a:txBody>
                  <a:tcPr marL="0" marR="0" marT="0" marB="0" anchor="ctr">
                    <a:noFill/>
                  </a:tcPr>
                </a:tc>
                <a:tc>
                  <a:txBody>
                    <a:bodyPr/>
                    <a:lstStyle/>
                    <a:p>
                      <a:pPr algn="ctr" fontAlgn="b"/>
                      <a:r>
                        <a:rPr lang="cs-CZ" sz="1000" b="0" i="0" u="none" strike="noStrike">
                          <a:solidFill>
                            <a:schemeClr val="tx1"/>
                          </a:solidFill>
                          <a:effectLst/>
                          <a:latin typeface="+mn-lt"/>
                        </a:rPr>
                        <a:t>446.79</a:t>
                      </a:r>
                    </a:p>
                  </a:txBody>
                  <a:tcPr marL="0" marR="0" marT="0" marB="0" anchor="ctr">
                    <a:noFill/>
                  </a:tcPr>
                </a:tc>
                <a:tc>
                  <a:txBody>
                    <a:bodyPr/>
                    <a:lstStyle/>
                    <a:p>
                      <a:pPr algn="ctr" fontAlgn="b"/>
                      <a:r>
                        <a:rPr lang="cs-CZ" sz="1000" b="0" i="0" u="none" strike="noStrike">
                          <a:solidFill>
                            <a:schemeClr val="tx1"/>
                          </a:solidFill>
                          <a:effectLst/>
                          <a:latin typeface="+mn-lt"/>
                        </a:rPr>
                        <a:t>64.68</a:t>
                      </a:r>
                    </a:p>
                  </a:txBody>
                  <a:tcPr marL="0" marR="0" marT="0" marB="0" anchor="ctr">
                    <a:noFill/>
                  </a:tcPr>
                </a:tc>
                <a:tc>
                  <a:txBody>
                    <a:bodyPr/>
                    <a:lstStyle/>
                    <a:p>
                      <a:pPr algn="ctr" fontAlgn="b"/>
                      <a:r>
                        <a:rPr lang="cs-CZ" sz="1000" b="0" i="0" u="none" strike="noStrike" dirty="0">
                          <a:solidFill>
                            <a:schemeClr val="tx1"/>
                          </a:solidFill>
                          <a:effectLst/>
                          <a:latin typeface="+mn-lt"/>
                        </a:rPr>
                        <a:t>35.38</a:t>
                      </a:r>
                    </a:p>
                  </a:txBody>
                  <a:tcPr marL="0" marR="0" marT="0" marB="0" anchor="ctr">
                    <a:noFill/>
                  </a:tcPr>
                </a:tc>
                <a:tc>
                  <a:txBody>
                    <a:bodyPr/>
                    <a:lstStyle/>
                    <a:p>
                      <a:pPr algn="ctr" fontAlgn="b"/>
                      <a:r>
                        <a:rPr lang="cs-CZ" sz="1000" b="0" i="0" u="none" strike="noStrike" dirty="0">
                          <a:solidFill>
                            <a:schemeClr val="tx1"/>
                          </a:solidFill>
                          <a:effectLst/>
                          <a:latin typeface="+mn-lt"/>
                        </a:rPr>
                        <a:t>33.92</a:t>
                      </a:r>
                    </a:p>
                  </a:txBody>
                  <a:tcPr marL="0" marR="0" marT="0" marB="0" anchor="ctr">
                    <a:noFill/>
                  </a:tcPr>
                </a:tc>
                <a:tc>
                  <a:txBody>
                    <a:bodyPr/>
                    <a:lstStyle/>
                    <a:p>
                      <a:pPr algn="ctr" fontAlgn="b"/>
                      <a:r>
                        <a:rPr lang="cs-CZ" sz="1000" b="0" i="0" u="none" strike="noStrike" dirty="0">
                          <a:solidFill>
                            <a:schemeClr val="tx1"/>
                          </a:solidFill>
                          <a:effectLst/>
                          <a:latin typeface="+mn-lt"/>
                        </a:rPr>
                        <a:t>148.16</a:t>
                      </a:r>
                    </a:p>
                  </a:txBody>
                  <a:tcPr marL="0" marR="0" marT="0" marB="0" anchor="ctr">
                    <a:noFill/>
                  </a:tcPr>
                </a:tc>
                <a:extLst>
                  <a:ext uri="{0D108BD9-81ED-4DB2-BD59-A6C34878D82A}">
                    <a16:rowId xmlns:a16="http://schemas.microsoft.com/office/drawing/2014/main" val="810895883"/>
                  </a:ext>
                </a:extLst>
              </a:tr>
              <a:tr h="166469">
                <a:tc>
                  <a:txBody>
                    <a:bodyPr/>
                    <a:lstStyle/>
                    <a:p>
                      <a:pPr algn="l" fontAlgn="b"/>
                      <a:r>
                        <a:rPr lang="cs-CZ" sz="1000" u="none" strike="noStrike" dirty="0">
                          <a:effectLst/>
                        </a:rPr>
                        <a:t>OLO</a:t>
                      </a:r>
                      <a:endParaRPr lang="cs-CZ" sz="1000" b="1" i="0" u="none" strike="noStrike" dirty="0">
                        <a:effectLst/>
                        <a:latin typeface="Arial" panose="020B0604020202020204" pitchFamily="34" charset="0"/>
                      </a:endParaRPr>
                    </a:p>
                  </a:txBody>
                  <a:tcPr marL="0" marR="0" marT="0" marB="0" anchor="b">
                    <a:lnB w="12700" cmpd="sng">
                      <a:noFill/>
                    </a:lnB>
                  </a:tcPr>
                </a:tc>
                <a:tc>
                  <a:txBody>
                    <a:bodyPr/>
                    <a:lstStyle/>
                    <a:p>
                      <a:pPr algn="ctr" fontAlgn="b"/>
                      <a:r>
                        <a:rPr lang="cs-CZ" sz="1000" b="0" i="0" u="none" strike="noStrike">
                          <a:effectLst/>
                          <a:latin typeface="+mn-lt"/>
                        </a:rPr>
                        <a:t>964.72</a:t>
                      </a:r>
                    </a:p>
                  </a:txBody>
                  <a:tcPr marL="0" marR="0" marT="0" marB="0" anchor="ctr">
                    <a:lnB w="12700" cmpd="sng">
                      <a:noFill/>
                    </a:lnB>
                  </a:tcPr>
                </a:tc>
                <a:tc>
                  <a:txBody>
                    <a:bodyPr/>
                    <a:lstStyle/>
                    <a:p>
                      <a:pPr algn="ctr" fontAlgn="b"/>
                      <a:r>
                        <a:rPr lang="cs-CZ" sz="1000" b="0" i="0" u="none" strike="noStrike" dirty="0">
                          <a:effectLst/>
                          <a:latin typeface="+mn-lt"/>
                        </a:rPr>
                        <a:t>196.24</a:t>
                      </a:r>
                    </a:p>
                  </a:txBody>
                  <a:tcPr marL="0" marR="0" marT="0" marB="0" anchor="ctr">
                    <a:lnB w="12700" cmpd="sng">
                      <a:noFill/>
                    </a:lnB>
                  </a:tcPr>
                </a:tc>
                <a:tc>
                  <a:txBody>
                    <a:bodyPr/>
                    <a:lstStyle/>
                    <a:p>
                      <a:pPr algn="ctr" fontAlgn="b"/>
                      <a:r>
                        <a:rPr lang="cs-CZ" sz="1000" b="0" i="0" u="none" strike="noStrike" dirty="0">
                          <a:effectLst/>
                          <a:latin typeface="+mn-lt"/>
                        </a:rPr>
                        <a:t>488.62</a:t>
                      </a:r>
                    </a:p>
                  </a:txBody>
                  <a:tcPr marL="0" marR="0" marT="0" marB="0" anchor="ctr">
                    <a:lnB w="12700" cmpd="sng">
                      <a:noFill/>
                    </a:lnB>
                  </a:tcPr>
                </a:tc>
                <a:tc>
                  <a:txBody>
                    <a:bodyPr/>
                    <a:lstStyle/>
                    <a:p>
                      <a:pPr algn="ctr" fontAlgn="b"/>
                      <a:r>
                        <a:rPr lang="cs-CZ" sz="1000" b="0" i="0" u="none" strike="noStrike" dirty="0">
                          <a:effectLst/>
                          <a:latin typeface="+mn-lt"/>
                        </a:rPr>
                        <a:t>70.33</a:t>
                      </a:r>
                    </a:p>
                  </a:txBody>
                  <a:tcPr marL="0" marR="0" marT="0" marB="0" anchor="ctr">
                    <a:lnB w="12700" cmpd="sng">
                      <a:noFill/>
                    </a:lnB>
                  </a:tcPr>
                </a:tc>
                <a:tc>
                  <a:txBody>
                    <a:bodyPr/>
                    <a:lstStyle/>
                    <a:p>
                      <a:pPr algn="ctr" fontAlgn="b"/>
                      <a:r>
                        <a:rPr lang="cs-CZ" sz="1000" b="0" i="0" u="none" strike="noStrike" dirty="0">
                          <a:effectLst/>
                          <a:latin typeface="+mn-lt"/>
                        </a:rPr>
                        <a:t>37.84</a:t>
                      </a:r>
                    </a:p>
                  </a:txBody>
                  <a:tcPr marL="0" marR="0" marT="0" marB="0" anchor="ctr">
                    <a:lnB w="12700" cmpd="sng">
                      <a:noFill/>
                    </a:lnB>
                  </a:tcPr>
                </a:tc>
                <a:tc>
                  <a:txBody>
                    <a:bodyPr/>
                    <a:lstStyle/>
                    <a:p>
                      <a:pPr algn="ctr" fontAlgn="b"/>
                      <a:r>
                        <a:rPr lang="cs-CZ" sz="1000" b="0" i="0" u="none" strike="noStrike" dirty="0">
                          <a:effectLst/>
                          <a:latin typeface="+mn-lt"/>
                        </a:rPr>
                        <a:t>43.09</a:t>
                      </a:r>
                    </a:p>
                  </a:txBody>
                  <a:tcPr marL="0" marR="0" marT="0" marB="0" anchor="ctr">
                    <a:lnB w="12700" cmpd="sng">
                      <a:noFill/>
                    </a:lnB>
                  </a:tcPr>
                </a:tc>
                <a:tc>
                  <a:txBody>
                    <a:bodyPr/>
                    <a:lstStyle/>
                    <a:p>
                      <a:pPr algn="ctr" fontAlgn="b"/>
                      <a:r>
                        <a:rPr lang="cs-CZ" sz="1000" b="0" i="0" u="none" strike="noStrike" dirty="0">
                          <a:effectLst/>
                          <a:latin typeface="+mn-lt"/>
                        </a:rPr>
                        <a:t>128.59</a:t>
                      </a:r>
                    </a:p>
                  </a:txBody>
                  <a:tcPr marL="0" marR="0" marT="0" marB="0" anchor="ctr">
                    <a:lnB w="12700" cmpd="sng">
                      <a:noFill/>
                    </a:lnB>
                  </a:tcPr>
                </a:tc>
                <a:extLst>
                  <a:ext uri="{0D108BD9-81ED-4DB2-BD59-A6C34878D82A}">
                    <a16:rowId xmlns:a16="http://schemas.microsoft.com/office/drawing/2014/main" val="3517206258"/>
                  </a:ext>
                </a:extLst>
              </a:tr>
              <a:tr h="166469">
                <a:tc>
                  <a:txBody>
                    <a:bodyPr/>
                    <a:lstStyle/>
                    <a:p>
                      <a:pPr algn="l" fontAlgn="b"/>
                      <a:r>
                        <a:rPr lang="cs-CZ" sz="1000" u="none" strike="noStrike" dirty="0">
                          <a:effectLst/>
                        </a:rPr>
                        <a:t>ZLI</a:t>
                      </a:r>
                      <a:endParaRPr lang="cs-CZ" sz="1000" b="1"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b="0" i="0" u="none" strike="noStrike">
                          <a:effectLst/>
                          <a:latin typeface="+mn-lt"/>
                        </a:rPr>
                        <a:t>923.51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b="0" i="0" u="none" strike="noStrike">
                          <a:effectLst/>
                          <a:latin typeface="+mn-lt"/>
                        </a:rPr>
                        <a:t>188.72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b="0" i="0" u="none" strike="noStrike">
                          <a:effectLst/>
                          <a:latin typeface="+mn-lt"/>
                        </a:rPr>
                        <a:t>450.17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b="0" i="0" u="none" strike="noStrike">
                          <a:effectLst/>
                          <a:latin typeface="+mn-lt"/>
                        </a:rPr>
                        <a:t>56.17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b="0" i="0" u="none" strike="noStrike">
                          <a:effectLst/>
                          <a:latin typeface="+mn-lt"/>
                        </a:rPr>
                        <a:t>42.79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b="0" i="0" u="none" strike="noStrike" dirty="0">
                          <a:effectLst/>
                          <a:latin typeface="+mn-lt"/>
                        </a:rPr>
                        <a:t>39.94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cs-CZ" sz="1000" b="0" i="0" u="none" strike="noStrike">
                          <a:effectLst/>
                          <a:latin typeface="+mn-lt"/>
                        </a:rPr>
                        <a:t>145.73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166469">
                <a:tc>
                  <a:txBody>
                    <a:bodyPr/>
                    <a:lstStyle/>
                    <a:p>
                      <a:pPr algn="l" fontAlgn="b"/>
                      <a:r>
                        <a:rPr lang="cs-CZ" sz="1000" u="none" strike="noStrike">
                          <a:effectLst/>
                        </a:rPr>
                        <a:t>MSK</a:t>
                      </a:r>
                      <a:endParaRPr lang="cs-CZ" sz="1000" b="1" i="0" u="none" strike="noStrike">
                        <a:effectLst/>
                        <a:latin typeface="Arial" panose="020B0604020202020204" pitchFamily="34" charset="0"/>
                      </a:endParaRPr>
                    </a:p>
                  </a:txBody>
                  <a:tcPr marL="0" marR="0" marT="0" marB="0" anchor="b">
                    <a:lnT w="12700" cmpd="sng">
                      <a:noFill/>
                    </a:lnT>
                  </a:tcPr>
                </a:tc>
                <a:tc>
                  <a:txBody>
                    <a:bodyPr/>
                    <a:lstStyle/>
                    <a:p>
                      <a:pPr algn="ctr" fontAlgn="b"/>
                      <a:r>
                        <a:rPr lang="cs-CZ" sz="1000" b="0" i="0" u="none" strike="noStrike" dirty="0">
                          <a:effectLst/>
                          <a:latin typeface="+mn-lt"/>
                        </a:rPr>
                        <a:t>1049.83</a:t>
                      </a:r>
                    </a:p>
                  </a:txBody>
                  <a:tcPr marL="0" marR="0" marT="0" marB="0" anchor="ctr">
                    <a:lnT w="12700" cmpd="sng">
                      <a:noFill/>
                    </a:lnT>
                  </a:tcPr>
                </a:tc>
                <a:tc>
                  <a:txBody>
                    <a:bodyPr/>
                    <a:lstStyle/>
                    <a:p>
                      <a:pPr algn="ctr" fontAlgn="b"/>
                      <a:r>
                        <a:rPr lang="cs-CZ" sz="1000" b="0" i="0" u="none" strike="noStrike">
                          <a:effectLst/>
                          <a:latin typeface="+mn-lt"/>
                        </a:rPr>
                        <a:t>215.58</a:t>
                      </a:r>
                    </a:p>
                  </a:txBody>
                  <a:tcPr marL="0" marR="0" marT="0" marB="0" anchor="ctr">
                    <a:lnT w="12700" cmpd="sng">
                      <a:noFill/>
                    </a:lnT>
                  </a:tcPr>
                </a:tc>
                <a:tc>
                  <a:txBody>
                    <a:bodyPr/>
                    <a:lstStyle/>
                    <a:p>
                      <a:pPr algn="ctr" fontAlgn="b"/>
                      <a:r>
                        <a:rPr lang="cs-CZ" sz="1000" b="0" i="0" u="none" strike="noStrike">
                          <a:effectLst/>
                          <a:latin typeface="+mn-lt"/>
                        </a:rPr>
                        <a:t>517.42</a:t>
                      </a:r>
                    </a:p>
                  </a:txBody>
                  <a:tcPr marL="0" marR="0" marT="0" marB="0" anchor="ctr">
                    <a:lnT w="12700" cmpd="sng">
                      <a:noFill/>
                    </a:lnT>
                  </a:tcPr>
                </a:tc>
                <a:tc>
                  <a:txBody>
                    <a:bodyPr/>
                    <a:lstStyle/>
                    <a:p>
                      <a:pPr algn="ctr" fontAlgn="b"/>
                      <a:r>
                        <a:rPr lang="cs-CZ" sz="1000" b="0" i="0" u="none" strike="noStrike">
                          <a:effectLst/>
                          <a:latin typeface="+mn-lt"/>
                        </a:rPr>
                        <a:t>65.62</a:t>
                      </a:r>
                    </a:p>
                  </a:txBody>
                  <a:tcPr marL="0" marR="0" marT="0" marB="0" anchor="ctr">
                    <a:lnT w="12700" cmpd="sng">
                      <a:noFill/>
                    </a:lnT>
                  </a:tcPr>
                </a:tc>
                <a:tc>
                  <a:txBody>
                    <a:bodyPr/>
                    <a:lstStyle/>
                    <a:p>
                      <a:pPr algn="ctr" fontAlgn="b"/>
                      <a:r>
                        <a:rPr lang="cs-CZ" sz="1000" b="0" i="0" u="none" strike="noStrike">
                          <a:effectLst/>
                          <a:latin typeface="+mn-lt"/>
                        </a:rPr>
                        <a:t>50.95</a:t>
                      </a:r>
                    </a:p>
                  </a:txBody>
                  <a:tcPr marL="0" marR="0" marT="0" marB="0" anchor="ctr">
                    <a:lnT w="12700" cmpd="sng">
                      <a:noFill/>
                    </a:lnT>
                  </a:tcPr>
                </a:tc>
                <a:tc>
                  <a:txBody>
                    <a:bodyPr/>
                    <a:lstStyle/>
                    <a:p>
                      <a:pPr algn="ctr" fontAlgn="b"/>
                      <a:r>
                        <a:rPr lang="cs-CZ" sz="1000" b="0" i="0" u="none" strike="noStrike" dirty="0">
                          <a:effectLst/>
                          <a:latin typeface="+mn-lt"/>
                        </a:rPr>
                        <a:t>31.23</a:t>
                      </a:r>
                    </a:p>
                  </a:txBody>
                  <a:tcPr marL="0" marR="0" marT="0" marB="0" anchor="ctr">
                    <a:lnT w="12700" cmpd="sng">
                      <a:noFill/>
                    </a:lnT>
                  </a:tcPr>
                </a:tc>
                <a:tc>
                  <a:txBody>
                    <a:bodyPr/>
                    <a:lstStyle/>
                    <a:p>
                      <a:pPr algn="ctr" fontAlgn="b"/>
                      <a:r>
                        <a:rPr lang="cs-CZ" sz="1000" b="0" i="0" u="none" strike="noStrike">
                          <a:effectLst/>
                          <a:latin typeface="+mn-lt"/>
                        </a:rPr>
                        <a:t>169.03</a:t>
                      </a:r>
                    </a:p>
                  </a:txBody>
                  <a:tcPr marL="0" marR="0" marT="0" marB="0" anchor="ctr">
                    <a:lnT w="12700" cmpd="sng">
                      <a:noFill/>
                    </a:lnT>
                  </a:tcPr>
                </a:tc>
                <a:extLst>
                  <a:ext uri="{0D108BD9-81ED-4DB2-BD59-A6C34878D82A}">
                    <a16:rowId xmlns:a16="http://schemas.microsoft.com/office/drawing/2014/main" val="1326716165"/>
                  </a:ext>
                </a:extLst>
              </a:tr>
              <a:tr h="166469">
                <a:tc>
                  <a:txBody>
                    <a:bodyPr/>
                    <a:lstStyle/>
                    <a:p>
                      <a:pPr algn="l" fontAlgn="b"/>
                      <a:r>
                        <a:rPr lang="cs-CZ" sz="1000" u="none" strike="noStrike" dirty="0">
                          <a:effectLst/>
                        </a:rPr>
                        <a:t> </a:t>
                      </a:r>
                      <a:endParaRPr lang="cs-CZ" sz="1000" b="1" i="0" u="none" strike="noStrike" dirty="0">
                        <a:effectLst/>
                        <a:latin typeface="Arial" panose="020B0604020202020204" pitchFamily="34" charset="0"/>
                      </a:endParaRPr>
                    </a:p>
                  </a:txBody>
                  <a:tcPr marL="0" marR="0" marT="0" marB="0" anchor="b">
                    <a:noFill/>
                  </a:tcPr>
                </a:tc>
                <a:tc>
                  <a:txBody>
                    <a:bodyPr/>
                    <a:lstStyle/>
                    <a:p>
                      <a:pPr algn="ctr" fontAlgn="b"/>
                      <a:r>
                        <a:rPr lang="cs-CZ" sz="1000" b="0" i="0" u="none" strike="noStrike" dirty="0">
                          <a:effectLst/>
                          <a:latin typeface="+mn-lt"/>
                        </a:rPr>
                        <a:t> </a:t>
                      </a:r>
                    </a:p>
                  </a:txBody>
                  <a:tcPr marL="0" marR="0" marT="0" marB="0" anchor="ctr">
                    <a:noFill/>
                  </a:tcPr>
                </a:tc>
                <a:tc>
                  <a:txBody>
                    <a:bodyPr/>
                    <a:lstStyle/>
                    <a:p>
                      <a:pPr algn="ctr" fontAlgn="b"/>
                      <a:r>
                        <a:rPr lang="cs-CZ" sz="1000" b="0" i="0" u="none" strike="noStrike">
                          <a:effectLst/>
                          <a:latin typeface="+mn-lt"/>
                        </a:rPr>
                        <a:t> </a:t>
                      </a:r>
                    </a:p>
                  </a:txBody>
                  <a:tcPr marL="0" marR="0" marT="0" marB="0" anchor="ctr">
                    <a:noFill/>
                  </a:tcPr>
                </a:tc>
                <a:tc>
                  <a:txBody>
                    <a:bodyPr/>
                    <a:lstStyle/>
                    <a:p>
                      <a:pPr algn="ctr" fontAlgn="b"/>
                      <a:r>
                        <a:rPr lang="cs-CZ" sz="1000" b="0" i="0" u="none" strike="noStrike">
                          <a:effectLst/>
                          <a:latin typeface="+mn-lt"/>
                        </a:rPr>
                        <a:t> </a:t>
                      </a:r>
                    </a:p>
                  </a:txBody>
                  <a:tcPr marL="0" marR="0" marT="0" marB="0" anchor="ctr">
                    <a:noFill/>
                  </a:tcPr>
                </a:tc>
                <a:tc>
                  <a:txBody>
                    <a:bodyPr/>
                    <a:lstStyle/>
                    <a:p>
                      <a:pPr algn="ctr" fontAlgn="b"/>
                      <a:r>
                        <a:rPr lang="cs-CZ" sz="1000" b="0" i="0" u="none" strike="noStrike">
                          <a:effectLst/>
                          <a:latin typeface="+mn-lt"/>
                        </a:rPr>
                        <a:t> </a:t>
                      </a:r>
                    </a:p>
                  </a:txBody>
                  <a:tcPr marL="0" marR="0" marT="0" marB="0" anchor="ctr">
                    <a:noFill/>
                  </a:tcPr>
                </a:tc>
                <a:tc>
                  <a:txBody>
                    <a:bodyPr/>
                    <a:lstStyle/>
                    <a:p>
                      <a:pPr algn="ctr" fontAlgn="b"/>
                      <a:r>
                        <a:rPr lang="cs-CZ" sz="1000" b="0" i="0" u="none" strike="noStrike">
                          <a:effectLst/>
                          <a:latin typeface="+mn-lt"/>
                        </a:rPr>
                        <a:t> </a:t>
                      </a:r>
                    </a:p>
                  </a:txBody>
                  <a:tcPr marL="0" marR="0" marT="0" marB="0" anchor="ctr">
                    <a:noFill/>
                  </a:tcPr>
                </a:tc>
                <a:tc>
                  <a:txBody>
                    <a:bodyPr/>
                    <a:lstStyle/>
                    <a:p>
                      <a:pPr algn="ctr" fontAlgn="b"/>
                      <a:r>
                        <a:rPr lang="cs-CZ" sz="1000" b="0" i="0" u="none" strike="noStrike">
                          <a:effectLst/>
                          <a:latin typeface="+mn-lt"/>
                        </a:rPr>
                        <a:t> </a:t>
                      </a:r>
                    </a:p>
                  </a:txBody>
                  <a:tcPr marL="0" marR="0" marT="0" marB="0" anchor="ctr">
                    <a:noFill/>
                  </a:tcPr>
                </a:tc>
                <a:tc>
                  <a:txBody>
                    <a:bodyPr/>
                    <a:lstStyle/>
                    <a:p>
                      <a:pPr algn="ctr" fontAlgn="b"/>
                      <a:r>
                        <a:rPr lang="cs-CZ" sz="1000" b="0" i="0" u="none" strike="noStrike">
                          <a:effectLst/>
                          <a:latin typeface="+mn-lt"/>
                        </a:rPr>
                        <a:t> </a:t>
                      </a:r>
                    </a:p>
                  </a:txBody>
                  <a:tcPr marL="0" marR="0" marT="0" marB="0" anchor="ctr">
                    <a:noFill/>
                  </a:tcPr>
                </a:tc>
                <a:extLst>
                  <a:ext uri="{0D108BD9-81ED-4DB2-BD59-A6C34878D82A}">
                    <a16:rowId xmlns:a16="http://schemas.microsoft.com/office/drawing/2014/main" val="1960998618"/>
                  </a:ext>
                </a:extLst>
              </a:tr>
              <a:tr h="166469">
                <a:tc>
                  <a:txBody>
                    <a:bodyPr/>
                    <a:lstStyle/>
                    <a:p>
                      <a:pPr algn="l" fontAlgn="b"/>
                      <a:r>
                        <a:rPr lang="cs-CZ" sz="1000" b="1" u="none" strike="noStrike" dirty="0">
                          <a:effectLst/>
                        </a:rPr>
                        <a:t>ČR</a:t>
                      </a:r>
                      <a:endParaRPr lang="cs-CZ" sz="1000" b="1" i="0" u="none" strike="noStrike" dirty="0">
                        <a:effectLst/>
                        <a:latin typeface="Arial" panose="020B0604020202020204" pitchFamily="34" charset="0"/>
                      </a:endParaRPr>
                    </a:p>
                  </a:txBody>
                  <a:tcPr marL="0" marR="0" marT="0" marB="0" anchor="b"/>
                </a:tc>
                <a:tc>
                  <a:txBody>
                    <a:bodyPr/>
                    <a:lstStyle/>
                    <a:p>
                      <a:pPr algn="ctr" fontAlgn="b"/>
                      <a:r>
                        <a:rPr lang="cs-CZ" sz="1000" b="1" i="0" u="none" strike="noStrike" dirty="0">
                          <a:effectLst/>
                          <a:latin typeface="+mn-lt"/>
                        </a:rPr>
                        <a:t>993.29</a:t>
                      </a:r>
                    </a:p>
                  </a:txBody>
                  <a:tcPr marL="0" marR="0" marT="0" marB="0" anchor="ctr"/>
                </a:tc>
                <a:tc>
                  <a:txBody>
                    <a:bodyPr/>
                    <a:lstStyle/>
                    <a:p>
                      <a:pPr algn="ctr" fontAlgn="b"/>
                      <a:r>
                        <a:rPr lang="cs-CZ" sz="1000" b="1" i="0" u="none" strike="noStrike" dirty="0">
                          <a:effectLst/>
                          <a:latin typeface="+mn-lt"/>
                        </a:rPr>
                        <a:t>217.55</a:t>
                      </a:r>
                    </a:p>
                  </a:txBody>
                  <a:tcPr marL="0" marR="0" marT="0" marB="0" anchor="ctr"/>
                </a:tc>
                <a:tc>
                  <a:txBody>
                    <a:bodyPr/>
                    <a:lstStyle/>
                    <a:p>
                      <a:pPr algn="ctr" fontAlgn="b"/>
                      <a:r>
                        <a:rPr lang="cs-CZ" sz="1000" b="1" i="0" u="none" strike="noStrike" dirty="0">
                          <a:effectLst/>
                          <a:latin typeface="+mn-lt"/>
                        </a:rPr>
                        <a:t>471.40</a:t>
                      </a:r>
                    </a:p>
                  </a:txBody>
                  <a:tcPr marL="0" marR="0" marT="0" marB="0" anchor="ctr"/>
                </a:tc>
                <a:tc>
                  <a:txBody>
                    <a:bodyPr/>
                    <a:lstStyle/>
                    <a:p>
                      <a:pPr algn="ctr" fontAlgn="b"/>
                      <a:r>
                        <a:rPr lang="cs-CZ" sz="1000" b="1" i="0" u="none" strike="noStrike" dirty="0">
                          <a:effectLst/>
                          <a:latin typeface="+mn-lt"/>
                        </a:rPr>
                        <a:t>67.99</a:t>
                      </a:r>
                    </a:p>
                  </a:txBody>
                  <a:tcPr marL="0" marR="0" marT="0" marB="0" anchor="ctr"/>
                </a:tc>
                <a:tc>
                  <a:txBody>
                    <a:bodyPr/>
                    <a:lstStyle/>
                    <a:p>
                      <a:pPr algn="ctr" fontAlgn="b"/>
                      <a:r>
                        <a:rPr lang="cs-CZ" sz="1000" b="1" i="0" u="none" strike="noStrike" dirty="0">
                          <a:effectLst/>
                          <a:latin typeface="+mn-lt"/>
                        </a:rPr>
                        <a:t>36.68</a:t>
                      </a:r>
                    </a:p>
                  </a:txBody>
                  <a:tcPr marL="0" marR="0" marT="0" marB="0" anchor="ctr"/>
                </a:tc>
                <a:tc>
                  <a:txBody>
                    <a:bodyPr/>
                    <a:lstStyle/>
                    <a:p>
                      <a:pPr algn="ctr" fontAlgn="b"/>
                      <a:r>
                        <a:rPr lang="cs-CZ" sz="1000" b="1" i="0" u="none" strike="noStrike" dirty="0">
                          <a:effectLst/>
                          <a:latin typeface="+mn-lt"/>
                        </a:rPr>
                        <a:t>35.51</a:t>
                      </a:r>
                    </a:p>
                  </a:txBody>
                  <a:tcPr marL="0" marR="0" marT="0" marB="0" anchor="ctr"/>
                </a:tc>
                <a:tc>
                  <a:txBody>
                    <a:bodyPr/>
                    <a:lstStyle/>
                    <a:p>
                      <a:pPr algn="ctr" fontAlgn="b"/>
                      <a:r>
                        <a:rPr lang="cs-CZ" sz="1000" b="1" i="0" u="none" strike="noStrike" dirty="0">
                          <a:effectLst/>
                          <a:latin typeface="+mn-lt"/>
                        </a:rPr>
                        <a:t>164.15</a:t>
                      </a:r>
                    </a:p>
                  </a:txBody>
                  <a:tcPr marL="0" marR="0" marT="0" marB="0" anchor="ctr"/>
                </a:tc>
                <a:extLst>
                  <a:ext uri="{0D108BD9-81ED-4DB2-BD59-A6C34878D82A}">
                    <a16:rowId xmlns:a16="http://schemas.microsoft.com/office/drawing/2014/main" val="3834173702"/>
                  </a:ext>
                </a:extLst>
              </a:tr>
            </a:tbl>
          </a:graphicData>
        </a:graphic>
      </p:graphicFrame>
      <p:graphicFrame>
        <p:nvGraphicFramePr>
          <p:cNvPr id="11" name="Graf 10"/>
          <p:cNvGraphicFramePr/>
          <p:nvPr>
            <p:extLst>
              <p:ext uri="{D42A27DB-BD31-4B8C-83A1-F6EECF244321}">
                <p14:modId xmlns:p14="http://schemas.microsoft.com/office/powerpoint/2010/main" val="60977888"/>
              </p:ext>
            </p:extLst>
          </p:nvPr>
        </p:nvGraphicFramePr>
        <p:xfrm>
          <a:off x="6177330" y="1350589"/>
          <a:ext cx="5682345" cy="5139957"/>
        </p:xfrm>
        <a:graphic>
          <a:graphicData uri="http://schemas.openxmlformats.org/drawingml/2006/chart">
            <c:chart xmlns:c="http://schemas.openxmlformats.org/drawingml/2006/chart" xmlns:r="http://schemas.openxmlformats.org/officeDocument/2006/relationships" r:id="rId2"/>
          </a:graphicData>
        </a:graphic>
      </p:graphicFrame>
      <p:sp>
        <p:nvSpPr>
          <p:cNvPr id="12" name="Obdélník 11"/>
          <p:cNvSpPr/>
          <p:nvPr/>
        </p:nvSpPr>
        <p:spPr>
          <a:xfrm rot="16200000">
            <a:off x="3048000" y="3290501"/>
            <a:ext cx="6096000" cy="276999"/>
          </a:xfrm>
          <a:prstGeom prst="rect">
            <a:avLst/>
          </a:prstGeom>
        </p:spPr>
        <p:txBody>
          <a:bodyPr>
            <a:spAutoFit/>
          </a:bodyPr>
          <a:lstStyle/>
          <a:p>
            <a:pPr algn="ctr">
              <a:defRPr sz="1200" b="1" i="0" u="none" strike="noStrike" kern="1200" baseline="0">
                <a:solidFill>
                  <a:srgbClr val="000000"/>
                </a:solidFill>
                <a:latin typeface="Arial CE"/>
                <a:ea typeface="Arial CE"/>
                <a:cs typeface="Arial CE"/>
              </a:defRPr>
            </a:pPr>
            <a:r>
              <a:rPr lang="cs-CZ" dirty="0">
                <a:latin typeface="Arial" panose="020B0604020202020204" pitchFamily="34" charset="0"/>
                <a:cs typeface="Arial" panose="020B0604020202020204" pitchFamily="34" charset="0"/>
              </a:rPr>
              <a:t>Standardizovaná úmrtnost  (na 100 000 osob)</a:t>
            </a:r>
          </a:p>
        </p:txBody>
      </p:sp>
      <p:sp>
        <p:nvSpPr>
          <p:cNvPr id="8" name="TextovéPole 7"/>
          <p:cNvSpPr txBox="1"/>
          <p:nvPr/>
        </p:nvSpPr>
        <p:spPr>
          <a:xfrm>
            <a:off x="257558" y="5131070"/>
            <a:ext cx="5820919" cy="954107"/>
          </a:xfrm>
          <a:prstGeom prst="rect">
            <a:avLst/>
          </a:prstGeom>
          <a:noFill/>
        </p:spPr>
        <p:txBody>
          <a:bodyPr wrap="square" rtlCol="0">
            <a:spAutoFit/>
          </a:bodyPr>
          <a:lstStyle/>
          <a:p>
            <a:r>
              <a:rPr lang="cs-CZ" sz="1400" dirty="0" smtClean="0"/>
              <a:t>Standardizovaná mortalita populace žen v HKK přibližně odpovídá celé české populaci. Ze sledovaných hlavních příčin úmrtí je patrná významně nižší mortalita žen  v HKK z důvodu novotvarů a naopak vyšší mortalita z důvodu nemocí dýchací soustavy. </a:t>
            </a:r>
            <a:endParaRPr lang="cs-CZ" sz="1400" dirty="0"/>
          </a:p>
        </p:txBody>
      </p:sp>
    </p:spTree>
    <p:extLst>
      <p:ext uri="{BB962C8B-B14F-4D97-AF65-F5344CB8AC3E}">
        <p14:creationId xmlns:p14="http://schemas.microsoft.com/office/powerpoint/2010/main" val="2530609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54887" y="1499616"/>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00023" y="1033668"/>
            <a:ext cx="895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1200" cap="none" spc="0" normalizeH="0" baseline="0" noProof="0" dirty="0" smtClean="0">
                <a:ln>
                  <a:noFill/>
                </a:ln>
                <a:solidFill>
                  <a:prstClr val="black"/>
                </a:solidFill>
                <a:effectLst/>
                <a:uLnTx/>
                <a:uFillTx/>
                <a:latin typeface="Calibri" panose="020F0502020204030204"/>
                <a:ea typeface="+mn-ea"/>
                <a:cs typeface="+mn-cs"/>
              </a:rPr>
              <a:t>LPZ</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p:cNvSpPr>
            <a:spLocks noGrp="1"/>
          </p:cNvSpPr>
          <p:nvPr>
            <p:ph type="title"/>
          </p:nvPr>
        </p:nvSpPr>
        <p:spPr/>
        <p:txBody>
          <a:bodyPr>
            <a:normAutofit fontScale="90000"/>
          </a:bodyPr>
          <a:lstStyle/>
          <a:p>
            <a:r>
              <a:rPr lang="en-US" dirty="0" err="1"/>
              <a:t>Standardizovaná</a:t>
            </a:r>
            <a:r>
              <a:rPr lang="en-US" dirty="0"/>
              <a:t> </a:t>
            </a:r>
            <a:r>
              <a:rPr lang="en-US" dirty="0" err="1"/>
              <a:t>úmrtnost</a:t>
            </a:r>
            <a:r>
              <a:rPr lang="en-US" dirty="0"/>
              <a:t> </a:t>
            </a:r>
            <a:r>
              <a:rPr lang="en-US" dirty="0" err="1"/>
              <a:t>podle</a:t>
            </a:r>
            <a:r>
              <a:rPr lang="en-US" dirty="0"/>
              <a:t> </a:t>
            </a:r>
            <a:r>
              <a:rPr lang="en-US" dirty="0" err="1"/>
              <a:t>příčin</a:t>
            </a:r>
            <a:r>
              <a:rPr lang="en-US" dirty="0"/>
              <a:t> </a:t>
            </a:r>
            <a:r>
              <a:rPr lang="cs-CZ" dirty="0" smtClean="0"/>
              <a:t>úmrtí </a:t>
            </a:r>
            <a:r>
              <a:rPr lang="en-US" dirty="0"/>
              <a:t>a </a:t>
            </a:r>
            <a:r>
              <a:rPr lang="en-US" dirty="0" err="1"/>
              <a:t>kraje</a:t>
            </a:r>
            <a:r>
              <a:rPr lang="en-US" dirty="0"/>
              <a:t> </a:t>
            </a:r>
            <a:r>
              <a:rPr lang="en-US" dirty="0" err="1"/>
              <a:t>bydliště</a:t>
            </a:r>
            <a:r>
              <a:rPr lang="cs-CZ" dirty="0"/>
              <a:t/>
            </a:r>
            <a:br>
              <a:rPr lang="cs-CZ" dirty="0"/>
            </a:br>
            <a:r>
              <a:rPr lang="en-US" dirty="0"/>
              <a:t>(</a:t>
            </a:r>
            <a:r>
              <a:rPr lang="en-US" dirty="0" err="1"/>
              <a:t>na</a:t>
            </a:r>
            <a:r>
              <a:rPr lang="en-US" dirty="0"/>
              <a:t> 100 000 </a:t>
            </a:r>
            <a:r>
              <a:rPr lang="en-US" dirty="0" err="1"/>
              <a:t>osob</a:t>
            </a:r>
            <a:r>
              <a:rPr lang="en-US" dirty="0" smtClean="0"/>
              <a:t>)</a:t>
            </a:r>
            <a:r>
              <a:rPr lang="cs-CZ" dirty="0" smtClean="0"/>
              <a:t>: rozdíl v úmrtnosti mužů a žen </a:t>
            </a:r>
            <a:endParaRPr lang="en-US" dirty="0"/>
          </a:p>
        </p:txBody>
      </p:sp>
      <p:sp>
        <p:nvSpPr>
          <p:cNvPr id="15" name="Obdélník 14"/>
          <p:cNvSpPr/>
          <p:nvPr/>
        </p:nvSpPr>
        <p:spPr>
          <a:xfrm>
            <a:off x="6194855" y="1499616"/>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Tabulka 9"/>
          <p:cNvGraphicFramePr>
            <a:graphicFrameLocks noGrp="1"/>
          </p:cNvGraphicFramePr>
          <p:nvPr>
            <p:extLst/>
          </p:nvPr>
        </p:nvGraphicFramePr>
        <p:xfrm>
          <a:off x="461805" y="2240280"/>
          <a:ext cx="1994250" cy="3610957"/>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tblGrid>
              <a:tr h="572032">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202595">
                <a:tc>
                  <a:txBody>
                    <a:bodyPr/>
                    <a:lstStyle/>
                    <a:p>
                      <a:pPr algn="l" fontAlgn="b"/>
                      <a:r>
                        <a:rPr lang="cs-CZ" sz="1100" b="0" i="0" u="none" strike="noStrike" dirty="0" smtClean="0">
                          <a:solidFill>
                            <a:srgbClr val="000000"/>
                          </a:solidFill>
                          <a:effectLst/>
                          <a:latin typeface="Calibri" panose="020F0502020204030204" pitchFamily="34" charset="0"/>
                        </a:rPr>
                        <a:t>OLO</a:t>
                      </a:r>
                      <a:endParaRPr lang="cs-CZ"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1591.46</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964.72</a:t>
                      </a:r>
                    </a:p>
                  </a:txBody>
                  <a:tcPr marL="9525" marR="9525" marT="9525" marB="0" anchor="b">
                    <a:solidFill>
                      <a:schemeClr val="bg1"/>
                    </a:solidFill>
                  </a:tcPr>
                </a:tc>
                <a:extLst>
                  <a:ext uri="{0D108BD9-81ED-4DB2-BD59-A6C34878D82A}">
                    <a16:rowId xmlns:a16="http://schemas.microsoft.com/office/drawing/2014/main" val="3583196802"/>
                  </a:ext>
                </a:extLst>
              </a:tr>
              <a:tr h="202595">
                <a:tc>
                  <a:txBody>
                    <a:bodyPr/>
                    <a:lstStyle/>
                    <a:p>
                      <a:pPr algn="l" fontAlgn="b"/>
                      <a:r>
                        <a:rPr lang="cs-CZ" sz="1100" b="0" i="0" u="none" strike="noStrike" dirty="0" smtClean="0">
                          <a:solidFill>
                            <a:srgbClr val="000000"/>
                          </a:solidFill>
                          <a:effectLst/>
                          <a:latin typeface="Calibri" panose="020F0502020204030204" pitchFamily="34" charset="0"/>
                        </a:rPr>
                        <a:t>ZLI</a:t>
                      </a:r>
                      <a:endParaRPr lang="cs-CZ"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1549.52</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923.51</a:t>
                      </a:r>
                    </a:p>
                  </a:txBody>
                  <a:tcPr marL="9525" marR="9525" marT="9525" marB="0" anchor="b"/>
                </a:tc>
                <a:extLst>
                  <a:ext uri="{0D108BD9-81ED-4DB2-BD59-A6C34878D82A}">
                    <a16:rowId xmlns:a16="http://schemas.microsoft.com/office/drawing/2014/main" val="3624975120"/>
                  </a:ext>
                </a:extLst>
              </a:tr>
              <a:tr h="202595">
                <a:tc>
                  <a:txBody>
                    <a:bodyPr/>
                    <a:lstStyle/>
                    <a:p>
                      <a:pPr algn="l" fontAlgn="b"/>
                      <a:r>
                        <a:rPr lang="cs-CZ" sz="1100" b="0" i="0" u="none" strike="noStrike">
                          <a:solidFill>
                            <a:srgbClr val="000000"/>
                          </a:solidFill>
                          <a:effectLst/>
                          <a:latin typeface="Calibri" panose="020F0502020204030204" pitchFamily="34" charset="0"/>
                        </a:rPr>
                        <a:t>MSK</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1653.19</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1049.83</a:t>
                      </a:r>
                    </a:p>
                  </a:txBody>
                  <a:tcPr marL="9525" marR="9525" marT="9525" marB="0" anchor="b">
                    <a:noFill/>
                  </a:tcPr>
                </a:tc>
                <a:extLst>
                  <a:ext uri="{0D108BD9-81ED-4DB2-BD59-A6C34878D82A}">
                    <a16:rowId xmlns:a16="http://schemas.microsoft.com/office/drawing/2014/main" val="3169750780"/>
                  </a:ext>
                </a:extLst>
              </a:tr>
              <a:tr h="202595">
                <a:tc>
                  <a:txBody>
                    <a:bodyPr/>
                    <a:lstStyle/>
                    <a:p>
                      <a:pPr algn="l" fontAlgn="b"/>
                      <a:r>
                        <a:rPr lang="cs-CZ" sz="1100" b="0" i="0" u="none" strike="noStrike">
                          <a:solidFill>
                            <a:srgbClr val="000000"/>
                          </a:solidFill>
                          <a:effectLst/>
                          <a:latin typeface="Calibri" panose="020F0502020204030204" pitchFamily="34" charset="0"/>
                        </a:rPr>
                        <a:t>LIB</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1607.79</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1019.35</a:t>
                      </a:r>
                    </a:p>
                  </a:txBody>
                  <a:tcPr marL="9525" marR="9525" marT="9525" marB="0" anchor="b"/>
                </a:tc>
                <a:extLst>
                  <a:ext uri="{0D108BD9-81ED-4DB2-BD59-A6C34878D82A}">
                    <a16:rowId xmlns:a16="http://schemas.microsoft.com/office/drawing/2014/main" val="3653710632"/>
                  </a:ext>
                </a:extLst>
              </a:tr>
              <a:tr h="202595">
                <a:tc>
                  <a:txBody>
                    <a:bodyPr/>
                    <a:lstStyle/>
                    <a:p>
                      <a:pPr algn="l" fontAlgn="b"/>
                      <a:r>
                        <a:rPr lang="cs-CZ" sz="1100" b="0" i="0" u="none" strike="noStrike">
                          <a:solidFill>
                            <a:srgbClr val="000000"/>
                          </a:solidFill>
                          <a:effectLst/>
                          <a:latin typeface="Calibri" panose="020F0502020204030204" pitchFamily="34" charset="0"/>
                        </a:rPr>
                        <a:t>VYS</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1488.69</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915.96</a:t>
                      </a:r>
                    </a:p>
                  </a:txBody>
                  <a:tcPr marL="9525" marR="9525" marT="9525" marB="0" anchor="b">
                    <a:noFill/>
                  </a:tcPr>
                </a:tc>
                <a:extLst>
                  <a:ext uri="{0D108BD9-81ED-4DB2-BD59-A6C34878D82A}">
                    <a16:rowId xmlns:a16="http://schemas.microsoft.com/office/drawing/2014/main" val="2362066607"/>
                  </a:ext>
                </a:extLst>
              </a:tr>
              <a:tr h="202595">
                <a:tc>
                  <a:txBody>
                    <a:bodyPr/>
                    <a:lstStyle/>
                    <a:p>
                      <a:pPr algn="l" fontAlgn="b"/>
                      <a:r>
                        <a:rPr lang="cs-CZ" sz="1100" b="0" i="0" u="none" strike="noStrike" dirty="0">
                          <a:solidFill>
                            <a:srgbClr val="000000"/>
                          </a:solidFill>
                          <a:effectLst/>
                          <a:latin typeface="Calibri" panose="020F0502020204030204" pitchFamily="34" charset="0"/>
                        </a:rPr>
                        <a:t>JMK</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1494.24</a:t>
                      </a:r>
                    </a:p>
                  </a:txBody>
                  <a:tcPr marL="9525" marR="9525" marT="9525" marB="0" anchor="b"/>
                </a:tc>
                <a:tc>
                  <a:txBody>
                    <a:bodyPr/>
                    <a:lstStyle/>
                    <a:p>
                      <a:pPr algn="r" fontAlgn="b"/>
                      <a:r>
                        <a:rPr lang="cs-CZ" sz="1100" b="0" i="0" u="none" strike="noStrike" dirty="0">
                          <a:solidFill>
                            <a:srgbClr val="000000"/>
                          </a:solidFill>
                          <a:effectLst/>
                          <a:latin typeface="Calibri" panose="020F0502020204030204" pitchFamily="34" charset="0"/>
                        </a:rPr>
                        <a:t>933.26</a:t>
                      </a:r>
                    </a:p>
                  </a:txBody>
                  <a:tcPr marL="9525" marR="9525" marT="9525" marB="0" anchor="b"/>
                </a:tc>
                <a:extLst>
                  <a:ext uri="{0D108BD9-81ED-4DB2-BD59-A6C34878D82A}">
                    <a16:rowId xmlns:a16="http://schemas.microsoft.com/office/drawing/2014/main" val="379411287"/>
                  </a:ext>
                </a:extLst>
              </a:tr>
              <a:tr h="202595">
                <a:tc>
                  <a:txBody>
                    <a:bodyPr/>
                    <a:lstStyle/>
                    <a:p>
                      <a:pPr algn="l" fontAlgn="b"/>
                      <a:r>
                        <a:rPr lang="cs-CZ" sz="1100" b="0" i="0" u="none" strike="noStrike">
                          <a:solidFill>
                            <a:srgbClr val="000000"/>
                          </a:solidFill>
                          <a:effectLst/>
                          <a:latin typeface="Calibri" panose="020F0502020204030204" pitchFamily="34" charset="0"/>
                        </a:rPr>
                        <a:t>UST</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1705.79</a:t>
                      </a:r>
                    </a:p>
                  </a:txBody>
                  <a:tcPr marL="9525" marR="9525" marT="9525" marB="0" anchor="b">
                    <a:noFill/>
                  </a:tcPr>
                </a:tc>
                <a:tc>
                  <a:txBody>
                    <a:bodyPr/>
                    <a:lstStyle/>
                    <a:p>
                      <a:pPr algn="r" fontAlgn="b"/>
                      <a:r>
                        <a:rPr lang="cs-CZ" sz="1100" b="0" i="0" u="none" strike="noStrike" dirty="0" smtClean="0">
                          <a:solidFill>
                            <a:srgbClr val="000000"/>
                          </a:solidFill>
                          <a:effectLst/>
                          <a:latin typeface="Calibri" panose="020F0502020204030204" pitchFamily="34" charset="0"/>
                        </a:rPr>
                        <a:t>1149.60</a:t>
                      </a:r>
                      <a:endParaRPr lang="cs-CZ" sz="11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419185582"/>
                  </a:ext>
                </a:extLst>
              </a:tr>
              <a:tr h="202595">
                <a:tc>
                  <a:txBody>
                    <a:bodyPr/>
                    <a:lstStyle/>
                    <a:p>
                      <a:pPr algn="l" fontAlgn="b"/>
                      <a:r>
                        <a:rPr lang="cs-CZ" sz="1100" b="1" i="0" u="none" strike="noStrike" dirty="0">
                          <a:solidFill>
                            <a:srgbClr val="000000"/>
                          </a:solidFill>
                          <a:effectLst/>
                          <a:latin typeface="Calibri" panose="020F0502020204030204" pitchFamily="34" charset="0"/>
                        </a:rPr>
                        <a:t>ČR</a:t>
                      </a:r>
                    </a:p>
                  </a:txBody>
                  <a:tcPr marL="9525" marR="9525" marT="9525" marB="0" anchor="b"/>
                </a:tc>
                <a:tc>
                  <a:txBody>
                    <a:bodyPr/>
                    <a:lstStyle/>
                    <a:p>
                      <a:pPr algn="r" fontAlgn="b"/>
                      <a:r>
                        <a:rPr lang="cs-CZ" sz="1100" b="1" i="0" u="none" strike="noStrike">
                          <a:solidFill>
                            <a:srgbClr val="000000"/>
                          </a:solidFill>
                          <a:effectLst/>
                          <a:latin typeface="Calibri" panose="020F0502020204030204" pitchFamily="34" charset="0"/>
                        </a:rPr>
                        <a:t>1519.75</a:t>
                      </a:r>
                    </a:p>
                  </a:txBody>
                  <a:tcPr marL="9525" marR="9525" marT="9525" marB="0" anchor="b"/>
                </a:tc>
                <a:tc>
                  <a:txBody>
                    <a:bodyPr/>
                    <a:lstStyle/>
                    <a:p>
                      <a:pPr algn="r" fontAlgn="b"/>
                      <a:r>
                        <a:rPr lang="cs-CZ" sz="1100" b="1" i="0" u="none" strike="noStrike" dirty="0">
                          <a:solidFill>
                            <a:srgbClr val="000000"/>
                          </a:solidFill>
                          <a:effectLst/>
                          <a:latin typeface="Calibri" panose="020F0502020204030204" pitchFamily="34" charset="0"/>
                        </a:rPr>
                        <a:t>993.29</a:t>
                      </a:r>
                    </a:p>
                  </a:txBody>
                  <a:tcPr marL="9525" marR="9525" marT="9525" marB="0" anchor="b"/>
                </a:tc>
                <a:extLst>
                  <a:ext uri="{0D108BD9-81ED-4DB2-BD59-A6C34878D82A}">
                    <a16:rowId xmlns:a16="http://schemas.microsoft.com/office/drawing/2014/main" val="2332163453"/>
                  </a:ext>
                </a:extLst>
              </a:tr>
              <a:tr h="202595">
                <a:tc>
                  <a:txBody>
                    <a:bodyPr/>
                    <a:lstStyle/>
                    <a:p>
                      <a:pPr algn="l" fontAlgn="b"/>
                      <a:r>
                        <a:rPr lang="cs-CZ" sz="1100" b="0" i="0" u="none" strike="noStrike">
                          <a:solidFill>
                            <a:srgbClr val="000000"/>
                          </a:solidFill>
                          <a:effectLst/>
                          <a:latin typeface="Calibri" panose="020F0502020204030204" pitchFamily="34" charset="0"/>
                        </a:rPr>
                        <a:t>STC</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1554.72</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1030.13</a:t>
                      </a:r>
                    </a:p>
                  </a:txBody>
                  <a:tcPr marL="9525" marR="9525" marT="9525" marB="0" anchor="b">
                    <a:noFill/>
                  </a:tcPr>
                </a:tc>
                <a:extLst>
                  <a:ext uri="{0D108BD9-81ED-4DB2-BD59-A6C34878D82A}">
                    <a16:rowId xmlns:a16="http://schemas.microsoft.com/office/drawing/2014/main" val="2475024669"/>
                  </a:ext>
                </a:extLst>
              </a:tr>
              <a:tr h="202595">
                <a:tc>
                  <a:txBody>
                    <a:bodyPr/>
                    <a:lstStyle/>
                    <a:p>
                      <a:pPr algn="l" fontAlgn="b"/>
                      <a:r>
                        <a:rPr lang="cs-CZ" sz="1100" b="0" i="0" u="none" strike="noStrike">
                          <a:solidFill>
                            <a:srgbClr val="000000"/>
                          </a:solidFill>
                          <a:effectLst/>
                          <a:latin typeface="Calibri" panose="020F0502020204030204" pitchFamily="34" charset="0"/>
                        </a:rPr>
                        <a:t>PAR</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1478.99</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984.99</a:t>
                      </a:r>
                    </a:p>
                  </a:txBody>
                  <a:tcPr marL="9525" marR="9525" marT="9525" marB="0" anchor="b"/>
                </a:tc>
                <a:extLst>
                  <a:ext uri="{0D108BD9-81ED-4DB2-BD59-A6C34878D82A}">
                    <a16:rowId xmlns:a16="http://schemas.microsoft.com/office/drawing/2014/main" val="2737006961"/>
                  </a:ext>
                </a:extLst>
              </a:tr>
              <a:tr h="202595">
                <a:tc>
                  <a:txBody>
                    <a:bodyPr/>
                    <a:lstStyle/>
                    <a:p>
                      <a:pPr algn="l" fontAlgn="b"/>
                      <a:r>
                        <a:rPr lang="cs-CZ" sz="1100" b="0" i="0" u="none" strike="noStrike">
                          <a:solidFill>
                            <a:srgbClr val="000000"/>
                          </a:solidFill>
                          <a:effectLst/>
                          <a:latin typeface="Calibri" panose="020F0502020204030204" pitchFamily="34" charset="0"/>
                        </a:rPr>
                        <a:t>KAR</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1646.13</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1175.19</a:t>
                      </a:r>
                    </a:p>
                  </a:txBody>
                  <a:tcPr marL="9525" marR="9525" marT="9525" marB="0" anchor="b">
                    <a:noFill/>
                  </a:tcPr>
                </a:tc>
                <a:extLst>
                  <a:ext uri="{0D108BD9-81ED-4DB2-BD59-A6C34878D82A}">
                    <a16:rowId xmlns:a16="http://schemas.microsoft.com/office/drawing/2014/main" val="810895883"/>
                  </a:ext>
                </a:extLst>
              </a:tr>
              <a:tr h="202595">
                <a:tc>
                  <a:txBody>
                    <a:bodyPr/>
                    <a:lstStyle/>
                    <a:p>
                      <a:pPr algn="l" fontAlgn="b"/>
                      <a:r>
                        <a:rPr lang="cs-CZ" sz="1100" b="0" i="0" u="none" strike="noStrike" dirty="0" smtClean="0">
                          <a:solidFill>
                            <a:srgbClr val="000000"/>
                          </a:solidFill>
                          <a:effectLst/>
                          <a:latin typeface="Calibri" panose="020F0502020204030204" pitchFamily="34" charset="0"/>
                        </a:rPr>
                        <a:t>HRA</a:t>
                      </a:r>
                      <a:endParaRPr lang="cs-CZ" sz="1100" b="0" i="0" u="none" strike="noStrike" dirty="0">
                        <a:solidFill>
                          <a:srgbClr val="000000"/>
                        </a:solidFill>
                        <a:effectLst/>
                        <a:latin typeface="Calibri" panose="020F0502020204030204" pitchFamily="34" charset="0"/>
                      </a:endParaRP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1436.93</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967.84</a:t>
                      </a:r>
                    </a:p>
                  </a:txBody>
                  <a:tcPr marL="9525" marR="9525" marT="9525" marB="0" anchor="b">
                    <a:lnB w="12700" cmpd="sng">
                      <a:noFill/>
                    </a:lnB>
                  </a:tcPr>
                </a:tc>
                <a:extLst>
                  <a:ext uri="{0D108BD9-81ED-4DB2-BD59-A6C34878D82A}">
                    <a16:rowId xmlns:a16="http://schemas.microsoft.com/office/drawing/2014/main" val="3517206258"/>
                  </a:ext>
                </a:extLst>
              </a:tr>
              <a:tr h="202595">
                <a:tc>
                  <a:txBody>
                    <a:bodyPr/>
                    <a:lstStyle/>
                    <a:p>
                      <a:pPr algn="l" fontAlgn="b"/>
                      <a:r>
                        <a:rPr lang="cs-CZ" sz="1100" b="0" i="0" u="none" strike="noStrike">
                          <a:solidFill>
                            <a:srgbClr val="000000"/>
                          </a:solidFill>
                          <a:effectLst/>
                          <a:latin typeface="Calibri" panose="020F0502020204030204" pitchFamily="34" charset="0"/>
                        </a:rPr>
                        <a:t>JHC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1440.39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975.31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202595">
                <a:tc>
                  <a:txBody>
                    <a:bodyPr/>
                    <a:lstStyle/>
                    <a:p>
                      <a:pPr algn="l" fontAlgn="b"/>
                      <a:r>
                        <a:rPr lang="cs-CZ" sz="1100" b="0" i="0" u="none" strike="noStrike">
                          <a:solidFill>
                            <a:srgbClr val="000000"/>
                          </a:solidFill>
                          <a:effectLst/>
                          <a:latin typeface="Calibri" panose="020F0502020204030204" pitchFamily="34" charset="0"/>
                        </a:rPr>
                        <a:t>PLZ</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1452.25</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1038.48</a:t>
                      </a:r>
                    </a:p>
                  </a:txBody>
                  <a:tcPr marL="9525" marR="9525" marT="9525" marB="0" anchor="b">
                    <a:lnT w="12700" cmpd="sng">
                      <a:noFill/>
                    </a:lnT>
                  </a:tcPr>
                </a:tc>
                <a:extLst>
                  <a:ext uri="{0D108BD9-81ED-4DB2-BD59-A6C34878D82A}">
                    <a16:rowId xmlns:a16="http://schemas.microsoft.com/office/drawing/2014/main" val="1326716165"/>
                  </a:ext>
                </a:extLst>
              </a:tr>
              <a:tr h="202595">
                <a:tc>
                  <a:txBody>
                    <a:bodyPr/>
                    <a:lstStyle/>
                    <a:p>
                      <a:pPr algn="l" fontAlgn="b"/>
                      <a:r>
                        <a:rPr lang="cs-CZ" sz="1100" b="0" i="0" u="none" strike="noStrike">
                          <a:solidFill>
                            <a:srgbClr val="000000"/>
                          </a:solidFill>
                          <a:effectLst/>
                          <a:latin typeface="Calibri" panose="020F0502020204030204" pitchFamily="34" charset="0"/>
                        </a:rPr>
                        <a:t>PHA</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1312.01</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905.53</a:t>
                      </a:r>
                    </a:p>
                  </a:txBody>
                  <a:tcPr marL="9525" marR="9525" marT="9525" marB="0" anchor="b">
                    <a:noFill/>
                  </a:tcPr>
                </a:tc>
                <a:extLst>
                  <a:ext uri="{0D108BD9-81ED-4DB2-BD59-A6C34878D82A}">
                    <a16:rowId xmlns:a16="http://schemas.microsoft.com/office/drawing/2014/main" val="1960998618"/>
                  </a:ext>
                </a:extLst>
              </a:tr>
            </a:tbl>
          </a:graphicData>
        </a:graphic>
      </p:graphicFrame>
      <p:sp>
        <p:nvSpPr>
          <p:cNvPr id="3" name="Obdélník 2"/>
          <p:cNvSpPr/>
          <p:nvPr/>
        </p:nvSpPr>
        <p:spPr>
          <a:xfrm>
            <a:off x="461804" y="1524995"/>
            <a:ext cx="46902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Standardizovaná</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úmrtnost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podle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pohlaví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kraje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bydliště</a:t>
            </a: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na</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100 000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osob</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 Celkem ČR</a:t>
            </a:r>
            <a:endPar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ovéPole 5"/>
          <p:cNvSpPr txBox="1"/>
          <p:nvPr/>
        </p:nvSpPr>
        <p:spPr>
          <a:xfrm>
            <a:off x="3009555" y="2525889"/>
            <a:ext cx="19673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1" u="none" strike="noStrike" kern="1200" cap="none" spc="0" normalizeH="0" baseline="0" noProof="0" dirty="0" smtClean="0">
                <a:ln>
                  <a:noFill/>
                </a:ln>
                <a:solidFill>
                  <a:prstClr val="black"/>
                </a:solidFill>
                <a:effectLst/>
                <a:uLnTx/>
                <a:uFillTx/>
                <a:latin typeface="Calibri" panose="020F0502020204030204"/>
                <a:ea typeface="+mn-ea"/>
                <a:cs typeface="+mn-cs"/>
              </a:rPr>
              <a:t>Rozdíl muži - ženy</a:t>
            </a:r>
            <a:endParaRPr kumimoji="0" lang="cs-CZ"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8" name="Graf 17"/>
          <p:cNvGraphicFramePr/>
          <p:nvPr>
            <p:extLst/>
          </p:nvPr>
        </p:nvGraphicFramePr>
        <p:xfrm>
          <a:off x="2273618" y="2649894"/>
          <a:ext cx="3195961" cy="33595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Tabulka 18"/>
          <p:cNvGraphicFramePr>
            <a:graphicFrameLocks noGrp="1"/>
          </p:cNvGraphicFramePr>
          <p:nvPr>
            <p:extLst/>
          </p:nvPr>
        </p:nvGraphicFramePr>
        <p:xfrm>
          <a:off x="6362585" y="2393274"/>
          <a:ext cx="1994250" cy="3610957"/>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tblGrid>
              <a:tr h="572032">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202595">
                <a:tc>
                  <a:txBody>
                    <a:bodyPr/>
                    <a:lstStyle/>
                    <a:p>
                      <a:pPr algn="l" fontAlgn="b"/>
                      <a:r>
                        <a:rPr lang="cs-CZ" sz="1100" b="0" i="0" u="none" strike="noStrike">
                          <a:solidFill>
                            <a:srgbClr val="000000"/>
                          </a:solidFill>
                          <a:effectLst/>
                          <a:latin typeface="Calibri" panose="020F0502020204030204" pitchFamily="34" charset="0"/>
                        </a:rPr>
                        <a:t>LIB</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741.31</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501.79</a:t>
                      </a:r>
                    </a:p>
                  </a:txBody>
                  <a:tcPr marL="9525" marR="9525" marT="9525" marB="0" anchor="b">
                    <a:solidFill>
                      <a:schemeClr val="bg1"/>
                    </a:solidFill>
                  </a:tcPr>
                </a:tc>
                <a:extLst>
                  <a:ext uri="{0D108BD9-81ED-4DB2-BD59-A6C34878D82A}">
                    <a16:rowId xmlns:a16="http://schemas.microsoft.com/office/drawing/2014/main" val="3583196802"/>
                  </a:ext>
                </a:extLst>
              </a:tr>
              <a:tr h="202595">
                <a:tc>
                  <a:txBody>
                    <a:bodyPr/>
                    <a:lstStyle/>
                    <a:p>
                      <a:pPr algn="l" fontAlgn="b"/>
                      <a:r>
                        <a:rPr lang="cs-CZ" sz="1100" b="0" i="0" u="none" strike="noStrike">
                          <a:solidFill>
                            <a:srgbClr val="000000"/>
                          </a:solidFill>
                          <a:effectLst/>
                          <a:latin typeface="Calibri" panose="020F0502020204030204" pitchFamily="34" charset="0"/>
                        </a:rPr>
                        <a:t>ZLI</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679.44</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450.17</a:t>
                      </a:r>
                    </a:p>
                  </a:txBody>
                  <a:tcPr marL="9525" marR="9525" marT="9525" marB="0" anchor="b"/>
                </a:tc>
                <a:extLst>
                  <a:ext uri="{0D108BD9-81ED-4DB2-BD59-A6C34878D82A}">
                    <a16:rowId xmlns:a16="http://schemas.microsoft.com/office/drawing/2014/main" val="3624975120"/>
                  </a:ext>
                </a:extLst>
              </a:tr>
              <a:tr h="202595">
                <a:tc>
                  <a:txBody>
                    <a:bodyPr/>
                    <a:lstStyle/>
                    <a:p>
                      <a:pPr algn="l" fontAlgn="b"/>
                      <a:r>
                        <a:rPr lang="cs-CZ" sz="1100" b="0" i="0" u="none" strike="noStrike">
                          <a:solidFill>
                            <a:srgbClr val="000000"/>
                          </a:solidFill>
                          <a:effectLst/>
                          <a:latin typeface="Calibri" panose="020F0502020204030204" pitchFamily="34" charset="0"/>
                        </a:rPr>
                        <a:t>OLO</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716.26</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488.62</a:t>
                      </a:r>
                    </a:p>
                  </a:txBody>
                  <a:tcPr marL="9525" marR="9525" marT="9525" marB="0" anchor="b">
                    <a:noFill/>
                  </a:tcPr>
                </a:tc>
                <a:extLst>
                  <a:ext uri="{0D108BD9-81ED-4DB2-BD59-A6C34878D82A}">
                    <a16:rowId xmlns:a16="http://schemas.microsoft.com/office/drawing/2014/main" val="3169750780"/>
                  </a:ext>
                </a:extLst>
              </a:tr>
              <a:tr h="202595">
                <a:tc>
                  <a:txBody>
                    <a:bodyPr/>
                    <a:lstStyle/>
                    <a:p>
                      <a:pPr algn="l" fontAlgn="b"/>
                      <a:r>
                        <a:rPr lang="cs-CZ" sz="1100" b="0" i="0" u="none" strike="noStrike">
                          <a:solidFill>
                            <a:srgbClr val="000000"/>
                          </a:solidFill>
                          <a:effectLst/>
                          <a:latin typeface="Calibri" panose="020F0502020204030204" pitchFamily="34" charset="0"/>
                        </a:rPr>
                        <a:t>MSK</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744.02</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517.42</a:t>
                      </a:r>
                    </a:p>
                  </a:txBody>
                  <a:tcPr marL="9525" marR="9525" marT="9525" marB="0" anchor="b"/>
                </a:tc>
                <a:extLst>
                  <a:ext uri="{0D108BD9-81ED-4DB2-BD59-A6C34878D82A}">
                    <a16:rowId xmlns:a16="http://schemas.microsoft.com/office/drawing/2014/main" val="3653710632"/>
                  </a:ext>
                </a:extLst>
              </a:tr>
              <a:tr h="202595">
                <a:tc>
                  <a:txBody>
                    <a:bodyPr/>
                    <a:lstStyle/>
                    <a:p>
                      <a:pPr algn="l" fontAlgn="b"/>
                      <a:r>
                        <a:rPr lang="cs-CZ" sz="1100" b="0" i="0" u="none" strike="noStrike">
                          <a:solidFill>
                            <a:srgbClr val="000000"/>
                          </a:solidFill>
                          <a:effectLst/>
                          <a:latin typeface="Calibri" panose="020F0502020204030204" pitchFamily="34" charset="0"/>
                        </a:rPr>
                        <a:t>UST</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765.26</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544.19</a:t>
                      </a:r>
                    </a:p>
                  </a:txBody>
                  <a:tcPr marL="9525" marR="9525" marT="9525" marB="0" anchor="b">
                    <a:noFill/>
                  </a:tcPr>
                </a:tc>
                <a:extLst>
                  <a:ext uri="{0D108BD9-81ED-4DB2-BD59-A6C34878D82A}">
                    <a16:rowId xmlns:a16="http://schemas.microsoft.com/office/drawing/2014/main" val="2362066607"/>
                  </a:ext>
                </a:extLst>
              </a:tr>
              <a:tr h="202595">
                <a:tc>
                  <a:txBody>
                    <a:bodyPr/>
                    <a:lstStyle/>
                    <a:p>
                      <a:pPr algn="l" fontAlgn="b"/>
                      <a:r>
                        <a:rPr lang="cs-CZ" sz="1100" b="0" i="0" u="none" strike="noStrike">
                          <a:solidFill>
                            <a:srgbClr val="000000"/>
                          </a:solidFill>
                          <a:effectLst/>
                          <a:latin typeface="Calibri" panose="020F0502020204030204" pitchFamily="34" charset="0"/>
                        </a:rPr>
                        <a:t>VYS</a:t>
                      </a:r>
                    </a:p>
                  </a:txBody>
                  <a:tcPr marL="9525" marR="9525" marT="9525" marB="0" anchor="b"/>
                </a:tc>
                <a:tc>
                  <a:txBody>
                    <a:bodyPr/>
                    <a:lstStyle/>
                    <a:p>
                      <a:pPr algn="r" fontAlgn="b"/>
                      <a:r>
                        <a:rPr lang="cs-CZ" sz="1100" b="0" i="0" u="none" strike="noStrike" dirty="0" smtClean="0">
                          <a:solidFill>
                            <a:srgbClr val="000000"/>
                          </a:solidFill>
                          <a:effectLst/>
                          <a:latin typeface="Calibri" panose="020F0502020204030204" pitchFamily="34" charset="0"/>
                        </a:rPr>
                        <a:t>679.50</a:t>
                      </a:r>
                      <a:endParaRPr lang="cs-CZ"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100" b="0" i="0" u="none" strike="noStrike" dirty="0">
                          <a:solidFill>
                            <a:srgbClr val="000000"/>
                          </a:solidFill>
                          <a:effectLst/>
                          <a:latin typeface="Calibri" panose="020F0502020204030204" pitchFamily="34" charset="0"/>
                        </a:rPr>
                        <a:t>463.32</a:t>
                      </a:r>
                    </a:p>
                  </a:txBody>
                  <a:tcPr marL="9525" marR="9525" marT="9525" marB="0" anchor="b"/>
                </a:tc>
                <a:extLst>
                  <a:ext uri="{0D108BD9-81ED-4DB2-BD59-A6C34878D82A}">
                    <a16:rowId xmlns:a16="http://schemas.microsoft.com/office/drawing/2014/main" val="379411287"/>
                  </a:ext>
                </a:extLst>
              </a:tr>
              <a:tr h="202595">
                <a:tc>
                  <a:txBody>
                    <a:bodyPr/>
                    <a:lstStyle/>
                    <a:p>
                      <a:pPr algn="l" fontAlgn="b"/>
                      <a:r>
                        <a:rPr lang="cs-CZ" sz="1100" b="0" i="0" u="none" strike="noStrike">
                          <a:solidFill>
                            <a:srgbClr val="000000"/>
                          </a:solidFill>
                          <a:effectLst/>
                          <a:latin typeface="Calibri" panose="020F0502020204030204" pitchFamily="34" charset="0"/>
                        </a:rPr>
                        <a:t>JMK</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652.48</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446.79</a:t>
                      </a:r>
                    </a:p>
                  </a:txBody>
                  <a:tcPr marL="9525" marR="9525" marT="9525" marB="0" anchor="b">
                    <a:noFill/>
                  </a:tcPr>
                </a:tc>
                <a:extLst>
                  <a:ext uri="{0D108BD9-81ED-4DB2-BD59-A6C34878D82A}">
                    <a16:rowId xmlns:a16="http://schemas.microsoft.com/office/drawing/2014/main" val="2419185582"/>
                  </a:ext>
                </a:extLst>
              </a:tr>
              <a:tr h="202595">
                <a:tc>
                  <a:txBody>
                    <a:bodyPr/>
                    <a:lstStyle/>
                    <a:p>
                      <a:pPr algn="l" fontAlgn="b"/>
                      <a:r>
                        <a:rPr lang="cs-CZ" sz="1100" b="0" i="0" u="none" strike="noStrike">
                          <a:solidFill>
                            <a:srgbClr val="000000"/>
                          </a:solidFill>
                          <a:effectLst/>
                          <a:latin typeface="Calibri" panose="020F0502020204030204" pitchFamily="34" charset="0"/>
                        </a:rPr>
                        <a:t>HRA</a:t>
                      </a:r>
                    </a:p>
                  </a:txBody>
                  <a:tcPr marL="9525" marR="9525" marT="9525" marB="0" anchor="b"/>
                </a:tc>
                <a:tc>
                  <a:txBody>
                    <a:bodyPr/>
                    <a:lstStyle/>
                    <a:p>
                      <a:pPr algn="r" fontAlgn="b"/>
                      <a:r>
                        <a:rPr lang="cs-CZ" sz="1100" b="0" i="0" u="none" strike="noStrike" dirty="0" smtClean="0">
                          <a:solidFill>
                            <a:srgbClr val="000000"/>
                          </a:solidFill>
                          <a:effectLst/>
                          <a:latin typeface="Calibri" panose="020F0502020204030204" pitchFamily="34" charset="0"/>
                        </a:rPr>
                        <a:t>678.90</a:t>
                      </a:r>
                      <a:endParaRPr lang="cs-CZ"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cs-CZ" sz="1100" b="0" i="0" u="none" strike="noStrike" dirty="0">
                          <a:solidFill>
                            <a:srgbClr val="000000"/>
                          </a:solidFill>
                          <a:effectLst/>
                          <a:latin typeface="Calibri" panose="020F0502020204030204" pitchFamily="34" charset="0"/>
                        </a:rPr>
                        <a:t>478.41</a:t>
                      </a:r>
                    </a:p>
                  </a:txBody>
                  <a:tcPr marL="9525" marR="9525" marT="9525" marB="0" anchor="b"/>
                </a:tc>
                <a:extLst>
                  <a:ext uri="{0D108BD9-81ED-4DB2-BD59-A6C34878D82A}">
                    <a16:rowId xmlns:a16="http://schemas.microsoft.com/office/drawing/2014/main" val="2332163453"/>
                  </a:ext>
                </a:extLst>
              </a:tr>
              <a:tr h="202595">
                <a:tc>
                  <a:txBody>
                    <a:bodyPr/>
                    <a:lstStyle/>
                    <a:p>
                      <a:pPr algn="l" fontAlgn="b"/>
                      <a:r>
                        <a:rPr lang="cs-CZ" sz="1100" b="1" i="0" u="none" strike="noStrike" dirty="0">
                          <a:solidFill>
                            <a:srgbClr val="000000"/>
                          </a:solidFill>
                          <a:effectLst/>
                          <a:latin typeface="Calibri" panose="020F0502020204030204" pitchFamily="34" charset="0"/>
                        </a:rPr>
                        <a:t>ČR</a:t>
                      </a:r>
                    </a:p>
                  </a:txBody>
                  <a:tcPr marL="9525" marR="9525" marT="9525" marB="0" anchor="b">
                    <a:noFill/>
                  </a:tcPr>
                </a:tc>
                <a:tc>
                  <a:txBody>
                    <a:bodyPr/>
                    <a:lstStyle/>
                    <a:p>
                      <a:pPr algn="r" fontAlgn="b"/>
                      <a:r>
                        <a:rPr lang="cs-CZ" sz="1100" b="1" i="0" u="none" strike="noStrike" dirty="0">
                          <a:solidFill>
                            <a:srgbClr val="000000"/>
                          </a:solidFill>
                          <a:effectLst/>
                          <a:latin typeface="Calibri" panose="020F0502020204030204" pitchFamily="34" charset="0"/>
                        </a:rPr>
                        <a:t>668.27</a:t>
                      </a:r>
                    </a:p>
                  </a:txBody>
                  <a:tcPr marL="9525" marR="9525" marT="9525" marB="0" anchor="b">
                    <a:noFill/>
                  </a:tcPr>
                </a:tc>
                <a:tc>
                  <a:txBody>
                    <a:bodyPr/>
                    <a:lstStyle/>
                    <a:p>
                      <a:pPr algn="r" fontAlgn="b"/>
                      <a:r>
                        <a:rPr lang="cs-CZ" sz="1100" b="1" i="0" u="none" strike="noStrike" dirty="0" smtClean="0">
                          <a:solidFill>
                            <a:srgbClr val="000000"/>
                          </a:solidFill>
                          <a:effectLst/>
                          <a:latin typeface="Calibri" panose="020F0502020204030204" pitchFamily="34" charset="0"/>
                        </a:rPr>
                        <a:t>471.40</a:t>
                      </a:r>
                      <a:endParaRPr lang="cs-CZ" sz="11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475024669"/>
                  </a:ext>
                </a:extLst>
              </a:tr>
              <a:tr h="202595">
                <a:tc>
                  <a:txBody>
                    <a:bodyPr/>
                    <a:lstStyle/>
                    <a:p>
                      <a:pPr algn="l" fontAlgn="b"/>
                      <a:r>
                        <a:rPr lang="cs-CZ" sz="1100" b="0" i="0" u="none" strike="noStrike">
                          <a:solidFill>
                            <a:srgbClr val="000000"/>
                          </a:solidFill>
                          <a:effectLst/>
                          <a:latin typeface="Calibri" panose="020F0502020204030204" pitchFamily="34" charset="0"/>
                        </a:rPr>
                        <a:t>KAR</a:t>
                      </a:r>
                    </a:p>
                  </a:txBody>
                  <a:tcPr marL="9525" marR="9525" marT="9525" marB="0" anchor="b"/>
                </a:tc>
                <a:tc>
                  <a:txBody>
                    <a:bodyPr/>
                    <a:lstStyle/>
                    <a:p>
                      <a:pPr algn="r" fontAlgn="b"/>
                      <a:r>
                        <a:rPr lang="cs-CZ" sz="1100" b="0" i="0" u="none" strike="noStrike" dirty="0">
                          <a:solidFill>
                            <a:srgbClr val="000000"/>
                          </a:solidFill>
                          <a:effectLst/>
                          <a:latin typeface="Calibri" panose="020F0502020204030204" pitchFamily="34" charset="0"/>
                        </a:rPr>
                        <a:t>711.15</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518.84</a:t>
                      </a:r>
                    </a:p>
                  </a:txBody>
                  <a:tcPr marL="9525" marR="9525" marT="9525" marB="0" anchor="b"/>
                </a:tc>
                <a:extLst>
                  <a:ext uri="{0D108BD9-81ED-4DB2-BD59-A6C34878D82A}">
                    <a16:rowId xmlns:a16="http://schemas.microsoft.com/office/drawing/2014/main" val="2737006961"/>
                  </a:ext>
                </a:extLst>
              </a:tr>
              <a:tr h="202595">
                <a:tc>
                  <a:txBody>
                    <a:bodyPr/>
                    <a:lstStyle/>
                    <a:p>
                      <a:pPr algn="l" fontAlgn="b"/>
                      <a:r>
                        <a:rPr lang="cs-CZ" sz="1100" b="0" i="0" u="none" strike="noStrike">
                          <a:solidFill>
                            <a:srgbClr val="000000"/>
                          </a:solidFill>
                          <a:effectLst/>
                          <a:latin typeface="Calibri" panose="020F0502020204030204" pitchFamily="34" charset="0"/>
                        </a:rPr>
                        <a:t>STC</a:t>
                      </a:r>
                    </a:p>
                  </a:txBody>
                  <a:tcPr marL="9525" marR="9525" marT="9525" marB="0" anchor="b">
                    <a:noFill/>
                  </a:tcPr>
                </a:tc>
                <a:tc>
                  <a:txBody>
                    <a:bodyPr/>
                    <a:lstStyle/>
                    <a:p>
                      <a:pPr algn="r" fontAlgn="b"/>
                      <a:r>
                        <a:rPr lang="cs-CZ" sz="1100" b="0" i="0" u="none" strike="noStrike" dirty="0" smtClean="0">
                          <a:solidFill>
                            <a:srgbClr val="000000"/>
                          </a:solidFill>
                          <a:effectLst/>
                          <a:latin typeface="Calibri" panose="020F0502020204030204" pitchFamily="34" charset="0"/>
                        </a:rPr>
                        <a:t>694.80</a:t>
                      </a:r>
                      <a:endParaRPr lang="cs-CZ" sz="11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505.38</a:t>
                      </a:r>
                    </a:p>
                  </a:txBody>
                  <a:tcPr marL="9525" marR="9525" marT="9525" marB="0" anchor="b">
                    <a:noFill/>
                  </a:tcPr>
                </a:tc>
                <a:extLst>
                  <a:ext uri="{0D108BD9-81ED-4DB2-BD59-A6C34878D82A}">
                    <a16:rowId xmlns:a16="http://schemas.microsoft.com/office/drawing/2014/main" val="810895883"/>
                  </a:ext>
                </a:extLst>
              </a:tr>
              <a:tr h="202595">
                <a:tc>
                  <a:txBody>
                    <a:bodyPr/>
                    <a:lstStyle/>
                    <a:p>
                      <a:pPr algn="l" fontAlgn="b"/>
                      <a:r>
                        <a:rPr lang="cs-CZ" sz="1100" b="0" i="0" u="none" strike="noStrike">
                          <a:solidFill>
                            <a:srgbClr val="000000"/>
                          </a:solidFill>
                          <a:effectLst/>
                          <a:latin typeface="Calibri" panose="020F0502020204030204" pitchFamily="34" charset="0"/>
                        </a:rPr>
                        <a:t>JHC</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589.86</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418.32</a:t>
                      </a:r>
                    </a:p>
                  </a:txBody>
                  <a:tcPr marL="9525" marR="9525" marT="9525" marB="0" anchor="b">
                    <a:lnB w="12700" cmpd="sng">
                      <a:noFill/>
                    </a:lnB>
                  </a:tcPr>
                </a:tc>
                <a:extLst>
                  <a:ext uri="{0D108BD9-81ED-4DB2-BD59-A6C34878D82A}">
                    <a16:rowId xmlns:a16="http://schemas.microsoft.com/office/drawing/2014/main" val="3517206258"/>
                  </a:ext>
                </a:extLst>
              </a:tr>
              <a:tr h="202595">
                <a:tc>
                  <a:txBody>
                    <a:bodyPr/>
                    <a:lstStyle/>
                    <a:p>
                      <a:pPr algn="l" fontAlgn="b"/>
                      <a:r>
                        <a:rPr lang="cs-CZ" sz="1100" b="0" i="0" u="none" strike="noStrike">
                          <a:solidFill>
                            <a:srgbClr val="000000"/>
                          </a:solidFill>
                          <a:effectLst/>
                          <a:latin typeface="Calibri" panose="020F0502020204030204" pitchFamily="34" charset="0"/>
                        </a:rPr>
                        <a:t>PHA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557.58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397.85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202595">
                <a:tc>
                  <a:txBody>
                    <a:bodyPr/>
                    <a:lstStyle/>
                    <a:p>
                      <a:pPr algn="l" fontAlgn="b"/>
                      <a:r>
                        <a:rPr lang="cs-CZ" sz="1100" b="0" i="0" u="none" strike="noStrike">
                          <a:solidFill>
                            <a:srgbClr val="000000"/>
                          </a:solidFill>
                          <a:effectLst/>
                          <a:latin typeface="Calibri" panose="020F0502020204030204" pitchFamily="34" charset="0"/>
                        </a:rPr>
                        <a:t>PAR</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623.76</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473.12</a:t>
                      </a:r>
                    </a:p>
                  </a:txBody>
                  <a:tcPr marL="9525" marR="9525" marT="9525" marB="0" anchor="b">
                    <a:lnT w="12700" cmpd="sng">
                      <a:noFill/>
                    </a:lnT>
                  </a:tcPr>
                </a:tc>
                <a:extLst>
                  <a:ext uri="{0D108BD9-81ED-4DB2-BD59-A6C34878D82A}">
                    <a16:rowId xmlns:a16="http://schemas.microsoft.com/office/drawing/2014/main" val="1326716165"/>
                  </a:ext>
                </a:extLst>
              </a:tr>
              <a:tr h="202595">
                <a:tc>
                  <a:txBody>
                    <a:bodyPr/>
                    <a:lstStyle/>
                    <a:p>
                      <a:pPr algn="l" fontAlgn="b"/>
                      <a:r>
                        <a:rPr lang="cs-CZ" sz="1100" b="0" i="0" u="none" strike="noStrike">
                          <a:solidFill>
                            <a:srgbClr val="000000"/>
                          </a:solidFill>
                          <a:effectLst/>
                          <a:latin typeface="Calibri" panose="020F0502020204030204" pitchFamily="34" charset="0"/>
                        </a:rPr>
                        <a:t>PLZ</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599.26</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451.43</a:t>
                      </a:r>
                    </a:p>
                  </a:txBody>
                  <a:tcPr marL="9525" marR="9525" marT="9525" marB="0" anchor="b">
                    <a:noFill/>
                  </a:tcPr>
                </a:tc>
                <a:extLst>
                  <a:ext uri="{0D108BD9-81ED-4DB2-BD59-A6C34878D82A}">
                    <a16:rowId xmlns:a16="http://schemas.microsoft.com/office/drawing/2014/main" val="1960998618"/>
                  </a:ext>
                </a:extLst>
              </a:tr>
            </a:tbl>
          </a:graphicData>
        </a:graphic>
      </p:graphicFrame>
      <p:sp>
        <p:nvSpPr>
          <p:cNvPr id="20" name="Obdélník 19"/>
          <p:cNvSpPr/>
          <p:nvPr/>
        </p:nvSpPr>
        <p:spPr>
          <a:xfrm>
            <a:off x="6362584" y="1524995"/>
            <a:ext cx="46902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Standardizovaná</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úmrtnost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podle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pohlaví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kraje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bydliště</a:t>
            </a: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na</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100 000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osob</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 Nemoci oběhové soustavy</a:t>
            </a:r>
            <a:endPar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1" name="Graf 20"/>
          <p:cNvGraphicFramePr/>
          <p:nvPr>
            <p:extLst/>
          </p:nvPr>
        </p:nvGraphicFramePr>
        <p:xfrm>
          <a:off x="8174398" y="2802888"/>
          <a:ext cx="3195961" cy="3359514"/>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ovéPole 21"/>
          <p:cNvSpPr txBox="1"/>
          <p:nvPr/>
        </p:nvSpPr>
        <p:spPr>
          <a:xfrm>
            <a:off x="8870234" y="2617479"/>
            <a:ext cx="19673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1" u="none" strike="noStrike" kern="1200" cap="none" spc="0" normalizeH="0" baseline="0" noProof="0" dirty="0" smtClean="0">
                <a:ln>
                  <a:noFill/>
                </a:ln>
                <a:solidFill>
                  <a:prstClr val="black"/>
                </a:solidFill>
                <a:effectLst/>
                <a:uLnTx/>
                <a:uFillTx/>
                <a:latin typeface="Calibri" panose="020F0502020204030204"/>
                <a:ea typeface="+mn-ea"/>
                <a:cs typeface="+mn-cs"/>
              </a:rPr>
              <a:t>Rozdíl muži - ženy</a:t>
            </a:r>
            <a:endParaRPr kumimoji="0" lang="cs-CZ"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01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54887" y="1499616"/>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00023" y="1033668"/>
            <a:ext cx="895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1200" cap="none" spc="0" normalizeH="0" baseline="0" noProof="0" dirty="0" smtClean="0">
                <a:ln>
                  <a:noFill/>
                </a:ln>
                <a:solidFill>
                  <a:prstClr val="black"/>
                </a:solidFill>
                <a:effectLst/>
                <a:uLnTx/>
                <a:uFillTx/>
                <a:latin typeface="Calibri" panose="020F0502020204030204"/>
                <a:ea typeface="+mn-ea"/>
                <a:cs typeface="+mn-cs"/>
              </a:rPr>
              <a:t>LPZ</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p:cNvSpPr>
            <a:spLocks noGrp="1"/>
          </p:cNvSpPr>
          <p:nvPr>
            <p:ph type="title"/>
          </p:nvPr>
        </p:nvSpPr>
        <p:spPr/>
        <p:txBody>
          <a:bodyPr>
            <a:normAutofit fontScale="90000"/>
          </a:bodyPr>
          <a:lstStyle/>
          <a:p>
            <a:r>
              <a:rPr lang="en-US" dirty="0" err="1"/>
              <a:t>Standardizovaná</a:t>
            </a:r>
            <a:r>
              <a:rPr lang="en-US" dirty="0"/>
              <a:t> </a:t>
            </a:r>
            <a:r>
              <a:rPr lang="en-US" dirty="0" err="1"/>
              <a:t>úmrtnost</a:t>
            </a:r>
            <a:r>
              <a:rPr lang="en-US" dirty="0"/>
              <a:t> </a:t>
            </a:r>
            <a:r>
              <a:rPr lang="en-US" dirty="0" err="1"/>
              <a:t>podle</a:t>
            </a:r>
            <a:r>
              <a:rPr lang="en-US" dirty="0"/>
              <a:t> </a:t>
            </a:r>
            <a:r>
              <a:rPr lang="en-US" dirty="0" err="1"/>
              <a:t>příčin</a:t>
            </a:r>
            <a:r>
              <a:rPr lang="en-US" dirty="0"/>
              <a:t> </a:t>
            </a:r>
            <a:r>
              <a:rPr lang="cs-CZ" dirty="0" smtClean="0"/>
              <a:t>úmrtí </a:t>
            </a:r>
            <a:r>
              <a:rPr lang="en-US" dirty="0"/>
              <a:t>a </a:t>
            </a:r>
            <a:r>
              <a:rPr lang="en-US" dirty="0" err="1"/>
              <a:t>kraje</a:t>
            </a:r>
            <a:r>
              <a:rPr lang="en-US" dirty="0"/>
              <a:t> </a:t>
            </a:r>
            <a:r>
              <a:rPr lang="en-US" dirty="0" err="1"/>
              <a:t>bydliště</a:t>
            </a:r>
            <a:r>
              <a:rPr lang="cs-CZ" dirty="0"/>
              <a:t/>
            </a:r>
            <a:br>
              <a:rPr lang="cs-CZ" dirty="0"/>
            </a:br>
            <a:r>
              <a:rPr lang="en-US" dirty="0"/>
              <a:t>(</a:t>
            </a:r>
            <a:r>
              <a:rPr lang="en-US" dirty="0" err="1"/>
              <a:t>na</a:t>
            </a:r>
            <a:r>
              <a:rPr lang="en-US" dirty="0"/>
              <a:t> 100 000 </a:t>
            </a:r>
            <a:r>
              <a:rPr lang="en-US" dirty="0" err="1"/>
              <a:t>osob</a:t>
            </a:r>
            <a:r>
              <a:rPr lang="en-US" dirty="0" smtClean="0"/>
              <a:t>)</a:t>
            </a:r>
            <a:r>
              <a:rPr lang="cs-CZ" dirty="0" smtClean="0"/>
              <a:t>: rozdíl v úmrtnosti mužů a žen </a:t>
            </a:r>
            <a:endParaRPr lang="en-US" dirty="0"/>
          </a:p>
        </p:txBody>
      </p:sp>
      <p:sp>
        <p:nvSpPr>
          <p:cNvPr id="15" name="Obdélník 14"/>
          <p:cNvSpPr/>
          <p:nvPr/>
        </p:nvSpPr>
        <p:spPr>
          <a:xfrm>
            <a:off x="6194855" y="1499616"/>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1" name="Tabulka 20"/>
          <p:cNvGraphicFramePr>
            <a:graphicFrameLocks noGrp="1"/>
          </p:cNvGraphicFramePr>
          <p:nvPr>
            <p:extLst/>
          </p:nvPr>
        </p:nvGraphicFramePr>
        <p:xfrm>
          <a:off x="461805" y="2240280"/>
          <a:ext cx="1994250" cy="3610957"/>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tblGrid>
              <a:tr h="572032">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202595">
                <a:tc>
                  <a:txBody>
                    <a:bodyPr/>
                    <a:lstStyle/>
                    <a:p>
                      <a:pPr algn="l" fontAlgn="b"/>
                      <a:r>
                        <a:rPr lang="cs-CZ" sz="1100" b="0" i="0" u="none" strike="noStrike">
                          <a:solidFill>
                            <a:srgbClr val="000000"/>
                          </a:solidFill>
                          <a:effectLst/>
                          <a:latin typeface="Calibri" panose="020F0502020204030204" pitchFamily="34" charset="0"/>
                        </a:rPr>
                        <a:t>VYS</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356.43</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183.45</a:t>
                      </a:r>
                    </a:p>
                  </a:txBody>
                  <a:tcPr marL="9525" marR="9525" marT="9525" marB="0" anchor="b">
                    <a:solidFill>
                      <a:schemeClr val="bg1"/>
                    </a:solidFill>
                  </a:tcPr>
                </a:tc>
                <a:extLst>
                  <a:ext uri="{0D108BD9-81ED-4DB2-BD59-A6C34878D82A}">
                    <a16:rowId xmlns:a16="http://schemas.microsoft.com/office/drawing/2014/main" val="3583196802"/>
                  </a:ext>
                </a:extLst>
              </a:tr>
              <a:tr h="202595">
                <a:tc>
                  <a:txBody>
                    <a:bodyPr/>
                    <a:lstStyle/>
                    <a:p>
                      <a:pPr algn="l" fontAlgn="b"/>
                      <a:r>
                        <a:rPr lang="cs-CZ" sz="1100" b="0" i="0" u="none" strike="noStrike">
                          <a:solidFill>
                            <a:srgbClr val="000000"/>
                          </a:solidFill>
                          <a:effectLst/>
                          <a:latin typeface="Calibri" panose="020F0502020204030204" pitchFamily="34" charset="0"/>
                        </a:rPr>
                        <a:t>STC</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387.51</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217.94</a:t>
                      </a:r>
                    </a:p>
                  </a:txBody>
                  <a:tcPr marL="9525" marR="9525" marT="9525" marB="0" anchor="b"/>
                </a:tc>
                <a:extLst>
                  <a:ext uri="{0D108BD9-81ED-4DB2-BD59-A6C34878D82A}">
                    <a16:rowId xmlns:a16="http://schemas.microsoft.com/office/drawing/2014/main" val="3624975120"/>
                  </a:ext>
                </a:extLst>
              </a:tr>
              <a:tr h="202595">
                <a:tc>
                  <a:txBody>
                    <a:bodyPr/>
                    <a:lstStyle/>
                    <a:p>
                      <a:pPr algn="l" fontAlgn="b"/>
                      <a:r>
                        <a:rPr lang="cs-CZ" sz="1100" b="0" i="0" u="none" strike="noStrike">
                          <a:solidFill>
                            <a:srgbClr val="000000"/>
                          </a:solidFill>
                          <a:effectLst/>
                          <a:latin typeface="Calibri" panose="020F0502020204030204" pitchFamily="34" charset="0"/>
                        </a:rPr>
                        <a:t>UST</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418.81</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252.82</a:t>
                      </a:r>
                    </a:p>
                  </a:txBody>
                  <a:tcPr marL="9525" marR="9525" marT="9525" marB="0" anchor="b">
                    <a:noFill/>
                  </a:tcPr>
                </a:tc>
                <a:extLst>
                  <a:ext uri="{0D108BD9-81ED-4DB2-BD59-A6C34878D82A}">
                    <a16:rowId xmlns:a16="http://schemas.microsoft.com/office/drawing/2014/main" val="3169750780"/>
                  </a:ext>
                </a:extLst>
              </a:tr>
              <a:tr h="202595">
                <a:tc>
                  <a:txBody>
                    <a:bodyPr/>
                    <a:lstStyle/>
                    <a:p>
                      <a:pPr algn="l" fontAlgn="b"/>
                      <a:r>
                        <a:rPr lang="cs-CZ" sz="1100" b="0" i="0" u="none" strike="noStrike">
                          <a:solidFill>
                            <a:srgbClr val="000000"/>
                          </a:solidFill>
                          <a:effectLst/>
                          <a:latin typeface="Calibri" panose="020F0502020204030204" pitchFamily="34" charset="0"/>
                        </a:rPr>
                        <a:t>MSK</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379.49</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215.58</a:t>
                      </a:r>
                    </a:p>
                  </a:txBody>
                  <a:tcPr marL="9525" marR="9525" marT="9525" marB="0" anchor="b"/>
                </a:tc>
                <a:extLst>
                  <a:ext uri="{0D108BD9-81ED-4DB2-BD59-A6C34878D82A}">
                    <a16:rowId xmlns:a16="http://schemas.microsoft.com/office/drawing/2014/main" val="3653710632"/>
                  </a:ext>
                </a:extLst>
              </a:tr>
              <a:tr h="202595">
                <a:tc>
                  <a:txBody>
                    <a:bodyPr/>
                    <a:lstStyle/>
                    <a:p>
                      <a:pPr algn="l" fontAlgn="b"/>
                      <a:r>
                        <a:rPr lang="cs-CZ" sz="1100" b="0" i="0" u="none" strike="noStrike">
                          <a:solidFill>
                            <a:srgbClr val="000000"/>
                          </a:solidFill>
                          <a:effectLst/>
                          <a:latin typeface="Calibri" panose="020F0502020204030204" pitchFamily="34" charset="0"/>
                        </a:rPr>
                        <a:t>JMK</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365.23</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204.32</a:t>
                      </a:r>
                    </a:p>
                  </a:txBody>
                  <a:tcPr marL="9525" marR="9525" marT="9525" marB="0" anchor="b">
                    <a:noFill/>
                  </a:tcPr>
                </a:tc>
                <a:extLst>
                  <a:ext uri="{0D108BD9-81ED-4DB2-BD59-A6C34878D82A}">
                    <a16:rowId xmlns:a16="http://schemas.microsoft.com/office/drawing/2014/main" val="2362066607"/>
                  </a:ext>
                </a:extLst>
              </a:tr>
              <a:tr h="202595">
                <a:tc>
                  <a:txBody>
                    <a:bodyPr/>
                    <a:lstStyle/>
                    <a:p>
                      <a:pPr algn="l" fontAlgn="b"/>
                      <a:r>
                        <a:rPr lang="cs-CZ" sz="1100" b="0" i="0" u="none" strike="noStrike">
                          <a:solidFill>
                            <a:srgbClr val="000000"/>
                          </a:solidFill>
                          <a:effectLst/>
                          <a:latin typeface="Calibri" panose="020F0502020204030204" pitchFamily="34" charset="0"/>
                        </a:rPr>
                        <a:t>LIB</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375.00</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217.05</a:t>
                      </a:r>
                    </a:p>
                  </a:txBody>
                  <a:tcPr marL="9525" marR="9525" marT="9525" marB="0" anchor="b"/>
                </a:tc>
                <a:extLst>
                  <a:ext uri="{0D108BD9-81ED-4DB2-BD59-A6C34878D82A}">
                    <a16:rowId xmlns:a16="http://schemas.microsoft.com/office/drawing/2014/main" val="379411287"/>
                  </a:ext>
                </a:extLst>
              </a:tr>
              <a:tr h="202595">
                <a:tc>
                  <a:txBody>
                    <a:bodyPr/>
                    <a:lstStyle/>
                    <a:p>
                      <a:pPr algn="l" fontAlgn="b"/>
                      <a:r>
                        <a:rPr lang="cs-CZ" sz="1100" b="0" i="0" u="none" strike="noStrike">
                          <a:solidFill>
                            <a:srgbClr val="000000"/>
                          </a:solidFill>
                          <a:effectLst/>
                          <a:latin typeface="Calibri" panose="020F0502020204030204" pitchFamily="34" charset="0"/>
                        </a:rPr>
                        <a:t>ZLI</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345.62</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188.72</a:t>
                      </a:r>
                    </a:p>
                  </a:txBody>
                  <a:tcPr marL="9525" marR="9525" marT="9525" marB="0" anchor="b">
                    <a:noFill/>
                  </a:tcPr>
                </a:tc>
                <a:extLst>
                  <a:ext uri="{0D108BD9-81ED-4DB2-BD59-A6C34878D82A}">
                    <a16:rowId xmlns:a16="http://schemas.microsoft.com/office/drawing/2014/main" val="2419185582"/>
                  </a:ext>
                </a:extLst>
              </a:tr>
              <a:tr h="202595">
                <a:tc>
                  <a:txBody>
                    <a:bodyPr/>
                    <a:lstStyle/>
                    <a:p>
                      <a:pPr algn="l" fontAlgn="b"/>
                      <a:r>
                        <a:rPr lang="cs-CZ" sz="1100" b="0" i="0" u="none" strike="noStrike">
                          <a:solidFill>
                            <a:srgbClr val="000000"/>
                          </a:solidFill>
                          <a:effectLst/>
                          <a:latin typeface="Calibri" panose="020F0502020204030204" pitchFamily="34" charset="0"/>
                        </a:rPr>
                        <a:t>OLO</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346.14</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196.24</a:t>
                      </a:r>
                    </a:p>
                  </a:txBody>
                  <a:tcPr marL="9525" marR="9525" marT="9525" marB="0" anchor="b"/>
                </a:tc>
                <a:extLst>
                  <a:ext uri="{0D108BD9-81ED-4DB2-BD59-A6C34878D82A}">
                    <a16:rowId xmlns:a16="http://schemas.microsoft.com/office/drawing/2014/main" val="2332163453"/>
                  </a:ext>
                </a:extLst>
              </a:tr>
              <a:tr h="202595">
                <a:tc>
                  <a:txBody>
                    <a:bodyPr/>
                    <a:lstStyle/>
                    <a:p>
                      <a:pPr algn="l" fontAlgn="b"/>
                      <a:r>
                        <a:rPr lang="cs-CZ" sz="1100" b="1" i="0" u="none" strike="noStrike" dirty="0">
                          <a:solidFill>
                            <a:srgbClr val="000000"/>
                          </a:solidFill>
                          <a:effectLst/>
                          <a:latin typeface="Calibri" panose="020F0502020204030204" pitchFamily="34" charset="0"/>
                        </a:rPr>
                        <a:t>ČR</a:t>
                      </a:r>
                    </a:p>
                  </a:txBody>
                  <a:tcPr marL="9525" marR="9525" marT="9525" marB="0" anchor="b">
                    <a:noFill/>
                  </a:tcPr>
                </a:tc>
                <a:tc>
                  <a:txBody>
                    <a:bodyPr/>
                    <a:lstStyle/>
                    <a:p>
                      <a:pPr algn="r" fontAlgn="b"/>
                      <a:r>
                        <a:rPr lang="cs-CZ" sz="1100" b="1" i="0" u="none" strike="noStrike" dirty="0">
                          <a:solidFill>
                            <a:srgbClr val="000000"/>
                          </a:solidFill>
                          <a:effectLst/>
                          <a:latin typeface="Calibri" panose="020F0502020204030204" pitchFamily="34" charset="0"/>
                        </a:rPr>
                        <a:t>367.00</a:t>
                      </a:r>
                    </a:p>
                  </a:txBody>
                  <a:tcPr marL="9525" marR="9525" marT="9525" marB="0" anchor="b">
                    <a:noFill/>
                  </a:tcPr>
                </a:tc>
                <a:tc>
                  <a:txBody>
                    <a:bodyPr/>
                    <a:lstStyle/>
                    <a:p>
                      <a:pPr algn="r" fontAlgn="b"/>
                      <a:r>
                        <a:rPr lang="cs-CZ" sz="1100" b="1" i="0" u="none" strike="noStrike" dirty="0">
                          <a:solidFill>
                            <a:srgbClr val="000000"/>
                          </a:solidFill>
                          <a:effectLst/>
                          <a:latin typeface="Calibri" panose="020F0502020204030204" pitchFamily="34" charset="0"/>
                        </a:rPr>
                        <a:t>217.55</a:t>
                      </a:r>
                    </a:p>
                  </a:txBody>
                  <a:tcPr marL="9525" marR="9525" marT="9525" marB="0" anchor="b">
                    <a:noFill/>
                  </a:tcPr>
                </a:tc>
                <a:extLst>
                  <a:ext uri="{0D108BD9-81ED-4DB2-BD59-A6C34878D82A}">
                    <a16:rowId xmlns:a16="http://schemas.microsoft.com/office/drawing/2014/main" val="2475024669"/>
                  </a:ext>
                </a:extLst>
              </a:tr>
              <a:tr h="202595">
                <a:tc>
                  <a:txBody>
                    <a:bodyPr/>
                    <a:lstStyle/>
                    <a:p>
                      <a:pPr algn="l" fontAlgn="b"/>
                      <a:r>
                        <a:rPr lang="cs-CZ" sz="1100" b="0" i="0" u="none" strike="noStrike">
                          <a:solidFill>
                            <a:srgbClr val="000000"/>
                          </a:solidFill>
                          <a:effectLst/>
                          <a:latin typeface="Calibri" panose="020F0502020204030204" pitchFamily="34" charset="0"/>
                        </a:rPr>
                        <a:t>HRA</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344.69</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199.61</a:t>
                      </a:r>
                    </a:p>
                  </a:txBody>
                  <a:tcPr marL="9525" marR="9525" marT="9525" marB="0" anchor="b"/>
                </a:tc>
                <a:extLst>
                  <a:ext uri="{0D108BD9-81ED-4DB2-BD59-A6C34878D82A}">
                    <a16:rowId xmlns:a16="http://schemas.microsoft.com/office/drawing/2014/main" val="2737006961"/>
                  </a:ext>
                </a:extLst>
              </a:tr>
              <a:tr h="202595">
                <a:tc>
                  <a:txBody>
                    <a:bodyPr/>
                    <a:lstStyle/>
                    <a:p>
                      <a:pPr algn="l" fontAlgn="b"/>
                      <a:r>
                        <a:rPr lang="cs-CZ" sz="1100" b="0" i="0" u="none" strike="noStrike">
                          <a:solidFill>
                            <a:srgbClr val="000000"/>
                          </a:solidFill>
                          <a:effectLst/>
                          <a:latin typeface="Calibri" panose="020F0502020204030204" pitchFamily="34" charset="0"/>
                        </a:rPr>
                        <a:t>PLZ</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376.41</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234.91</a:t>
                      </a:r>
                    </a:p>
                  </a:txBody>
                  <a:tcPr marL="9525" marR="9525" marT="9525" marB="0" anchor="b">
                    <a:noFill/>
                  </a:tcPr>
                </a:tc>
                <a:extLst>
                  <a:ext uri="{0D108BD9-81ED-4DB2-BD59-A6C34878D82A}">
                    <a16:rowId xmlns:a16="http://schemas.microsoft.com/office/drawing/2014/main" val="810895883"/>
                  </a:ext>
                </a:extLst>
              </a:tr>
              <a:tr h="202595">
                <a:tc>
                  <a:txBody>
                    <a:bodyPr/>
                    <a:lstStyle/>
                    <a:p>
                      <a:pPr algn="l" fontAlgn="b"/>
                      <a:r>
                        <a:rPr lang="cs-CZ" sz="1100" b="0" i="0" u="none" strike="noStrike">
                          <a:solidFill>
                            <a:srgbClr val="000000"/>
                          </a:solidFill>
                          <a:effectLst/>
                          <a:latin typeface="Calibri" panose="020F0502020204030204" pitchFamily="34" charset="0"/>
                        </a:rPr>
                        <a:t>PAR</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355.70</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216.43</a:t>
                      </a:r>
                    </a:p>
                  </a:txBody>
                  <a:tcPr marL="9525" marR="9525" marT="9525" marB="0" anchor="b">
                    <a:lnB w="12700" cmpd="sng">
                      <a:noFill/>
                    </a:lnB>
                  </a:tcPr>
                </a:tc>
                <a:extLst>
                  <a:ext uri="{0D108BD9-81ED-4DB2-BD59-A6C34878D82A}">
                    <a16:rowId xmlns:a16="http://schemas.microsoft.com/office/drawing/2014/main" val="3517206258"/>
                  </a:ext>
                </a:extLst>
              </a:tr>
              <a:tr h="202595">
                <a:tc>
                  <a:txBody>
                    <a:bodyPr/>
                    <a:lstStyle/>
                    <a:p>
                      <a:pPr algn="l" fontAlgn="b"/>
                      <a:r>
                        <a:rPr lang="cs-CZ" sz="1100" b="0" i="0" u="none" strike="noStrike">
                          <a:solidFill>
                            <a:srgbClr val="000000"/>
                          </a:solidFill>
                          <a:effectLst/>
                          <a:latin typeface="Calibri" panose="020F0502020204030204" pitchFamily="34" charset="0"/>
                        </a:rPr>
                        <a:t>KAR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393.00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259.12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202595">
                <a:tc>
                  <a:txBody>
                    <a:bodyPr/>
                    <a:lstStyle/>
                    <a:p>
                      <a:pPr algn="l" fontAlgn="b"/>
                      <a:r>
                        <a:rPr lang="cs-CZ" sz="1100" b="0" i="0" u="none" strike="noStrike">
                          <a:solidFill>
                            <a:srgbClr val="000000"/>
                          </a:solidFill>
                          <a:effectLst/>
                          <a:latin typeface="Calibri" panose="020F0502020204030204" pitchFamily="34" charset="0"/>
                        </a:rPr>
                        <a:t>JHC</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350.84</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222.55</a:t>
                      </a:r>
                    </a:p>
                  </a:txBody>
                  <a:tcPr marL="9525" marR="9525" marT="9525" marB="0" anchor="b">
                    <a:lnT w="12700" cmpd="sng">
                      <a:noFill/>
                    </a:lnT>
                  </a:tcPr>
                </a:tc>
                <a:extLst>
                  <a:ext uri="{0D108BD9-81ED-4DB2-BD59-A6C34878D82A}">
                    <a16:rowId xmlns:a16="http://schemas.microsoft.com/office/drawing/2014/main" val="1326716165"/>
                  </a:ext>
                </a:extLst>
              </a:tr>
              <a:tr h="202595">
                <a:tc>
                  <a:txBody>
                    <a:bodyPr/>
                    <a:lstStyle/>
                    <a:p>
                      <a:pPr algn="l" fontAlgn="b"/>
                      <a:r>
                        <a:rPr lang="cs-CZ" sz="1100" b="0" i="0" u="none" strike="noStrike">
                          <a:solidFill>
                            <a:srgbClr val="000000"/>
                          </a:solidFill>
                          <a:effectLst/>
                          <a:latin typeface="Calibri" panose="020F0502020204030204" pitchFamily="34" charset="0"/>
                        </a:rPr>
                        <a:t>PHA</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334.81</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234.70</a:t>
                      </a:r>
                    </a:p>
                  </a:txBody>
                  <a:tcPr marL="9525" marR="9525" marT="9525" marB="0" anchor="b">
                    <a:noFill/>
                  </a:tcPr>
                </a:tc>
                <a:extLst>
                  <a:ext uri="{0D108BD9-81ED-4DB2-BD59-A6C34878D82A}">
                    <a16:rowId xmlns:a16="http://schemas.microsoft.com/office/drawing/2014/main" val="1960998618"/>
                  </a:ext>
                </a:extLst>
              </a:tr>
            </a:tbl>
          </a:graphicData>
        </a:graphic>
      </p:graphicFrame>
      <p:sp>
        <p:nvSpPr>
          <p:cNvPr id="22" name="Obdélník 21"/>
          <p:cNvSpPr/>
          <p:nvPr/>
        </p:nvSpPr>
        <p:spPr>
          <a:xfrm>
            <a:off x="461804" y="1524995"/>
            <a:ext cx="46902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Standardizovaná úmrtnost podle pohlaví a kraje bydliště</a:t>
            </a:r>
            <a:b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(na 100 000 osob) - Novotvary</a:t>
            </a:r>
            <a:endPar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ovéPole 22"/>
          <p:cNvSpPr txBox="1"/>
          <p:nvPr/>
        </p:nvSpPr>
        <p:spPr>
          <a:xfrm>
            <a:off x="3009555" y="2525889"/>
            <a:ext cx="19673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1" u="none" strike="noStrike" kern="1200" cap="none" spc="0" normalizeH="0" baseline="0" noProof="0" dirty="0" smtClean="0">
                <a:ln>
                  <a:noFill/>
                </a:ln>
                <a:solidFill>
                  <a:prstClr val="black"/>
                </a:solidFill>
                <a:effectLst/>
                <a:uLnTx/>
                <a:uFillTx/>
                <a:latin typeface="Calibri" panose="020F0502020204030204"/>
                <a:ea typeface="+mn-ea"/>
                <a:cs typeface="+mn-cs"/>
              </a:rPr>
              <a:t>Rozdíl muži - ženy</a:t>
            </a:r>
            <a:endParaRPr kumimoji="0" lang="cs-CZ"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4" name="Graf 23"/>
          <p:cNvGraphicFramePr/>
          <p:nvPr>
            <p:extLst/>
          </p:nvPr>
        </p:nvGraphicFramePr>
        <p:xfrm>
          <a:off x="2273618" y="2649894"/>
          <a:ext cx="3195961" cy="33595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abulka 24"/>
          <p:cNvGraphicFramePr>
            <a:graphicFrameLocks noGrp="1"/>
          </p:cNvGraphicFramePr>
          <p:nvPr>
            <p:extLst/>
          </p:nvPr>
        </p:nvGraphicFramePr>
        <p:xfrm>
          <a:off x="6362585" y="2393274"/>
          <a:ext cx="1994250" cy="3610957"/>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tblGrid>
              <a:tr h="572032">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202595">
                <a:tc>
                  <a:txBody>
                    <a:bodyPr/>
                    <a:lstStyle/>
                    <a:p>
                      <a:pPr algn="l" fontAlgn="b"/>
                      <a:r>
                        <a:rPr lang="cs-CZ" sz="1100" b="0" i="0" u="none" strike="noStrike">
                          <a:solidFill>
                            <a:srgbClr val="000000"/>
                          </a:solidFill>
                          <a:effectLst/>
                          <a:latin typeface="Calibri" panose="020F0502020204030204" pitchFamily="34" charset="0"/>
                        </a:rPr>
                        <a:t>MSK</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152.40</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65.62</a:t>
                      </a:r>
                    </a:p>
                  </a:txBody>
                  <a:tcPr marL="9525" marR="9525" marT="9525" marB="0" anchor="b">
                    <a:solidFill>
                      <a:schemeClr val="bg1"/>
                    </a:solidFill>
                  </a:tcPr>
                </a:tc>
                <a:extLst>
                  <a:ext uri="{0D108BD9-81ED-4DB2-BD59-A6C34878D82A}">
                    <a16:rowId xmlns:a16="http://schemas.microsoft.com/office/drawing/2014/main" val="3583196802"/>
                  </a:ext>
                </a:extLst>
              </a:tr>
              <a:tr h="202595">
                <a:tc>
                  <a:txBody>
                    <a:bodyPr/>
                    <a:lstStyle/>
                    <a:p>
                      <a:pPr algn="l" fontAlgn="b"/>
                      <a:r>
                        <a:rPr lang="cs-CZ" sz="1100" b="0" i="0" u="none" strike="noStrike">
                          <a:solidFill>
                            <a:srgbClr val="000000"/>
                          </a:solidFill>
                          <a:effectLst/>
                          <a:latin typeface="Calibri" panose="020F0502020204030204" pitchFamily="34" charset="0"/>
                        </a:rPr>
                        <a:t>PAR</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145.15</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64.96</a:t>
                      </a:r>
                    </a:p>
                  </a:txBody>
                  <a:tcPr marL="9525" marR="9525" marT="9525" marB="0" anchor="b"/>
                </a:tc>
                <a:extLst>
                  <a:ext uri="{0D108BD9-81ED-4DB2-BD59-A6C34878D82A}">
                    <a16:rowId xmlns:a16="http://schemas.microsoft.com/office/drawing/2014/main" val="3624975120"/>
                  </a:ext>
                </a:extLst>
              </a:tr>
              <a:tr h="202595">
                <a:tc>
                  <a:txBody>
                    <a:bodyPr/>
                    <a:lstStyle/>
                    <a:p>
                      <a:pPr algn="l" fontAlgn="b"/>
                      <a:r>
                        <a:rPr lang="cs-CZ" sz="1100" b="0" i="0" u="none" strike="noStrike">
                          <a:solidFill>
                            <a:srgbClr val="000000"/>
                          </a:solidFill>
                          <a:effectLst/>
                          <a:latin typeface="Calibri" panose="020F0502020204030204" pitchFamily="34" charset="0"/>
                        </a:rPr>
                        <a:t>OLO</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145.00</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70.33</a:t>
                      </a:r>
                    </a:p>
                  </a:txBody>
                  <a:tcPr marL="9525" marR="9525" marT="9525" marB="0" anchor="b">
                    <a:noFill/>
                  </a:tcPr>
                </a:tc>
                <a:extLst>
                  <a:ext uri="{0D108BD9-81ED-4DB2-BD59-A6C34878D82A}">
                    <a16:rowId xmlns:a16="http://schemas.microsoft.com/office/drawing/2014/main" val="3169750780"/>
                  </a:ext>
                </a:extLst>
              </a:tr>
              <a:tr h="202595">
                <a:tc>
                  <a:txBody>
                    <a:bodyPr/>
                    <a:lstStyle/>
                    <a:p>
                      <a:pPr algn="l" fontAlgn="b"/>
                      <a:r>
                        <a:rPr lang="cs-CZ" sz="1100" b="0" i="0" u="none" strike="noStrike">
                          <a:solidFill>
                            <a:srgbClr val="000000"/>
                          </a:solidFill>
                          <a:effectLst/>
                          <a:latin typeface="Calibri" panose="020F0502020204030204" pitchFamily="34" charset="0"/>
                        </a:rPr>
                        <a:t>ZLI</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127.35</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56.17</a:t>
                      </a:r>
                    </a:p>
                  </a:txBody>
                  <a:tcPr marL="9525" marR="9525" marT="9525" marB="0" anchor="b"/>
                </a:tc>
                <a:extLst>
                  <a:ext uri="{0D108BD9-81ED-4DB2-BD59-A6C34878D82A}">
                    <a16:rowId xmlns:a16="http://schemas.microsoft.com/office/drawing/2014/main" val="3653710632"/>
                  </a:ext>
                </a:extLst>
              </a:tr>
              <a:tr h="202595">
                <a:tc>
                  <a:txBody>
                    <a:bodyPr/>
                    <a:lstStyle/>
                    <a:p>
                      <a:pPr algn="l" fontAlgn="b"/>
                      <a:r>
                        <a:rPr lang="cs-CZ" sz="1100" b="0" i="0" u="none" strike="noStrike">
                          <a:solidFill>
                            <a:srgbClr val="000000"/>
                          </a:solidFill>
                          <a:effectLst/>
                          <a:latin typeface="Calibri" panose="020F0502020204030204" pitchFamily="34" charset="0"/>
                        </a:rPr>
                        <a:t>VYS</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121.91</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53.73</a:t>
                      </a:r>
                    </a:p>
                  </a:txBody>
                  <a:tcPr marL="9525" marR="9525" marT="9525" marB="0" anchor="b">
                    <a:noFill/>
                  </a:tcPr>
                </a:tc>
                <a:extLst>
                  <a:ext uri="{0D108BD9-81ED-4DB2-BD59-A6C34878D82A}">
                    <a16:rowId xmlns:a16="http://schemas.microsoft.com/office/drawing/2014/main" val="2362066607"/>
                  </a:ext>
                </a:extLst>
              </a:tr>
              <a:tr h="202595">
                <a:tc>
                  <a:txBody>
                    <a:bodyPr/>
                    <a:lstStyle/>
                    <a:p>
                      <a:pPr algn="l" fontAlgn="b"/>
                      <a:r>
                        <a:rPr lang="cs-CZ" sz="1100" b="0" i="0" u="none" strike="noStrike">
                          <a:solidFill>
                            <a:srgbClr val="000000"/>
                          </a:solidFill>
                          <a:effectLst/>
                          <a:latin typeface="Calibri" panose="020F0502020204030204" pitchFamily="34" charset="0"/>
                        </a:rPr>
                        <a:t>KAR</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154.07</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90.02</a:t>
                      </a:r>
                    </a:p>
                  </a:txBody>
                  <a:tcPr marL="9525" marR="9525" marT="9525" marB="0" anchor="b"/>
                </a:tc>
                <a:extLst>
                  <a:ext uri="{0D108BD9-81ED-4DB2-BD59-A6C34878D82A}">
                    <a16:rowId xmlns:a16="http://schemas.microsoft.com/office/drawing/2014/main" val="379411287"/>
                  </a:ext>
                </a:extLst>
              </a:tr>
              <a:tr h="202595">
                <a:tc>
                  <a:txBody>
                    <a:bodyPr/>
                    <a:lstStyle/>
                    <a:p>
                      <a:pPr algn="l" fontAlgn="b"/>
                      <a:r>
                        <a:rPr lang="cs-CZ" sz="1100" b="0" i="0" u="none" strike="noStrike">
                          <a:solidFill>
                            <a:srgbClr val="000000"/>
                          </a:solidFill>
                          <a:effectLst/>
                          <a:latin typeface="Calibri" panose="020F0502020204030204" pitchFamily="34" charset="0"/>
                        </a:rPr>
                        <a:t>JMK</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121.13</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64.68</a:t>
                      </a:r>
                    </a:p>
                  </a:txBody>
                  <a:tcPr marL="9525" marR="9525" marT="9525" marB="0" anchor="b">
                    <a:noFill/>
                  </a:tcPr>
                </a:tc>
                <a:extLst>
                  <a:ext uri="{0D108BD9-81ED-4DB2-BD59-A6C34878D82A}">
                    <a16:rowId xmlns:a16="http://schemas.microsoft.com/office/drawing/2014/main" val="2419185582"/>
                  </a:ext>
                </a:extLst>
              </a:tr>
              <a:tr h="202595">
                <a:tc>
                  <a:txBody>
                    <a:bodyPr/>
                    <a:lstStyle/>
                    <a:p>
                      <a:pPr algn="l" fontAlgn="b"/>
                      <a:r>
                        <a:rPr lang="cs-CZ" sz="1100" b="1" i="0" u="none" strike="noStrike" dirty="0">
                          <a:solidFill>
                            <a:srgbClr val="000000"/>
                          </a:solidFill>
                          <a:effectLst/>
                          <a:latin typeface="Calibri" panose="020F0502020204030204" pitchFamily="34" charset="0"/>
                        </a:rPr>
                        <a:t>ČR</a:t>
                      </a:r>
                    </a:p>
                  </a:txBody>
                  <a:tcPr marL="9525" marR="9525" marT="9525" marB="0" anchor="b"/>
                </a:tc>
                <a:tc>
                  <a:txBody>
                    <a:bodyPr/>
                    <a:lstStyle/>
                    <a:p>
                      <a:pPr algn="r" fontAlgn="b"/>
                      <a:r>
                        <a:rPr lang="cs-CZ" sz="1100" b="1" i="0" u="none" strike="noStrike" dirty="0">
                          <a:solidFill>
                            <a:srgbClr val="000000"/>
                          </a:solidFill>
                          <a:effectLst/>
                          <a:latin typeface="Calibri" panose="020F0502020204030204" pitchFamily="34" charset="0"/>
                        </a:rPr>
                        <a:t>123.92</a:t>
                      </a:r>
                    </a:p>
                  </a:txBody>
                  <a:tcPr marL="9525" marR="9525" marT="9525" marB="0" anchor="b"/>
                </a:tc>
                <a:tc>
                  <a:txBody>
                    <a:bodyPr/>
                    <a:lstStyle/>
                    <a:p>
                      <a:pPr algn="r" fontAlgn="b"/>
                      <a:r>
                        <a:rPr lang="cs-CZ" sz="1100" b="1" i="0" u="none" strike="noStrike" dirty="0">
                          <a:solidFill>
                            <a:srgbClr val="000000"/>
                          </a:solidFill>
                          <a:effectLst/>
                          <a:latin typeface="Calibri" panose="020F0502020204030204" pitchFamily="34" charset="0"/>
                        </a:rPr>
                        <a:t>67.99</a:t>
                      </a:r>
                    </a:p>
                  </a:txBody>
                  <a:tcPr marL="9525" marR="9525" marT="9525" marB="0" anchor="b"/>
                </a:tc>
                <a:extLst>
                  <a:ext uri="{0D108BD9-81ED-4DB2-BD59-A6C34878D82A}">
                    <a16:rowId xmlns:a16="http://schemas.microsoft.com/office/drawing/2014/main" val="2332163453"/>
                  </a:ext>
                </a:extLst>
              </a:tr>
              <a:tr h="202595">
                <a:tc>
                  <a:txBody>
                    <a:bodyPr/>
                    <a:lstStyle/>
                    <a:p>
                      <a:pPr algn="l" fontAlgn="b"/>
                      <a:r>
                        <a:rPr lang="cs-CZ" sz="1100" b="0" i="0" u="none" strike="noStrike">
                          <a:solidFill>
                            <a:srgbClr val="000000"/>
                          </a:solidFill>
                          <a:effectLst/>
                          <a:latin typeface="Calibri" panose="020F0502020204030204" pitchFamily="34" charset="0"/>
                        </a:rPr>
                        <a:t>JHC</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140.01</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90.53</a:t>
                      </a:r>
                    </a:p>
                  </a:txBody>
                  <a:tcPr marL="9525" marR="9525" marT="9525" marB="0" anchor="b">
                    <a:noFill/>
                  </a:tcPr>
                </a:tc>
                <a:extLst>
                  <a:ext uri="{0D108BD9-81ED-4DB2-BD59-A6C34878D82A}">
                    <a16:rowId xmlns:a16="http://schemas.microsoft.com/office/drawing/2014/main" val="2475024669"/>
                  </a:ext>
                </a:extLst>
              </a:tr>
              <a:tr h="202595">
                <a:tc>
                  <a:txBody>
                    <a:bodyPr/>
                    <a:lstStyle/>
                    <a:p>
                      <a:pPr algn="l" fontAlgn="b"/>
                      <a:r>
                        <a:rPr lang="cs-CZ" sz="1100" b="0" i="0" u="none" strike="noStrike">
                          <a:solidFill>
                            <a:srgbClr val="000000"/>
                          </a:solidFill>
                          <a:effectLst/>
                          <a:latin typeface="Calibri" panose="020F0502020204030204" pitchFamily="34" charset="0"/>
                        </a:rPr>
                        <a:t>STC</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112.64</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66.04</a:t>
                      </a:r>
                    </a:p>
                  </a:txBody>
                  <a:tcPr marL="9525" marR="9525" marT="9525" marB="0" anchor="b"/>
                </a:tc>
                <a:extLst>
                  <a:ext uri="{0D108BD9-81ED-4DB2-BD59-A6C34878D82A}">
                    <a16:rowId xmlns:a16="http://schemas.microsoft.com/office/drawing/2014/main" val="2737006961"/>
                  </a:ext>
                </a:extLst>
              </a:tr>
              <a:tr h="202595">
                <a:tc>
                  <a:txBody>
                    <a:bodyPr/>
                    <a:lstStyle/>
                    <a:p>
                      <a:pPr algn="l" fontAlgn="b"/>
                      <a:r>
                        <a:rPr lang="cs-CZ" sz="1100" b="0" i="0" u="none" strike="noStrike">
                          <a:solidFill>
                            <a:srgbClr val="000000"/>
                          </a:solidFill>
                          <a:effectLst/>
                          <a:latin typeface="Calibri" panose="020F0502020204030204" pitchFamily="34" charset="0"/>
                        </a:rPr>
                        <a:t>LIB</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118.62</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72.53</a:t>
                      </a:r>
                    </a:p>
                  </a:txBody>
                  <a:tcPr marL="9525" marR="9525" marT="9525" marB="0" anchor="b">
                    <a:noFill/>
                  </a:tcPr>
                </a:tc>
                <a:extLst>
                  <a:ext uri="{0D108BD9-81ED-4DB2-BD59-A6C34878D82A}">
                    <a16:rowId xmlns:a16="http://schemas.microsoft.com/office/drawing/2014/main" val="810895883"/>
                  </a:ext>
                </a:extLst>
              </a:tr>
              <a:tr h="202595">
                <a:tc>
                  <a:txBody>
                    <a:bodyPr/>
                    <a:lstStyle/>
                    <a:p>
                      <a:pPr algn="l" fontAlgn="b"/>
                      <a:r>
                        <a:rPr lang="cs-CZ" sz="1100" b="0" i="0" u="none" strike="noStrike" dirty="0">
                          <a:solidFill>
                            <a:srgbClr val="000000"/>
                          </a:solidFill>
                          <a:effectLst/>
                          <a:latin typeface="Calibri" panose="020F0502020204030204" pitchFamily="34" charset="0"/>
                        </a:rPr>
                        <a:t>PHA</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104.88</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63.30</a:t>
                      </a:r>
                    </a:p>
                  </a:txBody>
                  <a:tcPr marL="9525" marR="9525" marT="9525" marB="0" anchor="b">
                    <a:lnB w="12700" cmpd="sng">
                      <a:noFill/>
                    </a:lnB>
                  </a:tcPr>
                </a:tc>
                <a:extLst>
                  <a:ext uri="{0D108BD9-81ED-4DB2-BD59-A6C34878D82A}">
                    <a16:rowId xmlns:a16="http://schemas.microsoft.com/office/drawing/2014/main" val="3517206258"/>
                  </a:ext>
                </a:extLst>
              </a:tr>
              <a:tr h="202595">
                <a:tc>
                  <a:txBody>
                    <a:bodyPr/>
                    <a:lstStyle/>
                    <a:p>
                      <a:pPr algn="l" fontAlgn="b"/>
                      <a:r>
                        <a:rPr lang="cs-CZ" sz="1100" b="0" i="0" u="none" strike="noStrike">
                          <a:solidFill>
                            <a:srgbClr val="000000"/>
                          </a:solidFill>
                          <a:effectLst/>
                          <a:latin typeface="Calibri" panose="020F0502020204030204" pitchFamily="34" charset="0"/>
                        </a:rPr>
                        <a:t>UST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115.35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73.80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202595">
                <a:tc>
                  <a:txBody>
                    <a:bodyPr/>
                    <a:lstStyle/>
                    <a:p>
                      <a:pPr algn="l" fontAlgn="b"/>
                      <a:r>
                        <a:rPr lang="cs-CZ" sz="1100" b="0" i="0" u="none" strike="noStrike">
                          <a:solidFill>
                            <a:srgbClr val="000000"/>
                          </a:solidFill>
                          <a:effectLst/>
                          <a:latin typeface="Calibri" panose="020F0502020204030204" pitchFamily="34" charset="0"/>
                        </a:rPr>
                        <a:t>HRA</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108.46</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75.16</a:t>
                      </a:r>
                    </a:p>
                  </a:txBody>
                  <a:tcPr marL="9525" marR="9525" marT="9525" marB="0" anchor="b">
                    <a:lnT w="12700" cmpd="sng">
                      <a:noFill/>
                    </a:lnT>
                  </a:tcPr>
                </a:tc>
                <a:extLst>
                  <a:ext uri="{0D108BD9-81ED-4DB2-BD59-A6C34878D82A}">
                    <a16:rowId xmlns:a16="http://schemas.microsoft.com/office/drawing/2014/main" val="1326716165"/>
                  </a:ext>
                </a:extLst>
              </a:tr>
              <a:tr h="202595">
                <a:tc>
                  <a:txBody>
                    <a:bodyPr/>
                    <a:lstStyle/>
                    <a:p>
                      <a:pPr algn="l" fontAlgn="b"/>
                      <a:r>
                        <a:rPr lang="cs-CZ" sz="1100" b="0" i="0" u="none" strike="noStrike">
                          <a:solidFill>
                            <a:srgbClr val="000000"/>
                          </a:solidFill>
                          <a:effectLst/>
                          <a:latin typeface="Calibri" panose="020F0502020204030204" pitchFamily="34" charset="0"/>
                        </a:rPr>
                        <a:t>PLZ</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93.88</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63.52</a:t>
                      </a:r>
                    </a:p>
                  </a:txBody>
                  <a:tcPr marL="9525" marR="9525" marT="9525" marB="0" anchor="b">
                    <a:noFill/>
                  </a:tcPr>
                </a:tc>
                <a:extLst>
                  <a:ext uri="{0D108BD9-81ED-4DB2-BD59-A6C34878D82A}">
                    <a16:rowId xmlns:a16="http://schemas.microsoft.com/office/drawing/2014/main" val="1960998618"/>
                  </a:ext>
                </a:extLst>
              </a:tr>
            </a:tbl>
          </a:graphicData>
        </a:graphic>
      </p:graphicFrame>
      <p:sp>
        <p:nvSpPr>
          <p:cNvPr id="26" name="Obdélník 25"/>
          <p:cNvSpPr/>
          <p:nvPr/>
        </p:nvSpPr>
        <p:spPr>
          <a:xfrm>
            <a:off x="6362584" y="1524995"/>
            <a:ext cx="46902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Standardizovaná úmrtnost podle pohlaví a kraje bydliště</a:t>
            </a:r>
            <a:b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(na 100 000 osob) – Nemoci dýchací soustavy</a:t>
            </a:r>
            <a:endPar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7" name="Graf 26"/>
          <p:cNvGraphicFramePr/>
          <p:nvPr>
            <p:extLst/>
          </p:nvPr>
        </p:nvGraphicFramePr>
        <p:xfrm>
          <a:off x="8174398" y="2802888"/>
          <a:ext cx="3195961" cy="3359514"/>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ovéPole 27"/>
          <p:cNvSpPr txBox="1"/>
          <p:nvPr/>
        </p:nvSpPr>
        <p:spPr>
          <a:xfrm>
            <a:off x="8707697" y="2617479"/>
            <a:ext cx="19673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1" u="none" strike="noStrike" kern="1200" cap="none" spc="0" normalizeH="0" baseline="0" noProof="0" dirty="0" smtClean="0">
                <a:ln>
                  <a:noFill/>
                </a:ln>
                <a:solidFill>
                  <a:prstClr val="black"/>
                </a:solidFill>
                <a:effectLst/>
                <a:uLnTx/>
                <a:uFillTx/>
                <a:latin typeface="Calibri" panose="020F0502020204030204"/>
                <a:ea typeface="+mn-ea"/>
                <a:cs typeface="+mn-cs"/>
              </a:rPr>
              <a:t>Rozdíl muži - ženy</a:t>
            </a:r>
            <a:endParaRPr kumimoji="0" lang="cs-CZ"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521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54887" y="1499616"/>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00023" y="1033668"/>
            <a:ext cx="895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1200" cap="none" spc="0" normalizeH="0" baseline="0" noProof="0" dirty="0" smtClean="0">
                <a:ln>
                  <a:noFill/>
                </a:ln>
                <a:solidFill>
                  <a:prstClr val="black"/>
                </a:solidFill>
                <a:effectLst/>
                <a:uLnTx/>
                <a:uFillTx/>
                <a:latin typeface="Calibri" panose="020F0502020204030204"/>
                <a:ea typeface="+mn-ea"/>
                <a:cs typeface="+mn-cs"/>
              </a:rPr>
              <a:t>LPZ</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p:cNvSpPr>
            <a:spLocks noGrp="1"/>
          </p:cNvSpPr>
          <p:nvPr>
            <p:ph type="title"/>
          </p:nvPr>
        </p:nvSpPr>
        <p:spPr/>
        <p:txBody>
          <a:bodyPr>
            <a:normAutofit fontScale="90000"/>
          </a:bodyPr>
          <a:lstStyle/>
          <a:p>
            <a:r>
              <a:rPr lang="en-US" dirty="0" err="1"/>
              <a:t>Standardizovaná</a:t>
            </a:r>
            <a:r>
              <a:rPr lang="en-US" dirty="0"/>
              <a:t> </a:t>
            </a:r>
            <a:r>
              <a:rPr lang="en-US" dirty="0" err="1"/>
              <a:t>úmrtnost</a:t>
            </a:r>
            <a:r>
              <a:rPr lang="en-US" dirty="0"/>
              <a:t> </a:t>
            </a:r>
            <a:r>
              <a:rPr lang="en-US" dirty="0" err="1"/>
              <a:t>podle</a:t>
            </a:r>
            <a:r>
              <a:rPr lang="en-US" dirty="0"/>
              <a:t> </a:t>
            </a:r>
            <a:r>
              <a:rPr lang="en-US" dirty="0" err="1"/>
              <a:t>příčin</a:t>
            </a:r>
            <a:r>
              <a:rPr lang="en-US" dirty="0"/>
              <a:t> </a:t>
            </a:r>
            <a:r>
              <a:rPr lang="cs-CZ" dirty="0" smtClean="0"/>
              <a:t>úmrtí </a:t>
            </a:r>
            <a:r>
              <a:rPr lang="en-US" dirty="0"/>
              <a:t>a </a:t>
            </a:r>
            <a:r>
              <a:rPr lang="en-US" dirty="0" err="1"/>
              <a:t>kraje</a:t>
            </a:r>
            <a:r>
              <a:rPr lang="en-US" dirty="0"/>
              <a:t> </a:t>
            </a:r>
            <a:r>
              <a:rPr lang="en-US" dirty="0" err="1"/>
              <a:t>bydliště</a:t>
            </a:r>
            <a:r>
              <a:rPr lang="cs-CZ" dirty="0"/>
              <a:t/>
            </a:r>
            <a:br>
              <a:rPr lang="cs-CZ" dirty="0"/>
            </a:br>
            <a:r>
              <a:rPr lang="en-US" dirty="0"/>
              <a:t>(</a:t>
            </a:r>
            <a:r>
              <a:rPr lang="en-US" dirty="0" err="1"/>
              <a:t>na</a:t>
            </a:r>
            <a:r>
              <a:rPr lang="en-US" dirty="0"/>
              <a:t> 100 000 </a:t>
            </a:r>
            <a:r>
              <a:rPr lang="en-US" dirty="0" err="1"/>
              <a:t>osob</a:t>
            </a:r>
            <a:r>
              <a:rPr lang="en-US" dirty="0" smtClean="0"/>
              <a:t>)</a:t>
            </a:r>
            <a:r>
              <a:rPr lang="cs-CZ" dirty="0" smtClean="0"/>
              <a:t>: rozdíl v úmrtnosti mužů a žen </a:t>
            </a:r>
            <a:endParaRPr lang="en-US" dirty="0"/>
          </a:p>
        </p:txBody>
      </p:sp>
      <p:sp>
        <p:nvSpPr>
          <p:cNvPr id="15" name="Obdélník 14"/>
          <p:cNvSpPr/>
          <p:nvPr/>
        </p:nvSpPr>
        <p:spPr>
          <a:xfrm>
            <a:off x="6194855" y="1499616"/>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Tabulka 9"/>
          <p:cNvGraphicFramePr>
            <a:graphicFrameLocks noGrp="1"/>
          </p:cNvGraphicFramePr>
          <p:nvPr>
            <p:extLst/>
          </p:nvPr>
        </p:nvGraphicFramePr>
        <p:xfrm>
          <a:off x="461805" y="2240280"/>
          <a:ext cx="1994250" cy="3610957"/>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tblGrid>
              <a:tr h="572032">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202595">
                <a:tc>
                  <a:txBody>
                    <a:bodyPr/>
                    <a:lstStyle/>
                    <a:p>
                      <a:pPr algn="l" fontAlgn="b"/>
                      <a:r>
                        <a:rPr lang="cs-CZ" sz="1100" b="0" i="0" u="none" strike="noStrike">
                          <a:solidFill>
                            <a:srgbClr val="000000"/>
                          </a:solidFill>
                          <a:effectLst/>
                          <a:latin typeface="Calibri" panose="020F0502020204030204" pitchFamily="34" charset="0"/>
                        </a:rPr>
                        <a:t>OLO</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75.59</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37.84</a:t>
                      </a:r>
                    </a:p>
                  </a:txBody>
                  <a:tcPr marL="9525" marR="9525" marT="9525" marB="0" anchor="b">
                    <a:solidFill>
                      <a:schemeClr val="bg1"/>
                    </a:solidFill>
                  </a:tcPr>
                </a:tc>
                <a:extLst>
                  <a:ext uri="{0D108BD9-81ED-4DB2-BD59-A6C34878D82A}">
                    <a16:rowId xmlns:a16="http://schemas.microsoft.com/office/drawing/2014/main" val="3583196802"/>
                  </a:ext>
                </a:extLst>
              </a:tr>
              <a:tr h="202595">
                <a:tc>
                  <a:txBody>
                    <a:bodyPr/>
                    <a:lstStyle/>
                    <a:p>
                      <a:pPr algn="l" fontAlgn="b"/>
                      <a:r>
                        <a:rPr lang="cs-CZ" sz="1100" b="0" i="0" u="none" strike="noStrike">
                          <a:solidFill>
                            <a:srgbClr val="000000"/>
                          </a:solidFill>
                          <a:effectLst/>
                          <a:latin typeface="Calibri" panose="020F0502020204030204" pitchFamily="34" charset="0"/>
                        </a:rPr>
                        <a:t>JMK</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72.00</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35.38</a:t>
                      </a:r>
                    </a:p>
                  </a:txBody>
                  <a:tcPr marL="9525" marR="9525" marT="9525" marB="0" anchor="b"/>
                </a:tc>
                <a:extLst>
                  <a:ext uri="{0D108BD9-81ED-4DB2-BD59-A6C34878D82A}">
                    <a16:rowId xmlns:a16="http://schemas.microsoft.com/office/drawing/2014/main" val="3624975120"/>
                  </a:ext>
                </a:extLst>
              </a:tr>
              <a:tr h="202595">
                <a:tc>
                  <a:txBody>
                    <a:bodyPr/>
                    <a:lstStyle/>
                    <a:p>
                      <a:pPr algn="l" fontAlgn="b"/>
                      <a:r>
                        <a:rPr lang="cs-CZ" sz="1100" b="0" i="0" u="none" strike="noStrike">
                          <a:solidFill>
                            <a:srgbClr val="000000"/>
                          </a:solidFill>
                          <a:effectLst/>
                          <a:latin typeface="Calibri" panose="020F0502020204030204" pitchFamily="34" charset="0"/>
                        </a:rPr>
                        <a:t>PAR</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67.38</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32.08</a:t>
                      </a:r>
                    </a:p>
                  </a:txBody>
                  <a:tcPr marL="9525" marR="9525" marT="9525" marB="0" anchor="b">
                    <a:noFill/>
                  </a:tcPr>
                </a:tc>
                <a:extLst>
                  <a:ext uri="{0D108BD9-81ED-4DB2-BD59-A6C34878D82A}">
                    <a16:rowId xmlns:a16="http://schemas.microsoft.com/office/drawing/2014/main" val="3169750780"/>
                  </a:ext>
                </a:extLst>
              </a:tr>
              <a:tr h="202595">
                <a:tc>
                  <a:txBody>
                    <a:bodyPr/>
                    <a:lstStyle/>
                    <a:p>
                      <a:pPr algn="l" fontAlgn="b"/>
                      <a:r>
                        <a:rPr lang="cs-CZ" sz="1100" b="0" i="0" u="none" strike="noStrike">
                          <a:solidFill>
                            <a:srgbClr val="000000"/>
                          </a:solidFill>
                          <a:effectLst/>
                          <a:latin typeface="Calibri" panose="020F0502020204030204" pitchFamily="34" charset="0"/>
                        </a:rPr>
                        <a:t>ZLI</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77.69</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42.79</a:t>
                      </a:r>
                    </a:p>
                  </a:txBody>
                  <a:tcPr marL="9525" marR="9525" marT="9525" marB="0" anchor="b"/>
                </a:tc>
                <a:extLst>
                  <a:ext uri="{0D108BD9-81ED-4DB2-BD59-A6C34878D82A}">
                    <a16:rowId xmlns:a16="http://schemas.microsoft.com/office/drawing/2014/main" val="3653710632"/>
                  </a:ext>
                </a:extLst>
              </a:tr>
              <a:tr h="202595">
                <a:tc>
                  <a:txBody>
                    <a:bodyPr/>
                    <a:lstStyle/>
                    <a:p>
                      <a:pPr algn="l" fontAlgn="b"/>
                      <a:r>
                        <a:rPr lang="cs-CZ" sz="1100" b="0" i="0" u="none" strike="noStrike">
                          <a:solidFill>
                            <a:srgbClr val="000000"/>
                          </a:solidFill>
                          <a:effectLst/>
                          <a:latin typeface="Calibri" panose="020F0502020204030204" pitchFamily="34" charset="0"/>
                        </a:rPr>
                        <a:t>MSK</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84.27</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50.95</a:t>
                      </a:r>
                    </a:p>
                  </a:txBody>
                  <a:tcPr marL="9525" marR="9525" marT="9525" marB="0" anchor="b">
                    <a:noFill/>
                  </a:tcPr>
                </a:tc>
                <a:extLst>
                  <a:ext uri="{0D108BD9-81ED-4DB2-BD59-A6C34878D82A}">
                    <a16:rowId xmlns:a16="http://schemas.microsoft.com/office/drawing/2014/main" val="2362066607"/>
                  </a:ext>
                </a:extLst>
              </a:tr>
              <a:tr h="202595">
                <a:tc>
                  <a:txBody>
                    <a:bodyPr/>
                    <a:lstStyle/>
                    <a:p>
                      <a:pPr algn="l" fontAlgn="b"/>
                      <a:r>
                        <a:rPr lang="cs-CZ" sz="1100" b="0" i="0" u="none" strike="noStrike">
                          <a:solidFill>
                            <a:srgbClr val="000000"/>
                          </a:solidFill>
                          <a:effectLst/>
                          <a:latin typeface="Calibri" panose="020F0502020204030204" pitchFamily="34" charset="0"/>
                        </a:rPr>
                        <a:t>VYS</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60.93</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27.75</a:t>
                      </a:r>
                    </a:p>
                  </a:txBody>
                  <a:tcPr marL="9525" marR="9525" marT="9525" marB="0" anchor="b"/>
                </a:tc>
                <a:extLst>
                  <a:ext uri="{0D108BD9-81ED-4DB2-BD59-A6C34878D82A}">
                    <a16:rowId xmlns:a16="http://schemas.microsoft.com/office/drawing/2014/main" val="379411287"/>
                  </a:ext>
                </a:extLst>
              </a:tr>
              <a:tr h="202595">
                <a:tc>
                  <a:txBody>
                    <a:bodyPr/>
                    <a:lstStyle/>
                    <a:p>
                      <a:pPr algn="l" fontAlgn="b"/>
                      <a:r>
                        <a:rPr lang="cs-CZ" sz="1100" b="0" i="0" u="none" strike="noStrike">
                          <a:solidFill>
                            <a:srgbClr val="000000"/>
                          </a:solidFill>
                          <a:effectLst/>
                          <a:latin typeface="Calibri" panose="020F0502020204030204" pitchFamily="34" charset="0"/>
                        </a:rPr>
                        <a:t>KAR</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74.28</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44.83</a:t>
                      </a:r>
                    </a:p>
                  </a:txBody>
                  <a:tcPr marL="9525" marR="9525" marT="9525" marB="0" anchor="b">
                    <a:noFill/>
                  </a:tcPr>
                </a:tc>
                <a:extLst>
                  <a:ext uri="{0D108BD9-81ED-4DB2-BD59-A6C34878D82A}">
                    <a16:rowId xmlns:a16="http://schemas.microsoft.com/office/drawing/2014/main" val="2419185582"/>
                  </a:ext>
                </a:extLst>
              </a:tr>
              <a:tr h="202595">
                <a:tc>
                  <a:txBody>
                    <a:bodyPr/>
                    <a:lstStyle/>
                    <a:p>
                      <a:pPr algn="l" fontAlgn="b"/>
                      <a:r>
                        <a:rPr lang="cs-CZ" sz="1100" b="1" i="0" u="none" strike="noStrike" dirty="0">
                          <a:solidFill>
                            <a:srgbClr val="000000"/>
                          </a:solidFill>
                          <a:effectLst/>
                          <a:latin typeface="Calibri" panose="020F0502020204030204" pitchFamily="34" charset="0"/>
                        </a:rPr>
                        <a:t>ČR</a:t>
                      </a:r>
                    </a:p>
                  </a:txBody>
                  <a:tcPr marL="9525" marR="9525" marT="9525" marB="0" anchor="b"/>
                </a:tc>
                <a:tc>
                  <a:txBody>
                    <a:bodyPr/>
                    <a:lstStyle/>
                    <a:p>
                      <a:pPr algn="r" fontAlgn="b"/>
                      <a:r>
                        <a:rPr lang="cs-CZ" sz="1100" b="1" i="0" u="none" strike="noStrike" dirty="0">
                          <a:solidFill>
                            <a:srgbClr val="000000"/>
                          </a:solidFill>
                          <a:effectLst/>
                          <a:latin typeface="Calibri" panose="020F0502020204030204" pitchFamily="34" charset="0"/>
                        </a:rPr>
                        <a:t>62.54</a:t>
                      </a:r>
                    </a:p>
                  </a:txBody>
                  <a:tcPr marL="9525" marR="9525" marT="9525" marB="0" anchor="b"/>
                </a:tc>
                <a:tc>
                  <a:txBody>
                    <a:bodyPr/>
                    <a:lstStyle/>
                    <a:p>
                      <a:pPr algn="r" fontAlgn="b"/>
                      <a:r>
                        <a:rPr lang="cs-CZ" sz="1100" b="1" i="0" u="none" strike="noStrike" dirty="0">
                          <a:solidFill>
                            <a:srgbClr val="000000"/>
                          </a:solidFill>
                          <a:effectLst/>
                          <a:latin typeface="Calibri" panose="020F0502020204030204" pitchFamily="34" charset="0"/>
                        </a:rPr>
                        <a:t>36.68</a:t>
                      </a:r>
                    </a:p>
                  </a:txBody>
                  <a:tcPr marL="9525" marR="9525" marT="9525" marB="0" anchor="b"/>
                </a:tc>
                <a:extLst>
                  <a:ext uri="{0D108BD9-81ED-4DB2-BD59-A6C34878D82A}">
                    <a16:rowId xmlns:a16="http://schemas.microsoft.com/office/drawing/2014/main" val="2332163453"/>
                  </a:ext>
                </a:extLst>
              </a:tr>
              <a:tr h="202595">
                <a:tc>
                  <a:txBody>
                    <a:bodyPr/>
                    <a:lstStyle/>
                    <a:p>
                      <a:pPr algn="l" fontAlgn="b"/>
                      <a:r>
                        <a:rPr lang="cs-CZ" sz="1100" b="0" i="0" u="none" strike="noStrike">
                          <a:solidFill>
                            <a:srgbClr val="000000"/>
                          </a:solidFill>
                          <a:effectLst/>
                          <a:latin typeface="Calibri" panose="020F0502020204030204" pitchFamily="34" charset="0"/>
                        </a:rPr>
                        <a:t>PLZ</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55.05</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33.88</a:t>
                      </a:r>
                    </a:p>
                  </a:txBody>
                  <a:tcPr marL="9525" marR="9525" marT="9525" marB="0" anchor="b">
                    <a:noFill/>
                  </a:tcPr>
                </a:tc>
                <a:extLst>
                  <a:ext uri="{0D108BD9-81ED-4DB2-BD59-A6C34878D82A}">
                    <a16:rowId xmlns:a16="http://schemas.microsoft.com/office/drawing/2014/main" val="2475024669"/>
                  </a:ext>
                </a:extLst>
              </a:tr>
              <a:tr h="202595">
                <a:tc>
                  <a:txBody>
                    <a:bodyPr/>
                    <a:lstStyle/>
                    <a:p>
                      <a:pPr algn="l" fontAlgn="b"/>
                      <a:r>
                        <a:rPr lang="cs-CZ" sz="1100" b="0" i="0" u="none" strike="noStrike">
                          <a:solidFill>
                            <a:srgbClr val="000000"/>
                          </a:solidFill>
                          <a:effectLst/>
                          <a:latin typeface="Calibri" panose="020F0502020204030204" pitchFamily="34" charset="0"/>
                        </a:rPr>
                        <a:t>LIB</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51.95</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32.24</a:t>
                      </a:r>
                    </a:p>
                  </a:txBody>
                  <a:tcPr marL="9525" marR="9525" marT="9525" marB="0" anchor="b"/>
                </a:tc>
                <a:extLst>
                  <a:ext uri="{0D108BD9-81ED-4DB2-BD59-A6C34878D82A}">
                    <a16:rowId xmlns:a16="http://schemas.microsoft.com/office/drawing/2014/main" val="2737006961"/>
                  </a:ext>
                </a:extLst>
              </a:tr>
              <a:tr h="202595">
                <a:tc>
                  <a:txBody>
                    <a:bodyPr/>
                    <a:lstStyle/>
                    <a:p>
                      <a:pPr algn="l" fontAlgn="b"/>
                      <a:r>
                        <a:rPr lang="cs-CZ" sz="1100" b="0" i="0" u="none" strike="noStrike">
                          <a:solidFill>
                            <a:srgbClr val="000000"/>
                          </a:solidFill>
                          <a:effectLst/>
                          <a:latin typeface="Calibri" panose="020F0502020204030204" pitchFamily="34" charset="0"/>
                        </a:rPr>
                        <a:t>UST</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62.37</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42.71</a:t>
                      </a:r>
                    </a:p>
                  </a:txBody>
                  <a:tcPr marL="9525" marR="9525" marT="9525" marB="0" anchor="b">
                    <a:noFill/>
                  </a:tcPr>
                </a:tc>
                <a:extLst>
                  <a:ext uri="{0D108BD9-81ED-4DB2-BD59-A6C34878D82A}">
                    <a16:rowId xmlns:a16="http://schemas.microsoft.com/office/drawing/2014/main" val="810895883"/>
                  </a:ext>
                </a:extLst>
              </a:tr>
              <a:tr h="202595">
                <a:tc>
                  <a:txBody>
                    <a:bodyPr/>
                    <a:lstStyle/>
                    <a:p>
                      <a:pPr algn="l" fontAlgn="b"/>
                      <a:r>
                        <a:rPr lang="cs-CZ" sz="1100" b="0" i="0" u="none" strike="noStrike">
                          <a:solidFill>
                            <a:srgbClr val="000000"/>
                          </a:solidFill>
                          <a:effectLst/>
                          <a:latin typeface="Calibri" panose="020F0502020204030204" pitchFamily="34" charset="0"/>
                        </a:rPr>
                        <a:t>HRA</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51.53</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32.24</a:t>
                      </a:r>
                    </a:p>
                  </a:txBody>
                  <a:tcPr marL="9525" marR="9525" marT="9525" marB="0" anchor="b">
                    <a:lnB w="12700" cmpd="sng">
                      <a:noFill/>
                    </a:lnB>
                  </a:tcPr>
                </a:tc>
                <a:extLst>
                  <a:ext uri="{0D108BD9-81ED-4DB2-BD59-A6C34878D82A}">
                    <a16:rowId xmlns:a16="http://schemas.microsoft.com/office/drawing/2014/main" val="3517206258"/>
                  </a:ext>
                </a:extLst>
              </a:tr>
              <a:tr h="202595">
                <a:tc>
                  <a:txBody>
                    <a:bodyPr/>
                    <a:lstStyle/>
                    <a:p>
                      <a:pPr algn="l" fontAlgn="b"/>
                      <a:r>
                        <a:rPr lang="cs-CZ" sz="1100" b="0" i="0" u="none" strike="noStrike">
                          <a:solidFill>
                            <a:srgbClr val="000000"/>
                          </a:solidFill>
                          <a:effectLst/>
                          <a:latin typeface="Calibri" panose="020F0502020204030204" pitchFamily="34" charset="0"/>
                        </a:rPr>
                        <a:t>STC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53.42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35.30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202595">
                <a:tc>
                  <a:txBody>
                    <a:bodyPr/>
                    <a:lstStyle/>
                    <a:p>
                      <a:pPr algn="l" fontAlgn="b"/>
                      <a:r>
                        <a:rPr lang="cs-CZ" sz="1100" b="0" i="0" u="none" strike="noStrike">
                          <a:solidFill>
                            <a:srgbClr val="000000"/>
                          </a:solidFill>
                          <a:effectLst/>
                          <a:latin typeface="Calibri" panose="020F0502020204030204" pitchFamily="34" charset="0"/>
                        </a:rPr>
                        <a:t>PHA</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46.79</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28.70</a:t>
                      </a:r>
                    </a:p>
                  </a:txBody>
                  <a:tcPr marL="9525" marR="9525" marT="9525" marB="0" anchor="b">
                    <a:lnT w="12700" cmpd="sng">
                      <a:noFill/>
                    </a:lnT>
                  </a:tcPr>
                </a:tc>
                <a:extLst>
                  <a:ext uri="{0D108BD9-81ED-4DB2-BD59-A6C34878D82A}">
                    <a16:rowId xmlns:a16="http://schemas.microsoft.com/office/drawing/2014/main" val="1326716165"/>
                  </a:ext>
                </a:extLst>
              </a:tr>
              <a:tr h="202595">
                <a:tc>
                  <a:txBody>
                    <a:bodyPr/>
                    <a:lstStyle/>
                    <a:p>
                      <a:pPr algn="l" fontAlgn="b"/>
                      <a:r>
                        <a:rPr lang="cs-CZ" sz="1100" b="0" i="0" u="none" strike="noStrike">
                          <a:solidFill>
                            <a:srgbClr val="000000"/>
                          </a:solidFill>
                          <a:effectLst/>
                          <a:latin typeface="Calibri" panose="020F0502020204030204" pitchFamily="34" charset="0"/>
                        </a:rPr>
                        <a:t>JHC</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43.89</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33.10</a:t>
                      </a:r>
                    </a:p>
                  </a:txBody>
                  <a:tcPr marL="9525" marR="9525" marT="9525" marB="0" anchor="b">
                    <a:noFill/>
                  </a:tcPr>
                </a:tc>
                <a:extLst>
                  <a:ext uri="{0D108BD9-81ED-4DB2-BD59-A6C34878D82A}">
                    <a16:rowId xmlns:a16="http://schemas.microsoft.com/office/drawing/2014/main" val="1960998618"/>
                  </a:ext>
                </a:extLst>
              </a:tr>
            </a:tbl>
          </a:graphicData>
        </a:graphic>
      </p:graphicFrame>
      <p:sp>
        <p:nvSpPr>
          <p:cNvPr id="11" name="Obdélník 10"/>
          <p:cNvSpPr/>
          <p:nvPr/>
        </p:nvSpPr>
        <p:spPr>
          <a:xfrm>
            <a:off x="461804" y="1524995"/>
            <a:ext cx="46902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Standardizovaná úmrtnost podle pohlaví a kraje bydliště</a:t>
            </a:r>
            <a:b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(na 100 000 osob) - Nemoci trávicí soustavy</a:t>
            </a:r>
            <a:endPar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2775276" y="2511394"/>
            <a:ext cx="19673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1" u="none" strike="noStrike" kern="1200" cap="none" spc="0" normalizeH="0" baseline="0" noProof="0" dirty="0" smtClean="0">
                <a:ln>
                  <a:noFill/>
                </a:ln>
                <a:solidFill>
                  <a:prstClr val="black"/>
                </a:solidFill>
                <a:effectLst/>
                <a:uLnTx/>
                <a:uFillTx/>
                <a:latin typeface="Calibri" panose="020F0502020204030204"/>
                <a:ea typeface="+mn-ea"/>
                <a:cs typeface="+mn-cs"/>
              </a:rPr>
              <a:t>Rozdíl muži - ženy</a:t>
            </a:r>
            <a:endParaRPr kumimoji="0" lang="cs-CZ"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Graf 12"/>
          <p:cNvGraphicFramePr/>
          <p:nvPr>
            <p:extLst/>
          </p:nvPr>
        </p:nvGraphicFramePr>
        <p:xfrm>
          <a:off x="2273618" y="2649894"/>
          <a:ext cx="3195961" cy="33595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ulka 13"/>
          <p:cNvGraphicFramePr>
            <a:graphicFrameLocks noGrp="1"/>
          </p:cNvGraphicFramePr>
          <p:nvPr>
            <p:extLst/>
          </p:nvPr>
        </p:nvGraphicFramePr>
        <p:xfrm>
          <a:off x="6362585" y="2393274"/>
          <a:ext cx="1994250" cy="3610957"/>
        </p:xfrm>
        <a:graphic>
          <a:graphicData uri="http://schemas.openxmlformats.org/drawingml/2006/table">
            <a:tbl>
              <a:tblPr>
                <a:tableStyleId>{5C22544A-7EE6-4342-B048-85BDC9FD1C3A}</a:tableStyleId>
              </a:tblPr>
              <a:tblGrid>
                <a:gridCol w="664750">
                  <a:extLst>
                    <a:ext uri="{9D8B030D-6E8A-4147-A177-3AD203B41FA5}">
                      <a16:colId xmlns:a16="http://schemas.microsoft.com/office/drawing/2014/main" val="4293207360"/>
                    </a:ext>
                  </a:extLst>
                </a:gridCol>
                <a:gridCol w="664750">
                  <a:extLst>
                    <a:ext uri="{9D8B030D-6E8A-4147-A177-3AD203B41FA5}">
                      <a16:colId xmlns:a16="http://schemas.microsoft.com/office/drawing/2014/main" val="3619228533"/>
                    </a:ext>
                  </a:extLst>
                </a:gridCol>
                <a:gridCol w="664750">
                  <a:extLst>
                    <a:ext uri="{9D8B030D-6E8A-4147-A177-3AD203B41FA5}">
                      <a16:colId xmlns:a16="http://schemas.microsoft.com/office/drawing/2014/main" val="49257865"/>
                    </a:ext>
                  </a:extLst>
                </a:gridCol>
              </a:tblGrid>
              <a:tr h="572032">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202595">
                <a:tc>
                  <a:txBody>
                    <a:bodyPr/>
                    <a:lstStyle/>
                    <a:p>
                      <a:pPr algn="l" fontAlgn="b"/>
                      <a:r>
                        <a:rPr lang="cs-CZ" sz="1100" b="0" i="0" u="none" strike="noStrike">
                          <a:solidFill>
                            <a:srgbClr val="000000"/>
                          </a:solidFill>
                          <a:effectLst/>
                          <a:latin typeface="Calibri" panose="020F0502020204030204" pitchFamily="34" charset="0"/>
                        </a:rPr>
                        <a:t>UST</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102.79</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38.04</a:t>
                      </a:r>
                    </a:p>
                  </a:txBody>
                  <a:tcPr marL="9525" marR="9525" marT="9525" marB="0" anchor="b">
                    <a:solidFill>
                      <a:schemeClr val="bg1"/>
                    </a:solidFill>
                  </a:tcPr>
                </a:tc>
                <a:extLst>
                  <a:ext uri="{0D108BD9-81ED-4DB2-BD59-A6C34878D82A}">
                    <a16:rowId xmlns:a16="http://schemas.microsoft.com/office/drawing/2014/main" val="3583196802"/>
                  </a:ext>
                </a:extLst>
              </a:tr>
              <a:tr h="202595">
                <a:tc>
                  <a:txBody>
                    <a:bodyPr/>
                    <a:lstStyle/>
                    <a:p>
                      <a:pPr algn="l" fontAlgn="b"/>
                      <a:r>
                        <a:rPr lang="cs-CZ" sz="1100" b="0" i="0" u="none" strike="noStrike">
                          <a:solidFill>
                            <a:srgbClr val="000000"/>
                          </a:solidFill>
                          <a:effectLst/>
                          <a:latin typeface="Calibri" panose="020F0502020204030204" pitchFamily="34" charset="0"/>
                        </a:rPr>
                        <a:t>LIB</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101.30</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36.97</a:t>
                      </a:r>
                    </a:p>
                  </a:txBody>
                  <a:tcPr marL="9525" marR="9525" marT="9525" marB="0" anchor="b"/>
                </a:tc>
                <a:extLst>
                  <a:ext uri="{0D108BD9-81ED-4DB2-BD59-A6C34878D82A}">
                    <a16:rowId xmlns:a16="http://schemas.microsoft.com/office/drawing/2014/main" val="3624975120"/>
                  </a:ext>
                </a:extLst>
              </a:tr>
              <a:tr h="202595">
                <a:tc>
                  <a:txBody>
                    <a:bodyPr/>
                    <a:lstStyle/>
                    <a:p>
                      <a:pPr algn="l" fontAlgn="b"/>
                      <a:r>
                        <a:rPr lang="cs-CZ" sz="1100" b="0" i="0" u="none" strike="noStrike">
                          <a:solidFill>
                            <a:srgbClr val="000000"/>
                          </a:solidFill>
                          <a:effectLst/>
                          <a:latin typeface="Calibri" panose="020F0502020204030204" pitchFamily="34" charset="0"/>
                        </a:rPr>
                        <a:t>OLO</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105.22</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43.09</a:t>
                      </a:r>
                    </a:p>
                  </a:txBody>
                  <a:tcPr marL="9525" marR="9525" marT="9525" marB="0" anchor="b">
                    <a:noFill/>
                  </a:tcPr>
                </a:tc>
                <a:extLst>
                  <a:ext uri="{0D108BD9-81ED-4DB2-BD59-A6C34878D82A}">
                    <a16:rowId xmlns:a16="http://schemas.microsoft.com/office/drawing/2014/main" val="3169750780"/>
                  </a:ext>
                </a:extLst>
              </a:tr>
              <a:tr h="202595">
                <a:tc>
                  <a:txBody>
                    <a:bodyPr/>
                    <a:lstStyle/>
                    <a:p>
                      <a:pPr algn="l" fontAlgn="b"/>
                      <a:r>
                        <a:rPr lang="cs-CZ" sz="1100" b="0" i="0" u="none" strike="noStrike">
                          <a:solidFill>
                            <a:srgbClr val="000000"/>
                          </a:solidFill>
                          <a:effectLst/>
                          <a:latin typeface="Calibri" panose="020F0502020204030204" pitchFamily="34" charset="0"/>
                        </a:rPr>
                        <a:t>STC</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94.28</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36.01</a:t>
                      </a:r>
                    </a:p>
                  </a:txBody>
                  <a:tcPr marL="9525" marR="9525" marT="9525" marB="0" anchor="b"/>
                </a:tc>
                <a:extLst>
                  <a:ext uri="{0D108BD9-81ED-4DB2-BD59-A6C34878D82A}">
                    <a16:rowId xmlns:a16="http://schemas.microsoft.com/office/drawing/2014/main" val="3653710632"/>
                  </a:ext>
                </a:extLst>
              </a:tr>
              <a:tr h="202595">
                <a:tc>
                  <a:txBody>
                    <a:bodyPr/>
                    <a:lstStyle/>
                    <a:p>
                      <a:pPr algn="l" fontAlgn="b"/>
                      <a:r>
                        <a:rPr lang="cs-CZ" sz="1100" b="0" i="0" u="none" strike="noStrike">
                          <a:solidFill>
                            <a:srgbClr val="000000"/>
                          </a:solidFill>
                          <a:effectLst/>
                          <a:latin typeface="Calibri" panose="020F0502020204030204" pitchFamily="34" charset="0"/>
                        </a:rPr>
                        <a:t>ZLI</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95.89</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39.94</a:t>
                      </a:r>
                    </a:p>
                  </a:txBody>
                  <a:tcPr marL="9525" marR="9525" marT="9525" marB="0" anchor="b">
                    <a:noFill/>
                  </a:tcPr>
                </a:tc>
                <a:extLst>
                  <a:ext uri="{0D108BD9-81ED-4DB2-BD59-A6C34878D82A}">
                    <a16:rowId xmlns:a16="http://schemas.microsoft.com/office/drawing/2014/main" val="2362066607"/>
                  </a:ext>
                </a:extLst>
              </a:tr>
              <a:tr h="202595">
                <a:tc>
                  <a:txBody>
                    <a:bodyPr/>
                    <a:lstStyle/>
                    <a:p>
                      <a:pPr algn="l" fontAlgn="b"/>
                      <a:r>
                        <a:rPr lang="cs-CZ" sz="1100" b="0" i="0" u="none" strike="noStrike">
                          <a:solidFill>
                            <a:srgbClr val="000000"/>
                          </a:solidFill>
                          <a:effectLst/>
                          <a:latin typeface="Calibri" panose="020F0502020204030204" pitchFamily="34" charset="0"/>
                        </a:rPr>
                        <a:t>MSK</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85.00</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31.23</a:t>
                      </a:r>
                    </a:p>
                  </a:txBody>
                  <a:tcPr marL="9525" marR="9525" marT="9525" marB="0" anchor="b"/>
                </a:tc>
                <a:extLst>
                  <a:ext uri="{0D108BD9-81ED-4DB2-BD59-A6C34878D82A}">
                    <a16:rowId xmlns:a16="http://schemas.microsoft.com/office/drawing/2014/main" val="379411287"/>
                  </a:ext>
                </a:extLst>
              </a:tr>
              <a:tr h="202595">
                <a:tc>
                  <a:txBody>
                    <a:bodyPr/>
                    <a:lstStyle/>
                    <a:p>
                      <a:pPr algn="l" fontAlgn="b"/>
                      <a:r>
                        <a:rPr lang="cs-CZ" sz="1100" b="0" i="0" u="none" strike="noStrike">
                          <a:solidFill>
                            <a:srgbClr val="000000"/>
                          </a:solidFill>
                          <a:effectLst/>
                          <a:latin typeface="Calibri" panose="020F0502020204030204" pitchFamily="34" charset="0"/>
                        </a:rPr>
                        <a:t>PLZ</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95.69</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42.75</a:t>
                      </a:r>
                    </a:p>
                  </a:txBody>
                  <a:tcPr marL="9525" marR="9525" marT="9525" marB="0" anchor="b">
                    <a:noFill/>
                  </a:tcPr>
                </a:tc>
                <a:extLst>
                  <a:ext uri="{0D108BD9-81ED-4DB2-BD59-A6C34878D82A}">
                    <a16:rowId xmlns:a16="http://schemas.microsoft.com/office/drawing/2014/main" val="2419185582"/>
                  </a:ext>
                </a:extLst>
              </a:tr>
              <a:tr h="202595">
                <a:tc>
                  <a:txBody>
                    <a:bodyPr/>
                    <a:lstStyle/>
                    <a:p>
                      <a:pPr algn="l" fontAlgn="b"/>
                      <a:r>
                        <a:rPr lang="cs-CZ" sz="1100" b="0" i="0" u="none" strike="noStrike">
                          <a:solidFill>
                            <a:srgbClr val="000000"/>
                          </a:solidFill>
                          <a:effectLst/>
                          <a:latin typeface="Calibri" panose="020F0502020204030204" pitchFamily="34" charset="0"/>
                        </a:rPr>
                        <a:t>KAR</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95.48</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42.59</a:t>
                      </a:r>
                    </a:p>
                  </a:txBody>
                  <a:tcPr marL="9525" marR="9525" marT="9525" marB="0" anchor="b"/>
                </a:tc>
                <a:extLst>
                  <a:ext uri="{0D108BD9-81ED-4DB2-BD59-A6C34878D82A}">
                    <a16:rowId xmlns:a16="http://schemas.microsoft.com/office/drawing/2014/main" val="2332163453"/>
                  </a:ext>
                </a:extLst>
              </a:tr>
              <a:tr h="202595">
                <a:tc>
                  <a:txBody>
                    <a:bodyPr/>
                    <a:lstStyle/>
                    <a:p>
                      <a:pPr algn="l" fontAlgn="b"/>
                      <a:r>
                        <a:rPr lang="cs-CZ" sz="1100" b="0" i="0" u="none" strike="noStrike">
                          <a:solidFill>
                            <a:srgbClr val="000000"/>
                          </a:solidFill>
                          <a:effectLst/>
                          <a:latin typeface="Calibri" panose="020F0502020204030204" pitchFamily="34" charset="0"/>
                        </a:rPr>
                        <a:t>JMK</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86.79</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33.92</a:t>
                      </a:r>
                    </a:p>
                  </a:txBody>
                  <a:tcPr marL="9525" marR="9525" marT="9525" marB="0" anchor="b">
                    <a:noFill/>
                  </a:tcPr>
                </a:tc>
                <a:extLst>
                  <a:ext uri="{0D108BD9-81ED-4DB2-BD59-A6C34878D82A}">
                    <a16:rowId xmlns:a16="http://schemas.microsoft.com/office/drawing/2014/main" val="2475024669"/>
                  </a:ext>
                </a:extLst>
              </a:tr>
              <a:tr h="202595">
                <a:tc>
                  <a:txBody>
                    <a:bodyPr/>
                    <a:lstStyle/>
                    <a:p>
                      <a:pPr algn="l" fontAlgn="b"/>
                      <a:r>
                        <a:rPr lang="cs-CZ" sz="1100" b="1" i="0" u="none" strike="noStrike" dirty="0">
                          <a:solidFill>
                            <a:srgbClr val="000000"/>
                          </a:solidFill>
                          <a:effectLst/>
                          <a:latin typeface="Calibri" panose="020F0502020204030204" pitchFamily="34" charset="0"/>
                        </a:rPr>
                        <a:t>ČR</a:t>
                      </a:r>
                    </a:p>
                  </a:txBody>
                  <a:tcPr marL="9525" marR="9525" marT="9525" marB="0" anchor="b"/>
                </a:tc>
                <a:tc>
                  <a:txBody>
                    <a:bodyPr/>
                    <a:lstStyle/>
                    <a:p>
                      <a:pPr algn="r" fontAlgn="b"/>
                      <a:r>
                        <a:rPr lang="cs-CZ" sz="1100" b="1" i="0" u="none" strike="noStrike" dirty="0">
                          <a:solidFill>
                            <a:srgbClr val="000000"/>
                          </a:solidFill>
                          <a:effectLst/>
                          <a:latin typeface="Calibri" panose="020F0502020204030204" pitchFamily="34" charset="0"/>
                        </a:rPr>
                        <a:t>87.41</a:t>
                      </a:r>
                    </a:p>
                  </a:txBody>
                  <a:tcPr marL="9525" marR="9525" marT="9525" marB="0" anchor="b"/>
                </a:tc>
                <a:tc>
                  <a:txBody>
                    <a:bodyPr/>
                    <a:lstStyle/>
                    <a:p>
                      <a:pPr algn="r" fontAlgn="b"/>
                      <a:r>
                        <a:rPr lang="cs-CZ" sz="1100" b="1" i="0" u="none" strike="noStrike" dirty="0">
                          <a:solidFill>
                            <a:srgbClr val="000000"/>
                          </a:solidFill>
                          <a:effectLst/>
                          <a:latin typeface="Calibri" panose="020F0502020204030204" pitchFamily="34" charset="0"/>
                        </a:rPr>
                        <a:t>35.51</a:t>
                      </a:r>
                    </a:p>
                  </a:txBody>
                  <a:tcPr marL="9525" marR="9525" marT="9525" marB="0" anchor="b"/>
                </a:tc>
                <a:extLst>
                  <a:ext uri="{0D108BD9-81ED-4DB2-BD59-A6C34878D82A}">
                    <a16:rowId xmlns:a16="http://schemas.microsoft.com/office/drawing/2014/main" val="2737006961"/>
                  </a:ext>
                </a:extLst>
              </a:tr>
              <a:tr h="202595">
                <a:tc>
                  <a:txBody>
                    <a:bodyPr/>
                    <a:lstStyle/>
                    <a:p>
                      <a:pPr algn="l" fontAlgn="b"/>
                      <a:r>
                        <a:rPr lang="cs-CZ" sz="1100" b="0" i="0" u="none" strike="noStrike">
                          <a:solidFill>
                            <a:srgbClr val="000000"/>
                          </a:solidFill>
                          <a:effectLst/>
                          <a:latin typeface="Calibri" panose="020F0502020204030204" pitchFamily="34" charset="0"/>
                        </a:rPr>
                        <a:t>JHC</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87.69</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35.96</a:t>
                      </a:r>
                    </a:p>
                  </a:txBody>
                  <a:tcPr marL="9525" marR="9525" marT="9525" marB="0" anchor="b">
                    <a:noFill/>
                  </a:tcPr>
                </a:tc>
                <a:extLst>
                  <a:ext uri="{0D108BD9-81ED-4DB2-BD59-A6C34878D82A}">
                    <a16:rowId xmlns:a16="http://schemas.microsoft.com/office/drawing/2014/main" val="810895883"/>
                  </a:ext>
                </a:extLst>
              </a:tr>
              <a:tr h="202595">
                <a:tc>
                  <a:txBody>
                    <a:bodyPr/>
                    <a:lstStyle/>
                    <a:p>
                      <a:pPr algn="l" fontAlgn="b"/>
                      <a:r>
                        <a:rPr lang="cs-CZ" sz="1100" b="0" i="0" u="none" strike="noStrike">
                          <a:solidFill>
                            <a:srgbClr val="000000"/>
                          </a:solidFill>
                          <a:effectLst/>
                          <a:latin typeface="Calibri" panose="020F0502020204030204" pitchFamily="34" charset="0"/>
                        </a:rPr>
                        <a:t>PAR</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81.43</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29.93</a:t>
                      </a:r>
                    </a:p>
                  </a:txBody>
                  <a:tcPr marL="9525" marR="9525" marT="9525" marB="0" anchor="b">
                    <a:lnB w="12700" cmpd="sng">
                      <a:noFill/>
                    </a:lnB>
                  </a:tcPr>
                </a:tc>
                <a:extLst>
                  <a:ext uri="{0D108BD9-81ED-4DB2-BD59-A6C34878D82A}">
                    <a16:rowId xmlns:a16="http://schemas.microsoft.com/office/drawing/2014/main" val="3517206258"/>
                  </a:ext>
                </a:extLst>
              </a:tr>
              <a:tr h="202595">
                <a:tc>
                  <a:txBody>
                    <a:bodyPr/>
                    <a:lstStyle/>
                    <a:p>
                      <a:pPr algn="l" fontAlgn="b"/>
                      <a:r>
                        <a:rPr lang="cs-CZ" sz="1100" b="0" i="0" u="none" strike="noStrike">
                          <a:solidFill>
                            <a:srgbClr val="000000"/>
                          </a:solidFill>
                          <a:effectLst/>
                          <a:latin typeface="Calibri" panose="020F0502020204030204" pitchFamily="34" charset="0"/>
                        </a:rPr>
                        <a:t>VYS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74.60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32.84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202595">
                <a:tc>
                  <a:txBody>
                    <a:bodyPr/>
                    <a:lstStyle/>
                    <a:p>
                      <a:pPr algn="l" fontAlgn="b"/>
                      <a:r>
                        <a:rPr lang="cs-CZ" sz="1100" b="0" i="0" u="none" strike="noStrike">
                          <a:solidFill>
                            <a:srgbClr val="000000"/>
                          </a:solidFill>
                          <a:effectLst/>
                          <a:latin typeface="Calibri" panose="020F0502020204030204" pitchFamily="34" charset="0"/>
                        </a:rPr>
                        <a:t>PHA</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71.69</a:t>
                      </a:r>
                    </a:p>
                  </a:txBody>
                  <a:tcPr marL="9525" marR="9525" marT="9525" marB="0" anchor="b">
                    <a:lnT w="12700" cmpd="sng">
                      <a:noFill/>
                    </a:lnT>
                  </a:tcPr>
                </a:tc>
                <a:tc>
                  <a:txBody>
                    <a:bodyPr/>
                    <a:lstStyle/>
                    <a:p>
                      <a:pPr algn="r" fontAlgn="b"/>
                      <a:r>
                        <a:rPr lang="cs-CZ" sz="1100" b="0" i="0" u="none" strike="noStrike">
                          <a:solidFill>
                            <a:srgbClr val="000000"/>
                          </a:solidFill>
                          <a:effectLst/>
                          <a:latin typeface="Calibri" panose="020F0502020204030204" pitchFamily="34" charset="0"/>
                        </a:rPr>
                        <a:t>31.53</a:t>
                      </a:r>
                    </a:p>
                  </a:txBody>
                  <a:tcPr marL="9525" marR="9525" marT="9525" marB="0" anchor="b">
                    <a:lnT w="12700" cmpd="sng">
                      <a:noFill/>
                    </a:lnT>
                  </a:tcPr>
                </a:tc>
                <a:extLst>
                  <a:ext uri="{0D108BD9-81ED-4DB2-BD59-A6C34878D82A}">
                    <a16:rowId xmlns:a16="http://schemas.microsoft.com/office/drawing/2014/main" val="1326716165"/>
                  </a:ext>
                </a:extLst>
              </a:tr>
              <a:tr h="202595">
                <a:tc>
                  <a:txBody>
                    <a:bodyPr/>
                    <a:lstStyle/>
                    <a:p>
                      <a:pPr algn="l" fontAlgn="b"/>
                      <a:r>
                        <a:rPr lang="cs-CZ" sz="1100" b="0" i="0" u="none" strike="noStrike">
                          <a:solidFill>
                            <a:srgbClr val="000000"/>
                          </a:solidFill>
                          <a:effectLst/>
                          <a:latin typeface="Calibri" panose="020F0502020204030204" pitchFamily="34" charset="0"/>
                        </a:rPr>
                        <a:t>HRA</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63.89</a:t>
                      </a:r>
                    </a:p>
                  </a:txBody>
                  <a:tcPr marL="9525" marR="9525" marT="9525" marB="0" anchor="b">
                    <a:noFill/>
                  </a:tcPr>
                </a:tc>
                <a:tc>
                  <a:txBody>
                    <a:bodyPr/>
                    <a:lstStyle/>
                    <a:p>
                      <a:pPr algn="r" fontAlgn="b"/>
                      <a:r>
                        <a:rPr lang="cs-CZ" sz="1100" b="0" i="0" u="none" strike="noStrike" dirty="0">
                          <a:solidFill>
                            <a:srgbClr val="000000"/>
                          </a:solidFill>
                          <a:effectLst/>
                          <a:latin typeface="Calibri" panose="020F0502020204030204" pitchFamily="34" charset="0"/>
                        </a:rPr>
                        <a:t>33.09</a:t>
                      </a:r>
                    </a:p>
                  </a:txBody>
                  <a:tcPr marL="9525" marR="9525" marT="9525" marB="0" anchor="b">
                    <a:noFill/>
                  </a:tcPr>
                </a:tc>
                <a:extLst>
                  <a:ext uri="{0D108BD9-81ED-4DB2-BD59-A6C34878D82A}">
                    <a16:rowId xmlns:a16="http://schemas.microsoft.com/office/drawing/2014/main" val="1960998618"/>
                  </a:ext>
                </a:extLst>
              </a:tr>
            </a:tbl>
          </a:graphicData>
        </a:graphic>
      </p:graphicFrame>
      <p:sp>
        <p:nvSpPr>
          <p:cNvPr id="18" name="Obdélník 17"/>
          <p:cNvSpPr/>
          <p:nvPr/>
        </p:nvSpPr>
        <p:spPr>
          <a:xfrm>
            <a:off x="6362584" y="1524995"/>
            <a:ext cx="46902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Standardizovaná úmrtnost podle pohlaví a kraje bydliště</a:t>
            </a:r>
            <a:b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cs-CZ" sz="1400" b="1" i="0" u="none" strike="noStrike" kern="1200" cap="none" spc="0" normalizeH="0" baseline="0" noProof="0" dirty="0" smtClean="0">
                <a:ln>
                  <a:noFill/>
                </a:ln>
                <a:solidFill>
                  <a:prstClr val="black"/>
                </a:solidFill>
                <a:effectLst/>
                <a:uLnTx/>
                <a:uFillTx/>
                <a:latin typeface="Calibri" panose="020F0502020204030204"/>
                <a:ea typeface="+mn-ea"/>
                <a:cs typeface="+mn-cs"/>
              </a:rPr>
              <a:t>(na 100 000 osob) – Poranění a otravy</a:t>
            </a:r>
            <a:endPar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ovéPole 18"/>
          <p:cNvSpPr txBox="1"/>
          <p:nvPr/>
        </p:nvSpPr>
        <p:spPr>
          <a:xfrm>
            <a:off x="8870234" y="2617479"/>
            <a:ext cx="19673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1" u="none" strike="noStrike" kern="1200" cap="none" spc="0" normalizeH="0" baseline="0" noProof="0" dirty="0" smtClean="0">
                <a:ln>
                  <a:noFill/>
                </a:ln>
                <a:solidFill>
                  <a:prstClr val="black"/>
                </a:solidFill>
                <a:effectLst/>
                <a:uLnTx/>
                <a:uFillTx/>
                <a:latin typeface="Calibri" panose="020F0502020204030204"/>
                <a:ea typeface="+mn-ea"/>
                <a:cs typeface="+mn-cs"/>
              </a:rPr>
              <a:t>Rozdíl muži - ženy</a:t>
            </a:r>
            <a:endParaRPr kumimoji="0" lang="cs-CZ" sz="1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0" name="Graf 19"/>
          <p:cNvGraphicFramePr/>
          <p:nvPr>
            <p:extLst/>
          </p:nvPr>
        </p:nvGraphicFramePr>
        <p:xfrm>
          <a:off x="8174398" y="2802888"/>
          <a:ext cx="3195961" cy="3359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1739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22962" y="126714"/>
            <a:ext cx="10515600" cy="631595"/>
          </a:xfrm>
        </p:spPr>
        <p:txBody>
          <a:bodyPr>
            <a:normAutofit/>
          </a:bodyPr>
          <a:lstStyle/>
          <a:p>
            <a:r>
              <a:rPr lang="cs-CZ" sz="2800" dirty="0"/>
              <a:t>Věk obyvatel HKK při úmrtí ve srovnání s ČR </a:t>
            </a:r>
          </a:p>
        </p:txBody>
      </p:sp>
      <p:sp>
        <p:nvSpPr>
          <p:cNvPr id="44" name="TextovéPole 27"/>
          <p:cNvSpPr txBox="1"/>
          <p:nvPr/>
        </p:nvSpPr>
        <p:spPr>
          <a:xfrm>
            <a:off x="213569" y="537733"/>
            <a:ext cx="7109492" cy="261610"/>
          </a:xfrm>
          <a:prstGeom prst="rect">
            <a:avLst/>
          </a:prstGeom>
          <a:noFill/>
        </p:spPr>
        <p:txBody>
          <a:bodyPr wrap="square" rtlCol="0">
            <a:spAutoFit/>
          </a:bodyPr>
          <a:lstStyle/>
          <a:p>
            <a:pPr>
              <a:defRPr/>
            </a:pPr>
            <a:r>
              <a:rPr lang="cs-CZ" sz="1100" dirty="0"/>
              <a:t>Zdroj: ÚZIS, LPZ a NRHOSP 2008-2018</a:t>
            </a:r>
          </a:p>
        </p:txBody>
      </p:sp>
      <p:sp>
        <p:nvSpPr>
          <p:cNvPr id="62" name="Rectangle 20"/>
          <p:cNvSpPr/>
          <p:nvPr/>
        </p:nvSpPr>
        <p:spPr>
          <a:xfrm>
            <a:off x="7680959" y="2878776"/>
            <a:ext cx="3972463" cy="52657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1400" dirty="0">
                <a:solidFill>
                  <a:schemeClr val="tx1"/>
                </a:solidFill>
              </a:rPr>
              <a:t>Mezi zemřelými na území HKK a v rámci celé ČR není významný rozdíl ve věkové struktuře, medián věku zemřelých je v obou případech 78 let, průměr ČR 75 let a průměr HKK 76 let.</a:t>
            </a:r>
          </a:p>
        </p:txBody>
      </p:sp>
      <p:graphicFrame>
        <p:nvGraphicFramePr>
          <p:cNvPr id="63" name="Chart 62"/>
          <p:cNvGraphicFramePr/>
          <p:nvPr>
            <p:extLst>
              <p:ext uri="{D42A27DB-BD31-4B8C-83A1-F6EECF244321}">
                <p14:modId xmlns:p14="http://schemas.microsoft.com/office/powerpoint/2010/main" val="878029852"/>
              </p:ext>
            </p:extLst>
          </p:nvPr>
        </p:nvGraphicFramePr>
        <p:xfrm>
          <a:off x="568525" y="1212574"/>
          <a:ext cx="7046563"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4" name="TextBox 63"/>
          <p:cNvSpPr txBox="1"/>
          <p:nvPr/>
        </p:nvSpPr>
        <p:spPr>
          <a:xfrm rot="16200000">
            <a:off x="-25546" y="3090686"/>
            <a:ext cx="885179" cy="307777"/>
          </a:xfrm>
          <a:prstGeom prst="rect">
            <a:avLst/>
          </a:prstGeom>
          <a:noFill/>
        </p:spPr>
        <p:txBody>
          <a:bodyPr wrap="none" rtlCol="0">
            <a:spAutoFit/>
          </a:bodyPr>
          <a:lstStyle/>
          <a:p>
            <a:r>
              <a:rPr lang="cs-CZ" sz="1400" dirty="0"/>
              <a:t>Úmrtí (%)</a:t>
            </a:r>
            <a:endParaRPr lang="en-US" sz="1400" dirty="0"/>
          </a:p>
        </p:txBody>
      </p:sp>
      <p:sp>
        <p:nvSpPr>
          <p:cNvPr id="65" name="TextBox 64"/>
          <p:cNvSpPr txBox="1"/>
          <p:nvPr/>
        </p:nvSpPr>
        <p:spPr>
          <a:xfrm>
            <a:off x="3993238" y="5213615"/>
            <a:ext cx="449867" cy="307777"/>
          </a:xfrm>
          <a:prstGeom prst="rect">
            <a:avLst/>
          </a:prstGeom>
          <a:noFill/>
        </p:spPr>
        <p:txBody>
          <a:bodyPr wrap="none" rtlCol="0">
            <a:spAutoFit/>
          </a:bodyPr>
          <a:lstStyle/>
          <a:p>
            <a:r>
              <a:rPr lang="cs-CZ" sz="1400" dirty="0"/>
              <a:t>Věk</a:t>
            </a:r>
            <a:endParaRPr lang="en-US" sz="1400" dirty="0"/>
          </a:p>
        </p:txBody>
      </p:sp>
      <p:sp>
        <p:nvSpPr>
          <p:cNvPr id="66" name="Obdélník 9"/>
          <p:cNvSpPr/>
          <p:nvPr/>
        </p:nvSpPr>
        <p:spPr>
          <a:xfrm>
            <a:off x="1182942" y="1746428"/>
            <a:ext cx="3526218" cy="461665"/>
          </a:xfrm>
          <a:prstGeom prst="rect">
            <a:avLst/>
          </a:prstGeom>
        </p:spPr>
        <p:txBody>
          <a:bodyPr wrap="square">
            <a:spAutoFit/>
          </a:bodyPr>
          <a:lstStyle/>
          <a:p>
            <a:pPr>
              <a:defRPr/>
            </a:pPr>
            <a:r>
              <a:rPr lang="cs-CZ" sz="1200" b="1" dirty="0"/>
              <a:t>N ročně = 108 396 zemřelí obyvatelé ČR</a:t>
            </a:r>
          </a:p>
          <a:p>
            <a:pPr>
              <a:defRPr/>
            </a:pPr>
            <a:r>
              <a:rPr lang="cs-CZ" sz="1200" b="1" dirty="0"/>
              <a:t>N ročně = 5 765 zemřelí obyvatelé HKK</a:t>
            </a:r>
          </a:p>
        </p:txBody>
      </p:sp>
    </p:spTree>
    <p:extLst>
      <p:ext uri="{BB962C8B-B14F-4D97-AF65-F5344CB8AC3E}">
        <p14:creationId xmlns:p14="http://schemas.microsoft.com/office/powerpoint/2010/main" val="3735230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591" y="6222456"/>
            <a:ext cx="11635409" cy="643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895758" cy="307777"/>
          </a:xfrm>
          <a:prstGeom prst="rect">
            <a:avLst/>
          </a:prstGeom>
          <a:noFill/>
        </p:spPr>
        <p:txBody>
          <a:bodyPr wrap="none" rtlCol="0">
            <a:spAutoFit/>
          </a:bodyPr>
          <a:lstStyle/>
          <a:p>
            <a:r>
              <a:rPr lang="cs-CZ" sz="1400" dirty="0"/>
              <a:t>Zdroj: LPZ</a:t>
            </a:r>
          </a:p>
        </p:txBody>
      </p:sp>
      <p:sp>
        <p:nvSpPr>
          <p:cNvPr id="8" name="TextBox 7"/>
          <p:cNvSpPr txBox="1"/>
          <p:nvPr/>
        </p:nvSpPr>
        <p:spPr>
          <a:xfrm>
            <a:off x="341537" y="5656505"/>
            <a:ext cx="11637103" cy="1117520"/>
          </a:xfrm>
          <a:prstGeom prst="rect">
            <a:avLst/>
          </a:prstGeom>
          <a:noFill/>
          <a:ln>
            <a:noFill/>
          </a:ln>
        </p:spPr>
        <p:txBody>
          <a:bodyPr wrap="square" rtlCol="0">
            <a:noAutofit/>
          </a:bodyPr>
          <a:lstStyle/>
          <a:p>
            <a:r>
              <a:rPr lang="cs-CZ" sz="1400" b="1" dirty="0"/>
              <a:t>Celá populace ČR: </a:t>
            </a:r>
            <a:r>
              <a:rPr lang="cs-CZ" sz="1400" dirty="0"/>
              <a:t>Jako nejčastější příčina úmrtí byly pro rok 2018 vykazovány solidní zhoubné novotvary (C00-C80, C97), ty byly za smrt odpovědné ve 23% případů.  Druhou nejčastější příčinou byla ischemická choroba srdeční (I20-I25) s 21% úmrtí v roce 2018. V celkovém součtu nad nádory převažují nemoci oběhové soustavy.  </a:t>
            </a:r>
            <a:r>
              <a:rPr lang="cs-CZ" sz="1400" b="1" dirty="0"/>
              <a:t>Populace HKK: </a:t>
            </a:r>
            <a:r>
              <a:rPr lang="cs-CZ" sz="1400" dirty="0"/>
              <a:t>Jako nejčastější příčina úmrtí byly pro rok 2018 vykazovány solidní zhoubné novotvary (C00-C80, C97), ty byly za smrt odpovědné ve 21.5% případů.  Druhou nejčastější příčinou byla ischemická choroba srdeční (I20-I25) s 20.3% úmrtími  v roce 2018. V celkovém součtu nad nádory převažují nemoci oběhové soustavy.  </a:t>
            </a:r>
          </a:p>
          <a:p>
            <a:endParaRPr lang="en-US" sz="1400" dirty="0"/>
          </a:p>
          <a:p>
            <a:endParaRPr lang="en-US" sz="1400" dirty="0"/>
          </a:p>
          <a:p>
            <a:endParaRPr lang="en-US" sz="1400" dirty="0"/>
          </a:p>
        </p:txBody>
      </p:sp>
      <p:graphicFrame>
        <p:nvGraphicFramePr>
          <p:cNvPr id="11" name="Zástupný symbol pro obsah 8"/>
          <p:cNvGraphicFramePr>
            <a:graphicFrameLocks/>
          </p:cNvGraphicFramePr>
          <p:nvPr/>
        </p:nvGraphicFramePr>
        <p:xfrm>
          <a:off x="0" y="737565"/>
          <a:ext cx="648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ovéPole 1"/>
          <p:cNvSpPr txBox="1"/>
          <p:nvPr/>
        </p:nvSpPr>
        <p:spPr>
          <a:xfrm>
            <a:off x="1190199" y="594817"/>
            <a:ext cx="4835863" cy="276999"/>
          </a:xfrm>
          <a:prstGeom prst="rect">
            <a:avLst/>
          </a:prstGeom>
          <a:noFill/>
        </p:spPr>
        <p:txBody>
          <a:bodyPr wrap="square" rtlCol="0">
            <a:spAutoFit/>
          </a:bodyPr>
          <a:lstStyle/>
          <a:p>
            <a:r>
              <a:rPr lang="cs-CZ" sz="1200" b="1" dirty="0"/>
              <a:t>Procentuální zastoupení na celkovém počtu úmrtí v roce 2018</a:t>
            </a:r>
          </a:p>
        </p:txBody>
      </p:sp>
      <p:sp>
        <p:nvSpPr>
          <p:cNvPr id="3" name="Title 2"/>
          <p:cNvSpPr>
            <a:spLocks noGrp="1"/>
          </p:cNvSpPr>
          <p:nvPr>
            <p:ph type="title"/>
          </p:nvPr>
        </p:nvSpPr>
        <p:spPr>
          <a:xfrm>
            <a:off x="245159" y="132825"/>
            <a:ext cx="10515600" cy="631595"/>
          </a:xfrm>
        </p:spPr>
        <p:txBody>
          <a:bodyPr>
            <a:normAutofit/>
          </a:bodyPr>
          <a:lstStyle/>
          <a:p>
            <a:r>
              <a:rPr lang="en-US" dirty="0" err="1"/>
              <a:t>Hlavní</a:t>
            </a:r>
            <a:r>
              <a:rPr lang="en-US" dirty="0"/>
              <a:t> </a:t>
            </a:r>
            <a:r>
              <a:rPr lang="en-US" dirty="0" err="1"/>
              <a:t>příčiny</a:t>
            </a:r>
            <a:r>
              <a:rPr lang="en-US" dirty="0"/>
              <a:t> </a:t>
            </a:r>
            <a:r>
              <a:rPr lang="en-US" dirty="0" err="1"/>
              <a:t>úmrtí</a:t>
            </a:r>
            <a:r>
              <a:rPr lang="en-US" dirty="0"/>
              <a:t> pro </a:t>
            </a:r>
            <a:r>
              <a:rPr lang="en-US" dirty="0" err="1"/>
              <a:t>rok</a:t>
            </a:r>
            <a:r>
              <a:rPr lang="en-US" dirty="0"/>
              <a:t> 201</a:t>
            </a:r>
            <a:r>
              <a:rPr lang="cs-CZ" dirty="0"/>
              <a:t>8</a:t>
            </a:r>
            <a:endParaRPr lang="en-US" dirty="0"/>
          </a:p>
        </p:txBody>
      </p:sp>
      <p:sp>
        <p:nvSpPr>
          <p:cNvPr id="13" name="TextovéPole 12">
            <a:extLst>
              <a:ext uri="{FF2B5EF4-FFF2-40B4-BE49-F238E27FC236}">
                <a16:creationId xmlns:a16="http://schemas.microsoft.com/office/drawing/2014/main" id="{53D03DCA-4A4E-4A50-AD81-C2EA955A5274}"/>
              </a:ext>
            </a:extLst>
          </p:cNvPr>
          <p:cNvSpPr txBox="1"/>
          <p:nvPr/>
        </p:nvSpPr>
        <p:spPr>
          <a:xfrm>
            <a:off x="5487044" y="594817"/>
            <a:ext cx="6998549" cy="276999"/>
          </a:xfrm>
          <a:prstGeom prst="rect">
            <a:avLst/>
          </a:prstGeom>
          <a:noFill/>
        </p:spPr>
        <p:txBody>
          <a:bodyPr wrap="square" rtlCol="0">
            <a:spAutoFit/>
          </a:bodyPr>
          <a:lstStyle/>
          <a:p>
            <a:pPr algn="ctr"/>
            <a:r>
              <a:rPr lang="cs-CZ" sz="1200" b="1" dirty="0"/>
              <a:t>Procentuální zastoupení na celkovém počtu úmrtí v roce 2018 pro obyvatele HKK</a:t>
            </a:r>
          </a:p>
        </p:txBody>
      </p:sp>
      <p:graphicFrame>
        <p:nvGraphicFramePr>
          <p:cNvPr id="15" name="Zástupný symbol pro obsah 8">
            <a:extLst>
              <a:ext uri="{FF2B5EF4-FFF2-40B4-BE49-F238E27FC236}">
                <a16:creationId xmlns:a16="http://schemas.microsoft.com/office/drawing/2014/main" id="{754D7968-18F5-4E6B-BA93-28C0164388A4}"/>
              </a:ext>
            </a:extLst>
          </p:cNvPr>
          <p:cNvGraphicFramePr>
            <a:graphicFrameLocks/>
          </p:cNvGraphicFramePr>
          <p:nvPr>
            <p:extLst>
              <p:ext uri="{D42A27DB-BD31-4B8C-83A1-F6EECF244321}">
                <p14:modId xmlns:p14="http://schemas.microsoft.com/office/powerpoint/2010/main" val="2083752642"/>
              </p:ext>
            </p:extLst>
          </p:nvPr>
        </p:nvGraphicFramePr>
        <p:xfrm>
          <a:off x="5073781" y="723901"/>
          <a:ext cx="648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173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56591" y="6222456"/>
            <a:ext cx="11635409" cy="643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895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LPZ</a:t>
            </a:r>
          </a:p>
        </p:txBody>
      </p:sp>
      <p:graphicFrame>
        <p:nvGraphicFramePr>
          <p:cNvPr id="11" name="Zástupný symbol pro obsah 8"/>
          <p:cNvGraphicFramePr>
            <a:graphicFrameLocks/>
          </p:cNvGraphicFramePr>
          <p:nvPr/>
        </p:nvGraphicFramePr>
        <p:xfrm>
          <a:off x="-1156535" y="999158"/>
          <a:ext cx="7200000" cy="608610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ovéPole 1"/>
          <p:cNvSpPr txBox="1"/>
          <p:nvPr/>
        </p:nvSpPr>
        <p:spPr>
          <a:xfrm>
            <a:off x="2090722" y="587001"/>
            <a:ext cx="56545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solidFill>
                <a:effectLst/>
                <a:uLnTx/>
                <a:uFillTx/>
                <a:latin typeface="Calibri" panose="020F0502020204030204"/>
                <a:ea typeface="+mn-ea"/>
                <a:cs typeface="+mn-cs"/>
              </a:rPr>
              <a:t>Procentuální zastoupení příčin úmrtí na celkovém počtu úmrtí jednotlivých letech</a:t>
            </a:r>
          </a:p>
        </p:txBody>
      </p:sp>
      <p:graphicFrame>
        <p:nvGraphicFramePr>
          <p:cNvPr id="4" name="Tabulka 3"/>
          <p:cNvGraphicFramePr>
            <a:graphicFrameLocks noGrp="1"/>
          </p:cNvGraphicFramePr>
          <p:nvPr/>
        </p:nvGraphicFramePr>
        <p:xfrm>
          <a:off x="8309402" y="1153257"/>
          <a:ext cx="1701000" cy="5710001"/>
        </p:xfrm>
        <a:graphic>
          <a:graphicData uri="http://schemas.openxmlformats.org/drawingml/2006/table">
            <a:tbl>
              <a:tblPr firstRow="1" bandRow="1">
                <a:tableStyleId>{5C22544A-7EE6-4342-B048-85BDC9FD1C3A}</a:tableStyleId>
              </a:tblPr>
              <a:tblGrid>
                <a:gridCol w="567000">
                  <a:extLst>
                    <a:ext uri="{9D8B030D-6E8A-4147-A177-3AD203B41FA5}">
                      <a16:colId xmlns:a16="http://schemas.microsoft.com/office/drawing/2014/main" val="20000"/>
                    </a:ext>
                  </a:extLst>
                </a:gridCol>
                <a:gridCol w="567000">
                  <a:extLst>
                    <a:ext uri="{9D8B030D-6E8A-4147-A177-3AD203B41FA5}">
                      <a16:colId xmlns:a16="http://schemas.microsoft.com/office/drawing/2014/main" val="20001"/>
                    </a:ext>
                  </a:extLst>
                </a:gridCol>
                <a:gridCol w="567000">
                  <a:extLst>
                    <a:ext uri="{9D8B030D-6E8A-4147-A177-3AD203B41FA5}">
                      <a16:colId xmlns:a16="http://schemas.microsoft.com/office/drawing/2014/main" val="20002"/>
                    </a:ext>
                  </a:extLst>
                </a:gridCol>
              </a:tblGrid>
              <a:tr h="371273">
                <a:tc>
                  <a:txBody>
                    <a:bodyPr/>
                    <a:lstStyle/>
                    <a:p>
                      <a:pPr algn="ctr" fontAlgn="b"/>
                      <a:r>
                        <a:rPr lang="cs-CZ" sz="1200" b="1" i="0" u="none" strike="noStrike" dirty="0">
                          <a:solidFill>
                            <a:srgbClr val="000000"/>
                          </a:solidFill>
                          <a:effectLst/>
                          <a:latin typeface="+mn-lt"/>
                        </a:rPr>
                        <a:t>1994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200" b="1" i="0" u="none" strike="noStrike" dirty="0">
                          <a:solidFill>
                            <a:srgbClr val="000000"/>
                          </a:solidFill>
                          <a:effectLst/>
                          <a:latin typeface="+mn-lt"/>
                        </a:rPr>
                        <a:t>2005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200" b="1" i="0" u="none" strike="noStrike" dirty="0">
                          <a:solidFill>
                            <a:srgbClr val="000000"/>
                          </a:solidFill>
                          <a:effectLst/>
                          <a:latin typeface="+mn-lt"/>
                        </a:rPr>
                        <a:t>2018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6596">
                <a:tc>
                  <a:txBody>
                    <a:bodyPr/>
                    <a:lstStyle/>
                    <a:p>
                      <a:pPr algn="ctr" fontAlgn="ctr"/>
                      <a:r>
                        <a:rPr lang="cs-CZ" sz="1200" b="0" i="0" u="none" strike="noStrike">
                          <a:solidFill>
                            <a:srgbClr val="000000"/>
                          </a:solidFill>
                          <a:effectLst/>
                          <a:latin typeface="Calibri" panose="020F0502020204030204" pitchFamily="34" charset="0"/>
                        </a:rPr>
                        <a:t>65 132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55 155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48 792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6596">
                <a:tc>
                  <a:txBody>
                    <a:bodyPr/>
                    <a:lstStyle/>
                    <a:p>
                      <a:pPr algn="ctr" fontAlgn="ctr"/>
                      <a:r>
                        <a:rPr lang="cs-CZ" sz="1200" b="0" i="0" u="none" strike="noStrike">
                          <a:solidFill>
                            <a:srgbClr val="000000"/>
                          </a:solidFill>
                          <a:effectLst/>
                          <a:latin typeface="Calibri" panose="020F0502020204030204" pitchFamily="34" charset="0"/>
                        </a:rPr>
                        <a:t>28 327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28 255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28 266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6596">
                <a:tc>
                  <a:txBody>
                    <a:bodyPr/>
                    <a:lstStyle/>
                    <a:p>
                      <a:pPr algn="ctr" fontAlgn="ctr"/>
                      <a:r>
                        <a:rPr lang="cs-CZ" sz="1200" b="0" i="0" u="none" strike="noStrike">
                          <a:solidFill>
                            <a:srgbClr val="000000"/>
                          </a:solidFill>
                          <a:effectLst/>
                          <a:latin typeface="Calibri" panose="020F0502020204030204" pitchFamily="34" charset="0"/>
                        </a:rPr>
                        <a:t>8 556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6 376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5 845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6596">
                <a:tc>
                  <a:txBody>
                    <a:bodyPr/>
                    <a:lstStyle/>
                    <a:p>
                      <a:pPr algn="ctr" fontAlgn="ctr"/>
                      <a:r>
                        <a:rPr lang="cs-CZ" sz="1200" b="0" i="0" u="none" strike="noStrike">
                          <a:solidFill>
                            <a:srgbClr val="000000"/>
                          </a:solidFill>
                          <a:effectLst/>
                          <a:latin typeface="Calibri" panose="020F0502020204030204" pitchFamily="34" charset="0"/>
                        </a:rPr>
                        <a:t>4 636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6 040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8 315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96596">
                <a:tc>
                  <a:txBody>
                    <a:bodyPr/>
                    <a:lstStyle/>
                    <a:p>
                      <a:pPr algn="ctr" fontAlgn="ctr"/>
                      <a:r>
                        <a:rPr lang="cs-CZ" sz="1200" b="0" i="0" u="none" strike="noStrike">
                          <a:solidFill>
                            <a:srgbClr val="000000"/>
                          </a:solidFill>
                          <a:effectLst/>
                          <a:latin typeface="Calibri" panose="020F0502020204030204" pitchFamily="34" charset="0"/>
                        </a:rPr>
                        <a:t>4 470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4 823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4 926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6596">
                <a:tc>
                  <a:txBody>
                    <a:bodyPr/>
                    <a:lstStyle/>
                    <a:p>
                      <a:pPr algn="ctr" fontAlgn="ctr"/>
                      <a:r>
                        <a:rPr lang="cs-CZ" sz="1200" b="0" i="0" u="none" strike="noStrike">
                          <a:solidFill>
                            <a:srgbClr val="000000"/>
                          </a:solidFill>
                          <a:effectLst/>
                          <a:latin typeface="Calibri" panose="020F0502020204030204" pitchFamily="34" charset="0"/>
                        </a:rPr>
                        <a:t>1 745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1 613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1 744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96596">
                <a:tc>
                  <a:txBody>
                    <a:bodyPr/>
                    <a:lstStyle/>
                    <a:p>
                      <a:pPr algn="ctr" fontAlgn="ctr"/>
                      <a:r>
                        <a:rPr lang="cs-CZ" sz="1200" b="0" i="0" u="none" strike="noStrike">
                          <a:solidFill>
                            <a:srgbClr val="000000"/>
                          </a:solidFill>
                          <a:effectLst/>
                          <a:latin typeface="Calibri" panose="020F0502020204030204" pitchFamily="34" charset="0"/>
                        </a:rPr>
                        <a:t>1 391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1 486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5 137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6596">
                <a:tc>
                  <a:txBody>
                    <a:bodyPr/>
                    <a:lstStyle/>
                    <a:p>
                      <a:pPr algn="ctr" fontAlgn="ctr"/>
                      <a:r>
                        <a:rPr lang="cs-CZ" sz="1200" b="0" i="0" u="none" strike="noStrike">
                          <a:solidFill>
                            <a:srgbClr val="000000"/>
                          </a:solidFill>
                          <a:effectLst/>
                          <a:latin typeface="Calibri" panose="020F0502020204030204" pitchFamily="34" charset="0"/>
                        </a:rPr>
                        <a:t>1 023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2 071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3 636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6596">
                <a:tc>
                  <a:txBody>
                    <a:bodyPr/>
                    <a:lstStyle/>
                    <a:p>
                      <a:pPr algn="ctr" fontAlgn="ctr"/>
                      <a:r>
                        <a:rPr lang="cs-CZ" sz="1200" b="0" i="0" u="none" strike="noStrike">
                          <a:solidFill>
                            <a:srgbClr val="000000"/>
                          </a:solidFill>
                          <a:effectLst/>
                          <a:latin typeface="Calibri" panose="020F0502020204030204" pitchFamily="34" charset="0"/>
                        </a:rPr>
                        <a:t>696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940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1 789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6596">
                <a:tc>
                  <a:txBody>
                    <a:bodyPr/>
                    <a:lstStyle/>
                    <a:p>
                      <a:pPr algn="ctr" fontAlgn="ctr"/>
                      <a:r>
                        <a:rPr lang="cs-CZ" sz="1200" b="0" i="0" u="none" strike="noStrike">
                          <a:solidFill>
                            <a:srgbClr val="000000"/>
                          </a:solidFill>
                          <a:effectLst/>
                          <a:latin typeface="Calibri" panose="020F0502020204030204" pitchFamily="34" charset="0"/>
                        </a:rPr>
                        <a:t>400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188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96596">
                <a:tc>
                  <a:txBody>
                    <a:bodyPr/>
                    <a:lstStyle/>
                    <a:p>
                      <a:pPr algn="ctr" fontAlgn="ctr"/>
                      <a:r>
                        <a:rPr lang="cs-CZ" sz="1200" b="0" i="0" u="none" strike="noStrike">
                          <a:solidFill>
                            <a:srgbClr val="000000"/>
                          </a:solidFill>
                          <a:effectLst/>
                          <a:latin typeface="Calibri" panose="020F0502020204030204" pitchFamily="34" charset="0"/>
                        </a:rPr>
                        <a:t>356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411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1 773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596">
                <a:tc>
                  <a:txBody>
                    <a:bodyPr/>
                    <a:lstStyle/>
                    <a:p>
                      <a:pPr algn="ctr" fontAlgn="ctr"/>
                      <a:r>
                        <a:rPr lang="cs-CZ" sz="1200" b="0" i="0" u="none" strike="noStrike">
                          <a:solidFill>
                            <a:srgbClr val="000000"/>
                          </a:solidFill>
                          <a:effectLst/>
                          <a:latin typeface="Calibri" panose="020F0502020204030204" pitchFamily="34" charset="0"/>
                        </a:rPr>
                        <a:t>341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116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161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596">
                <a:tc>
                  <a:txBody>
                    <a:bodyPr/>
                    <a:lstStyle/>
                    <a:p>
                      <a:pPr algn="ctr" fontAlgn="ctr"/>
                      <a:r>
                        <a:rPr lang="cs-CZ" sz="1200" b="0" i="0" u="none" strike="noStrike">
                          <a:solidFill>
                            <a:srgbClr val="000000"/>
                          </a:solidFill>
                          <a:effectLst/>
                          <a:latin typeface="Calibri" panose="020F0502020204030204" pitchFamily="34" charset="0"/>
                        </a:rPr>
                        <a:t>119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106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96596">
                <a:tc>
                  <a:txBody>
                    <a:bodyPr/>
                    <a:lstStyle/>
                    <a:p>
                      <a:pPr algn="ctr" fontAlgn="ctr"/>
                      <a:r>
                        <a:rPr lang="cs-CZ" sz="1200" b="0" i="0" u="none" strike="noStrike">
                          <a:solidFill>
                            <a:srgbClr val="000000"/>
                          </a:solidFill>
                          <a:effectLst/>
                          <a:latin typeface="Calibri" panose="020F0502020204030204" pitchFamily="34" charset="0"/>
                        </a:rPr>
                        <a:t>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284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1 674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96596">
                <a:tc>
                  <a:txBody>
                    <a:bodyPr/>
                    <a:lstStyle/>
                    <a:p>
                      <a:pPr algn="ctr" fontAlgn="ctr"/>
                      <a:r>
                        <a:rPr lang="cs-CZ" sz="1200" b="0" i="0" u="none" strike="noStrike">
                          <a:solidFill>
                            <a:srgbClr val="000000"/>
                          </a:solidFill>
                          <a:effectLst/>
                          <a:latin typeface="Calibri" panose="020F0502020204030204" pitchFamily="34" charset="0"/>
                        </a:rPr>
                        <a:t>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96596">
                <a:tc>
                  <a:txBody>
                    <a:bodyPr/>
                    <a:lstStyle/>
                    <a:p>
                      <a:pPr algn="ctr" fontAlgn="ctr"/>
                      <a:r>
                        <a:rPr lang="cs-CZ" sz="1200" b="0" i="0" u="none" strike="noStrike">
                          <a:solidFill>
                            <a:srgbClr val="000000"/>
                          </a:solidFill>
                          <a:effectLst/>
                          <a:latin typeface="Calibri" panose="020F0502020204030204" pitchFamily="34" charset="0"/>
                        </a:rPr>
                        <a:t>28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96596">
                <a:tc>
                  <a:txBody>
                    <a:bodyPr/>
                    <a:lstStyle/>
                    <a:p>
                      <a:pPr algn="ctr" fontAlgn="ctr"/>
                      <a:r>
                        <a:rPr lang="cs-CZ" sz="1200" b="0" i="0" u="none" strike="noStrike">
                          <a:solidFill>
                            <a:srgbClr val="000000"/>
                          </a:solidFill>
                          <a:effectLst/>
                          <a:latin typeface="Calibri" panose="020F0502020204030204" pitchFamily="34" charset="0"/>
                        </a:rPr>
                        <a:t>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96596">
                <a:tc>
                  <a:txBody>
                    <a:bodyPr/>
                    <a:lstStyle/>
                    <a:p>
                      <a:pPr algn="ctr" fontAlgn="ctr"/>
                      <a:r>
                        <a:rPr lang="cs-CZ" sz="1200" b="0" i="0" u="none" strike="noStrike">
                          <a:solidFill>
                            <a:srgbClr val="000000"/>
                          </a:solidFill>
                          <a:effectLst/>
                          <a:latin typeface="Calibri" panose="020F0502020204030204" pitchFamily="34" charset="0"/>
                        </a:rPr>
                        <a:t>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Calibri" panose="020F0502020204030204" pitchFamily="34" charset="0"/>
                        </a:rPr>
                        <a:t>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Calibri" panose="020F0502020204030204" pitchFamily="34" charset="0"/>
                        </a:rPr>
                        <a:t>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bl>
          </a:graphicData>
        </a:graphic>
      </p:graphicFrame>
      <p:sp>
        <p:nvSpPr>
          <p:cNvPr id="5" name="TextovéPole 4">
            <a:extLst>
              <a:ext uri="{FF2B5EF4-FFF2-40B4-BE49-F238E27FC236}">
                <a16:creationId xmlns:a16="http://schemas.microsoft.com/office/drawing/2014/main" id="{BDF826C9-EF0F-44D7-B781-A97E4B1A65BF}"/>
              </a:ext>
            </a:extLst>
          </p:cNvPr>
          <p:cNvSpPr txBox="1"/>
          <p:nvPr/>
        </p:nvSpPr>
        <p:spPr>
          <a:xfrm>
            <a:off x="2621834" y="843712"/>
            <a:ext cx="14845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Česká republika</a:t>
            </a:r>
          </a:p>
        </p:txBody>
      </p:sp>
      <p:sp>
        <p:nvSpPr>
          <p:cNvPr id="12" name="TextovéPole 11">
            <a:extLst>
              <a:ext uri="{FF2B5EF4-FFF2-40B4-BE49-F238E27FC236}">
                <a16:creationId xmlns:a16="http://schemas.microsoft.com/office/drawing/2014/main" id="{22F68E07-2A02-4FE5-A189-278EE201471F}"/>
              </a:ext>
            </a:extLst>
          </p:cNvPr>
          <p:cNvSpPr txBox="1"/>
          <p:nvPr/>
        </p:nvSpPr>
        <p:spPr>
          <a:xfrm>
            <a:off x="5134829" y="843712"/>
            <a:ext cx="23504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effectLst/>
                <a:uLnTx/>
                <a:uFillTx/>
                <a:latin typeface="Calibri" panose="020F0502020204030204"/>
                <a:ea typeface="+mn-ea"/>
                <a:cs typeface="+mn-cs"/>
              </a:rPr>
              <a:t>Pacienti s bydlištěm v HKK</a:t>
            </a:r>
          </a:p>
        </p:txBody>
      </p:sp>
      <p:sp>
        <p:nvSpPr>
          <p:cNvPr id="13" name="TextovéPole 12">
            <a:extLst>
              <a:ext uri="{FF2B5EF4-FFF2-40B4-BE49-F238E27FC236}">
                <a16:creationId xmlns:a16="http://schemas.microsoft.com/office/drawing/2014/main" id="{9D56BC21-5D8A-4052-B3E2-CBE86180DA9F}"/>
              </a:ext>
            </a:extLst>
          </p:cNvPr>
          <p:cNvSpPr txBox="1"/>
          <p:nvPr/>
        </p:nvSpPr>
        <p:spPr>
          <a:xfrm>
            <a:off x="8413362" y="776836"/>
            <a:ext cx="15222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mn-cs"/>
              </a:rPr>
              <a:t>Česká republika</a:t>
            </a:r>
          </a:p>
        </p:txBody>
      </p:sp>
      <p:sp>
        <p:nvSpPr>
          <p:cNvPr id="8" name="Title 7"/>
          <p:cNvSpPr>
            <a:spLocks noGrp="1"/>
          </p:cNvSpPr>
          <p:nvPr>
            <p:ph type="title"/>
          </p:nvPr>
        </p:nvSpPr>
        <p:spPr>
          <a:xfrm>
            <a:off x="78243" y="119935"/>
            <a:ext cx="10515600" cy="631595"/>
          </a:xfrm>
        </p:spPr>
        <p:txBody>
          <a:bodyPr>
            <a:normAutofit/>
          </a:bodyPr>
          <a:lstStyle/>
          <a:p>
            <a:r>
              <a:rPr lang="en-US" sz="3000" dirty="0" err="1"/>
              <a:t>Příčiny</a:t>
            </a:r>
            <a:r>
              <a:rPr lang="en-US" sz="3000" dirty="0"/>
              <a:t> </a:t>
            </a:r>
            <a:r>
              <a:rPr lang="en-US" sz="3000" dirty="0" err="1"/>
              <a:t>úmrtnosti</a:t>
            </a:r>
            <a:r>
              <a:rPr lang="en-US" sz="3000" dirty="0"/>
              <a:t> </a:t>
            </a:r>
            <a:r>
              <a:rPr lang="en-US" sz="3000" dirty="0" err="1"/>
              <a:t>podle</a:t>
            </a:r>
            <a:r>
              <a:rPr lang="en-US" sz="3000" dirty="0"/>
              <a:t> </a:t>
            </a:r>
            <a:r>
              <a:rPr lang="en-US" sz="3000" dirty="0" err="1"/>
              <a:t>kapitol</a:t>
            </a:r>
            <a:r>
              <a:rPr lang="en-US" sz="3000" dirty="0"/>
              <a:t> MKN-10 </a:t>
            </a:r>
            <a:r>
              <a:rPr lang="cs-CZ" sz="3000" dirty="0"/>
              <a:t>v časovém trendu </a:t>
            </a:r>
            <a:endParaRPr lang="en-US" sz="3000" dirty="0"/>
          </a:p>
        </p:txBody>
      </p:sp>
      <p:sp>
        <p:nvSpPr>
          <p:cNvPr id="6" name="Rectangle 5"/>
          <p:cNvSpPr/>
          <p:nvPr/>
        </p:nvSpPr>
        <p:spPr>
          <a:xfrm>
            <a:off x="2292316" y="4694444"/>
            <a:ext cx="680874" cy="2112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&lt;0.03</a:t>
            </a:r>
          </a:p>
        </p:txBody>
      </p:sp>
      <p:sp>
        <p:nvSpPr>
          <p:cNvPr id="22" name="Rectangle 21"/>
          <p:cNvSpPr/>
          <p:nvPr/>
        </p:nvSpPr>
        <p:spPr>
          <a:xfrm>
            <a:off x="5228881" y="4694444"/>
            <a:ext cx="682194" cy="2112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&lt;0.03</a:t>
            </a:r>
          </a:p>
        </p:txBody>
      </p:sp>
      <p:graphicFrame>
        <p:nvGraphicFramePr>
          <p:cNvPr id="19" name="Tabulka 18">
            <a:extLst>
              <a:ext uri="{FF2B5EF4-FFF2-40B4-BE49-F238E27FC236}">
                <a16:creationId xmlns:a16="http://schemas.microsoft.com/office/drawing/2014/main" id="{981EC551-B078-4296-A39F-6D4643F03978}"/>
              </a:ext>
            </a:extLst>
          </p:cNvPr>
          <p:cNvGraphicFramePr>
            <a:graphicFrameLocks noGrp="1"/>
          </p:cNvGraphicFramePr>
          <p:nvPr/>
        </p:nvGraphicFramePr>
        <p:xfrm>
          <a:off x="78243" y="1481081"/>
          <a:ext cx="2084778" cy="5326192"/>
        </p:xfrm>
        <a:graphic>
          <a:graphicData uri="http://schemas.openxmlformats.org/drawingml/2006/table">
            <a:tbl>
              <a:tblPr firstRow="1" bandRow="1">
                <a:tableStyleId>{5C22544A-7EE6-4342-B048-85BDC9FD1C3A}</a:tableStyleId>
              </a:tblPr>
              <a:tblGrid>
                <a:gridCol w="2084778">
                  <a:extLst>
                    <a:ext uri="{9D8B030D-6E8A-4147-A177-3AD203B41FA5}">
                      <a16:colId xmlns:a16="http://schemas.microsoft.com/office/drawing/2014/main" val="20000"/>
                    </a:ext>
                  </a:extLst>
                </a:gridCol>
              </a:tblGrid>
              <a:tr h="209894">
                <a:tc>
                  <a:txBody>
                    <a:bodyPr/>
                    <a:lstStyle/>
                    <a:p>
                      <a:pPr algn="r" fontAlgn="b"/>
                      <a:r>
                        <a:rPr lang="cs-CZ" sz="1050" b="0" i="0" u="none" strike="noStrike" dirty="0">
                          <a:solidFill>
                            <a:srgbClr val="000000"/>
                          </a:solidFill>
                          <a:effectLst/>
                          <a:latin typeface="Calibri" panose="020F0502020204030204" pitchFamily="34" charset="0"/>
                        </a:rPr>
                        <a:t>IX. Nemoci oběhové soustavy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827">
                <a:tc>
                  <a:txBody>
                    <a:bodyPr/>
                    <a:lstStyle/>
                    <a:p>
                      <a:pPr algn="r" fontAlgn="b"/>
                      <a:r>
                        <a:rPr lang="cs-CZ" sz="1050" b="0" i="0" u="none" strike="noStrike" dirty="0">
                          <a:solidFill>
                            <a:srgbClr val="000000"/>
                          </a:solidFill>
                          <a:effectLst/>
                          <a:latin typeface="Calibri" panose="020F0502020204030204" pitchFamily="34" charset="0"/>
                        </a:rPr>
                        <a:t>II. Novotvary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1972">
                <a:tc>
                  <a:txBody>
                    <a:bodyPr/>
                    <a:lstStyle/>
                    <a:p>
                      <a:pPr algn="r" fontAlgn="b"/>
                      <a:r>
                        <a:rPr lang="cs-CZ" sz="1050" b="0" i="0" u="none" strike="noStrike" dirty="0">
                          <a:solidFill>
                            <a:srgbClr val="000000"/>
                          </a:solidFill>
                          <a:effectLst/>
                          <a:latin typeface="Calibri" panose="020F0502020204030204" pitchFamily="34" charset="0"/>
                        </a:rPr>
                        <a:t>XIX. Poranění, otravy a některé jiné následky vnějších příčin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8381">
                <a:tc>
                  <a:txBody>
                    <a:bodyPr/>
                    <a:lstStyle/>
                    <a:p>
                      <a:pPr algn="r" fontAlgn="b"/>
                      <a:r>
                        <a:rPr lang="cs-CZ" sz="1050" b="0" i="0" u="none" strike="noStrike" dirty="0">
                          <a:solidFill>
                            <a:srgbClr val="000000"/>
                          </a:solidFill>
                          <a:effectLst/>
                          <a:latin typeface="Calibri" panose="020F0502020204030204" pitchFamily="34" charset="0"/>
                        </a:rPr>
                        <a:t>X. Nemoci dýchací soustavy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1972">
                <a:tc>
                  <a:txBody>
                    <a:bodyPr/>
                    <a:lstStyle/>
                    <a:p>
                      <a:pPr algn="r" fontAlgn="b"/>
                      <a:r>
                        <a:rPr lang="cs-CZ" sz="1050" b="0" i="0" u="none" strike="noStrike" dirty="0">
                          <a:solidFill>
                            <a:srgbClr val="000000"/>
                          </a:solidFill>
                          <a:effectLst/>
                          <a:latin typeface="Calibri" panose="020F0502020204030204" pitchFamily="34" charset="0"/>
                        </a:rPr>
                        <a:t>XI. Nemoci trávicí soustavy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3423">
                <a:tc>
                  <a:txBody>
                    <a:bodyPr/>
                    <a:lstStyle/>
                    <a:p>
                      <a:pPr algn="r" fontAlgn="b"/>
                      <a:r>
                        <a:rPr lang="cs-CZ" sz="1050" b="0" i="0" u="none" strike="noStrike" dirty="0">
                          <a:solidFill>
                            <a:srgbClr val="000000"/>
                          </a:solidFill>
                          <a:effectLst/>
                          <a:latin typeface="Calibri" panose="020F0502020204030204" pitchFamily="34" charset="0"/>
                        </a:rPr>
                        <a:t>IV. Nemoci endokrinní, výživy a přeměny látek</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4315">
                <a:tc>
                  <a:txBody>
                    <a:bodyPr/>
                    <a:lstStyle/>
                    <a:p>
                      <a:pPr algn="r" fontAlgn="b"/>
                      <a:r>
                        <a:rPr lang="cs-CZ" sz="1050" b="0" i="0" u="none" strike="noStrike" dirty="0">
                          <a:solidFill>
                            <a:srgbClr val="000000"/>
                          </a:solidFill>
                          <a:effectLst/>
                          <a:latin typeface="Calibri" panose="020F0502020204030204" pitchFamily="34" charset="0"/>
                        </a:rPr>
                        <a:t>VI. Nemoci nervové soustavy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1666">
                <a:tc>
                  <a:txBody>
                    <a:bodyPr/>
                    <a:lstStyle/>
                    <a:p>
                      <a:pPr algn="r" fontAlgn="b"/>
                      <a:r>
                        <a:rPr lang="cs-CZ" sz="1050" b="0" i="0" u="none" strike="noStrike" dirty="0">
                          <a:solidFill>
                            <a:srgbClr val="000000"/>
                          </a:solidFill>
                          <a:effectLst/>
                          <a:latin typeface="Calibri" panose="020F0502020204030204" pitchFamily="34" charset="0"/>
                        </a:rPr>
                        <a:t>XIV. Nemoci močové a pohlavní soustavy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621">
                <a:tc>
                  <a:txBody>
                    <a:bodyPr/>
                    <a:lstStyle/>
                    <a:p>
                      <a:pPr algn="r" fontAlgn="b"/>
                      <a:r>
                        <a:rPr lang="cs-CZ" sz="1050" b="0" i="0" u="none" strike="noStrike" dirty="0">
                          <a:solidFill>
                            <a:srgbClr val="000000"/>
                          </a:solidFill>
                          <a:effectLst/>
                          <a:latin typeface="Calibri" panose="020F0502020204030204" pitchFamily="34" charset="0"/>
                        </a:rPr>
                        <a:t>XVIII. Příznaky, znaky a abnormální klinické a laboratorní nálezy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22997">
                <a:tc>
                  <a:txBody>
                    <a:bodyPr/>
                    <a:lstStyle/>
                    <a:p>
                      <a:pPr algn="r" fontAlgn="b"/>
                      <a:r>
                        <a:rPr lang="cs-CZ" sz="1050" b="0" i="0" u="none" strike="noStrike" dirty="0">
                          <a:solidFill>
                            <a:srgbClr val="000000"/>
                          </a:solidFill>
                          <a:effectLst/>
                          <a:latin typeface="Calibri" panose="020F0502020204030204" pitchFamily="34" charset="0"/>
                        </a:rPr>
                        <a:t>I. Některé infekční a parazitární nemoci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05404">
                <a:tc>
                  <a:txBody>
                    <a:bodyPr/>
                    <a:lstStyle/>
                    <a:p>
                      <a:pPr algn="r" fontAlgn="b"/>
                      <a:r>
                        <a:rPr lang="pl-PL" sz="1050" b="0" i="0" u="none" strike="noStrike" dirty="0">
                          <a:solidFill>
                            <a:srgbClr val="000000"/>
                          </a:solidFill>
                          <a:effectLst/>
                          <a:latin typeface="Calibri" panose="020F0502020204030204" pitchFamily="34" charset="0"/>
                        </a:rPr>
                        <a:t>V. Poruchy duševní a poruchy chování</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49462">
                <a:tc>
                  <a:txBody>
                    <a:bodyPr/>
                    <a:lstStyle/>
                    <a:p>
                      <a:pPr algn="r" fontAlgn="b"/>
                      <a:r>
                        <a:rPr lang="cs-CZ" sz="1050" b="0" i="0" u="none" strike="noStrike" dirty="0">
                          <a:solidFill>
                            <a:srgbClr val="000000"/>
                          </a:solidFill>
                          <a:effectLst/>
                          <a:latin typeface="Calibri" panose="020F0502020204030204" pitchFamily="34" charset="0"/>
                        </a:rPr>
                        <a:t>XVI. Některé stavy vzniklé v perinatálním období</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26351">
                <a:tc>
                  <a:txBody>
                    <a:bodyPr/>
                    <a:lstStyle/>
                    <a:p>
                      <a:pPr algn="r" fontAlgn="b"/>
                      <a:r>
                        <a:rPr lang="cs-CZ" sz="1050" b="0" i="0" u="none" strike="noStrike" dirty="0">
                          <a:solidFill>
                            <a:srgbClr val="000000"/>
                          </a:solidFill>
                          <a:effectLst/>
                          <a:latin typeface="Calibri" panose="020F0502020204030204" pitchFamily="34" charset="0"/>
                        </a:rPr>
                        <a:t>XVII. Vrozené vady, deformace a chromozomální abnormality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6399">
                <a:tc>
                  <a:txBody>
                    <a:bodyPr/>
                    <a:lstStyle/>
                    <a:p>
                      <a:pPr algn="r" fontAlgn="b"/>
                      <a:r>
                        <a:rPr lang="cs-CZ" sz="1050" b="0" i="0" u="none" strike="noStrike" dirty="0">
                          <a:solidFill>
                            <a:srgbClr val="000000"/>
                          </a:solidFill>
                          <a:effectLst/>
                          <a:latin typeface="Calibri" panose="020F0502020204030204" pitchFamily="34" charset="0"/>
                        </a:rPr>
                        <a:t>III. Nemoci krve a krvetvorných orgánů, poruchy mechanismu imunity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63115">
                <a:tc>
                  <a:txBody>
                    <a:bodyPr/>
                    <a:lstStyle/>
                    <a:p>
                      <a:pPr algn="r" fontAlgn="b"/>
                      <a:r>
                        <a:rPr lang="cs-CZ" sz="1050" b="0" i="0" u="none" strike="noStrike" dirty="0">
                          <a:solidFill>
                            <a:srgbClr val="000000"/>
                          </a:solidFill>
                          <a:effectLst/>
                          <a:latin typeface="Calibri" panose="020F0502020204030204" pitchFamily="34" charset="0"/>
                        </a:rPr>
                        <a:t>XIII. Nemoci svalové a kosterní soustavy a pojivové tkáně</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13249">
                <a:tc>
                  <a:txBody>
                    <a:bodyPr/>
                    <a:lstStyle/>
                    <a:p>
                      <a:pPr algn="r" fontAlgn="b"/>
                      <a:r>
                        <a:rPr lang="cs-CZ" sz="1050" b="0" i="0" u="none" strike="noStrike" dirty="0">
                          <a:solidFill>
                            <a:srgbClr val="000000"/>
                          </a:solidFill>
                          <a:effectLst/>
                          <a:latin typeface="Calibri" panose="020F0502020204030204" pitchFamily="34" charset="0"/>
                        </a:rPr>
                        <a:t>XII. Nemoci kůže a podkožního vaziva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41666">
                <a:tc>
                  <a:txBody>
                    <a:bodyPr/>
                    <a:lstStyle/>
                    <a:p>
                      <a:pPr algn="r" fontAlgn="b"/>
                      <a:r>
                        <a:rPr lang="cs-CZ" sz="1050" b="0" i="0" u="none" strike="noStrike" dirty="0">
                          <a:solidFill>
                            <a:srgbClr val="000000"/>
                          </a:solidFill>
                          <a:effectLst/>
                          <a:latin typeface="Calibri" panose="020F0502020204030204" pitchFamily="34" charset="0"/>
                        </a:rPr>
                        <a:t>XV. Těhotenství, porod a šestinedělí</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26351">
                <a:tc>
                  <a:txBody>
                    <a:bodyPr/>
                    <a:lstStyle/>
                    <a:p>
                      <a:pPr algn="r" fontAlgn="b"/>
                      <a:r>
                        <a:rPr lang="cs-CZ" sz="1050" b="0" i="0" u="none" strike="noStrike" dirty="0">
                          <a:solidFill>
                            <a:srgbClr val="000000"/>
                          </a:solidFill>
                          <a:effectLst/>
                          <a:latin typeface="Calibri" panose="020F0502020204030204" pitchFamily="34" charset="0"/>
                        </a:rPr>
                        <a:t>VIII. Nemoci ucha a bradavkového výběžku</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bl>
          </a:graphicData>
        </a:graphic>
      </p:graphicFrame>
      <p:sp>
        <p:nvSpPr>
          <p:cNvPr id="23" name="TextovéPole 22">
            <a:extLst>
              <a:ext uri="{FF2B5EF4-FFF2-40B4-BE49-F238E27FC236}">
                <a16:creationId xmlns:a16="http://schemas.microsoft.com/office/drawing/2014/main" id="{D79BB19C-C959-42C4-AC80-3CA6CE5ADB2D}"/>
              </a:ext>
            </a:extLst>
          </p:cNvPr>
          <p:cNvSpPr txBox="1"/>
          <p:nvPr/>
        </p:nvSpPr>
        <p:spPr>
          <a:xfrm>
            <a:off x="10205242" y="776836"/>
            <a:ext cx="5389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effectLst/>
                <a:uLnTx/>
                <a:uFillTx/>
                <a:latin typeface="Calibri" panose="020F0502020204030204"/>
                <a:ea typeface="+mn-ea"/>
                <a:cs typeface="+mn-cs"/>
              </a:rPr>
              <a:t>HKK</a:t>
            </a:r>
          </a:p>
        </p:txBody>
      </p:sp>
      <p:graphicFrame>
        <p:nvGraphicFramePr>
          <p:cNvPr id="24" name="Tabulka 23">
            <a:extLst>
              <a:ext uri="{FF2B5EF4-FFF2-40B4-BE49-F238E27FC236}">
                <a16:creationId xmlns:a16="http://schemas.microsoft.com/office/drawing/2014/main" id="{631E792F-D909-466A-9E24-407CC7B3E696}"/>
              </a:ext>
            </a:extLst>
          </p:cNvPr>
          <p:cNvGraphicFramePr>
            <a:graphicFrameLocks noGrp="1"/>
          </p:cNvGraphicFramePr>
          <p:nvPr>
            <p:extLst>
              <p:ext uri="{D42A27DB-BD31-4B8C-83A1-F6EECF244321}">
                <p14:modId xmlns:p14="http://schemas.microsoft.com/office/powerpoint/2010/main" val="2293592331"/>
              </p:ext>
            </p:extLst>
          </p:nvPr>
        </p:nvGraphicFramePr>
        <p:xfrm>
          <a:off x="10248137" y="1153257"/>
          <a:ext cx="1701000" cy="5710001"/>
        </p:xfrm>
        <a:graphic>
          <a:graphicData uri="http://schemas.openxmlformats.org/drawingml/2006/table">
            <a:tbl>
              <a:tblPr firstRow="1" bandRow="1">
                <a:tableStyleId>{5C22544A-7EE6-4342-B048-85BDC9FD1C3A}</a:tableStyleId>
              </a:tblPr>
              <a:tblGrid>
                <a:gridCol w="567000">
                  <a:extLst>
                    <a:ext uri="{9D8B030D-6E8A-4147-A177-3AD203B41FA5}">
                      <a16:colId xmlns:a16="http://schemas.microsoft.com/office/drawing/2014/main" val="20000"/>
                    </a:ext>
                  </a:extLst>
                </a:gridCol>
                <a:gridCol w="567000">
                  <a:extLst>
                    <a:ext uri="{9D8B030D-6E8A-4147-A177-3AD203B41FA5}">
                      <a16:colId xmlns:a16="http://schemas.microsoft.com/office/drawing/2014/main" val="20001"/>
                    </a:ext>
                  </a:extLst>
                </a:gridCol>
                <a:gridCol w="567000">
                  <a:extLst>
                    <a:ext uri="{9D8B030D-6E8A-4147-A177-3AD203B41FA5}">
                      <a16:colId xmlns:a16="http://schemas.microsoft.com/office/drawing/2014/main" val="20002"/>
                    </a:ext>
                  </a:extLst>
                </a:gridCol>
              </a:tblGrid>
              <a:tr h="371273">
                <a:tc>
                  <a:txBody>
                    <a:bodyPr/>
                    <a:lstStyle/>
                    <a:p>
                      <a:pPr algn="ctr" fontAlgn="b"/>
                      <a:r>
                        <a:rPr lang="cs-CZ" sz="1200" b="1" i="0" u="none" strike="noStrike" dirty="0">
                          <a:solidFill>
                            <a:srgbClr val="000000"/>
                          </a:solidFill>
                          <a:effectLst/>
                          <a:latin typeface="+mn-lt"/>
                        </a:rPr>
                        <a:t>1994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200" b="1" i="0" u="none" strike="noStrike" dirty="0">
                          <a:solidFill>
                            <a:srgbClr val="000000"/>
                          </a:solidFill>
                          <a:effectLst/>
                          <a:latin typeface="+mn-lt"/>
                        </a:rPr>
                        <a:t>2005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cs-CZ" sz="1200" b="1" i="0" u="none" strike="noStrike" dirty="0">
                          <a:solidFill>
                            <a:srgbClr val="000000"/>
                          </a:solidFill>
                          <a:effectLst/>
                          <a:latin typeface="+mn-lt"/>
                        </a:rPr>
                        <a:t>2018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6596">
                <a:tc>
                  <a:txBody>
                    <a:bodyPr/>
                    <a:lstStyle/>
                    <a:p>
                      <a:pPr algn="ctr" fontAlgn="ctr"/>
                      <a:r>
                        <a:rPr lang="cs-CZ" sz="1200" b="0" i="0" u="none" strike="noStrike" dirty="0">
                          <a:solidFill>
                            <a:srgbClr val="000000"/>
                          </a:solidFill>
                          <a:effectLst/>
                          <a:latin typeface="+mn-lt"/>
                        </a:rPr>
                        <a:t>3 573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3 018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2 790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6596">
                <a:tc>
                  <a:txBody>
                    <a:bodyPr/>
                    <a:lstStyle/>
                    <a:p>
                      <a:pPr algn="ctr" fontAlgn="ctr"/>
                      <a:r>
                        <a:rPr lang="cs-CZ" sz="1200" b="0" i="0" u="none" strike="noStrike">
                          <a:solidFill>
                            <a:srgbClr val="000000"/>
                          </a:solidFill>
                          <a:effectLst/>
                          <a:latin typeface="+mn-lt"/>
                        </a:rPr>
                        <a:t>1 425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1 410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1 451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6596">
                <a:tc>
                  <a:txBody>
                    <a:bodyPr/>
                    <a:lstStyle/>
                    <a:p>
                      <a:pPr algn="ctr" fontAlgn="ctr"/>
                      <a:r>
                        <a:rPr lang="cs-CZ" sz="1200" b="0" i="0" u="none" strike="noStrike">
                          <a:solidFill>
                            <a:srgbClr val="000000"/>
                          </a:solidFill>
                          <a:effectLst/>
                          <a:latin typeface="+mn-lt"/>
                        </a:rPr>
                        <a:t>466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305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253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6596">
                <a:tc>
                  <a:txBody>
                    <a:bodyPr/>
                    <a:lstStyle/>
                    <a:p>
                      <a:pPr algn="ctr" fontAlgn="ctr"/>
                      <a:r>
                        <a:rPr lang="cs-CZ" sz="1200" b="0" i="0" u="none" strike="noStrike">
                          <a:solidFill>
                            <a:srgbClr val="000000"/>
                          </a:solidFill>
                          <a:effectLst/>
                          <a:latin typeface="+mn-lt"/>
                        </a:rPr>
                        <a:t>262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363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457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96596">
                <a:tc>
                  <a:txBody>
                    <a:bodyPr/>
                    <a:lstStyle/>
                    <a:p>
                      <a:pPr algn="ctr" fontAlgn="ctr"/>
                      <a:r>
                        <a:rPr lang="cs-CZ" sz="1200" b="0" i="0" u="none" strike="noStrike">
                          <a:solidFill>
                            <a:srgbClr val="000000"/>
                          </a:solidFill>
                          <a:effectLst/>
                          <a:latin typeface="+mn-lt"/>
                        </a:rPr>
                        <a:t>204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208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235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6596">
                <a:tc>
                  <a:txBody>
                    <a:bodyPr/>
                    <a:lstStyle/>
                    <a:p>
                      <a:pPr algn="ctr" fontAlgn="ctr"/>
                      <a:r>
                        <a:rPr lang="cs-CZ" sz="1200" b="0" i="0" u="none" strike="noStrike">
                          <a:solidFill>
                            <a:srgbClr val="000000"/>
                          </a:solidFill>
                          <a:effectLst/>
                          <a:latin typeface="+mn-lt"/>
                        </a:rPr>
                        <a:t>86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94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96596">
                <a:tc>
                  <a:txBody>
                    <a:bodyPr/>
                    <a:lstStyle/>
                    <a:p>
                      <a:pPr algn="ctr" fontAlgn="ctr"/>
                      <a:r>
                        <a:rPr lang="cs-CZ" sz="1200" b="0" i="0" u="none" strike="noStrike">
                          <a:solidFill>
                            <a:srgbClr val="000000"/>
                          </a:solidFill>
                          <a:effectLst/>
                          <a:latin typeface="+mn-lt"/>
                        </a:rPr>
                        <a:t>58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238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6596">
                <a:tc>
                  <a:txBody>
                    <a:bodyPr/>
                    <a:lstStyle/>
                    <a:p>
                      <a:pPr algn="ctr" fontAlgn="ctr"/>
                      <a:r>
                        <a:rPr lang="cs-CZ" sz="1200" b="0" i="0" u="none" strike="noStrike">
                          <a:solidFill>
                            <a:srgbClr val="000000"/>
                          </a:solidFill>
                          <a:effectLst/>
                          <a:latin typeface="+mn-lt"/>
                        </a:rPr>
                        <a:t>43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93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181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6596">
                <a:tc>
                  <a:txBody>
                    <a:bodyPr/>
                    <a:lstStyle/>
                    <a:p>
                      <a:pPr algn="ctr" fontAlgn="ctr"/>
                      <a:r>
                        <a:rPr lang="cs-CZ" sz="1200" b="0" i="0" u="none" strike="noStrike">
                          <a:solidFill>
                            <a:srgbClr val="000000"/>
                          </a:solidFill>
                          <a:effectLst/>
                          <a:latin typeface="+mn-lt"/>
                        </a:rPr>
                        <a:t>45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78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105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6596">
                <a:tc>
                  <a:txBody>
                    <a:bodyPr/>
                    <a:lstStyle/>
                    <a:p>
                      <a:pPr algn="ctr" fontAlgn="ctr"/>
                      <a:r>
                        <a:rPr lang="cs-CZ" sz="1200" b="0" i="0" u="none" strike="noStrike">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96596">
                <a:tc>
                  <a:txBody>
                    <a:bodyPr/>
                    <a:lstStyle/>
                    <a:p>
                      <a:pPr algn="ctr" fontAlgn="ctr"/>
                      <a:r>
                        <a:rPr lang="cs-CZ" sz="1200" b="0" i="0" u="none" strike="noStrike">
                          <a:solidFill>
                            <a:srgbClr val="000000"/>
                          </a:solidFill>
                          <a:effectLst/>
                          <a:latin typeface="+mn-lt"/>
                        </a:rPr>
                        <a:t>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32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78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596">
                <a:tc>
                  <a:txBody>
                    <a:bodyPr/>
                    <a:lstStyle/>
                    <a:p>
                      <a:pPr algn="ctr" fontAlgn="ctr"/>
                      <a:r>
                        <a:rPr lang="cs-CZ" sz="1200" b="0" i="0" u="none" strike="noStrike">
                          <a:solidFill>
                            <a:srgbClr val="000000"/>
                          </a:solidFill>
                          <a:effectLst/>
                          <a:latin typeface="+mn-lt"/>
                        </a:rPr>
                        <a:t>16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596">
                <a:tc>
                  <a:txBody>
                    <a:bodyPr/>
                    <a:lstStyle/>
                    <a:p>
                      <a:pPr algn="ctr" fontAlgn="ctr"/>
                      <a:r>
                        <a:rPr lang="cs-CZ" sz="1200" b="0" i="0" u="none" strike="noStrike">
                          <a:solidFill>
                            <a:srgbClr val="000000"/>
                          </a:solidFill>
                          <a:effectLst/>
                          <a:latin typeface="+mn-lt"/>
                        </a:rPr>
                        <a:t>12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96596">
                <a:tc>
                  <a:txBody>
                    <a:bodyPr/>
                    <a:lstStyle/>
                    <a:p>
                      <a:pPr algn="ctr" fontAlgn="ctr"/>
                      <a:r>
                        <a:rPr lang="cs-CZ" sz="1200" b="0" i="0" u="none" strike="noStrike">
                          <a:solidFill>
                            <a:srgbClr val="000000"/>
                          </a:solidFill>
                          <a:effectLst/>
                          <a:latin typeface="+mn-lt"/>
                        </a:rPr>
                        <a:t>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117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96596">
                <a:tc>
                  <a:txBody>
                    <a:bodyPr/>
                    <a:lstStyle/>
                    <a:p>
                      <a:pPr algn="ctr" fontAlgn="ctr"/>
                      <a:r>
                        <a:rPr lang="cs-CZ" sz="1200" b="0" i="0" u="none" strike="noStrike">
                          <a:solidFill>
                            <a:srgbClr val="000000"/>
                          </a:solidFill>
                          <a:effectLst/>
                          <a:latin typeface="+mn-lt"/>
                        </a:rPr>
                        <a:t>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96596">
                <a:tc>
                  <a:txBody>
                    <a:bodyPr/>
                    <a:lstStyle/>
                    <a:p>
                      <a:pPr algn="ctr" fontAlgn="ctr"/>
                      <a:r>
                        <a:rPr lang="cs-CZ" sz="1200" b="0" i="0" u="none" strike="noStrike">
                          <a:solidFill>
                            <a:srgbClr val="000000"/>
                          </a:solidFill>
                          <a:effectLst/>
                          <a:latin typeface="+mn-lt"/>
                        </a:rPr>
                        <a:t>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96596">
                <a:tc>
                  <a:txBody>
                    <a:bodyPr/>
                    <a:lstStyle/>
                    <a:p>
                      <a:pPr algn="ctr" fontAlgn="ctr"/>
                      <a:r>
                        <a:rPr lang="cs-CZ" sz="1200" b="0" i="0" u="none" strike="noStrike">
                          <a:solidFill>
                            <a:srgbClr val="000000"/>
                          </a:solidFill>
                          <a:effectLst/>
                          <a:latin typeface="+mn-lt"/>
                        </a:rPr>
                        <a:t>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96596">
                <a:tc>
                  <a:txBody>
                    <a:bodyPr/>
                    <a:lstStyle/>
                    <a:p>
                      <a:pPr algn="ctr" fontAlgn="ctr"/>
                      <a:r>
                        <a:rPr lang="cs-CZ" sz="1200" b="0" i="0" u="none" strike="noStrike" dirty="0">
                          <a:solidFill>
                            <a:srgbClr val="000000"/>
                          </a:solidFill>
                          <a:effectLst/>
                          <a:latin typeface="+mn-lt"/>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a:solidFill>
                            <a:srgbClr val="000000"/>
                          </a:solidFill>
                          <a:effectLst/>
                          <a:latin typeface="+mn-lt"/>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200" b="0" i="0" u="none" strike="noStrike" dirty="0">
                          <a:solidFill>
                            <a:srgbClr val="000000"/>
                          </a:solidFill>
                          <a:effectLst/>
                          <a:latin typeface="+mn-lt"/>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bl>
          </a:graphicData>
        </a:graphic>
      </p:graphicFrame>
      <p:graphicFrame>
        <p:nvGraphicFramePr>
          <p:cNvPr id="18" name="Zástupný symbol pro obsah 8">
            <a:extLst>
              <a:ext uri="{FF2B5EF4-FFF2-40B4-BE49-F238E27FC236}">
                <a16:creationId xmlns:a16="http://schemas.microsoft.com/office/drawing/2014/main" id="{E3792FBA-771E-45D7-B01F-9443E31FBAB0}"/>
              </a:ext>
            </a:extLst>
          </p:cNvPr>
          <p:cNvGraphicFramePr>
            <a:graphicFrameLocks/>
          </p:cNvGraphicFramePr>
          <p:nvPr>
            <p:extLst>
              <p:ext uri="{D42A27DB-BD31-4B8C-83A1-F6EECF244321}">
                <p14:modId xmlns:p14="http://schemas.microsoft.com/office/powerpoint/2010/main" val="3888805881"/>
              </p:ext>
            </p:extLst>
          </p:nvPr>
        </p:nvGraphicFramePr>
        <p:xfrm>
          <a:off x="1736043" y="965205"/>
          <a:ext cx="7200000" cy="60861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690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72591" y="1248776"/>
            <a:ext cx="11534775" cy="3539430"/>
          </a:xfrm>
          <a:prstGeom prst="rect">
            <a:avLst/>
          </a:prstGeom>
        </p:spPr>
        <p:txBody>
          <a:bodyPr wrap="square">
            <a:spAutoFit/>
          </a:bodyPr>
          <a:lstStyle/>
          <a:p>
            <a:r>
              <a:rPr lang="cs-CZ" sz="1600" b="1" dirty="0">
                <a:solidFill>
                  <a:srgbClr val="024A74"/>
                </a:solidFill>
                <a:cs typeface="Arial" pitchFamily="34" charset="0"/>
              </a:rPr>
              <a:t>Monitor státní pokladny - </a:t>
            </a:r>
            <a:r>
              <a:rPr lang="cs-CZ" sz="1600" dirty="0"/>
              <a:t>datový katalog Monitor dle principů Open data poskytuje přístup ke zdrojovým datům a to jak kmenovým, tak transakčním. Tato data jsou vhodná pro uživatele, kteří je potřebují pro další zpracování ve svých systémech. Kmenová data jsou k dispozici v podobě webových služeb, transakční data jsou k dispozici v podobě souborů CSV a také webových služeb. </a:t>
            </a:r>
          </a:p>
          <a:p>
            <a:r>
              <a:rPr lang="cs-CZ" sz="1600" dirty="0"/>
              <a:t>(Zdroj: </a:t>
            </a:r>
            <a:r>
              <a:rPr lang="cs-CZ" sz="1600" dirty="0">
                <a:solidFill>
                  <a:schemeClr val="accent2"/>
                </a:solidFill>
                <a:cs typeface="Arial" pitchFamily="34" charset="0"/>
                <a:hlinkClick r:id="rId2"/>
              </a:rPr>
              <a:t>http://monitor.statnipokladna.cz/2016/kraje/</a:t>
            </a:r>
            <a:r>
              <a:rPr lang="cs-CZ" sz="1600" dirty="0"/>
              <a:t>)</a:t>
            </a:r>
          </a:p>
          <a:p>
            <a:r>
              <a:rPr lang="cs-CZ" sz="1600" dirty="0">
                <a:solidFill>
                  <a:schemeClr val="accent2"/>
                </a:solidFill>
                <a:cs typeface="Arial" pitchFamily="34" charset="0"/>
              </a:rPr>
              <a:t> </a:t>
            </a:r>
          </a:p>
          <a:p>
            <a:r>
              <a:rPr lang="cs-CZ" sz="1600" b="1" dirty="0">
                <a:solidFill>
                  <a:srgbClr val="024A74"/>
                </a:solidFill>
                <a:cs typeface="Arial" pitchFamily="34" charset="0"/>
              </a:rPr>
              <a:t>Český statistický úřad </a:t>
            </a:r>
            <a:r>
              <a:rPr lang="cs-CZ" sz="1600" b="1" dirty="0">
                <a:solidFill>
                  <a:srgbClr val="024A74"/>
                </a:solidFill>
              </a:rPr>
              <a:t>– </a:t>
            </a:r>
            <a:r>
              <a:rPr lang="cs-CZ" sz="1600" dirty="0"/>
              <a:t>data z Veřejné databáze ČSU - Příjmy a výdaje krajů, obcí a dobrovolných svazků obcí (souhrn rozpočtů krajů, obcí a svazků obcí)</a:t>
            </a:r>
          </a:p>
          <a:p>
            <a:endParaRPr lang="cs-CZ" sz="1600" b="1" dirty="0">
              <a:solidFill>
                <a:srgbClr val="024A74"/>
              </a:solidFill>
              <a:cs typeface="Arial" pitchFamily="34" charset="0"/>
            </a:endParaRPr>
          </a:p>
          <a:p>
            <a:r>
              <a:rPr lang="cs-CZ" sz="1600" b="1" dirty="0">
                <a:solidFill>
                  <a:srgbClr val="024A74"/>
                </a:solidFill>
                <a:cs typeface="Arial" pitchFamily="34" charset="0"/>
              </a:rPr>
              <a:t>Výroční zprávy zdravotních pojišťoven </a:t>
            </a:r>
            <a:r>
              <a:rPr lang="cs-CZ" sz="1600" b="1" dirty="0">
                <a:solidFill>
                  <a:srgbClr val="024A74"/>
                </a:solidFill>
              </a:rPr>
              <a:t>- </a:t>
            </a:r>
            <a:r>
              <a:rPr lang="cs-CZ" sz="1600" dirty="0"/>
              <a:t>schválený zdravotně pojistný plán, nebo do schválení zdravotně pojistného plánu provizorium, výroční zprávu a účetní závěrku pojišťovna zveřejňuje na svých internetových stránkách.</a:t>
            </a:r>
          </a:p>
          <a:p>
            <a:endParaRPr lang="cs-CZ" sz="1600" dirty="0">
              <a:solidFill>
                <a:schemeClr val="accent2"/>
              </a:solidFill>
              <a:cs typeface="Arial" pitchFamily="34" charset="0"/>
            </a:endParaRPr>
          </a:p>
          <a:p>
            <a:r>
              <a:rPr lang="cs-CZ" sz="1600" b="1" dirty="0">
                <a:solidFill>
                  <a:srgbClr val="024A74"/>
                </a:solidFill>
                <a:cs typeface="Arial" pitchFamily="34" charset="0"/>
              </a:rPr>
              <a:t>ÚZIS - E (MZ) 6-02 - Pololetní výkaz o ekonomice poskytovatele zdravotních služeb - lůžkové zařízení - </a:t>
            </a:r>
            <a:r>
              <a:rPr lang="cs-CZ" sz="1600" dirty="0"/>
              <a:t>statistická zjišťování Ministerstva zdravotnictví jsou součástí Programu statistických zjišťování v České republice za každý kalendářní rok. Výkaz vyplňují poskytovatelé lůžkové péče bez ohledu na jejich zřizovatele.  </a:t>
            </a:r>
          </a:p>
        </p:txBody>
      </p:sp>
      <p:sp>
        <p:nvSpPr>
          <p:cNvPr id="3" name="Title 2"/>
          <p:cNvSpPr>
            <a:spLocks noGrp="1"/>
          </p:cNvSpPr>
          <p:nvPr>
            <p:ph type="title"/>
          </p:nvPr>
        </p:nvSpPr>
        <p:spPr>
          <a:xfrm>
            <a:off x="281735" y="489441"/>
            <a:ext cx="11193985" cy="631595"/>
          </a:xfrm>
        </p:spPr>
        <p:txBody>
          <a:bodyPr>
            <a:normAutofit fontScale="90000"/>
          </a:bodyPr>
          <a:lstStyle/>
          <a:p>
            <a:r>
              <a:rPr lang="cs-CZ" dirty="0"/>
              <a:t>Makroekonomické ukazatele a data o výdajích zdravotních pojišťoven</a:t>
            </a:r>
          </a:p>
        </p:txBody>
      </p:sp>
    </p:spTree>
    <p:extLst>
      <p:ext uri="{BB962C8B-B14F-4D97-AF65-F5344CB8AC3E}">
        <p14:creationId xmlns:p14="http://schemas.microsoft.com/office/powerpoint/2010/main" val="4106878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22962" y="126714"/>
            <a:ext cx="10515600" cy="631595"/>
          </a:xfrm>
        </p:spPr>
        <p:txBody>
          <a:bodyPr>
            <a:normAutofit/>
          </a:bodyPr>
          <a:lstStyle/>
          <a:p>
            <a:r>
              <a:rPr lang="cs-CZ" sz="2800" dirty="0"/>
              <a:t>Příčiny úmrtí dle pohlaví</a:t>
            </a:r>
          </a:p>
        </p:txBody>
      </p:sp>
      <p:sp>
        <p:nvSpPr>
          <p:cNvPr id="44" name="TextovéPole 27"/>
          <p:cNvSpPr txBox="1"/>
          <p:nvPr/>
        </p:nvSpPr>
        <p:spPr>
          <a:xfrm>
            <a:off x="30689" y="474831"/>
            <a:ext cx="7109492" cy="261610"/>
          </a:xfrm>
          <a:prstGeom prst="rect">
            <a:avLst/>
          </a:prstGeom>
          <a:noFill/>
        </p:spPr>
        <p:txBody>
          <a:bodyPr wrap="square" rtlCol="0">
            <a:spAutoFit/>
          </a:bodyPr>
          <a:lstStyle/>
          <a:p>
            <a:pPr>
              <a:defRPr/>
            </a:pPr>
            <a:r>
              <a:rPr lang="cs-CZ" sz="1100" dirty="0"/>
              <a:t>Zdroj: ÚZIS, LPZ a NRHOSP 2008-2018</a:t>
            </a:r>
          </a:p>
        </p:txBody>
      </p:sp>
      <p:graphicFrame>
        <p:nvGraphicFramePr>
          <p:cNvPr id="20" name="Tabulka 15"/>
          <p:cNvGraphicFramePr>
            <a:graphicFrameLocks noGrp="1"/>
          </p:cNvGraphicFramePr>
          <p:nvPr>
            <p:extLst>
              <p:ext uri="{D42A27DB-BD31-4B8C-83A1-F6EECF244321}">
                <p14:modId xmlns:p14="http://schemas.microsoft.com/office/powerpoint/2010/main" val="3147544111"/>
              </p:ext>
            </p:extLst>
          </p:nvPr>
        </p:nvGraphicFramePr>
        <p:xfrm>
          <a:off x="620833" y="1364513"/>
          <a:ext cx="8610984" cy="4083728"/>
        </p:xfrm>
        <a:graphic>
          <a:graphicData uri="http://schemas.openxmlformats.org/drawingml/2006/table">
            <a:tbl>
              <a:tblPr/>
              <a:tblGrid>
                <a:gridCol w="2041864">
                  <a:extLst>
                    <a:ext uri="{9D8B030D-6E8A-4147-A177-3AD203B41FA5}">
                      <a16:colId xmlns:a16="http://schemas.microsoft.com/office/drawing/2014/main" val="20000"/>
                    </a:ext>
                  </a:extLst>
                </a:gridCol>
                <a:gridCol w="6569120">
                  <a:extLst>
                    <a:ext uri="{9D8B030D-6E8A-4147-A177-3AD203B41FA5}">
                      <a16:colId xmlns:a16="http://schemas.microsoft.com/office/drawing/2014/main" val="20001"/>
                    </a:ext>
                  </a:extLst>
                </a:gridCol>
              </a:tblGrid>
              <a:tr h="371248">
                <a:tc>
                  <a:txBody>
                    <a:bodyPr/>
                    <a:lstStyle/>
                    <a:p>
                      <a:pPr algn="r" fontAlgn="t"/>
                      <a:r>
                        <a:rPr lang="cs-CZ" sz="1100" b="0" i="0" u="none" strike="noStrike">
                          <a:solidFill>
                            <a:srgbClr val="000000"/>
                          </a:solidFill>
                          <a:effectLst/>
                          <a:latin typeface="+mj-lt"/>
                        </a:rPr>
                        <a:t>Srdeční onemocnění, včetně cerebrovaskulárních onemocnění</a:t>
                      </a:r>
                    </a:p>
                  </a:txBody>
                  <a:tcPr marL="9525" marR="9525" marT="9525" marB="0">
                    <a:lnL>
                      <a:noFill/>
                    </a:lnL>
                    <a:lnR>
                      <a:noFill/>
                    </a:lnR>
                    <a:lnT>
                      <a:noFill/>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I00-I52, I60-I69</a:t>
                      </a:r>
                    </a:p>
                  </a:txBody>
                  <a:tcPr marL="9525" marR="9525" marT="9525" marB="0" anchor="ctr">
                    <a:lnL>
                      <a:noFill/>
                    </a:lnL>
                    <a:lnR>
                      <a:noFill/>
                    </a:lnR>
                    <a:lnT>
                      <a:noFill/>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371248">
                <a:tc>
                  <a:txBody>
                    <a:bodyPr/>
                    <a:lstStyle/>
                    <a:p>
                      <a:pPr algn="r" fontAlgn="t"/>
                      <a:r>
                        <a:rPr lang="cs-CZ" sz="1100" b="0" i="0" u="none" strike="noStrike">
                          <a:solidFill>
                            <a:srgbClr val="000000"/>
                          </a:solidFill>
                          <a:effectLst/>
                          <a:latin typeface="+mj-lt"/>
                        </a:rPr>
                        <a:t>Zhoubné novotvary</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fontAlgn="b"/>
                      <a:r>
                        <a:rPr lang="cs-CZ" sz="1100" b="0" i="0" u="none" strike="noStrike">
                          <a:solidFill>
                            <a:srgbClr val="000000"/>
                          </a:solidFill>
                          <a:effectLst/>
                          <a:latin typeface="Calibri" panose="020F0502020204030204" pitchFamily="34" charset="0"/>
                        </a:rPr>
                        <a:t>C00-C97</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1248">
                <a:tc>
                  <a:txBody>
                    <a:bodyPr/>
                    <a:lstStyle/>
                    <a:p>
                      <a:pPr algn="r" fontAlgn="t"/>
                      <a:r>
                        <a:rPr lang="cs-CZ" sz="1100" b="0" i="0" u="none" strike="noStrike">
                          <a:solidFill>
                            <a:srgbClr val="000000"/>
                          </a:solidFill>
                          <a:effectLst/>
                          <a:latin typeface="+mj-lt"/>
                        </a:rPr>
                        <a:t>Úrazy, otravy</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S00-S99, T00-T98</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371248">
                <a:tc>
                  <a:txBody>
                    <a:bodyPr/>
                    <a:lstStyle/>
                    <a:p>
                      <a:pPr algn="r" fontAlgn="t"/>
                      <a:r>
                        <a:rPr lang="cs-CZ" sz="1100" b="0" i="0" u="none" strike="noStrike">
                          <a:solidFill>
                            <a:srgbClr val="000000"/>
                          </a:solidFill>
                          <a:effectLst/>
                          <a:latin typeface="+mj-lt"/>
                        </a:rPr>
                        <a:t>Respirační onemocnění</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fontAlgn="b"/>
                      <a:r>
                        <a:rPr lang="cs-CZ" sz="1100" b="0" i="0" u="none" strike="noStrike">
                          <a:solidFill>
                            <a:srgbClr val="000000"/>
                          </a:solidFill>
                          <a:effectLst/>
                          <a:latin typeface="Calibri" panose="020F0502020204030204" pitchFamily="34" charset="0"/>
                        </a:rPr>
                        <a:t>J06-J18, J20-22, J40-J47, J96</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1248">
                <a:tc>
                  <a:txBody>
                    <a:bodyPr/>
                    <a:lstStyle/>
                    <a:p>
                      <a:pPr algn="r" fontAlgn="t"/>
                      <a:r>
                        <a:rPr lang="cs-CZ" sz="1100" b="0" i="0" u="none" strike="noStrike">
                          <a:solidFill>
                            <a:srgbClr val="000000"/>
                          </a:solidFill>
                          <a:effectLst/>
                          <a:latin typeface="+mj-lt"/>
                        </a:rPr>
                        <a:t>Onemocnění jater</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K70-K77</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371248">
                <a:tc>
                  <a:txBody>
                    <a:bodyPr/>
                    <a:lstStyle/>
                    <a:p>
                      <a:pPr algn="r" fontAlgn="t"/>
                      <a:r>
                        <a:rPr lang="cs-CZ" sz="1100" b="0" i="0" u="none" strike="noStrike">
                          <a:solidFill>
                            <a:srgbClr val="000000"/>
                          </a:solidFill>
                          <a:effectLst/>
                          <a:latin typeface="+mj-lt"/>
                        </a:rPr>
                        <a:t>Diabetes mellitus</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fontAlgn="b"/>
                      <a:r>
                        <a:rPr lang="cs-CZ" sz="1100" b="0" i="0" u="none" strike="noStrike">
                          <a:solidFill>
                            <a:srgbClr val="000000"/>
                          </a:solidFill>
                          <a:effectLst/>
                          <a:latin typeface="Calibri" panose="020F0502020204030204" pitchFamily="34" charset="0"/>
                        </a:rPr>
                        <a:t>E10-E14</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1248">
                <a:tc>
                  <a:txBody>
                    <a:bodyPr/>
                    <a:lstStyle/>
                    <a:p>
                      <a:pPr algn="r" fontAlgn="t"/>
                      <a:r>
                        <a:rPr lang="cs-CZ" sz="1100" b="0" i="0" u="none" strike="noStrike">
                          <a:solidFill>
                            <a:srgbClr val="000000"/>
                          </a:solidFill>
                          <a:effectLst/>
                          <a:latin typeface="+mj-lt"/>
                        </a:rPr>
                        <a:t>Neurodegenerativní onemocnění</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fontAlgn="b"/>
                      <a:r>
                        <a:rPr lang="nn-NO" sz="1100" b="0" i="0" u="none" strike="noStrike">
                          <a:solidFill>
                            <a:srgbClr val="000000"/>
                          </a:solidFill>
                          <a:effectLst/>
                          <a:latin typeface="Calibri" panose="020F0502020204030204" pitchFamily="34" charset="0"/>
                        </a:rPr>
                        <a:t>G10, G20, G35, G122, G903, G231</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r h="371248">
                <a:tc>
                  <a:txBody>
                    <a:bodyPr/>
                    <a:lstStyle/>
                    <a:p>
                      <a:pPr algn="r" fontAlgn="t"/>
                      <a:r>
                        <a:rPr lang="cs-CZ" sz="1100" b="0" i="0" u="none" strike="noStrike">
                          <a:solidFill>
                            <a:srgbClr val="000000"/>
                          </a:solidFill>
                          <a:effectLst/>
                          <a:latin typeface="+mj-lt"/>
                        </a:rPr>
                        <a:t>Onemocnění ledvin</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1100" b="0" i="0" u="none" strike="noStrike">
                          <a:solidFill>
                            <a:srgbClr val="000000"/>
                          </a:solidFill>
                          <a:effectLst/>
                          <a:latin typeface="Calibri" panose="020F0502020204030204" pitchFamily="34" charset="0"/>
                        </a:rPr>
                        <a:t>N17, N18, N28, I112, I113</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1248">
                <a:tc>
                  <a:txBody>
                    <a:bodyPr/>
                    <a:lstStyle/>
                    <a:p>
                      <a:pPr algn="r" fontAlgn="t"/>
                      <a:r>
                        <a:rPr lang="cs-CZ" sz="1100" b="0" i="0" u="none" strike="noStrike">
                          <a:solidFill>
                            <a:srgbClr val="000000"/>
                          </a:solidFill>
                          <a:effectLst/>
                          <a:latin typeface="+mj-lt"/>
                        </a:rPr>
                        <a:t>Alzheimerova nemoc, demence a senilita</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fontAlgn="b"/>
                      <a:r>
                        <a:rPr lang="cs-CZ" sz="1100" b="0" i="0" u="none" strike="noStrike">
                          <a:solidFill>
                            <a:srgbClr val="000000"/>
                          </a:solidFill>
                          <a:effectLst/>
                          <a:latin typeface="Calibri" panose="020F0502020204030204" pitchFamily="34" charset="0"/>
                        </a:rPr>
                        <a:t>F01, F03, G30, R54</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r h="371248">
                <a:tc>
                  <a:txBody>
                    <a:bodyPr/>
                    <a:lstStyle/>
                    <a:p>
                      <a:pPr algn="r" fontAlgn="t"/>
                      <a:r>
                        <a:rPr lang="cs-CZ" sz="1100" b="0" i="0" u="none" strike="noStrike">
                          <a:solidFill>
                            <a:srgbClr val="000000"/>
                          </a:solidFill>
                          <a:effectLst/>
                          <a:latin typeface="+mj-lt"/>
                        </a:rPr>
                        <a:t>HIV / AIDS</a:t>
                      </a:r>
                    </a:p>
                  </a:txBody>
                  <a:tcPr marL="9525" marR="9525" marT="9525" marB="0">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cs-CZ" sz="1100" b="0" i="0" u="none" strike="noStrike" dirty="0">
                          <a:solidFill>
                            <a:srgbClr val="000000"/>
                          </a:solidFill>
                          <a:effectLst/>
                          <a:latin typeface="Calibri" panose="020F0502020204030204" pitchFamily="34" charset="0"/>
                        </a:rPr>
                        <a:t>B20-B24</a:t>
                      </a:r>
                    </a:p>
                  </a:txBody>
                  <a:tcPr marL="9525" marR="9525" marT="9525" marB="0" anchor="ctr">
                    <a:lnL>
                      <a:noFill/>
                    </a:lnL>
                    <a:lnR>
                      <a:noFill/>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1248">
                <a:tc>
                  <a:txBody>
                    <a:bodyPr/>
                    <a:lstStyle/>
                    <a:p>
                      <a:pPr algn="r" fontAlgn="t"/>
                      <a:r>
                        <a:rPr lang="cs-CZ" sz="1100" b="0" i="0" u="none" strike="noStrike" dirty="0">
                          <a:solidFill>
                            <a:srgbClr val="000000"/>
                          </a:solidFill>
                          <a:effectLst/>
                          <a:latin typeface="+mj-lt"/>
                        </a:rPr>
                        <a:t>Ostatní</a:t>
                      </a:r>
                    </a:p>
                  </a:txBody>
                  <a:tcPr marL="9525" marR="9525" marT="9525" marB="0">
                    <a:lnL>
                      <a:noFill/>
                    </a:lnL>
                    <a:lnR>
                      <a:noFill/>
                    </a:lnR>
                    <a:lnT w="3175" cap="flat" cmpd="sng" algn="ctr">
                      <a:noFill/>
                      <a:prstDash val="dot"/>
                      <a:round/>
                      <a:headEnd type="none" w="med" len="med"/>
                      <a:tailEnd type="none" w="med" len="med"/>
                    </a:lnT>
                    <a:lnB>
                      <a:noFill/>
                    </a:lnB>
                    <a:lnTlToBr w="12700" cmpd="sng">
                      <a:noFill/>
                      <a:prstDash val="solid"/>
                    </a:lnTlToBr>
                    <a:lnBlToTr w="12700" cmpd="sng">
                      <a:noFill/>
                      <a:prstDash val="solid"/>
                    </a:lnBlToTr>
                    <a:solidFill>
                      <a:schemeClr val="bg2"/>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cs-CZ" sz="1100" b="0" i="0" u="none" strike="noStrike" kern="1200" dirty="0">
                        <a:solidFill>
                          <a:schemeClr val="accent3"/>
                        </a:solidFill>
                        <a:latin typeface="+mn-lt"/>
                        <a:ea typeface="+mn-ea"/>
                        <a:cs typeface="+mn-cs"/>
                      </a:endParaRPr>
                    </a:p>
                  </a:txBody>
                  <a:tcPr marL="9525" marR="9525" marT="9525" marB="0" anchor="ctr">
                    <a:lnL>
                      <a:noFill/>
                    </a:lnL>
                    <a:lnR>
                      <a:noFill/>
                    </a:lnR>
                    <a:lnT w="3175" cap="flat" cmpd="sng" algn="ctr">
                      <a:noFill/>
                      <a:prstDash val="dot"/>
                      <a:round/>
                      <a:headEnd type="none" w="med" len="med"/>
                      <a:tailEnd type="none" w="med" len="med"/>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0"/>
                  </a:ext>
                </a:extLst>
              </a:tr>
            </a:tbl>
          </a:graphicData>
        </a:graphic>
      </p:graphicFrame>
      <p:sp>
        <p:nvSpPr>
          <p:cNvPr id="21" name="Rectangle 20"/>
          <p:cNvSpPr/>
          <p:nvPr/>
        </p:nvSpPr>
        <p:spPr>
          <a:xfrm>
            <a:off x="9291912" y="1507781"/>
            <a:ext cx="2932985" cy="303580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200" dirty="0">
                <a:solidFill>
                  <a:schemeClr val="tx1"/>
                </a:solidFill>
              </a:rPr>
              <a:t>Ženy častěji umírají na selhání kardiovaskulárního systému než muži, u obou pohlaví jsou avšak tyto choroby nejčastější příčinou úmrtí. Muži převažují nad ženami u onkologických příčin úmrtí a u respiračních onemocnění. Muži také výrazně dominují mezi zemřelými následkem úrazu či otravy. Rozdíly v příčinách mortality mezi muži a ženami a zastoupení hlavních příčin úmrtí mají v HKK stejnou strukturu jako v ostatních regionech ČR. </a:t>
            </a:r>
          </a:p>
        </p:txBody>
      </p:sp>
      <p:graphicFrame>
        <p:nvGraphicFramePr>
          <p:cNvPr id="22" name="Graf 16"/>
          <p:cNvGraphicFramePr/>
          <p:nvPr>
            <p:extLst>
              <p:ext uri="{D42A27DB-BD31-4B8C-83A1-F6EECF244321}">
                <p14:modId xmlns:p14="http://schemas.microsoft.com/office/powerpoint/2010/main" val="3563544972"/>
              </p:ext>
            </p:extLst>
          </p:nvPr>
        </p:nvGraphicFramePr>
        <p:xfrm>
          <a:off x="2475417" y="1151212"/>
          <a:ext cx="3790410" cy="4483225"/>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ovéPole 19"/>
          <p:cNvSpPr txBox="1"/>
          <p:nvPr/>
        </p:nvSpPr>
        <p:spPr>
          <a:xfrm>
            <a:off x="7445543" y="968172"/>
            <a:ext cx="1965907" cy="307777"/>
          </a:xfrm>
          <a:prstGeom prst="rect">
            <a:avLst/>
          </a:prstGeom>
          <a:noFill/>
        </p:spPr>
        <p:txBody>
          <a:bodyPr wrap="square" rtlCol="0">
            <a:spAutoFit/>
          </a:bodyPr>
          <a:lstStyle/>
          <a:p>
            <a:r>
              <a:rPr lang="cs-CZ" sz="1400" dirty="0">
                <a:latin typeface="Arial" pitchFamily="34" charset="0"/>
                <a:cs typeface="Arial" pitchFamily="34" charset="0"/>
              </a:rPr>
              <a:t>Definice dle MKN 10*</a:t>
            </a:r>
          </a:p>
        </p:txBody>
      </p:sp>
      <p:sp>
        <p:nvSpPr>
          <p:cNvPr id="24" name="TextovéPole 20"/>
          <p:cNvSpPr txBox="1"/>
          <p:nvPr/>
        </p:nvSpPr>
        <p:spPr>
          <a:xfrm>
            <a:off x="510003" y="5448241"/>
            <a:ext cx="8721814" cy="415498"/>
          </a:xfrm>
          <a:prstGeom prst="rect">
            <a:avLst/>
          </a:prstGeom>
          <a:noFill/>
        </p:spPr>
        <p:txBody>
          <a:bodyPr wrap="square" rtlCol="0">
            <a:spAutoFit/>
          </a:bodyPr>
          <a:lstStyle/>
          <a:p>
            <a:r>
              <a:rPr lang="cs-CZ" sz="1050" i="1" dirty="0">
                <a:solidFill>
                  <a:schemeClr val="accent5">
                    <a:lumMod val="50000"/>
                  </a:schemeClr>
                </a:solidFill>
                <a:latin typeface="Arial" pitchFamily="34" charset="0"/>
                <a:cs typeface="Arial" pitchFamily="34" charset="0"/>
              </a:rPr>
              <a:t>*Nejedná se o klinickou definici ale o definici skupin s relevantním významem pro paliativní péči (definice převzata z </a:t>
            </a:r>
            <a:r>
              <a:rPr lang="cs-CZ" sz="1050" i="1" dirty="0" err="1">
                <a:solidFill>
                  <a:schemeClr val="accent5">
                    <a:lumMod val="50000"/>
                  </a:schemeClr>
                </a:solidFill>
                <a:latin typeface="Arial" pitchFamily="34" charset="0"/>
                <a:cs typeface="Arial" pitchFamily="34" charset="0"/>
                <a:hlinkClick r:id="rId3"/>
              </a:rPr>
              <a:t>Murtagh</a:t>
            </a:r>
            <a:r>
              <a:rPr lang="cs-CZ" sz="1050" i="1" dirty="0">
                <a:solidFill>
                  <a:schemeClr val="accent5">
                    <a:lumMod val="50000"/>
                  </a:schemeClr>
                </a:solidFill>
                <a:latin typeface="Arial" pitchFamily="34" charset="0"/>
                <a:cs typeface="Arial" pitchFamily="34" charset="0"/>
                <a:hlinkClick r:id="rId3"/>
              </a:rPr>
              <a:t> </a:t>
            </a:r>
            <a:r>
              <a:rPr lang="cs-CZ" sz="1050" i="1" dirty="0" err="1">
                <a:solidFill>
                  <a:schemeClr val="accent5">
                    <a:lumMod val="50000"/>
                  </a:schemeClr>
                </a:solidFill>
                <a:latin typeface="Arial" pitchFamily="34" charset="0"/>
                <a:cs typeface="Arial" pitchFamily="34" charset="0"/>
                <a:hlinkClick r:id="rId3"/>
              </a:rPr>
              <a:t>et</a:t>
            </a:r>
            <a:r>
              <a:rPr lang="cs-CZ" sz="1050" i="1" dirty="0">
                <a:solidFill>
                  <a:schemeClr val="accent5">
                    <a:lumMod val="50000"/>
                  </a:schemeClr>
                </a:solidFill>
                <a:latin typeface="Arial" pitchFamily="34" charset="0"/>
                <a:cs typeface="Arial" pitchFamily="34" charset="0"/>
                <a:hlinkClick r:id="rId3"/>
              </a:rPr>
              <a:t> </a:t>
            </a:r>
            <a:r>
              <a:rPr lang="cs-CZ" sz="1050" i="1" dirty="0" err="1">
                <a:solidFill>
                  <a:schemeClr val="accent5">
                    <a:lumMod val="50000"/>
                  </a:schemeClr>
                </a:solidFill>
                <a:latin typeface="Arial" pitchFamily="34" charset="0"/>
                <a:cs typeface="Arial" pitchFamily="34" charset="0"/>
                <a:hlinkClick r:id="rId3"/>
              </a:rPr>
              <a:t>al</a:t>
            </a:r>
            <a:r>
              <a:rPr lang="cs-CZ" sz="1050" i="1" dirty="0">
                <a:solidFill>
                  <a:schemeClr val="accent5">
                    <a:lumMod val="50000"/>
                  </a:schemeClr>
                </a:solidFill>
                <a:latin typeface="Arial" pitchFamily="34" charset="0"/>
                <a:cs typeface="Arial" pitchFamily="34" charset="0"/>
                <a:hlinkClick r:id="rId3"/>
              </a:rPr>
              <a:t>. 2014 </a:t>
            </a:r>
            <a:r>
              <a:rPr lang="cs-CZ" sz="1050" i="1" dirty="0">
                <a:solidFill>
                  <a:schemeClr val="accent5">
                    <a:lumMod val="50000"/>
                  </a:schemeClr>
                </a:solidFill>
                <a:latin typeface="Arial" pitchFamily="34" charset="0"/>
                <a:cs typeface="Arial" pitchFamily="34" charset="0"/>
              </a:rPr>
              <a:t>a doplněna o úrazy a diabetes) </a:t>
            </a:r>
          </a:p>
        </p:txBody>
      </p:sp>
      <p:grpSp>
        <p:nvGrpSpPr>
          <p:cNvPr id="25" name="Skupina 21">
            <a:extLst>
              <a:ext uri="{FF2B5EF4-FFF2-40B4-BE49-F238E27FC236}">
                <a16:creationId xmlns:a16="http://schemas.microsoft.com/office/drawing/2014/main" id="{6221E18A-5E6D-4852-9D0F-FB60971FEE8A}"/>
              </a:ext>
            </a:extLst>
          </p:cNvPr>
          <p:cNvGrpSpPr/>
          <p:nvPr/>
        </p:nvGrpSpPr>
        <p:grpSpPr>
          <a:xfrm>
            <a:off x="4458138" y="789927"/>
            <a:ext cx="2463362" cy="717854"/>
            <a:chOff x="7037778" y="1418104"/>
            <a:chExt cx="1247276" cy="719137"/>
          </a:xfrm>
        </p:grpSpPr>
        <p:sp>
          <p:nvSpPr>
            <p:cNvPr id="26" name="Text Box 58">
              <a:extLst>
                <a:ext uri="{FF2B5EF4-FFF2-40B4-BE49-F238E27FC236}">
                  <a16:creationId xmlns:a16="http://schemas.microsoft.com/office/drawing/2014/main" id="{8C041B03-630D-4EB7-ADE8-503996560265}"/>
                </a:ext>
              </a:extLst>
            </p:cNvPr>
            <p:cNvSpPr txBox="1">
              <a:spLocks noChangeArrowheads="1"/>
            </p:cNvSpPr>
            <p:nvPr/>
          </p:nvSpPr>
          <p:spPr bwMode="auto">
            <a:xfrm>
              <a:off x="7212206" y="1418104"/>
              <a:ext cx="107284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eaLnBrk="1" fontAlgn="base" hangingPunct="1">
                <a:spcAft>
                  <a:spcPct val="0"/>
                </a:spcAft>
                <a:buNone/>
                <a:defRPr/>
              </a:pPr>
              <a:r>
                <a:rPr lang="cs-CZ" altLang="cs-CZ" sz="1050" dirty="0">
                  <a:solidFill>
                    <a:srgbClr val="000000"/>
                  </a:solidFill>
                  <a:latin typeface="Calibri"/>
                </a:rPr>
                <a:t>Muži</a:t>
              </a:r>
            </a:p>
            <a:p>
              <a:pPr lvl="0" eaLnBrk="1" fontAlgn="base" hangingPunct="1">
                <a:spcAft>
                  <a:spcPct val="0"/>
                </a:spcAft>
                <a:buNone/>
                <a:defRPr/>
              </a:pPr>
              <a:r>
                <a:rPr lang="cs-CZ" altLang="cs-CZ" sz="1050" dirty="0">
                  <a:solidFill>
                    <a:srgbClr val="000000"/>
                  </a:solidFill>
                  <a:latin typeface="Calibri"/>
                </a:rPr>
                <a:t>Ženy	</a:t>
              </a:r>
            </a:p>
          </p:txBody>
        </p:sp>
        <p:sp>
          <p:nvSpPr>
            <p:cNvPr id="27" name="Rectangle 56">
              <a:extLst>
                <a:ext uri="{FF2B5EF4-FFF2-40B4-BE49-F238E27FC236}">
                  <a16:creationId xmlns:a16="http://schemas.microsoft.com/office/drawing/2014/main" id="{0B14EB9B-999A-47C7-AA3E-4BCF389B98AA}"/>
                </a:ext>
              </a:extLst>
            </p:cNvPr>
            <p:cNvSpPr>
              <a:spLocks noChangeArrowheads="1"/>
            </p:cNvSpPr>
            <p:nvPr/>
          </p:nvSpPr>
          <p:spPr bwMode="auto">
            <a:xfrm>
              <a:off x="7037778" y="1635284"/>
              <a:ext cx="144000" cy="144000"/>
            </a:xfrm>
            <a:prstGeom prst="rect">
              <a:avLst/>
            </a:prstGeom>
            <a:solidFill>
              <a:srgbClr val="FF0000"/>
            </a:solidFill>
            <a:ln w="1651">
              <a:solidFill>
                <a:schemeClr val="bg1">
                  <a:lumMod val="75000"/>
                </a:schemeClr>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cs-CZ" altLang="cs-CZ" sz="1000" dirty="0">
                <a:solidFill>
                  <a:srgbClr val="000000"/>
                </a:solidFill>
              </a:endParaRPr>
            </a:p>
          </p:txBody>
        </p:sp>
        <p:sp>
          <p:nvSpPr>
            <p:cNvPr id="28" name="Rectangle 56">
              <a:extLst>
                <a:ext uri="{FF2B5EF4-FFF2-40B4-BE49-F238E27FC236}">
                  <a16:creationId xmlns:a16="http://schemas.microsoft.com/office/drawing/2014/main" id="{6A0FD370-EC7F-4E21-A86C-FEF8CB400278}"/>
                </a:ext>
              </a:extLst>
            </p:cNvPr>
            <p:cNvSpPr>
              <a:spLocks noChangeArrowheads="1"/>
            </p:cNvSpPr>
            <p:nvPr/>
          </p:nvSpPr>
          <p:spPr bwMode="auto">
            <a:xfrm>
              <a:off x="7037778" y="1452668"/>
              <a:ext cx="144000" cy="144000"/>
            </a:xfrm>
            <a:prstGeom prst="rect">
              <a:avLst/>
            </a:prstGeom>
            <a:solidFill>
              <a:schemeClr val="accent1"/>
            </a:solidFill>
            <a:ln w="1651">
              <a:solidFill>
                <a:schemeClr val="bg1">
                  <a:lumMod val="75000"/>
                </a:schemeClr>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cs-CZ" altLang="cs-CZ" sz="1200" i="1" dirty="0">
                <a:solidFill>
                  <a:srgbClr val="000000"/>
                </a:solidFill>
              </a:endParaRPr>
            </a:p>
          </p:txBody>
        </p:sp>
      </p:grpSp>
      <p:graphicFrame>
        <p:nvGraphicFramePr>
          <p:cNvPr id="31" name="Graf 23"/>
          <p:cNvGraphicFramePr/>
          <p:nvPr>
            <p:extLst>
              <p:ext uri="{D42A27DB-BD31-4B8C-83A1-F6EECF244321}">
                <p14:modId xmlns:p14="http://schemas.microsoft.com/office/powerpoint/2010/main" val="3074725279"/>
              </p:ext>
            </p:extLst>
          </p:nvPr>
        </p:nvGraphicFramePr>
        <p:xfrm>
          <a:off x="4653762" y="1175239"/>
          <a:ext cx="3790410" cy="4483225"/>
        </p:xfrm>
        <a:graphic>
          <a:graphicData uri="http://schemas.openxmlformats.org/drawingml/2006/chart">
            <c:chart xmlns:c="http://schemas.openxmlformats.org/drawingml/2006/chart" xmlns:r="http://schemas.openxmlformats.org/officeDocument/2006/relationships" r:id="rId4"/>
          </a:graphicData>
        </a:graphic>
      </p:graphicFrame>
      <p:sp>
        <p:nvSpPr>
          <p:cNvPr id="32" name="Obdélník 26"/>
          <p:cNvSpPr/>
          <p:nvPr/>
        </p:nvSpPr>
        <p:spPr>
          <a:xfrm>
            <a:off x="2756071" y="1096226"/>
            <a:ext cx="1519070" cy="276999"/>
          </a:xfrm>
          <a:prstGeom prst="rect">
            <a:avLst/>
          </a:prstGeom>
        </p:spPr>
        <p:txBody>
          <a:bodyPr wrap="none">
            <a:spAutoFit/>
          </a:bodyPr>
          <a:lstStyle/>
          <a:p>
            <a:pPr>
              <a:defRPr/>
            </a:pPr>
            <a:r>
              <a:rPr lang="cs-CZ" sz="1200" b="1" dirty="0"/>
              <a:t>Královehradecký kraj</a:t>
            </a:r>
          </a:p>
        </p:txBody>
      </p:sp>
      <p:sp>
        <p:nvSpPr>
          <p:cNvPr id="33" name="Obdélník 27"/>
          <p:cNvSpPr/>
          <p:nvPr/>
        </p:nvSpPr>
        <p:spPr>
          <a:xfrm>
            <a:off x="5023191" y="1096226"/>
            <a:ext cx="1190711" cy="276999"/>
          </a:xfrm>
          <a:prstGeom prst="rect">
            <a:avLst/>
          </a:prstGeom>
        </p:spPr>
        <p:txBody>
          <a:bodyPr wrap="none">
            <a:spAutoFit/>
          </a:bodyPr>
          <a:lstStyle/>
          <a:p>
            <a:pPr>
              <a:defRPr/>
            </a:pPr>
            <a:r>
              <a:rPr lang="cs-CZ" sz="1200" b="1" dirty="0"/>
              <a:t>Česká republika</a:t>
            </a:r>
          </a:p>
        </p:txBody>
      </p:sp>
      <p:sp>
        <p:nvSpPr>
          <p:cNvPr id="34" name="Obdélník 18"/>
          <p:cNvSpPr/>
          <p:nvPr/>
        </p:nvSpPr>
        <p:spPr>
          <a:xfrm>
            <a:off x="9452377" y="1275949"/>
            <a:ext cx="2645136" cy="430887"/>
          </a:xfrm>
          <a:prstGeom prst="rect">
            <a:avLst/>
          </a:prstGeom>
        </p:spPr>
        <p:txBody>
          <a:bodyPr wrap="square">
            <a:spAutoFit/>
          </a:bodyPr>
          <a:lstStyle/>
          <a:p>
            <a:pPr>
              <a:defRPr/>
            </a:pPr>
            <a:r>
              <a:rPr lang="cs-CZ" sz="1100" b="1" dirty="0"/>
              <a:t>N ročně = 108 396 zemřelí obyvatelé ČR</a:t>
            </a:r>
          </a:p>
          <a:p>
            <a:pPr>
              <a:defRPr/>
            </a:pPr>
            <a:r>
              <a:rPr lang="cs-CZ" sz="1100" b="1" dirty="0"/>
              <a:t>N ročně = 5 765 zemřelí obyvatelé HKK</a:t>
            </a:r>
          </a:p>
        </p:txBody>
      </p:sp>
    </p:spTree>
    <p:extLst>
      <p:ext uri="{BB962C8B-B14F-4D97-AF65-F5344CB8AC3E}">
        <p14:creationId xmlns:p14="http://schemas.microsoft.com/office/powerpoint/2010/main" val="117877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56591" y="6222456"/>
            <a:ext cx="11635409" cy="643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895758" cy="307777"/>
          </a:xfrm>
          <a:prstGeom prst="rect">
            <a:avLst/>
          </a:prstGeom>
          <a:noFill/>
        </p:spPr>
        <p:txBody>
          <a:bodyPr wrap="none" rtlCol="0">
            <a:spAutoFit/>
          </a:bodyPr>
          <a:lstStyle/>
          <a:p>
            <a:r>
              <a:rPr lang="cs-CZ" sz="1400" dirty="0"/>
              <a:t>Zdroj: LPZ</a:t>
            </a:r>
          </a:p>
        </p:txBody>
      </p:sp>
      <p:sp>
        <p:nvSpPr>
          <p:cNvPr id="10" name="TextovéPole 9"/>
          <p:cNvSpPr txBox="1"/>
          <p:nvPr/>
        </p:nvSpPr>
        <p:spPr>
          <a:xfrm>
            <a:off x="1002069" y="857222"/>
            <a:ext cx="4835863" cy="276999"/>
          </a:xfrm>
          <a:prstGeom prst="rect">
            <a:avLst/>
          </a:prstGeom>
          <a:noFill/>
        </p:spPr>
        <p:txBody>
          <a:bodyPr wrap="square" rtlCol="0">
            <a:spAutoFit/>
          </a:bodyPr>
          <a:lstStyle/>
          <a:p>
            <a:r>
              <a:rPr lang="cs-CZ" sz="1200" b="1" dirty="0"/>
              <a:t>Procentuální zastoupení na celkovém počtu úmrtí v roce 2018</a:t>
            </a:r>
          </a:p>
        </p:txBody>
      </p:sp>
      <p:sp>
        <p:nvSpPr>
          <p:cNvPr id="2" name="Title 1"/>
          <p:cNvSpPr>
            <a:spLocks noGrp="1"/>
          </p:cNvSpPr>
          <p:nvPr>
            <p:ph type="title"/>
          </p:nvPr>
        </p:nvSpPr>
        <p:spPr/>
        <p:txBody>
          <a:bodyPr>
            <a:normAutofit/>
          </a:bodyPr>
          <a:lstStyle/>
          <a:p>
            <a:r>
              <a:rPr lang="it-IT" dirty="0"/>
              <a:t>Příčiny úmrtnosti pro rok 201</a:t>
            </a:r>
            <a:r>
              <a:rPr lang="cs-CZ" dirty="0"/>
              <a:t>8</a:t>
            </a:r>
            <a:r>
              <a:rPr lang="it-IT" dirty="0"/>
              <a:t> pro muže</a:t>
            </a:r>
            <a:endParaRPr lang="en-US" dirty="0"/>
          </a:p>
        </p:txBody>
      </p:sp>
      <p:sp>
        <p:nvSpPr>
          <p:cNvPr id="14" name="TextovéPole 13">
            <a:extLst>
              <a:ext uri="{FF2B5EF4-FFF2-40B4-BE49-F238E27FC236}">
                <a16:creationId xmlns:a16="http://schemas.microsoft.com/office/drawing/2014/main" id="{BC84D4EA-B8B2-4376-B7F9-E165E3419944}"/>
              </a:ext>
            </a:extLst>
          </p:cNvPr>
          <p:cNvSpPr txBox="1"/>
          <p:nvPr/>
        </p:nvSpPr>
        <p:spPr>
          <a:xfrm>
            <a:off x="5691643" y="857222"/>
            <a:ext cx="7127243" cy="276999"/>
          </a:xfrm>
          <a:prstGeom prst="rect">
            <a:avLst/>
          </a:prstGeom>
          <a:noFill/>
        </p:spPr>
        <p:txBody>
          <a:bodyPr wrap="square" rtlCol="0">
            <a:spAutoFit/>
          </a:bodyPr>
          <a:lstStyle/>
          <a:p>
            <a:r>
              <a:rPr lang="cs-CZ" sz="1200" b="1" dirty="0"/>
              <a:t>Procentuální zastoupení na celkovém počtu úmrtí v roce 2018 pro obyvatele  HKK</a:t>
            </a:r>
          </a:p>
        </p:txBody>
      </p:sp>
      <p:graphicFrame>
        <p:nvGraphicFramePr>
          <p:cNvPr id="16" name="Zástupný symbol pro obsah 8">
            <a:extLst>
              <a:ext uri="{FF2B5EF4-FFF2-40B4-BE49-F238E27FC236}">
                <a16:creationId xmlns:a16="http://schemas.microsoft.com/office/drawing/2014/main" id="{9E4CBC0A-5D29-4734-9476-DCD51647FA60}"/>
              </a:ext>
            </a:extLst>
          </p:cNvPr>
          <p:cNvGraphicFramePr>
            <a:graphicFrameLocks/>
          </p:cNvGraphicFramePr>
          <p:nvPr/>
        </p:nvGraphicFramePr>
        <p:xfrm>
          <a:off x="0" y="1092136"/>
          <a:ext cx="6840000" cy="55818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Zástupný symbol pro obsah 8">
            <a:extLst>
              <a:ext uri="{FF2B5EF4-FFF2-40B4-BE49-F238E27FC236}">
                <a16:creationId xmlns:a16="http://schemas.microsoft.com/office/drawing/2014/main" id="{F2858342-9BC7-4203-8A84-EEEA52DB9DF8}"/>
              </a:ext>
            </a:extLst>
          </p:cNvPr>
          <p:cNvGraphicFramePr>
            <a:graphicFrameLocks/>
          </p:cNvGraphicFramePr>
          <p:nvPr>
            <p:extLst>
              <p:ext uri="{D42A27DB-BD31-4B8C-83A1-F6EECF244321}">
                <p14:modId xmlns:p14="http://schemas.microsoft.com/office/powerpoint/2010/main" val="1196690287"/>
              </p:ext>
            </p:extLst>
          </p:nvPr>
        </p:nvGraphicFramePr>
        <p:xfrm>
          <a:off x="5204950" y="961502"/>
          <a:ext cx="6840000" cy="58964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6041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56591" y="6222456"/>
            <a:ext cx="11635409" cy="643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895758" cy="307777"/>
          </a:xfrm>
          <a:prstGeom prst="rect">
            <a:avLst/>
          </a:prstGeom>
          <a:noFill/>
        </p:spPr>
        <p:txBody>
          <a:bodyPr wrap="none" rtlCol="0">
            <a:spAutoFit/>
          </a:bodyPr>
          <a:lstStyle/>
          <a:p>
            <a:r>
              <a:rPr lang="cs-CZ" sz="1400" dirty="0"/>
              <a:t>Zdroj: LPZ</a:t>
            </a:r>
          </a:p>
        </p:txBody>
      </p:sp>
      <p:sp>
        <p:nvSpPr>
          <p:cNvPr id="9" name="TextovéPole 8"/>
          <p:cNvSpPr txBox="1"/>
          <p:nvPr/>
        </p:nvSpPr>
        <p:spPr>
          <a:xfrm>
            <a:off x="1002069" y="906616"/>
            <a:ext cx="4835863" cy="276999"/>
          </a:xfrm>
          <a:prstGeom prst="rect">
            <a:avLst/>
          </a:prstGeom>
          <a:noFill/>
        </p:spPr>
        <p:txBody>
          <a:bodyPr wrap="square" rtlCol="0">
            <a:spAutoFit/>
          </a:bodyPr>
          <a:lstStyle/>
          <a:p>
            <a:r>
              <a:rPr lang="cs-CZ" sz="1200" b="1" dirty="0"/>
              <a:t>Procentuální zastoupení na celkovém počtu úmrtí v roce 2018</a:t>
            </a:r>
          </a:p>
        </p:txBody>
      </p:sp>
      <p:sp>
        <p:nvSpPr>
          <p:cNvPr id="2" name="Title 1"/>
          <p:cNvSpPr>
            <a:spLocks noGrp="1"/>
          </p:cNvSpPr>
          <p:nvPr>
            <p:ph type="title"/>
          </p:nvPr>
        </p:nvSpPr>
        <p:spPr/>
        <p:txBody>
          <a:bodyPr>
            <a:normAutofit/>
          </a:bodyPr>
          <a:lstStyle/>
          <a:p>
            <a:r>
              <a:rPr lang="en-US" dirty="0" err="1"/>
              <a:t>Příčiny</a:t>
            </a:r>
            <a:r>
              <a:rPr lang="en-US" dirty="0"/>
              <a:t> </a:t>
            </a:r>
            <a:r>
              <a:rPr lang="en-US" dirty="0" err="1"/>
              <a:t>úmrtnosti</a:t>
            </a:r>
            <a:r>
              <a:rPr lang="en-US" dirty="0"/>
              <a:t> pro </a:t>
            </a:r>
            <a:r>
              <a:rPr lang="en-US" dirty="0" err="1"/>
              <a:t>rok</a:t>
            </a:r>
            <a:r>
              <a:rPr lang="en-US" dirty="0"/>
              <a:t> 201</a:t>
            </a:r>
            <a:r>
              <a:rPr lang="cs-CZ" dirty="0"/>
              <a:t>8</a:t>
            </a:r>
            <a:r>
              <a:rPr lang="en-US" dirty="0"/>
              <a:t> pro </a:t>
            </a:r>
            <a:r>
              <a:rPr lang="en-US" dirty="0" err="1"/>
              <a:t>ženy</a:t>
            </a:r>
            <a:endParaRPr lang="en-US" dirty="0"/>
          </a:p>
        </p:txBody>
      </p:sp>
      <p:graphicFrame>
        <p:nvGraphicFramePr>
          <p:cNvPr id="14" name="Zástupný symbol pro obsah 8">
            <a:extLst>
              <a:ext uri="{FF2B5EF4-FFF2-40B4-BE49-F238E27FC236}">
                <a16:creationId xmlns:a16="http://schemas.microsoft.com/office/drawing/2014/main" id="{87D04796-1C13-4B26-9A15-0B7D4A9601C7}"/>
              </a:ext>
            </a:extLst>
          </p:cNvPr>
          <p:cNvGraphicFramePr>
            <a:graphicFrameLocks/>
          </p:cNvGraphicFramePr>
          <p:nvPr/>
        </p:nvGraphicFramePr>
        <p:xfrm>
          <a:off x="0" y="1194777"/>
          <a:ext cx="6840000" cy="5581802"/>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ovéPole 15">
            <a:extLst>
              <a:ext uri="{FF2B5EF4-FFF2-40B4-BE49-F238E27FC236}">
                <a16:creationId xmlns:a16="http://schemas.microsoft.com/office/drawing/2014/main" id="{C770A9EB-BAB5-483C-970D-D7FF005CFC9E}"/>
              </a:ext>
            </a:extLst>
          </p:cNvPr>
          <p:cNvSpPr txBox="1"/>
          <p:nvPr/>
        </p:nvSpPr>
        <p:spPr>
          <a:xfrm>
            <a:off x="5751123" y="906616"/>
            <a:ext cx="6960198" cy="276999"/>
          </a:xfrm>
          <a:prstGeom prst="rect">
            <a:avLst/>
          </a:prstGeom>
          <a:noFill/>
        </p:spPr>
        <p:txBody>
          <a:bodyPr wrap="square" rtlCol="0">
            <a:spAutoFit/>
          </a:bodyPr>
          <a:lstStyle/>
          <a:p>
            <a:r>
              <a:rPr lang="cs-CZ" sz="1200" b="1" dirty="0"/>
              <a:t>Procentuální zastoupení na celkovém počtu úmrtí v roce 2018 pro pacienty s bydlištěm HKK</a:t>
            </a:r>
          </a:p>
        </p:txBody>
      </p:sp>
      <p:graphicFrame>
        <p:nvGraphicFramePr>
          <p:cNvPr id="10" name="Zástupný symbol pro obsah 8">
            <a:extLst>
              <a:ext uri="{FF2B5EF4-FFF2-40B4-BE49-F238E27FC236}">
                <a16:creationId xmlns:a16="http://schemas.microsoft.com/office/drawing/2014/main" id="{1ECB1509-5D90-4EA1-969B-530E221153A2}"/>
              </a:ext>
            </a:extLst>
          </p:cNvPr>
          <p:cNvGraphicFramePr>
            <a:graphicFrameLocks/>
          </p:cNvGraphicFramePr>
          <p:nvPr>
            <p:extLst>
              <p:ext uri="{D42A27DB-BD31-4B8C-83A1-F6EECF244321}">
                <p14:modId xmlns:p14="http://schemas.microsoft.com/office/powerpoint/2010/main" val="3122517250"/>
              </p:ext>
            </p:extLst>
          </p:nvPr>
        </p:nvGraphicFramePr>
        <p:xfrm>
          <a:off x="5352000" y="1141940"/>
          <a:ext cx="6840000" cy="58158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7204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Příčiny úmrtí – srovnání regionů (muži)</a:t>
            </a:r>
            <a:endParaRPr lang="cs-CZ" dirty="0"/>
          </a:p>
        </p:txBody>
      </p:sp>
      <p:sp>
        <p:nvSpPr>
          <p:cNvPr id="4" name="Obdélník 3"/>
          <p:cNvSpPr/>
          <p:nvPr/>
        </p:nvSpPr>
        <p:spPr>
          <a:xfrm rot="2592490">
            <a:off x="3600722" y="1041665"/>
            <a:ext cx="93113" cy="93113"/>
          </a:xfrm>
          <a:prstGeom prst="rect">
            <a:avLst/>
          </a:prstGeom>
          <a:solidFill>
            <a:srgbClr val="00B0F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rot="2592490">
            <a:off x="4000371" y="1041665"/>
            <a:ext cx="93113" cy="93113"/>
          </a:xfrm>
          <a:prstGeom prst="rect">
            <a:avLst/>
          </a:prstGeom>
          <a:solidFill>
            <a:schemeClr val="accent1">
              <a:lumMod val="60000"/>
              <a:lumOff val="40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bdélník 9"/>
          <p:cNvSpPr/>
          <p:nvPr/>
        </p:nvSpPr>
        <p:spPr>
          <a:xfrm>
            <a:off x="3318579" y="686194"/>
            <a:ext cx="82677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PHA</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STC</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JHC</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PLZ</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KAR</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UST</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LIB</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HRA</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VYS</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JMK</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OLO</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ZLI</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MSK</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ČR</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Obdélník 10"/>
          <p:cNvSpPr/>
          <p:nvPr/>
        </p:nvSpPr>
        <p:spPr>
          <a:xfrm rot="2592490">
            <a:off x="4400020" y="1041665"/>
            <a:ext cx="93113" cy="93113"/>
          </a:xfrm>
          <a:prstGeom prst="rect">
            <a:avLst/>
          </a:prstGeom>
          <a:solidFill>
            <a:schemeClr val="accent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bdélník 11"/>
          <p:cNvSpPr/>
          <p:nvPr/>
        </p:nvSpPr>
        <p:spPr>
          <a:xfrm rot="2592490">
            <a:off x="4799669" y="1041665"/>
            <a:ext cx="93113" cy="93113"/>
          </a:xfrm>
          <a:prstGeom prst="rect">
            <a:avLst/>
          </a:prstGeom>
          <a:solidFill>
            <a:srgbClr val="3366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délník 12"/>
          <p:cNvSpPr/>
          <p:nvPr/>
        </p:nvSpPr>
        <p:spPr>
          <a:xfrm rot="2592490">
            <a:off x="5199318" y="1041665"/>
            <a:ext cx="93113" cy="93113"/>
          </a:xfrm>
          <a:prstGeom prst="rect">
            <a:avLst/>
          </a:prstGeom>
          <a:solidFill>
            <a:srgbClr val="CCFFCC"/>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bdélník 13"/>
          <p:cNvSpPr/>
          <p:nvPr/>
        </p:nvSpPr>
        <p:spPr>
          <a:xfrm rot="2592490">
            <a:off x="5598967" y="1041665"/>
            <a:ext cx="93113" cy="93113"/>
          </a:xfrm>
          <a:prstGeom prst="rect">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bdélník 14"/>
          <p:cNvSpPr/>
          <p:nvPr/>
        </p:nvSpPr>
        <p:spPr>
          <a:xfrm rot="2592490">
            <a:off x="5998616" y="1041665"/>
            <a:ext cx="93113" cy="93113"/>
          </a:xfrm>
          <a:prstGeom prst="rect">
            <a:avLst/>
          </a:prstGeom>
          <a:solidFill>
            <a:srgbClr val="FF0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bdélník 15"/>
          <p:cNvSpPr/>
          <p:nvPr/>
        </p:nvSpPr>
        <p:spPr>
          <a:xfrm rot="2592490">
            <a:off x="6398265" y="1041665"/>
            <a:ext cx="93113" cy="93113"/>
          </a:xfrm>
          <a:prstGeom prst="rect">
            <a:avLst/>
          </a:prstGeom>
          <a:solidFill>
            <a:srgbClr val="800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bdélník 16"/>
          <p:cNvSpPr/>
          <p:nvPr/>
        </p:nvSpPr>
        <p:spPr>
          <a:xfrm rot="2592490">
            <a:off x="6797914" y="1041665"/>
            <a:ext cx="93113" cy="93113"/>
          </a:xfrm>
          <a:prstGeom prst="rect">
            <a:avLst/>
          </a:prstGeom>
          <a:solidFill>
            <a:srgbClr val="80008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bdélník 17"/>
          <p:cNvSpPr/>
          <p:nvPr/>
        </p:nvSpPr>
        <p:spPr>
          <a:xfrm rot="2592490">
            <a:off x="7197563" y="1041665"/>
            <a:ext cx="93113" cy="93113"/>
          </a:xfrm>
          <a:prstGeom prst="rect">
            <a:avLst/>
          </a:prstGeom>
          <a:solidFill>
            <a:srgbClr val="00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délník 18"/>
          <p:cNvSpPr/>
          <p:nvPr/>
        </p:nvSpPr>
        <p:spPr>
          <a:xfrm rot="2592490">
            <a:off x="7597212" y="1041665"/>
            <a:ext cx="93113" cy="93113"/>
          </a:xfrm>
          <a:prstGeom prst="rect">
            <a:avLst/>
          </a:prstGeom>
          <a:solidFill>
            <a:srgbClr val="66FFFF"/>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bdélník 19"/>
          <p:cNvSpPr/>
          <p:nvPr/>
        </p:nvSpPr>
        <p:spPr>
          <a:xfrm rot="2592490">
            <a:off x="7996861" y="1041665"/>
            <a:ext cx="93113" cy="93113"/>
          </a:xfrm>
          <a:prstGeom prst="rect">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bdélník 20"/>
          <p:cNvSpPr/>
          <p:nvPr/>
        </p:nvSpPr>
        <p:spPr>
          <a:xfrm rot="2592490">
            <a:off x="8396510" y="1041665"/>
            <a:ext cx="93113" cy="93113"/>
          </a:xfrm>
          <a:prstGeom prst="rect">
            <a:avLst/>
          </a:prstGeom>
          <a:solidFill>
            <a:srgbClr val="FF33CC"/>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délník 21"/>
          <p:cNvSpPr/>
          <p:nvPr/>
        </p:nvSpPr>
        <p:spPr>
          <a:xfrm rot="2592490">
            <a:off x="8796159" y="1041665"/>
            <a:ext cx="93113" cy="93113"/>
          </a:xfrm>
          <a:prstGeom prst="rect">
            <a:avLst/>
          </a:prstGeom>
          <a:solidFill>
            <a:srgbClr val="FF99CC"/>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bdélník 22"/>
          <p:cNvSpPr/>
          <p:nvPr/>
        </p:nvSpPr>
        <p:spPr>
          <a:xfrm rot="2592490">
            <a:off x="9195812" y="1041665"/>
            <a:ext cx="93113" cy="93113"/>
          </a:xfrm>
          <a:prstGeom prst="rect">
            <a:avLst/>
          </a:prstGeom>
          <a:solidFill>
            <a:schemeClr val="tx1">
              <a:lumMod val="50000"/>
              <a:lumOff val="50000"/>
            </a:schemeClr>
          </a:solidFill>
          <a:ln w="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ovéPole 24"/>
          <p:cNvSpPr txBox="1"/>
          <p:nvPr/>
        </p:nvSpPr>
        <p:spPr>
          <a:xfrm>
            <a:off x="3047678" y="1374324"/>
            <a:ext cx="194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ovéPole 25"/>
          <p:cNvSpPr txBox="1"/>
          <p:nvPr/>
        </p:nvSpPr>
        <p:spPr>
          <a:xfrm>
            <a:off x="11728340" y="1374324"/>
            <a:ext cx="44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300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ovéPole 26"/>
          <p:cNvSpPr txBox="1"/>
          <p:nvPr/>
        </p:nvSpPr>
        <p:spPr>
          <a:xfrm>
            <a:off x="5891621" y="1374324"/>
            <a:ext cx="44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00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ovéPole 27"/>
          <p:cNvSpPr txBox="1"/>
          <p:nvPr/>
        </p:nvSpPr>
        <p:spPr>
          <a:xfrm>
            <a:off x="8820783" y="1374324"/>
            <a:ext cx="44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200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ovéPole 28"/>
          <p:cNvSpPr txBox="1"/>
          <p:nvPr/>
        </p:nvSpPr>
        <p:spPr>
          <a:xfrm>
            <a:off x="5996645" y="1179230"/>
            <a:ext cx="46108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1" u="none" strike="noStrike" kern="1200" cap="none" spc="0" normalizeH="0" baseline="0" noProof="0" dirty="0" smtClean="0">
                <a:ln>
                  <a:noFill/>
                </a:ln>
                <a:solidFill>
                  <a:prstClr val="black"/>
                </a:solidFill>
                <a:effectLst/>
                <a:uLnTx/>
                <a:uFillTx/>
                <a:latin typeface="Calibri" panose="020F0502020204030204"/>
                <a:ea typeface="+mn-ea"/>
                <a:cs typeface="+mn-cs"/>
              </a:rPr>
              <a:t>Počet zemřelých na 100 000 obyvatel</a:t>
            </a:r>
            <a:endParaRPr kumimoji="0" lang="cs-CZ"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ulka 29"/>
          <p:cNvGraphicFramePr>
            <a:graphicFrameLocks noGrp="1"/>
          </p:cNvGraphicFramePr>
          <p:nvPr>
            <p:extLst/>
          </p:nvPr>
        </p:nvGraphicFramePr>
        <p:xfrm>
          <a:off x="-1" y="1809651"/>
          <a:ext cx="2691063" cy="4412294"/>
        </p:xfrm>
        <a:graphic>
          <a:graphicData uri="http://schemas.openxmlformats.org/drawingml/2006/table">
            <a:tbl>
              <a:tblPr>
                <a:tableStyleId>{5C22544A-7EE6-4342-B048-85BDC9FD1C3A}</a:tableStyleId>
              </a:tblPr>
              <a:tblGrid>
                <a:gridCol w="2691063">
                  <a:extLst>
                    <a:ext uri="{9D8B030D-6E8A-4147-A177-3AD203B41FA5}">
                      <a16:colId xmlns:a16="http://schemas.microsoft.com/office/drawing/2014/main" val="4283162487"/>
                    </a:ext>
                  </a:extLst>
                </a:gridCol>
              </a:tblGrid>
              <a:tr h="232226">
                <a:tc>
                  <a:txBody>
                    <a:bodyPr/>
                    <a:lstStyle/>
                    <a:p>
                      <a:pPr algn="r" fontAlgn="t"/>
                      <a:r>
                        <a:rPr lang="cs-CZ" sz="1000" u="none" strike="noStrike" dirty="0">
                          <a:effectLst/>
                        </a:rPr>
                        <a:t>Solidní zhoubné nádory  (C00–C80, C97)</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139710175"/>
                  </a:ext>
                </a:extLst>
              </a:tr>
              <a:tr h="232226">
                <a:tc>
                  <a:txBody>
                    <a:bodyPr/>
                    <a:lstStyle/>
                    <a:p>
                      <a:pPr algn="r" fontAlgn="t"/>
                      <a:r>
                        <a:rPr lang="cs-CZ" sz="1000" u="none" strike="noStrike" dirty="0">
                          <a:effectLst/>
                        </a:rPr>
                        <a:t>Ischemická choroba srdeční  (I20–I25)</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130027235"/>
                  </a:ext>
                </a:extLst>
              </a:tr>
              <a:tr h="232226">
                <a:tc>
                  <a:txBody>
                    <a:bodyPr/>
                    <a:lstStyle/>
                    <a:p>
                      <a:pPr algn="r" fontAlgn="t"/>
                      <a:r>
                        <a:rPr lang="cs-CZ" sz="1000" u="none" strike="noStrike" dirty="0">
                          <a:effectLst/>
                        </a:rPr>
                        <a:t>Cévní nemoci mozku  (I60–I69)</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3832506204"/>
                  </a:ext>
                </a:extLst>
              </a:tr>
              <a:tr h="232226">
                <a:tc>
                  <a:txBody>
                    <a:bodyPr/>
                    <a:lstStyle/>
                    <a:p>
                      <a:pPr algn="r" fontAlgn="t"/>
                      <a:r>
                        <a:rPr lang="cs-CZ" sz="1000" u="none" strike="noStrike" dirty="0">
                          <a:effectLst/>
                        </a:rPr>
                        <a:t>Ostatní nemoci oběhové soustavy  (jiné I00–I99)</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689352224"/>
                  </a:ext>
                </a:extLst>
              </a:tr>
              <a:tr h="232226">
                <a:tc>
                  <a:txBody>
                    <a:bodyPr/>
                    <a:lstStyle/>
                    <a:p>
                      <a:pPr algn="r" fontAlgn="t"/>
                      <a:r>
                        <a:rPr lang="cs-CZ" sz="1000" u="none" strike="noStrike" dirty="0">
                          <a:effectLst/>
                        </a:rPr>
                        <a:t>Nemoci cév  (I70–I89)</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253770201"/>
                  </a:ext>
                </a:extLst>
              </a:tr>
              <a:tr h="232226">
                <a:tc>
                  <a:txBody>
                    <a:bodyPr/>
                    <a:lstStyle/>
                    <a:p>
                      <a:pPr algn="r" fontAlgn="t"/>
                      <a:r>
                        <a:rPr lang="cs-CZ" sz="1000" u="none" strike="noStrike" dirty="0">
                          <a:effectLst/>
                        </a:rPr>
                        <a:t>Nemoci jater, žlučníku a slinivky břišní  (K70–K86)</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3021622580"/>
                  </a:ext>
                </a:extLst>
              </a:tr>
              <a:tr h="232226">
                <a:tc>
                  <a:txBody>
                    <a:bodyPr/>
                    <a:lstStyle/>
                    <a:p>
                      <a:pPr algn="r" fontAlgn="t"/>
                      <a:r>
                        <a:rPr lang="cs-CZ" sz="1000" u="none" strike="noStrike" dirty="0">
                          <a:effectLst/>
                        </a:rPr>
                        <a:t>Chronické nemoci dolních cest dýchacích  (J40–J47)</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838233868"/>
                  </a:ext>
                </a:extLst>
              </a:tr>
              <a:tr h="232226">
                <a:tc>
                  <a:txBody>
                    <a:bodyPr/>
                    <a:lstStyle/>
                    <a:p>
                      <a:pPr algn="r" fontAlgn="t"/>
                      <a:r>
                        <a:rPr lang="cs-CZ" sz="1000" u="none" strike="noStrike" dirty="0">
                          <a:effectLst/>
                        </a:rPr>
                        <a:t>Selhání srdce  (I50)</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2502988209"/>
                  </a:ext>
                </a:extLst>
              </a:tr>
              <a:tr h="232226">
                <a:tc>
                  <a:txBody>
                    <a:bodyPr/>
                    <a:lstStyle/>
                    <a:p>
                      <a:pPr algn="r" fontAlgn="t"/>
                      <a:r>
                        <a:rPr lang="cs-CZ" sz="1000" u="none" strike="noStrike" dirty="0">
                          <a:effectLst/>
                        </a:rPr>
                        <a:t>Pneumonie, </a:t>
                      </a:r>
                      <a:r>
                        <a:rPr lang="cs-CZ" sz="1000" u="none" strike="noStrike" dirty="0" smtClean="0">
                          <a:effectLst/>
                        </a:rPr>
                        <a:t>akut </a:t>
                      </a:r>
                      <a:r>
                        <a:rPr lang="cs-CZ" sz="1000" u="none" strike="noStrike" dirty="0" err="1" smtClean="0">
                          <a:effectLst/>
                        </a:rPr>
                        <a:t>inf</a:t>
                      </a:r>
                      <a:r>
                        <a:rPr lang="cs-CZ" sz="1000" u="none" strike="noStrike" dirty="0" smtClean="0">
                          <a:effectLst/>
                        </a:rPr>
                        <a:t>. </a:t>
                      </a:r>
                      <a:r>
                        <a:rPr lang="cs-CZ" sz="1000" u="none" strike="noStrike" dirty="0">
                          <a:effectLst/>
                        </a:rPr>
                        <a:t>dolních cest </a:t>
                      </a:r>
                      <a:r>
                        <a:rPr lang="cs-CZ" sz="1000" u="none" strike="noStrike" dirty="0" err="1" smtClean="0">
                          <a:effectLst/>
                        </a:rPr>
                        <a:t>dých</a:t>
                      </a:r>
                      <a:r>
                        <a:rPr lang="cs-CZ" sz="1000" u="none" strike="noStrike" dirty="0" smtClean="0">
                          <a:effectLst/>
                        </a:rPr>
                        <a:t>.  </a:t>
                      </a:r>
                      <a:r>
                        <a:rPr lang="cs-CZ" sz="1000" u="none" strike="noStrike" dirty="0">
                          <a:effectLst/>
                        </a:rPr>
                        <a:t>(J12–J22)</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3208744620"/>
                  </a:ext>
                </a:extLst>
              </a:tr>
              <a:tr h="232226">
                <a:tc>
                  <a:txBody>
                    <a:bodyPr/>
                    <a:lstStyle/>
                    <a:p>
                      <a:pPr algn="r" fontAlgn="t"/>
                      <a:r>
                        <a:rPr lang="cs-CZ" sz="1000" u="none" strike="noStrike" dirty="0">
                          <a:effectLst/>
                        </a:rPr>
                        <a:t>Diabetes </a:t>
                      </a:r>
                      <a:r>
                        <a:rPr lang="cs-CZ" sz="1000" u="none" strike="noStrike" dirty="0" err="1">
                          <a:effectLst/>
                        </a:rPr>
                        <a:t>mellitus</a:t>
                      </a:r>
                      <a:r>
                        <a:rPr lang="cs-CZ" sz="1000" u="none" strike="noStrike" dirty="0">
                          <a:effectLst/>
                        </a:rPr>
                        <a:t>  (E10–E14)</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662096172"/>
                  </a:ext>
                </a:extLst>
              </a:tr>
              <a:tr h="232226">
                <a:tc>
                  <a:txBody>
                    <a:bodyPr/>
                    <a:lstStyle/>
                    <a:p>
                      <a:pPr algn="r" fontAlgn="t"/>
                      <a:r>
                        <a:rPr lang="cs-CZ" sz="1000" u="none" strike="noStrike" dirty="0" err="1">
                          <a:effectLst/>
                        </a:rPr>
                        <a:t>Hematoonkologická</a:t>
                      </a:r>
                      <a:r>
                        <a:rPr lang="cs-CZ" sz="1000" u="none" strike="noStrike" dirty="0">
                          <a:effectLst/>
                        </a:rPr>
                        <a:t> onemocnění  (C81–C96)</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4147648"/>
                  </a:ext>
                </a:extLst>
              </a:tr>
              <a:tr h="232226">
                <a:tc>
                  <a:txBody>
                    <a:bodyPr/>
                    <a:lstStyle/>
                    <a:p>
                      <a:pPr algn="r" fontAlgn="t"/>
                      <a:r>
                        <a:rPr lang="cs-CZ" sz="1000" u="none" strike="noStrike" dirty="0" err="1" smtClean="0">
                          <a:effectLst/>
                        </a:rPr>
                        <a:t>Ost</a:t>
                      </a:r>
                      <a:r>
                        <a:rPr lang="cs-CZ" sz="1000" u="none" strike="noStrike" dirty="0" smtClean="0">
                          <a:effectLst/>
                        </a:rPr>
                        <a:t>. </a:t>
                      </a:r>
                      <a:r>
                        <a:rPr lang="cs-CZ" sz="1000" u="none" strike="noStrike" dirty="0">
                          <a:effectLst/>
                        </a:rPr>
                        <a:t>příznaky, znaky a </a:t>
                      </a:r>
                      <a:r>
                        <a:rPr lang="cs-CZ" sz="1000" u="none" strike="noStrike" dirty="0" err="1" smtClean="0">
                          <a:effectLst/>
                        </a:rPr>
                        <a:t>abnorm</a:t>
                      </a:r>
                      <a:r>
                        <a:rPr lang="cs-CZ" sz="1000" u="none" strike="noStrike" dirty="0" smtClean="0">
                          <a:effectLst/>
                        </a:rPr>
                        <a:t>. </a:t>
                      </a:r>
                      <a:r>
                        <a:rPr lang="cs-CZ" sz="1000" u="none" strike="noStrike" dirty="0">
                          <a:effectLst/>
                        </a:rPr>
                        <a:t>nálezy  (R00–R99)</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412509974"/>
                  </a:ext>
                </a:extLst>
              </a:tr>
              <a:tr h="232226">
                <a:tc>
                  <a:txBody>
                    <a:bodyPr/>
                    <a:lstStyle/>
                    <a:p>
                      <a:pPr algn="r" fontAlgn="t"/>
                      <a:r>
                        <a:rPr lang="cs-CZ" sz="1000" u="none" strike="noStrike" dirty="0">
                          <a:effectLst/>
                        </a:rPr>
                        <a:t>Organické </a:t>
                      </a:r>
                      <a:r>
                        <a:rPr lang="cs-CZ" sz="1000" u="none" strike="noStrike" dirty="0" err="1" smtClean="0">
                          <a:effectLst/>
                        </a:rPr>
                        <a:t>duš</a:t>
                      </a:r>
                      <a:r>
                        <a:rPr lang="cs-CZ" sz="1000" u="none" strike="noStrike" dirty="0" smtClean="0">
                          <a:effectLst/>
                        </a:rPr>
                        <a:t>. </a:t>
                      </a:r>
                      <a:r>
                        <a:rPr lang="cs-CZ" sz="1000" u="none" strike="noStrike" dirty="0">
                          <a:effectLst/>
                        </a:rPr>
                        <a:t>poruchy </a:t>
                      </a:r>
                      <a:r>
                        <a:rPr lang="cs-CZ" sz="1000" u="none" strike="noStrike" dirty="0" smtClean="0">
                          <a:effectLst/>
                        </a:rPr>
                        <a:t>vč. </a:t>
                      </a:r>
                      <a:r>
                        <a:rPr lang="cs-CZ" sz="1000" u="none" strike="noStrike" dirty="0" err="1" smtClean="0">
                          <a:effectLst/>
                        </a:rPr>
                        <a:t>sympt</a:t>
                      </a:r>
                      <a:r>
                        <a:rPr lang="cs-CZ" sz="1000" u="none" strike="noStrike" dirty="0" smtClean="0">
                          <a:effectLst/>
                        </a:rPr>
                        <a:t>.  </a:t>
                      </a:r>
                      <a:r>
                        <a:rPr lang="cs-CZ" sz="1000" u="none" strike="noStrike" dirty="0">
                          <a:effectLst/>
                        </a:rPr>
                        <a:t>(F00–F09, G30)</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56709821"/>
                  </a:ext>
                </a:extLst>
              </a:tr>
              <a:tr h="232226">
                <a:tc>
                  <a:txBody>
                    <a:bodyPr/>
                    <a:lstStyle/>
                    <a:p>
                      <a:pPr algn="r" fontAlgn="t"/>
                      <a:r>
                        <a:rPr lang="cs-CZ" sz="1000" u="none" strike="noStrike" dirty="0">
                          <a:effectLst/>
                        </a:rPr>
                        <a:t>Srdeční arytmie  (I44–I49)</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2373941509"/>
                  </a:ext>
                </a:extLst>
              </a:tr>
              <a:tr h="232226">
                <a:tc>
                  <a:txBody>
                    <a:bodyPr/>
                    <a:lstStyle/>
                    <a:p>
                      <a:pPr algn="r" fontAlgn="t"/>
                      <a:r>
                        <a:rPr lang="pt-BR" sz="1000" u="none" strike="noStrike" dirty="0">
                          <a:effectLst/>
                        </a:rPr>
                        <a:t>Nemoci ledvin a močové soustavy  (N00–N39)</a:t>
                      </a:r>
                      <a:endParaRPr lang="pt-BR"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377405016"/>
                  </a:ext>
                </a:extLst>
              </a:tr>
              <a:tr h="232226">
                <a:tc>
                  <a:txBody>
                    <a:bodyPr/>
                    <a:lstStyle/>
                    <a:p>
                      <a:pPr algn="r" fontAlgn="t"/>
                      <a:r>
                        <a:rPr lang="cs-CZ" sz="1000" u="none" strike="noStrike" dirty="0">
                          <a:effectLst/>
                        </a:rPr>
                        <a:t>Zlomeniny  (Sx2)</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1917610359"/>
                  </a:ext>
                </a:extLst>
              </a:tr>
              <a:tr h="232226">
                <a:tc>
                  <a:txBody>
                    <a:bodyPr/>
                    <a:lstStyle/>
                    <a:p>
                      <a:pPr algn="r" fontAlgn="t"/>
                      <a:r>
                        <a:rPr lang="cs-CZ" sz="1000" u="none" strike="noStrike" dirty="0">
                          <a:effectLst/>
                        </a:rPr>
                        <a:t>Septikémie  (A40–A41)</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3651219692"/>
                  </a:ext>
                </a:extLst>
              </a:tr>
              <a:tr h="232226">
                <a:tc>
                  <a:txBody>
                    <a:bodyPr/>
                    <a:lstStyle/>
                    <a:p>
                      <a:pPr algn="r" fontAlgn="t"/>
                      <a:r>
                        <a:rPr lang="cs-CZ" sz="1000" u="none" strike="noStrike" dirty="0">
                          <a:effectLst/>
                        </a:rPr>
                        <a:t>Nemoci chlopní  (I05–I08, I34–I39)</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3261076277"/>
                  </a:ext>
                </a:extLst>
              </a:tr>
              <a:tr h="232226">
                <a:tc>
                  <a:txBody>
                    <a:bodyPr/>
                    <a:lstStyle/>
                    <a:p>
                      <a:pPr algn="r" fontAlgn="t"/>
                      <a:r>
                        <a:rPr lang="cs-CZ" sz="1000" u="none" strike="noStrike" dirty="0">
                          <a:effectLst/>
                        </a:rPr>
                        <a:t>Ostatní</a:t>
                      </a:r>
                      <a:endParaRPr lang="cs-CZ" sz="1000" b="0" i="0" u="none" strike="noStrike" dirty="0">
                        <a:solidFill>
                          <a:srgbClr val="000000"/>
                        </a:solidFill>
                        <a:effectLst/>
                        <a:latin typeface="Arial" panose="020B0604020202020204" pitchFamily="34" charset="0"/>
                      </a:endParaRPr>
                    </a:p>
                  </a:txBody>
                  <a:tcPr marL="3613" marR="3613" marT="3613" marB="0" anchor="ctr">
                    <a:noFill/>
                  </a:tcPr>
                </a:tc>
                <a:extLst>
                  <a:ext uri="{0D108BD9-81ED-4DB2-BD59-A6C34878D82A}">
                    <a16:rowId xmlns:a16="http://schemas.microsoft.com/office/drawing/2014/main" val="3357376036"/>
                  </a:ext>
                </a:extLst>
              </a:tr>
            </a:tbl>
          </a:graphicData>
        </a:graphic>
      </p:graphicFrame>
      <p:sp>
        <p:nvSpPr>
          <p:cNvPr id="31" name="TextBox 6"/>
          <p:cNvSpPr txBox="1"/>
          <p:nvPr/>
        </p:nvSpPr>
        <p:spPr>
          <a:xfrm>
            <a:off x="257558" y="653725"/>
            <a:ext cx="17213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1200" cap="none" spc="0" normalizeH="0" baseline="0" noProof="0" dirty="0" smtClean="0">
                <a:ln>
                  <a:noFill/>
                </a:ln>
                <a:solidFill>
                  <a:prstClr val="black"/>
                </a:solidFill>
                <a:effectLst/>
                <a:uLnTx/>
                <a:uFillTx/>
                <a:latin typeface="Calibri" panose="020F0502020204030204"/>
                <a:ea typeface="+mn-ea"/>
                <a:cs typeface="+mn-cs"/>
              </a:rPr>
              <a:t>LPZ 2007-2018</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ulka 5"/>
          <p:cNvGraphicFramePr>
            <a:graphicFrameLocks noGrp="1"/>
          </p:cNvGraphicFramePr>
          <p:nvPr>
            <p:extLst>
              <p:ext uri="{D42A27DB-BD31-4B8C-83A1-F6EECF244321}">
                <p14:modId xmlns:p14="http://schemas.microsoft.com/office/powerpoint/2010/main" val="669971468"/>
              </p:ext>
            </p:extLst>
          </p:nvPr>
        </p:nvGraphicFramePr>
        <p:xfrm>
          <a:off x="2772918" y="1821083"/>
          <a:ext cx="351540" cy="4400856"/>
        </p:xfrm>
        <a:graphic>
          <a:graphicData uri="http://schemas.openxmlformats.org/drawingml/2006/table">
            <a:tbl>
              <a:tblPr/>
              <a:tblGrid>
                <a:gridCol w="351540">
                  <a:extLst>
                    <a:ext uri="{9D8B030D-6E8A-4147-A177-3AD203B41FA5}">
                      <a16:colId xmlns:a16="http://schemas.microsoft.com/office/drawing/2014/main" val="1907952176"/>
                    </a:ext>
                  </a:extLst>
                </a:gridCol>
              </a:tblGrid>
              <a:tr h="231624">
                <a:tc>
                  <a:txBody>
                    <a:bodyPr/>
                    <a:lstStyle/>
                    <a:p>
                      <a:pPr algn="ctr" fontAlgn="ctr"/>
                      <a:r>
                        <a:rPr lang="cs-CZ" sz="900" b="0" i="0" u="none" strike="noStrike">
                          <a:solidFill>
                            <a:srgbClr val="000000"/>
                          </a:solidFill>
                          <a:effectLst/>
                          <a:latin typeface="Arial" panose="020B0604020202020204" pitchFamily="34" charset="0"/>
                        </a:rPr>
                        <a:t>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260613863"/>
                  </a:ext>
                </a:extLst>
              </a:tr>
              <a:tr h="231624">
                <a:tc>
                  <a:txBody>
                    <a:bodyPr/>
                    <a:lstStyle/>
                    <a:p>
                      <a:pPr algn="ctr" fontAlgn="ctr"/>
                      <a:r>
                        <a:rPr lang="cs-CZ" sz="900" b="0" i="0" u="none" strike="noStrike">
                          <a:solidFill>
                            <a:srgbClr val="000000"/>
                          </a:solidFill>
                          <a:effectLst/>
                          <a:latin typeface="Arial" panose="020B0604020202020204" pitchFamily="34" charset="0"/>
                        </a:rPr>
                        <a:t>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847350074"/>
                  </a:ext>
                </a:extLst>
              </a:tr>
              <a:tr h="231624">
                <a:tc>
                  <a:txBody>
                    <a:bodyPr/>
                    <a:lstStyle/>
                    <a:p>
                      <a:pPr algn="ctr" fontAlgn="ctr"/>
                      <a:r>
                        <a:rPr lang="cs-CZ" sz="900" b="0" i="0" u="none" strike="noStrike">
                          <a:solidFill>
                            <a:srgbClr val="000000"/>
                          </a:solidFill>
                          <a:effectLst/>
                          <a:latin typeface="Arial" panose="020B0604020202020204" pitchFamily="34" charset="0"/>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943331760"/>
                  </a:ext>
                </a:extLst>
              </a:tr>
              <a:tr h="231624">
                <a:tc>
                  <a:txBody>
                    <a:bodyPr/>
                    <a:lstStyle/>
                    <a:p>
                      <a:pPr algn="ctr" fontAlgn="ctr"/>
                      <a:r>
                        <a:rPr lang="cs-CZ" sz="900" b="0" i="0" u="none" strike="noStrike">
                          <a:solidFill>
                            <a:srgbClr val="000000"/>
                          </a:solidFill>
                          <a:effectLst/>
                          <a:latin typeface="Arial" panose="020B0604020202020204" pitchFamily="34" charset="0"/>
                        </a:rPr>
                        <a:t>12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413423432"/>
                  </a:ext>
                </a:extLst>
              </a:tr>
              <a:tr h="231624">
                <a:tc>
                  <a:txBody>
                    <a:bodyPr/>
                    <a:lstStyle/>
                    <a:p>
                      <a:pPr algn="ctr" fontAlgn="ctr"/>
                      <a:r>
                        <a:rPr lang="cs-CZ" sz="900" b="0" i="0" u="none" strike="noStrike">
                          <a:solidFill>
                            <a:srgbClr val="000000"/>
                          </a:solidFill>
                          <a:effectLst/>
                          <a:latin typeface="Arial" panose="020B0604020202020204" pitchFamily="34" charset="0"/>
                        </a:rPr>
                        <a:t>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849126644"/>
                  </a:ext>
                </a:extLst>
              </a:tr>
              <a:tr h="231624">
                <a:tc>
                  <a:txBody>
                    <a:bodyPr/>
                    <a:lstStyle/>
                    <a:p>
                      <a:pPr algn="ctr" fontAlgn="ctr"/>
                      <a:r>
                        <a:rPr lang="cs-CZ" sz="900" b="0" i="0" u="none" strike="noStrike">
                          <a:solidFill>
                            <a:srgbClr val="000000"/>
                          </a:solidFill>
                          <a:effectLst/>
                          <a:latin typeface="Arial" panose="020B0604020202020204" pitchFamily="34" charset="0"/>
                        </a:rPr>
                        <a:t>13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637802368"/>
                  </a:ext>
                </a:extLst>
              </a:tr>
              <a:tr h="231624">
                <a:tc>
                  <a:txBody>
                    <a:bodyPr/>
                    <a:lstStyle/>
                    <a:p>
                      <a:pPr algn="ctr" fontAlgn="ctr"/>
                      <a:r>
                        <a:rPr lang="cs-CZ" sz="900" b="0" i="0" u="none" strike="noStrike">
                          <a:solidFill>
                            <a:srgbClr val="000000"/>
                          </a:solidFill>
                          <a:effectLst/>
                          <a:latin typeface="Arial" panose="020B0604020202020204" pitchFamily="34" charset="0"/>
                        </a:rPr>
                        <a:t>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358852498"/>
                  </a:ext>
                </a:extLst>
              </a:tr>
              <a:tr h="231624">
                <a:tc>
                  <a:txBody>
                    <a:bodyPr/>
                    <a:lstStyle/>
                    <a:p>
                      <a:pPr algn="ctr" fontAlgn="ctr"/>
                      <a:r>
                        <a:rPr lang="cs-CZ" sz="900" b="0" i="0" u="none" strike="noStrike">
                          <a:solidFill>
                            <a:srgbClr val="000000"/>
                          </a:solidFill>
                          <a:effectLst/>
                          <a:latin typeface="Arial" panose="020B0604020202020204" pitchFamily="34" charset="0"/>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35554132"/>
                  </a:ext>
                </a:extLst>
              </a:tr>
              <a:tr h="231624">
                <a:tc>
                  <a:txBody>
                    <a:bodyPr/>
                    <a:lstStyle/>
                    <a:p>
                      <a:pPr algn="ctr" fontAlgn="ctr"/>
                      <a:r>
                        <a:rPr lang="cs-CZ" sz="900" b="0" i="0" u="none" strike="noStrike">
                          <a:solidFill>
                            <a:srgbClr val="000000"/>
                          </a:solidFill>
                          <a:effectLst/>
                          <a:latin typeface="Arial" panose="020B0604020202020204" pitchFamily="34" charset="0"/>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858851616"/>
                  </a:ext>
                </a:extLst>
              </a:tr>
              <a:tr h="231624">
                <a:tc>
                  <a:txBody>
                    <a:bodyPr/>
                    <a:lstStyle/>
                    <a:p>
                      <a:pPr algn="ctr" fontAlgn="ctr"/>
                      <a:r>
                        <a:rPr lang="cs-CZ" sz="900" b="0" i="0" u="none" strike="noStrike">
                          <a:solidFill>
                            <a:srgbClr val="000000"/>
                          </a:solidFill>
                          <a:effectLst/>
                          <a:latin typeface="Arial" panose="020B0604020202020204" pitchFamily="34" charset="0"/>
                        </a:rPr>
                        <a:t>13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613010406"/>
                  </a:ext>
                </a:extLst>
              </a:tr>
              <a:tr h="231624">
                <a:tc>
                  <a:txBody>
                    <a:bodyPr/>
                    <a:lstStyle/>
                    <a:p>
                      <a:pPr algn="ctr" fontAlgn="ctr"/>
                      <a:r>
                        <a:rPr lang="cs-CZ" sz="900" b="0" i="0" u="none" strike="noStrike">
                          <a:solidFill>
                            <a:srgbClr val="000000"/>
                          </a:solidFill>
                          <a:effectLst/>
                          <a:latin typeface="Arial" panose="020B0604020202020204" pitchFamily="34" charset="0"/>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82462864"/>
                  </a:ext>
                </a:extLst>
              </a:tr>
              <a:tr h="231624">
                <a:tc>
                  <a:txBody>
                    <a:bodyPr/>
                    <a:lstStyle/>
                    <a:p>
                      <a:pPr algn="ctr" fontAlgn="ctr"/>
                      <a:r>
                        <a:rPr lang="cs-CZ" sz="900" b="0" i="0" u="none" strike="noStrike">
                          <a:solidFill>
                            <a:srgbClr val="000000"/>
                          </a:solidFill>
                          <a:effectLst/>
                          <a:latin typeface="Arial" panose="020B0604020202020204" pitchFamily="34" charset="0"/>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607200232"/>
                  </a:ext>
                </a:extLst>
              </a:tr>
              <a:tr h="231624">
                <a:tc>
                  <a:txBody>
                    <a:bodyPr/>
                    <a:lstStyle/>
                    <a:p>
                      <a:pPr algn="ctr" fontAlgn="ctr"/>
                      <a:r>
                        <a:rPr lang="cs-CZ" sz="900" b="0" i="0" u="none" strike="noStrike">
                          <a:solidFill>
                            <a:srgbClr val="000000"/>
                          </a:solidFill>
                          <a:effectLst/>
                          <a:latin typeface="Arial" panose="020B0604020202020204" pitchFamily="34" charset="0"/>
                        </a:rPr>
                        <a:t>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349393720"/>
                  </a:ext>
                </a:extLst>
              </a:tr>
              <a:tr h="231624">
                <a:tc>
                  <a:txBody>
                    <a:bodyPr/>
                    <a:lstStyle/>
                    <a:p>
                      <a:pPr algn="ctr" fontAlgn="ctr"/>
                      <a:r>
                        <a:rPr lang="cs-CZ" sz="900" b="0" i="0" u="none" strike="noStrike">
                          <a:solidFill>
                            <a:srgbClr val="000000"/>
                          </a:solidFill>
                          <a:effectLst/>
                          <a:latin typeface="Arial" panose="020B0604020202020204" pitchFamily="34" charset="0"/>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345781752"/>
                  </a:ext>
                </a:extLst>
              </a:tr>
              <a:tr h="231624">
                <a:tc>
                  <a:txBody>
                    <a:bodyPr/>
                    <a:lstStyle/>
                    <a:p>
                      <a:pPr algn="ctr" fontAlgn="ctr"/>
                      <a:r>
                        <a:rPr lang="cs-CZ" sz="900" b="0" i="0" u="none" strike="noStrike">
                          <a:solidFill>
                            <a:srgbClr val="000000"/>
                          </a:solidFill>
                          <a:effectLst/>
                          <a:latin typeface="Arial" panose="020B0604020202020204" pitchFamily="34" charset="0"/>
                        </a:rPr>
                        <a:t>13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898899251"/>
                  </a:ext>
                </a:extLst>
              </a:tr>
              <a:tr h="231624">
                <a:tc>
                  <a:txBody>
                    <a:bodyPr/>
                    <a:lstStyle/>
                    <a:p>
                      <a:pPr algn="ctr" fontAlgn="ctr"/>
                      <a:r>
                        <a:rPr lang="cs-CZ" sz="900" b="0" i="0" u="none" strike="noStrike">
                          <a:solidFill>
                            <a:srgbClr val="000000"/>
                          </a:solidFill>
                          <a:effectLst/>
                          <a:latin typeface="Arial" panose="020B0604020202020204" pitchFamily="34" charset="0"/>
                        </a:rPr>
                        <a:t>12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35018053"/>
                  </a:ext>
                </a:extLst>
              </a:tr>
              <a:tr h="231624">
                <a:tc>
                  <a:txBody>
                    <a:bodyPr/>
                    <a:lstStyle/>
                    <a:p>
                      <a:pPr algn="ctr" fontAlgn="ctr"/>
                      <a:r>
                        <a:rPr lang="cs-CZ" sz="900" b="0" i="0" u="none" strike="noStrike">
                          <a:solidFill>
                            <a:srgbClr val="000000"/>
                          </a:solidFill>
                          <a:effectLst/>
                          <a:latin typeface="Arial" panose="020B0604020202020204" pitchFamily="34" charset="0"/>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42870209"/>
                  </a:ext>
                </a:extLst>
              </a:tr>
              <a:tr h="231624">
                <a:tc>
                  <a:txBody>
                    <a:bodyPr/>
                    <a:lstStyle/>
                    <a:p>
                      <a:pPr algn="ctr" fontAlgn="ctr"/>
                      <a:r>
                        <a:rPr lang="cs-CZ" sz="900" b="0" i="0" u="none" strike="noStrike">
                          <a:solidFill>
                            <a:srgbClr val="000000"/>
                          </a:solidFill>
                          <a:effectLst/>
                          <a:latin typeface="Arial" panose="020B0604020202020204" pitchFamily="34" charset="0"/>
                        </a:rPr>
                        <a:t>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052954297"/>
                  </a:ext>
                </a:extLst>
              </a:tr>
              <a:tr h="231624">
                <a:tc>
                  <a:txBody>
                    <a:bodyPr/>
                    <a:lstStyle/>
                    <a:p>
                      <a:pPr algn="ctr" fontAlgn="ctr"/>
                      <a:r>
                        <a:rPr lang="cs-CZ" sz="900" b="0" i="0" u="none" strike="noStrike" dirty="0">
                          <a:solidFill>
                            <a:srgbClr val="000000"/>
                          </a:solidFill>
                          <a:effectLst/>
                          <a:latin typeface="Arial" panose="020B0604020202020204" pitchFamily="34" charset="0"/>
                        </a:rPr>
                        <a:t>11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025543362"/>
                  </a:ext>
                </a:extLst>
              </a:tr>
            </a:tbl>
          </a:graphicData>
        </a:graphic>
      </p:graphicFrame>
      <p:sp>
        <p:nvSpPr>
          <p:cNvPr id="7" name="TextovéPole 6"/>
          <p:cNvSpPr txBox="1"/>
          <p:nvPr/>
        </p:nvSpPr>
        <p:spPr>
          <a:xfrm rot="16200000">
            <a:off x="2448103" y="1133294"/>
            <a:ext cx="1017798" cy="334911"/>
          </a:xfrm>
          <a:prstGeom prst="rect">
            <a:avLst/>
          </a:prstGeom>
          <a:solidFill>
            <a:srgbClr val="E9EBF5"/>
          </a:solidFill>
          <a:ln w="19050">
            <a:solidFill>
              <a:schemeClr val="bg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Pořadí HKK</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2" name="Object 3"/>
          <p:cNvGraphicFramePr>
            <a:graphicFrameLocks noChangeAspect="1"/>
          </p:cNvGraphicFramePr>
          <p:nvPr>
            <p:extLst>
              <p:ext uri="{D42A27DB-BD31-4B8C-83A1-F6EECF244321}">
                <p14:modId xmlns:p14="http://schemas.microsoft.com/office/powerpoint/2010/main" val="3895497482"/>
              </p:ext>
            </p:extLst>
          </p:nvPr>
        </p:nvGraphicFramePr>
        <p:xfrm>
          <a:off x="3035808" y="1544084"/>
          <a:ext cx="9114563" cy="4775087"/>
        </p:xfrm>
        <a:graphic>
          <a:graphicData uri="http://schemas.openxmlformats.org/presentationml/2006/ole">
            <mc:AlternateContent xmlns:mc="http://schemas.openxmlformats.org/markup-compatibility/2006">
              <mc:Choice xmlns:v="urn:schemas-microsoft-com:vml" Requires="v">
                <p:oleObj spid="_x0000_s3075" name="Graf" r:id="rId3" imgW="9134500" imgH="5105444" progId="MSGraph.Chart.8">
                  <p:embed followColorScheme="full"/>
                </p:oleObj>
              </mc:Choice>
              <mc:Fallback>
                <p:oleObj name="Graf" r:id="rId3" imgW="9134500" imgH="5105444" progId="MSGraph.Chart.8">
                  <p:embed followColorScheme="full"/>
                  <p:pic>
                    <p:nvPicPr>
                      <p:cNvPr id="3" name="Object 3"/>
                      <p:cNvPicPr>
                        <a:picLocks noChangeAspect="1" noChangeArrowheads="1"/>
                      </p:cNvPicPr>
                      <p:nvPr/>
                    </p:nvPicPr>
                    <p:blipFill>
                      <a:blip r:embed="rId4"/>
                      <a:srcRect/>
                      <a:stretch>
                        <a:fillRect/>
                      </a:stretch>
                    </p:blipFill>
                    <p:spPr bwMode="auto">
                      <a:xfrm>
                        <a:off x="3035808" y="1544084"/>
                        <a:ext cx="9114563" cy="4775087"/>
                      </a:xfrm>
                      <a:prstGeom prst="rect">
                        <a:avLst/>
                      </a:prstGeom>
                      <a:noFill/>
                      <a:extLst/>
                    </p:spPr>
                  </p:pic>
                </p:oleObj>
              </mc:Fallback>
            </mc:AlternateContent>
          </a:graphicData>
        </a:graphic>
      </p:graphicFrame>
    </p:spTree>
    <p:extLst>
      <p:ext uri="{BB962C8B-B14F-4D97-AF65-F5344CB8AC3E}">
        <p14:creationId xmlns:p14="http://schemas.microsoft.com/office/powerpoint/2010/main" val="1241742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Příčiny úmrtí – srovnání regionů (ženy)</a:t>
            </a:r>
            <a:endParaRPr lang="cs-CZ" dirty="0"/>
          </a:p>
        </p:txBody>
      </p:sp>
      <p:sp>
        <p:nvSpPr>
          <p:cNvPr id="4" name="Obdélník 3"/>
          <p:cNvSpPr/>
          <p:nvPr/>
        </p:nvSpPr>
        <p:spPr>
          <a:xfrm rot="2592490">
            <a:off x="3600722" y="1041665"/>
            <a:ext cx="93113" cy="93113"/>
          </a:xfrm>
          <a:prstGeom prst="rect">
            <a:avLst/>
          </a:prstGeom>
          <a:solidFill>
            <a:srgbClr val="00B0F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rot="2592490">
            <a:off x="4000371" y="1041665"/>
            <a:ext cx="93113" cy="93113"/>
          </a:xfrm>
          <a:prstGeom prst="rect">
            <a:avLst/>
          </a:prstGeom>
          <a:solidFill>
            <a:schemeClr val="accent1">
              <a:lumMod val="60000"/>
              <a:lumOff val="40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bdélník 9"/>
          <p:cNvSpPr/>
          <p:nvPr/>
        </p:nvSpPr>
        <p:spPr>
          <a:xfrm>
            <a:off x="3318578" y="686194"/>
            <a:ext cx="858894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PHA</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STC</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JHC</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PLZ</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KAR</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UST</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LIB</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HRA</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VYS</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JMK</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OLO</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ZLI</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MSK</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ČR</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Obdélník 10"/>
          <p:cNvSpPr/>
          <p:nvPr/>
        </p:nvSpPr>
        <p:spPr>
          <a:xfrm rot="2592490">
            <a:off x="4400020" y="1041665"/>
            <a:ext cx="93113" cy="93113"/>
          </a:xfrm>
          <a:prstGeom prst="rect">
            <a:avLst/>
          </a:prstGeom>
          <a:solidFill>
            <a:schemeClr val="accent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bdélník 11"/>
          <p:cNvSpPr/>
          <p:nvPr/>
        </p:nvSpPr>
        <p:spPr>
          <a:xfrm rot="2592490">
            <a:off x="4799669" y="1041665"/>
            <a:ext cx="93113" cy="93113"/>
          </a:xfrm>
          <a:prstGeom prst="rect">
            <a:avLst/>
          </a:prstGeom>
          <a:solidFill>
            <a:srgbClr val="3366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délník 12"/>
          <p:cNvSpPr/>
          <p:nvPr/>
        </p:nvSpPr>
        <p:spPr>
          <a:xfrm rot="2592490">
            <a:off x="5199318" y="1041665"/>
            <a:ext cx="93113" cy="93113"/>
          </a:xfrm>
          <a:prstGeom prst="rect">
            <a:avLst/>
          </a:prstGeom>
          <a:solidFill>
            <a:srgbClr val="CCFFCC"/>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bdélník 13"/>
          <p:cNvSpPr/>
          <p:nvPr/>
        </p:nvSpPr>
        <p:spPr>
          <a:xfrm rot="2592490">
            <a:off x="5598967" y="1041665"/>
            <a:ext cx="93113" cy="93113"/>
          </a:xfrm>
          <a:prstGeom prst="rect">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bdélník 14"/>
          <p:cNvSpPr/>
          <p:nvPr/>
        </p:nvSpPr>
        <p:spPr>
          <a:xfrm rot="2592490">
            <a:off x="5998616" y="1041665"/>
            <a:ext cx="93113" cy="93113"/>
          </a:xfrm>
          <a:prstGeom prst="rect">
            <a:avLst/>
          </a:prstGeom>
          <a:solidFill>
            <a:srgbClr val="FF0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bdélník 15"/>
          <p:cNvSpPr/>
          <p:nvPr/>
        </p:nvSpPr>
        <p:spPr>
          <a:xfrm rot="2592490">
            <a:off x="6398265" y="1041665"/>
            <a:ext cx="93113" cy="93113"/>
          </a:xfrm>
          <a:prstGeom prst="rect">
            <a:avLst/>
          </a:prstGeom>
          <a:solidFill>
            <a:srgbClr val="800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bdélník 16"/>
          <p:cNvSpPr/>
          <p:nvPr/>
        </p:nvSpPr>
        <p:spPr>
          <a:xfrm rot="2592490">
            <a:off x="6797914" y="1041665"/>
            <a:ext cx="93113" cy="93113"/>
          </a:xfrm>
          <a:prstGeom prst="rect">
            <a:avLst/>
          </a:prstGeom>
          <a:solidFill>
            <a:srgbClr val="80008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bdélník 17"/>
          <p:cNvSpPr/>
          <p:nvPr/>
        </p:nvSpPr>
        <p:spPr>
          <a:xfrm rot="2592490">
            <a:off x="7197563" y="1041665"/>
            <a:ext cx="93113" cy="93113"/>
          </a:xfrm>
          <a:prstGeom prst="rect">
            <a:avLst/>
          </a:prstGeom>
          <a:solidFill>
            <a:srgbClr val="00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délník 18"/>
          <p:cNvSpPr/>
          <p:nvPr/>
        </p:nvSpPr>
        <p:spPr>
          <a:xfrm rot="2592490">
            <a:off x="7597212" y="1041665"/>
            <a:ext cx="93113" cy="93113"/>
          </a:xfrm>
          <a:prstGeom prst="rect">
            <a:avLst/>
          </a:prstGeom>
          <a:solidFill>
            <a:srgbClr val="66FFFF"/>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bdélník 19"/>
          <p:cNvSpPr/>
          <p:nvPr/>
        </p:nvSpPr>
        <p:spPr>
          <a:xfrm rot="2592490">
            <a:off x="7996861" y="1041665"/>
            <a:ext cx="93113" cy="93113"/>
          </a:xfrm>
          <a:prstGeom prst="rect">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bdélník 20"/>
          <p:cNvSpPr/>
          <p:nvPr/>
        </p:nvSpPr>
        <p:spPr>
          <a:xfrm rot="2592490">
            <a:off x="8396510" y="1041665"/>
            <a:ext cx="93113" cy="93113"/>
          </a:xfrm>
          <a:prstGeom prst="rect">
            <a:avLst/>
          </a:prstGeom>
          <a:solidFill>
            <a:srgbClr val="FF33CC"/>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délník 21"/>
          <p:cNvSpPr/>
          <p:nvPr/>
        </p:nvSpPr>
        <p:spPr>
          <a:xfrm rot="2592490">
            <a:off x="8796159" y="1041665"/>
            <a:ext cx="93113" cy="93113"/>
          </a:xfrm>
          <a:prstGeom prst="rect">
            <a:avLst/>
          </a:prstGeom>
          <a:solidFill>
            <a:srgbClr val="FF99CC"/>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bdélník 22"/>
          <p:cNvSpPr/>
          <p:nvPr/>
        </p:nvSpPr>
        <p:spPr>
          <a:xfrm rot="2592490">
            <a:off x="9195812" y="1041665"/>
            <a:ext cx="93113" cy="93113"/>
          </a:xfrm>
          <a:prstGeom prst="rect">
            <a:avLst/>
          </a:prstGeom>
          <a:solidFill>
            <a:schemeClr val="tx1">
              <a:lumMod val="50000"/>
              <a:lumOff val="50000"/>
            </a:schemeClr>
          </a:solidFill>
          <a:ln w="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ovéPole 24"/>
          <p:cNvSpPr txBox="1"/>
          <p:nvPr/>
        </p:nvSpPr>
        <p:spPr>
          <a:xfrm>
            <a:off x="3047678" y="1374324"/>
            <a:ext cx="194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ovéPole 25"/>
          <p:cNvSpPr txBox="1"/>
          <p:nvPr/>
        </p:nvSpPr>
        <p:spPr>
          <a:xfrm>
            <a:off x="11728340" y="1374324"/>
            <a:ext cx="44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300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ovéPole 26"/>
          <p:cNvSpPr txBox="1"/>
          <p:nvPr/>
        </p:nvSpPr>
        <p:spPr>
          <a:xfrm>
            <a:off x="5891621" y="1374324"/>
            <a:ext cx="44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00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ovéPole 27"/>
          <p:cNvSpPr txBox="1"/>
          <p:nvPr/>
        </p:nvSpPr>
        <p:spPr>
          <a:xfrm>
            <a:off x="8820783" y="1374324"/>
            <a:ext cx="441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200</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ovéPole 28"/>
          <p:cNvSpPr txBox="1"/>
          <p:nvPr/>
        </p:nvSpPr>
        <p:spPr>
          <a:xfrm>
            <a:off x="5996645" y="1179230"/>
            <a:ext cx="46108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1" u="none" strike="noStrike" kern="1200" cap="none" spc="0" normalizeH="0" baseline="0" noProof="0" dirty="0" smtClean="0">
                <a:ln>
                  <a:noFill/>
                </a:ln>
                <a:solidFill>
                  <a:prstClr val="black"/>
                </a:solidFill>
                <a:effectLst/>
                <a:uLnTx/>
                <a:uFillTx/>
                <a:latin typeface="Calibri" panose="020F0502020204030204"/>
                <a:ea typeface="+mn-ea"/>
                <a:cs typeface="+mn-cs"/>
              </a:rPr>
              <a:t>Počet zemřelých na 100 000 obyvatel</a:t>
            </a:r>
            <a:endParaRPr kumimoji="0" lang="cs-CZ"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ulka 29"/>
          <p:cNvGraphicFramePr>
            <a:graphicFrameLocks noGrp="1"/>
          </p:cNvGraphicFramePr>
          <p:nvPr>
            <p:extLst/>
          </p:nvPr>
        </p:nvGraphicFramePr>
        <p:xfrm>
          <a:off x="0" y="1887587"/>
          <a:ext cx="2709350" cy="4412294"/>
        </p:xfrm>
        <a:graphic>
          <a:graphicData uri="http://schemas.openxmlformats.org/drawingml/2006/table">
            <a:tbl>
              <a:tblPr>
                <a:tableStyleId>{5C22544A-7EE6-4342-B048-85BDC9FD1C3A}</a:tableStyleId>
              </a:tblPr>
              <a:tblGrid>
                <a:gridCol w="2709350">
                  <a:extLst>
                    <a:ext uri="{9D8B030D-6E8A-4147-A177-3AD203B41FA5}">
                      <a16:colId xmlns:a16="http://schemas.microsoft.com/office/drawing/2014/main" val="4283162487"/>
                    </a:ext>
                  </a:extLst>
                </a:gridCol>
              </a:tblGrid>
              <a:tr h="232226">
                <a:tc>
                  <a:txBody>
                    <a:bodyPr/>
                    <a:lstStyle/>
                    <a:p>
                      <a:pPr algn="r" fontAlgn="t"/>
                      <a:r>
                        <a:rPr lang="cs-CZ" sz="900" b="0" i="0" u="none" strike="noStrike">
                          <a:solidFill>
                            <a:srgbClr val="000000"/>
                          </a:solidFill>
                          <a:effectLst/>
                          <a:latin typeface="Arial" panose="020B0604020202020204" pitchFamily="34" charset="0"/>
                        </a:rPr>
                        <a:t>Ischemická choroba srdeční  (I20–I25)</a:t>
                      </a:r>
                    </a:p>
                  </a:txBody>
                  <a:tcPr marL="9525" marR="9525" marT="9525" marB="0">
                    <a:noFill/>
                  </a:tcPr>
                </a:tc>
                <a:extLst>
                  <a:ext uri="{0D108BD9-81ED-4DB2-BD59-A6C34878D82A}">
                    <a16:rowId xmlns:a16="http://schemas.microsoft.com/office/drawing/2014/main" val="1139710175"/>
                  </a:ext>
                </a:extLst>
              </a:tr>
              <a:tr h="232226">
                <a:tc>
                  <a:txBody>
                    <a:bodyPr/>
                    <a:lstStyle/>
                    <a:p>
                      <a:pPr algn="r" fontAlgn="t"/>
                      <a:r>
                        <a:rPr lang="cs-CZ" sz="900" b="0" i="0" u="none" strike="noStrike" dirty="0">
                          <a:solidFill>
                            <a:srgbClr val="000000"/>
                          </a:solidFill>
                          <a:effectLst/>
                          <a:latin typeface="Arial" panose="020B0604020202020204" pitchFamily="34" charset="0"/>
                        </a:rPr>
                        <a:t>Solidní zhoubné nádory  (C00–C80, C97)</a:t>
                      </a:r>
                    </a:p>
                  </a:txBody>
                  <a:tcPr marL="9525" marR="9525" marT="9525" marB="0">
                    <a:noFill/>
                  </a:tcPr>
                </a:tc>
                <a:extLst>
                  <a:ext uri="{0D108BD9-81ED-4DB2-BD59-A6C34878D82A}">
                    <a16:rowId xmlns:a16="http://schemas.microsoft.com/office/drawing/2014/main" val="1130027235"/>
                  </a:ext>
                </a:extLst>
              </a:tr>
              <a:tr h="232226">
                <a:tc>
                  <a:txBody>
                    <a:bodyPr/>
                    <a:lstStyle/>
                    <a:p>
                      <a:pPr algn="r" fontAlgn="t"/>
                      <a:r>
                        <a:rPr lang="cs-CZ" sz="900" b="0" i="0" u="none" strike="noStrike">
                          <a:solidFill>
                            <a:srgbClr val="000000"/>
                          </a:solidFill>
                          <a:effectLst/>
                          <a:latin typeface="Arial" panose="020B0604020202020204" pitchFamily="34" charset="0"/>
                        </a:rPr>
                        <a:t>Cévní nemoci mozku  (I60–I69)</a:t>
                      </a:r>
                    </a:p>
                  </a:txBody>
                  <a:tcPr marL="9525" marR="9525" marT="9525" marB="0">
                    <a:noFill/>
                  </a:tcPr>
                </a:tc>
                <a:extLst>
                  <a:ext uri="{0D108BD9-81ED-4DB2-BD59-A6C34878D82A}">
                    <a16:rowId xmlns:a16="http://schemas.microsoft.com/office/drawing/2014/main" val="3832506204"/>
                  </a:ext>
                </a:extLst>
              </a:tr>
              <a:tr h="232226">
                <a:tc>
                  <a:txBody>
                    <a:bodyPr/>
                    <a:lstStyle/>
                    <a:p>
                      <a:pPr algn="r" fontAlgn="t"/>
                      <a:r>
                        <a:rPr lang="cs-CZ" sz="900" b="0" i="0" u="none" strike="noStrike">
                          <a:solidFill>
                            <a:srgbClr val="000000"/>
                          </a:solidFill>
                          <a:effectLst/>
                          <a:latin typeface="Arial" panose="020B0604020202020204" pitchFamily="34" charset="0"/>
                        </a:rPr>
                        <a:t>Ostatní nemoci oběhové soustavy  (jiné I00–I99)</a:t>
                      </a:r>
                    </a:p>
                  </a:txBody>
                  <a:tcPr marL="9525" marR="9525" marT="9525" marB="0">
                    <a:noFill/>
                  </a:tcPr>
                </a:tc>
                <a:extLst>
                  <a:ext uri="{0D108BD9-81ED-4DB2-BD59-A6C34878D82A}">
                    <a16:rowId xmlns:a16="http://schemas.microsoft.com/office/drawing/2014/main" val="1689352224"/>
                  </a:ext>
                </a:extLst>
              </a:tr>
              <a:tr h="232226">
                <a:tc>
                  <a:txBody>
                    <a:bodyPr/>
                    <a:lstStyle/>
                    <a:p>
                      <a:pPr algn="r" fontAlgn="t"/>
                      <a:r>
                        <a:rPr lang="cs-CZ" sz="900" b="0" i="0" u="none" strike="noStrike">
                          <a:solidFill>
                            <a:srgbClr val="000000"/>
                          </a:solidFill>
                          <a:effectLst/>
                          <a:latin typeface="Arial" panose="020B0604020202020204" pitchFamily="34" charset="0"/>
                        </a:rPr>
                        <a:t>Nemoci cév  (I70–I89)</a:t>
                      </a:r>
                    </a:p>
                  </a:txBody>
                  <a:tcPr marL="9525" marR="9525" marT="9525" marB="0">
                    <a:noFill/>
                  </a:tcPr>
                </a:tc>
                <a:extLst>
                  <a:ext uri="{0D108BD9-81ED-4DB2-BD59-A6C34878D82A}">
                    <a16:rowId xmlns:a16="http://schemas.microsoft.com/office/drawing/2014/main" val="1253770201"/>
                  </a:ext>
                </a:extLst>
              </a:tr>
              <a:tr h="232226">
                <a:tc>
                  <a:txBody>
                    <a:bodyPr/>
                    <a:lstStyle/>
                    <a:p>
                      <a:pPr algn="r" fontAlgn="t"/>
                      <a:r>
                        <a:rPr lang="cs-CZ" sz="900" b="0" i="0" u="none" strike="noStrike">
                          <a:solidFill>
                            <a:srgbClr val="000000"/>
                          </a:solidFill>
                          <a:effectLst/>
                          <a:latin typeface="Arial" panose="020B0604020202020204" pitchFamily="34" charset="0"/>
                        </a:rPr>
                        <a:t>Selhání srdce  (I50)</a:t>
                      </a:r>
                    </a:p>
                  </a:txBody>
                  <a:tcPr marL="9525" marR="9525" marT="9525" marB="0">
                    <a:noFill/>
                  </a:tcPr>
                </a:tc>
                <a:extLst>
                  <a:ext uri="{0D108BD9-81ED-4DB2-BD59-A6C34878D82A}">
                    <a16:rowId xmlns:a16="http://schemas.microsoft.com/office/drawing/2014/main" val="3021622580"/>
                  </a:ext>
                </a:extLst>
              </a:tr>
              <a:tr h="232226">
                <a:tc>
                  <a:txBody>
                    <a:bodyPr/>
                    <a:lstStyle/>
                    <a:p>
                      <a:pPr algn="r" fontAlgn="t"/>
                      <a:r>
                        <a:rPr lang="cs-CZ" sz="900" b="0" i="0" u="none" strike="noStrike" dirty="0">
                          <a:solidFill>
                            <a:srgbClr val="000000"/>
                          </a:solidFill>
                          <a:effectLst/>
                          <a:latin typeface="Arial" panose="020B0604020202020204" pitchFamily="34" charset="0"/>
                        </a:rPr>
                        <a:t>Diabetes </a:t>
                      </a:r>
                      <a:r>
                        <a:rPr lang="cs-CZ" sz="900" b="0" i="0" u="none" strike="noStrike" dirty="0" err="1">
                          <a:solidFill>
                            <a:srgbClr val="000000"/>
                          </a:solidFill>
                          <a:effectLst/>
                          <a:latin typeface="Arial" panose="020B0604020202020204" pitchFamily="34" charset="0"/>
                        </a:rPr>
                        <a:t>mellitus</a:t>
                      </a:r>
                      <a:r>
                        <a:rPr lang="cs-CZ" sz="900" b="0" i="0" u="none" strike="noStrike" dirty="0">
                          <a:solidFill>
                            <a:srgbClr val="000000"/>
                          </a:solidFill>
                          <a:effectLst/>
                          <a:latin typeface="Arial" panose="020B0604020202020204" pitchFamily="34" charset="0"/>
                        </a:rPr>
                        <a:t>  (E10–E14)</a:t>
                      </a:r>
                    </a:p>
                  </a:txBody>
                  <a:tcPr marL="9525" marR="9525" marT="9525" marB="0">
                    <a:noFill/>
                  </a:tcPr>
                </a:tc>
                <a:extLst>
                  <a:ext uri="{0D108BD9-81ED-4DB2-BD59-A6C34878D82A}">
                    <a16:rowId xmlns:a16="http://schemas.microsoft.com/office/drawing/2014/main" val="838233868"/>
                  </a:ext>
                </a:extLst>
              </a:tr>
              <a:tr h="232226">
                <a:tc>
                  <a:txBody>
                    <a:bodyPr/>
                    <a:lstStyle/>
                    <a:p>
                      <a:pPr algn="r" fontAlgn="t"/>
                      <a:r>
                        <a:rPr lang="cs-CZ" sz="900" b="0" i="0" u="none" strike="noStrike" dirty="0">
                          <a:solidFill>
                            <a:srgbClr val="000000"/>
                          </a:solidFill>
                          <a:effectLst/>
                          <a:latin typeface="Arial" panose="020B0604020202020204" pitchFamily="34" charset="0"/>
                        </a:rPr>
                        <a:t>Pneumonie, akutní </a:t>
                      </a:r>
                      <a:r>
                        <a:rPr lang="cs-CZ" sz="900" b="0" i="0" u="none" strike="noStrike" dirty="0" err="1" smtClean="0">
                          <a:solidFill>
                            <a:srgbClr val="000000"/>
                          </a:solidFill>
                          <a:effectLst/>
                          <a:latin typeface="Arial" panose="020B0604020202020204" pitchFamily="34" charset="0"/>
                        </a:rPr>
                        <a:t>inf</a:t>
                      </a:r>
                      <a:r>
                        <a:rPr lang="cs-CZ" sz="900" b="0" i="0" u="none" strike="noStrike" dirty="0" smtClean="0">
                          <a:solidFill>
                            <a:srgbClr val="000000"/>
                          </a:solidFill>
                          <a:effectLst/>
                          <a:latin typeface="Arial" panose="020B0604020202020204" pitchFamily="34" charset="0"/>
                        </a:rPr>
                        <a:t>. </a:t>
                      </a:r>
                      <a:r>
                        <a:rPr lang="cs-CZ" sz="900" b="0" i="0" u="none" strike="noStrike" dirty="0">
                          <a:solidFill>
                            <a:srgbClr val="000000"/>
                          </a:solidFill>
                          <a:effectLst/>
                          <a:latin typeface="Arial" panose="020B0604020202020204" pitchFamily="34" charset="0"/>
                        </a:rPr>
                        <a:t>dolních cest </a:t>
                      </a:r>
                      <a:r>
                        <a:rPr lang="cs-CZ" sz="900" b="0" i="0" u="none" strike="noStrike" dirty="0" err="1" smtClean="0">
                          <a:solidFill>
                            <a:srgbClr val="000000"/>
                          </a:solidFill>
                          <a:effectLst/>
                          <a:latin typeface="Arial" panose="020B0604020202020204" pitchFamily="34" charset="0"/>
                        </a:rPr>
                        <a:t>dých</a:t>
                      </a:r>
                      <a:r>
                        <a:rPr lang="cs-CZ" sz="900" b="0" i="0" u="none" strike="noStrike" dirty="0" smtClean="0">
                          <a:solidFill>
                            <a:srgbClr val="000000"/>
                          </a:solidFill>
                          <a:effectLst/>
                          <a:latin typeface="Arial" panose="020B0604020202020204" pitchFamily="34" charset="0"/>
                        </a:rPr>
                        <a:t>.  </a:t>
                      </a:r>
                      <a:r>
                        <a:rPr lang="cs-CZ" sz="900" b="0" i="0" u="none" strike="noStrike" dirty="0">
                          <a:solidFill>
                            <a:srgbClr val="000000"/>
                          </a:solidFill>
                          <a:effectLst/>
                          <a:latin typeface="Arial" panose="020B0604020202020204" pitchFamily="34" charset="0"/>
                        </a:rPr>
                        <a:t>(J12–J22)</a:t>
                      </a:r>
                    </a:p>
                  </a:txBody>
                  <a:tcPr marL="9525" marR="9525" marT="9525" marB="0">
                    <a:noFill/>
                  </a:tcPr>
                </a:tc>
                <a:extLst>
                  <a:ext uri="{0D108BD9-81ED-4DB2-BD59-A6C34878D82A}">
                    <a16:rowId xmlns:a16="http://schemas.microsoft.com/office/drawing/2014/main" val="2502988209"/>
                  </a:ext>
                </a:extLst>
              </a:tr>
              <a:tr h="232226">
                <a:tc>
                  <a:txBody>
                    <a:bodyPr/>
                    <a:lstStyle/>
                    <a:p>
                      <a:pPr algn="r" fontAlgn="t"/>
                      <a:r>
                        <a:rPr lang="cs-CZ" sz="900" b="0" i="0" u="none" strike="noStrike" dirty="0">
                          <a:solidFill>
                            <a:srgbClr val="000000"/>
                          </a:solidFill>
                          <a:effectLst/>
                          <a:latin typeface="Arial" panose="020B0604020202020204" pitchFamily="34" charset="0"/>
                        </a:rPr>
                        <a:t>Organické </a:t>
                      </a:r>
                      <a:r>
                        <a:rPr lang="cs-CZ" sz="900" b="0" i="0" u="none" strike="noStrike" dirty="0" err="1" smtClean="0">
                          <a:solidFill>
                            <a:srgbClr val="000000"/>
                          </a:solidFill>
                          <a:effectLst/>
                          <a:latin typeface="Arial" panose="020B0604020202020204" pitchFamily="34" charset="0"/>
                        </a:rPr>
                        <a:t>duš</a:t>
                      </a:r>
                      <a:r>
                        <a:rPr lang="cs-CZ" sz="900" b="0" i="0" u="none" strike="noStrike" dirty="0" smtClean="0">
                          <a:solidFill>
                            <a:srgbClr val="000000"/>
                          </a:solidFill>
                          <a:effectLst/>
                          <a:latin typeface="Arial" panose="020B0604020202020204" pitchFamily="34" charset="0"/>
                        </a:rPr>
                        <a:t>. </a:t>
                      </a:r>
                      <a:r>
                        <a:rPr lang="cs-CZ" sz="900" b="0" i="0" u="none" strike="noStrike" dirty="0">
                          <a:solidFill>
                            <a:srgbClr val="000000"/>
                          </a:solidFill>
                          <a:effectLst/>
                          <a:latin typeface="Arial" panose="020B0604020202020204" pitchFamily="34" charset="0"/>
                        </a:rPr>
                        <a:t>poruchy </a:t>
                      </a:r>
                      <a:r>
                        <a:rPr lang="cs-CZ" sz="900" b="0" i="0" u="none" strike="noStrike" dirty="0" smtClean="0">
                          <a:solidFill>
                            <a:srgbClr val="000000"/>
                          </a:solidFill>
                          <a:effectLst/>
                          <a:latin typeface="Arial" panose="020B0604020202020204" pitchFamily="34" charset="0"/>
                        </a:rPr>
                        <a:t>vč. </a:t>
                      </a:r>
                      <a:r>
                        <a:rPr lang="cs-CZ" sz="900" b="0" i="0" u="none" strike="noStrike" dirty="0" err="1" smtClean="0">
                          <a:solidFill>
                            <a:srgbClr val="000000"/>
                          </a:solidFill>
                          <a:effectLst/>
                          <a:latin typeface="Arial" panose="020B0604020202020204" pitchFamily="34" charset="0"/>
                        </a:rPr>
                        <a:t>sympt</a:t>
                      </a:r>
                      <a:r>
                        <a:rPr lang="cs-CZ" sz="900" b="0" i="0" u="none" strike="noStrike" dirty="0" smtClean="0">
                          <a:solidFill>
                            <a:srgbClr val="000000"/>
                          </a:solidFill>
                          <a:effectLst/>
                          <a:latin typeface="Arial" panose="020B0604020202020204" pitchFamily="34" charset="0"/>
                        </a:rPr>
                        <a:t>.  </a:t>
                      </a:r>
                      <a:r>
                        <a:rPr lang="cs-CZ" sz="900" b="0" i="0" u="none" strike="noStrike" dirty="0">
                          <a:solidFill>
                            <a:srgbClr val="000000"/>
                          </a:solidFill>
                          <a:effectLst/>
                          <a:latin typeface="Arial" panose="020B0604020202020204" pitchFamily="34" charset="0"/>
                        </a:rPr>
                        <a:t>(F00–F09, G30)</a:t>
                      </a:r>
                    </a:p>
                  </a:txBody>
                  <a:tcPr marL="9525" marR="9525" marT="9525" marB="0">
                    <a:noFill/>
                  </a:tcPr>
                </a:tc>
                <a:extLst>
                  <a:ext uri="{0D108BD9-81ED-4DB2-BD59-A6C34878D82A}">
                    <a16:rowId xmlns:a16="http://schemas.microsoft.com/office/drawing/2014/main" val="3208744620"/>
                  </a:ext>
                </a:extLst>
              </a:tr>
              <a:tr h="232226">
                <a:tc>
                  <a:txBody>
                    <a:bodyPr/>
                    <a:lstStyle/>
                    <a:p>
                      <a:pPr algn="r" fontAlgn="t"/>
                      <a:r>
                        <a:rPr lang="cs-CZ" sz="900" b="0" i="0" u="none" strike="noStrike">
                          <a:solidFill>
                            <a:srgbClr val="000000"/>
                          </a:solidFill>
                          <a:effectLst/>
                          <a:latin typeface="Arial" panose="020B0604020202020204" pitchFamily="34" charset="0"/>
                        </a:rPr>
                        <a:t>Chronické nemoci dolních cest dýchacích  (J40–J47)</a:t>
                      </a:r>
                    </a:p>
                  </a:txBody>
                  <a:tcPr marL="9525" marR="9525" marT="9525" marB="0">
                    <a:noFill/>
                  </a:tcPr>
                </a:tc>
                <a:extLst>
                  <a:ext uri="{0D108BD9-81ED-4DB2-BD59-A6C34878D82A}">
                    <a16:rowId xmlns:a16="http://schemas.microsoft.com/office/drawing/2014/main" val="662096172"/>
                  </a:ext>
                </a:extLst>
              </a:tr>
              <a:tr h="232226">
                <a:tc>
                  <a:txBody>
                    <a:bodyPr/>
                    <a:lstStyle/>
                    <a:p>
                      <a:pPr algn="r" fontAlgn="t"/>
                      <a:r>
                        <a:rPr lang="cs-CZ" sz="900" b="0" i="0" u="none" strike="noStrike">
                          <a:solidFill>
                            <a:srgbClr val="000000"/>
                          </a:solidFill>
                          <a:effectLst/>
                          <a:latin typeface="Arial" panose="020B0604020202020204" pitchFamily="34" charset="0"/>
                        </a:rPr>
                        <a:t>Nemoci jater, žlučníku a slinivky břišní  (K70–K86)</a:t>
                      </a:r>
                    </a:p>
                  </a:txBody>
                  <a:tcPr marL="9525" marR="9525" marT="9525" marB="0">
                    <a:noFill/>
                  </a:tcPr>
                </a:tc>
                <a:extLst>
                  <a:ext uri="{0D108BD9-81ED-4DB2-BD59-A6C34878D82A}">
                    <a16:rowId xmlns:a16="http://schemas.microsoft.com/office/drawing/2014/main" val="14147648"/>
                  </a:ext>
                </a:extLst>
              </a:tr>
              <a:tr h="232226">
                <a:tc>
                  <a:txBody>
                    <a:bodyPr/>
                    <a:lstStyle/>
                    <a:p>
                      <a:pPr algn="r" fontAlgn="t"/>
                      <a:r>
                        <a:rPr lang="cs-CZ" sz="900" b="0" i="0" u="none" strike="noStrike">
                          <a:solidFill>
                            <a:srgbClr val="000000"/>
                          </a:solidFill>
                          <a:effectLst/>
                          <a:latin typeface="Arial" panose="020B0604020202020204" pitchFamily="34" charset="0"/>
                        </a:rPr>
                        <a:t>Srdeční arytmie  (I44–I49)</a:t>
                      </a:r>
                    </a:p>
                  </a:txBody>
                  <a:tcPr marL="9525" marR="9525" marT="9525" marB="0">
                    <a:noFill/>
                  </a:tcPr>
                </a:tc>
                <a:extLst>
                  <a:ext uri="{0D108BD9-81ED-4DB2-BD59-A6C34878D82A}">
                    <a16:rowId xmlns:a16="http://schemas.microsoft.com/office/drawing/2014/main" val="1412509974"/>
                  </a:ext>
                </a:extLst>
              </a:tr>
              <a:tr h="232226">
                <a:tc>
                  <a:txBody>
                    <a:bodyPr/>
                    <a:lstStyle/>
                    <a:p>
                      <a:pPr algn="r" fontAlgn="t"/>
                      <a:r>
                        <a:rPr lang="cs-CZ" sz="900" b="0" i="0" u="none" strike="noStrike">
                          <a:solidFill>
                            <a:srgbClr val="000000"/>
                          </a:solidFill>
                          <a:effectLst/>
                          <a:latin typeface="Arial" panose="020B0604020202020204" pitchFamily="34" charset="0"/>
                        </a:rPr>
                        <a:t>Hematoonkologická onemocnění  (C81–C96)</a:t>
                      </a:r>
                    </a:p>
                  </a:txBody>
                  <a:tcPr marL="9525" marR="9525" marT="9525" marB="0">
                    <a:noFill/>
                  </a:tcPr>
                </a:tc>
                <a:extLst>
                  <a:ext uri="{0D108BD9-81ED-4DB2-BD59-A6C34878D82A}">
                    <a16:rowId xmlns:a16="http://schemas.microsoft.com/office/drawing/2014/main" val="156709821"/>
                  </a:ext>
                </a:extLst>
              </a:tr>
              <a:tr h="232226">
                <a:tc>
                  <a:txBody>
                    <a:bodyPr/>
                    <a:lstStyle/>
                    <a:p>
                      <a:pPr algn="r" fontAlgn="t"/>
                      <a:r>
                        <a:rPr lang="pt-BR" sz="900" b="0" i="0" u="none" strike="noStrike">
                          <a:solidFill>
                            <a:srgbClr val="000000"/>
                          </a:solidFill>
                          <a:effectLst/>
                          <a:latin typeface="Arial" panose="020B0604020202020204" pitchFamily="34" charset="0"/>
                        </a:rPr>
                        <a:t>Nemoci ledvin a močové soustavy  (N00–N39)</a:t>
                      </a:r>
                    </a:p>
                  </a:txBody>
                  <a:tcPr marL="9525" marR="9525" marT="9525" marB="0">
                    <a:noFill/>
                  </a:tcPr>
                </a:tc>
                <a:extLst>
                  <a:ext uri="{0D108BD9-81ED-4DB2-BD59-A6C34878D82A}">
                    <a16:rowId xmlns:a16="http://schemas.microsoft.com/office/drawing/2014/main" val="2373941509"/>
                  </a:ext>
                </a:extLst>
              </a:tr>
              <a:tr h="232226">
                <a:tc>
                  <a:txBody>
                    <a:bodyPr/>
                    <a:lstStyle/>
                    <a:p>
                      <a:pPr algn="r" fontAlgn="t"/>
                      <a:r>
                        <a:rPr lang="cs-CZ" sz="900" b="0" i="0" u="none" strike="noStrike">
                          <a:solidFill>
                            <a:srgbClr val="000000"/>
                          </a:solidFill>
                          <a:effectLst/>
                          <a:latin typeface="Arial" panose="020B0604020202020204" pitchFamily="34" charset="0"/>
                        </a:rPr>
                        <a:t>Zlomeniny  (Sx2)</a:t>
                      </a:r>
                    </a:p>
                  </a:txBody>
                  <a:tcPr marL="9525" marR="9525" marT="9525" marB="0">
                    <a:noFill/>
                  </a:tcPr>
                </a:tc>
                <a:extLst>
                  <a:ext uri="{0D108BD9-81ED-4DB2-BD59-A6C34878D82A}">
                    <a16:rowId xmlns:a16="http://schemas.microsoft.com/office/drawing/2014/main" val="1377405016"/>
                  </a:ext>
                </a:extLst>
              </a:tr>
              <a:tr h="232226">
                <a:tc>
                  <a:txBody>
                    <a:bodyPr/>
                    <a:lstStyle/>
                    <a:p>
                      <a:pPr algn="r" fontAlgn="t"/>
                      <a:r>
                        <a:rPr lang="cs-CZ" sz="900" b="0" i="0" u="none" strike="noStrike" dirty="0" err="1" smtClean="0">
                          <a:solidFill>
                            <a:srgbClr val="000000"/>
                          </a:solidFill>
                          <a:effectLst/>
                          <a:latin typeface="Arial" panose="020B0604020202020204" pitchFamily="34" charset="0"/>
                        </a:rPr>
                        <a:t>Ost</a:t>
                      </a:r>
                      <a:r>
                        <a:rPr lang="cs-CZ" sz="900" b="0" i="0" u="none" strike="noStrike" dirty="0" smtClean="0">
                          <a:solidFill>
                            <a:srgbClr val="000000"/>
                          </a:solidFill>
                          <a:effectLst/>
                          <a:latin typeface="Arial" panose="020B0604020202020204" pitchFamily="34" charset="0"/>
                        </a:rPr>
                        <a:t>. </a:t>
                      </a:r>
                      <a:r>
                        <a:rPr lang="cs-CZ" sz="900" b="0" i="0" u="none" strike="noStrike" dirty="0">
                          <a:solidFill>
                            <a:srgbClr val="000000"/>
                          </a:solidFill>
                          <a:effectLst/>
                          <a:latin typeface="Arial" panose="020B0604020202020204" pitchFamily="34" charset="0"/>
                        </a:rPr>
                        <a:t>příznaky, znaky a </a:t>
                      </a:r>
                      <a:r>
                        <a:rPr lang="cs-CZ" sz="900" b="0" i="0" u="none" strike="noStrike" dirty="0" err="1" smtClean="0">
                          <a:solidFill>
                            <a:srgbClr val="000000"/>
                          </a:solidFill>
                          <a:effectLst/>
                          <a:latin typeface="Arial" panose="020B0604020202020204" pitchFamily="34" charset="0"/>
                        </a:rPr>
                        <a:t>abnorm</a:t>
                      </a:r>
                      <a:r>
                        <a:rPr lang="cs-CZ" sz="900" b="0" i="0" u="none" strike="noStrike" dirty="0" smtClean="0">
                          <a:solidFill>
                            <a:srgbClr val="000000"/>
                          </a:solidFill>
                          <a:effectLst/>
                          <a:latin typeface="Arial" panose="020B0604020202020204" pitchFamily="34" charset="0"/>
                        </a:rPr>
                        <a:t>. </a:t>
                      </a:r>
                      <a:r>
                        <a:rPr lang="cs-CZ" sz="900" b="0" i="0" u="none" strike="noStrike" dirty="0">
                          <a:solidFill>
                            <a:srgbClr val="000000"/>
                          </a:solidFill>
                          <a:effectLst/>
                          <a:latin typeface="Arial" panose="020B0604020202020204" pitchFamily="34" charset="0"/>
                        </a:rPr>
                        <a:t>nálezy  (R00–R99)</a:t>
                      </a:r>
                    </a:p>
                  </a:txBody>
                  <a:tcPr marL="9525" marR="9525" marT="9525" marB="0">
                    <a:noFill/>
                  </a:tcPr>
                </a:tc>
                <a:extLst>
                  <a:ext uri="{0D108BD9-81ED-4DB2-BD59-A6C34878D82A}">
                    <a16:rowId xmlns:a16="http://schemas.microsoft.com/office/drawing/2014/main" val="1917610359"/>
                  </a:ext>
                </a:extLst>
              </a:tr>
              <a:tr h="232226">
                <a:tc>
                  <a:txBody>
                    <a:bodyPr/>
                    <a:lstStyle/>
                    <a:p>
                      <a:pPr algn="r" fontAlgn="t"/>
                      <a:r>
                        <a:rPr lang="cs-CZ" sz="900" b="0" i="0" u="none" strike="noStrike">
                          <a:solidFill>
                            <a:srgbClr val="000000"/>
                          </a:solidFill>
                          <a:effectLst/>
                          <a:latin typeface="Arial" panose="020B0604020202020204" pitchFamily="34" charset="0"/>
                        </a:rPr>
                        <a:t>Septikémie  (A40–A41)</a:t>
                      </a:r>
                    </a:p>
                  </a:txBody>
                  <a:tcPr marL="9525" marR="9525" marT="9525" marB="0">
                    <a:noFill/>
                  </a:tcPr>
                </a:tc>
                <a:extLst>
                  <a:ext uri="{0D108BD9-81ED-4DB2-BD59-A6C34878D82A}">
                    <a16:rowId xmlns:a16="http://schemas.microsoft.com/office/drawing/2014/main" val="3651219692"/>
                  </a:ext>
                </a:extLst>
              </a:tr>
              <a:tr h="232226">
                <a:tc>
                  <a:txBody>
                    <a:bodyPr/>
                    <a:lstStyle/>
                    <a:p>
                      <a:pPr algn="r" fontAlgn="t"/>
                      <a:r>
                        <a:rPr lang="cs-CZ" sz="900" b="0" i="0" u="none" strike="noStrike">
                          <a:solidFill>
                            <a:srgbClr val="000000"/>
                          </a:solidFill>
                          <a:effectLst/>
                          <a:latin typeface="Arial" panose="020B0604020202020204" pitchFamily="34" charset="0"/>
                        </a:rPr>
                        <a:t>Nemoci chlopní  (I05–I08, I34–I39)</a:t>
                      </a:r>
                    </a:p>
                  </a:txBody>
                  <a:tcPr marL="9525" marR="9525" marT="9525" marB="0">
                    <a:noFill/>
                  </a:tcPr>
                </a:tc>
                <a:extLst>
                  <a:ext uri="{0D108BD9-81ED-4DB2-BD59-A6C34878D82A}">
                    <a16:rowId xmlns:a16="http://schemas.microsoft.com/office/drawing/2014/main" val="3261076277"/>
                  </a:ext>
                </a:extLst>
              </a:tr>
              <a:tr h="232226">
                <a:tc>
                  <a:txBody>
                    <a:bodyPr/>
                    <a:lstStyle/>
                    <a:p>
                      <a:pPr algn="r" fontAlgn="t"/>
                      <a:r>
                        <a:rPr lang="cs-CZ" sz="900" b="0" i="0" u="none" strike="noStrike" dirty="0">
                          <a:solidFill>
                            <a:srgbClr val="000000"/>
                          </a:solidFill>
                          <a:effectLst/>
                          <a:latin typeface="Arial" panose="020B0604020202020204" pitchFamily="34" charset="0"/>
                        </a:rPr>
                        <a:t>Ostatní</a:t>
                      </a:r>
                    </a:p>
                  </a:txBody>
                  <a:tcPr marL="9525" marR="9525" marT="9525" marB="0">
                    <a:noFill/>
                  </a:tcPr>
                </a:tc>
                <a:extLst>
                  <a:ext uri="{0D108BD9-81ED-4DB2-BD59-A6C34878D82A}">
                    <a16:rowId xmlns:a16="http://schemas.microsoft.com/office/drawing/2014/main" val="3357376036"/>
                  </a:ext>
                </a:extLst>
              </a:tr>
            </a:tbl>
          </a:graphicData>
        </a:graphic>
      </p:graphicFrame>
      <p:sp>
        <p:nvSpPr>
          <p:cNvPr id="31" name="TextBox 6"/>
          <p:cNvSpPr txBox="1"/>
          <p:nvPr/>
        </p:nvSpPr>
        <p:spPr>
          <a:xfrm>
            <a:off x="257558" y="653725"/>
            <a:ext cx="17213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400" b="0" i="0" u="none" strike="noStrike" kern="1200" cap="none" spc="0" normalizeH="0" baseline="0" noProof="0" dirty="0" smtClean="0">
                <a:ln>
                  <a:noFill/>
                </a:ln>
                <a:solidFill>
                  <a:prstClr val="black"/>
                </a:solidFill>
                <a:effectLst/>
                <a:uLnTx/>
                <a:uFillTx/>
                <a:latin typeface="Calibri" panose="020F0502020204030204"/>
                <a:ea typeface="+mn-ea"/>
                <a:cs typeface="+mn-cs"/>
              </a:rPr>
              <a:t>LPZ 2007-2018</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3" name="Tabulka 32"/>
          <p:cNvGraphicFramePr>
            <a:graphicFrameLocks noGrp="1"/>
          </p:cNvGraphicFramePr>
          <p:nvPr>
            <p:extLst>
              <p:ext uri="{D42A27DB-BD31-4B8C-83A1-F6EECF244321}">
                <p14:modId xmlns:p14="http://schemas.microsoft.com/office/powerpoint/2010/main" val="2132259803"/>
              </p:ext>
            </p:extLst>
          </p:nvPr>
        </p:nvGraphicFramePr>
        <p:xfrm>
          <a:off x="2772918" y="1821083"/>
          <a:ext cx="351540" cy="4400856"/>
        </p:xfrm>
        <a:graphic>
          <a:graphicData uri="http://schemas.openxmlformats.org/drawingml/2006/table">
            <a:tbl>
              <a:tblPr/>
              <a:tblGrid>
                <a:gridCol w="351540">
                  <a:extLst>
                    <a:ext uri="{9D8B030D-6E8A-4147-A177-3AD203B41FA5}">
                      <a16:colId xmlns:a16="http://schemas.microsoft.com/office/drawing/2014/main" val="1907952176"/>
                    </a:ext>
                  </a:extLst>
                </a:gridCol>
              </a:tblGrid>
              <a:tr h="231624">
                <a:tc>
                  <a:txBody>
                    <a:bodyPr/>
                    <a:lstStyle/>
                    <a:p>
                      <a:pPr algn="ctr" fontAlgn="ctr"/>
                      <a:r>
                        <a:rPr lang="cs-CZ" sz="900" b="0" i="0" u="none" strike="noStrike">
                          <a:solidFill>
                            <a:srgbClr val="000000"/>
                          </a:solidFill>
                          <a:effectLst/>
                          <a:latin typeface="Arial" panose="020B0604020202020204" pitchFamily="34" charset="0"/>
                        </a:rPr>
                        <a:t>11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260613863"/>
                  </a:ext>
                </a:extLst>
              </a:tr>
              <a:tr h="231624">
                <a:tc>
                  <a:txBody>
                    <a:bodyPr/>
                    <a:lstStyle/>
                    <a:p>
                      <a:pPr algn="ctr" fontAlgn="ctr"/>
                      <a:r>
                        <a:rPr lang="cs-CZ" sz="900" b="0" i="0" u="none" strike="noStrike">
                          <a:solidFill>
                            <a:srgbClr val="000000"/>
                          </a:solidFill>
                          <a:effectLst/>
                          <a:latin typeface="Arial" panose="020B0604020202020204" pitchFamily="34" charset="0"/>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847350074"/>
                  </a:ext>
                </a:extLst>
              </a:tr>
              <a:tr h="231624">
                <a:tc>
                  <a:txBody>
                    <a:bodyPr/>
                    <a:lstStyle/>
                    <a:p>
                      <a:pPr algn="ctr" fontAlgn="ctr"/>
                      <a:r>
                        <a:rPr lang="cs-CZ" sz="900" b="0" i="0" u="none" strike="noStrike">
                          <a:solidFill>
                            <a:srgbClr val="000000"/>
                          </a:solidFill>
                          <a:effectLst/>
                          <a:latin typeface="Arial" panose="020B0604020202020204" pitchFamily="34" charset="0"/>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943331760"/>
                  </a:ext>
                </a:extLst>
              </a:tr>
              <a:tr h="231624">
                <a:tc>
                  <a:txBody>
                    <a:bodyPr/>
                    <a:lstStyle/>
                    <a:p>
                      <a:pPr algn="ctr" fontAlgn="ctr"/>
                      <a:r>
                        <a:rPr lang="cs-CZ" sz="900" b="0" i="0" u="none" strike="noStrike">
                          <a:solidFill>
                            <a:srgbClr val="000000"/>
                          </a:solidFill>
                          <a:effectLst/>
                          <a:latin typeface="Arial" panose="020B0604020202020204" pitchFamily="34" charset="0"/>
                        </a:rPr>
                        <a:t>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413423432"/>
                  </a:ext>
                </a:extLst>
              </a:tr>
              <a:tr h="231624">
                <a:tc>
                  <a:txBody>
                    <a:bodyPr/>
                    <a:lstStyle/>
                    <a:p>
                      <a:pPr algn="ctr" fontAlgn="ctr"/>
                      <a:r>
                        <a:rPr lang="cs-CZ" sz="900" b="0" i="0" u="none" strike="noStrike">
                          <a:solidFill>
                            <a:srgbClr val="000000"/>
                          </a:solidFill>
                          <a:effectLst/>
                          <a:latin typeface="Arial" panose="020B0604020202020204" pitchFamily="34" charset="0"/>
                        </a:rPr>
                        <a:t>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849126644"/>
                  </a:ext>
                </a:extLst>
              </a:tr>
              <a:tr h="231624">
                <a:tc>
                  <a:txBody>
                    <a:bodyPr/>
                    <a:lstStyle/>
                    <a:p>
                      <a:pPr algn="ctr" fontAlgn="ctr"/>
                      <a:r>
                        <a:rPr lang="cs-CZ" sz="900" b="0" i="0" u="none" strike="noStrike">
                          <a:solidFill>
                            <a:srgbClr val="000000"/>
                          </a:solidFill>
                          <a:effectLst/>
                          <a:latin typeface="Arial" panose="020B0604020202020204" pitchFamily="34" charset="0"/>
                        </a:rPr>
                        <a:t>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637802368"/>
                  </a:ext>
                </a:extLst>
              </a:tr>
              <a:tr h="231624">
                <a:tc>
                  <a:txBody>
                    <a:bodyPr/>
                    <a:lstStyle/>
                    <a:p>
                      <a:pPr algn="ctr" fontAlgn="ctr"/>
                      <a:r>
                        <a:rPr lang="cs-CZ" sz="900" b="0" i="0" u="none" strike="noStrike">
                          <a:solidFill>
                            <a:srgbClr val="000000"/>
                          </a:solidFill>
                          <a:effectLst/>
                          <a:latin typeface="Arial" panose="020B0604020202020204" pitchFamily="34" charset="0"/>
                        </a:rPr>
                        <a:t>11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358852498"/>
                  </a:ext>
                </a:extLst>
              </a:tr>
              <a:tr h="231624">
                <a:tc>
                  <a:txBody>
                    <a:bodyPr/>
                    <a:lstStyle/>
                    <a:p>
                      <a:pPr algn="ctr" fontAlgn="ctr"/>
                      <a:r>
                        <a:rPr lang="cs-CZ" sz="900" b="0" i="0" u="none" strike="noStrike">
                          <a:solidFill>
                            <a:srgbClr val="000000"/>
                          </a:solidFill>
                          <a:effectLst/>
                          <a:latin typeface="Arial" panose="020B0604020202020204" pitchFamily="34" charset="0"/>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35554132"/>
                  </a:ext>
                </a:extLst>
              </a:tr>
              <a:tr h="231624">
                <a:tc>
                  <a:txBody>
                    <a:bodyPr/>
                    <a:lstStyle/>
                    <a:p>
                      <a:pPr algn="ctr" fontAlgn="ctr"/>
                      <a:r>
                        <a:rPr lang="cs-CZ" sz="900" b="0" i="0" u="none" strike="noStrike">
                          <a:solidFill>
                            <a:srgbClr val="000000"/>
                          </a:solidFill>
                          <a:effectLst/>
                          <a:latin typeface="Arial" panose="020B0604020202020204" pitchFamily="34" charset="0"/>
                        </a:rPr>
                        <a:t>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858851616"/>
                  </a:ext>
                </a:extLst>
              </a:tr>
              <a:tr h="231624">
                <a:tc>
                  <a:txBody>
                    <a:bodyPr/>
                    <a:lstStyle/>
                    <a:p>
                      <a:pPr algn="ctr" fontAlgn="ctr"/>
                      <a:r>
                        <a:rPr lang="cs-CZ" sz="900" b="0" i="0" u="none" strike="noStrike">
                          <a:solidFill>
                            <a:srgbClr val="000000"/>
                          </a:solidFill>
                          <a:effectLst/>
                          <a:latin typeface="Arial" panose="020B0604020202020204" pitchFamily="34" charset="0"/>
                        </a:rPr>
                        <a:t>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613010406"/>
                  </a:ext>
                </a:extLst>
              </a:tr>
              <a:tr h="231624">
                <a:tc>
                  <a:txBody>
                    <a:bodyPr/>
                    <a:lstStyle/>
                    <a:p>
                      <a:pPr algn="ctr" fontAlgn="ctr"/>
                      <a:r>
                        <a:rPr lang="cs-CZ" sz="900" b="0" i="0" u="none" strike="noStrike">
                          <a:solidFill>
                            <a:srgbClr val="000000"/>
                          </a:solidFill>
                          <a:effectLst/>
                          <a:latin typeface="Arial" panose="020B0604020202020204" pitchFamily="34" charset="0"/>
                        </a:rPr>
                        <a:t>13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82462864"/>
                  </a:ext>
                </a:extLst>
              </a:tr>
              <a:tr h="231624">
                <a:tc>
                  <a:txBody>
                    <a:bodyPr/>
                    <a:lstStyle/>
                    <a:p>
                      <a:pPr algn="ctr" fontAlgn="ctr"/>
                      <a:r>
                        <a:rPr lang="cs-CZ" sz="900" b="0" i="0" u="none" strike="noStrike">
                          <a:solidFill>
                            <a:srgbClr val="000000"/>
                          </a:solidFill>
                          <a:effectLst/>
                          <a:latin typeface="Arial" panose="020B0604020202020204" pitchFamily="34" charset="0"/>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607200232"/>
                  </a:ext>
                </a:extLst>
              </a:tr>
              <a:tr h="231624">
                <a:tc>
                  <a:txBody>
                    <a:bodyPr/>
                    <a:lstStyle/>
                    <a:p>
                      <a:pPr algn="ctr" fontAlgn="ctr"/>
                      <a:r>
                        <a:rPr lang="cs-CZ" sz="900" b="0" i="0" u="none" strike="noStrike">
                          <a:solidFill>
                            <a:srgbClr val="000000"/>
                          </a:solidFill>
                          <a:effectLst/>
                          <a:latin typeface="Arial" panose="020B0604020202020204" pitchFamily="34" charset="0"/>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349393720"/>
                  </a:ext>
                </a:extLst>
              </a:tr>
              <a:tr h="231624">
                <a:tc>
                  <a:txBody>
                    <a:bodyPr/>
                    <a:lstStyle/>
                    <a:p>
                      <a:pPr algn="ctr" fontAlgn="ctr"/>
                      <a:r>
                        <a:rPr lang="cs-CZ" sz="900" b="0" i="0" u="none" strike="noStrike">
                          <a:solidFill>
                            <a:srgbClr val="000000"/>
                          </a:solidFill>
                          <a:effectLst/>
                          <a:latin typeface="Arial" panose="020B0604020202020204" pitchFamily="34" charset="0"/>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345781752"/>
                  </a:ext>
                </a:extLst>
              </a:tr>
              <a:tr h="231624">
                <a:tc>
                  <a:txBody>
                    <a:bodyPr/>
                    <a:lstStyle/>
                    <a:p>
                      <a:pPr algn="ctr" fontAlgn="ctr"/>
                      <a:r>
                        <a:rPr lang="cs-CZ" sz="900" b="0" i="0" u="none" strike="noStrike">
                          <a:solidFill>
                            <a:srgbClr val="000000"/>
                          </a:solidFill>
                          <a:effectLst/>
                          <a:latin typeface="Arial" panose="020B0604020202020204" pitchFamily="34" charset="0"/>
                        </a:rPr>
                        <a:t>11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898899251"/>
                  </a:ext>
                </a:extLst>
              </a:tr>
              <a:tr h="231624">
                <a:tc>
                  <a:txBody>
                    <a:bodyPr/>
                    <a:lstStyle/>
                    <a:p>
                      <a:pPr algn="ctr" fontAlgn="ctr"/>
                      <a:r>
                        <a:rPr lang="cs-CZ" sz="900" b="0" i="0" u="none" strike="noStrike">
                          <a:solidFill>
                            <a:srgbClr val="000000"/>
                          </a:solidFill>
                          <a:effectLst/>
                          <a:latin typeface="Arial" panose="020B0604020202020204" pitchFamily="34" charset="0"/>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35018053"/>
                  </a:ext>
                </a:extLst>
              </a:tr>
              <a:tr h="231624">
                <a:tc>
                  <a:txBody>
                    <a:bodyPr/>
                    <a:lstStyle/>
                    <a:p>
                      <a:pPr algn="ctr" fontAlgn="ctr"/>
                      <a:r>
                        <a:rPr lang="cs-CZ" sz="900" b="0" i="0" u="none" strike="noStrike">
                          <a:solidFill>
                            <a:srgbClr val="000000"/>
                          </a:solidFill>
                          <a:effectLst/>
                          <a:latin typeface="Arial" panose="020B0604020202020204" pitchFamily="34" charset="0"/>
                        </a:rPr>
                        <a:t>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142870209"/>
                  </a:ext>
                </a:extLst>
              </a:tr>
              <a:tr h="231624">
                <a:tc>
                  <a:txBody>
                    <a:bodyPr/>
                    <a:lstStyle/>
                    <a:p>
                      <a:pPr algn="ctr" fontAlgn="ctr"/>
                      <a:r>
                        <a:rPr lang="cs-CZ" sz="900" b="0" i="0" u="none" strike="noStrike">
                          <a:solidFill>
                            <a:srgbClr val="000000"/>
                          </a:solidFill>
                          <a:effectLst/>
                          <a:latin typeface="Arial" panose="020B0604020202020204" pitchFamily="34" charset="0"/>
                        </a:rPr>
                        <a:t>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052954297"/>
                  </a:ext>
                </a:extLst>
              </a:tr>
              <a:tr h="231624">
                <a:tc>
                  <a:txBody>
                    <a:bodyPr/>
                    <a:lstStyle/>
                    <a:p>
                      <a:pPr algn="ctr" fontAlgn="ctr"/>
                      <a:r>
                        <a:rPr lang="cs-CZ" sz="900" b="0" i="0" u="none" strike="noStrike" dirty="0">
                          <a:solidFill>
                            <a:srgbClr val="000000"/>
                          </a:solidFill>
                          <a:effectLst/>
                          <a:latin typeface="Arial" panose="020B0604020202020204" pitchFamily="34" charset="0"/>
                        </a:rPr>
                        <a:t>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025543362"/>
                  </a:ext>
                </a:extLst>
              </a:tr>
            </a:tbl>
          </a:graphicData>
        </a:graphic>
      </p:graphicFrame>
      <p:sp>
        <p:nvSpPr>
          <p:cNvPr id="34" name="TextovéPole 33"/>
          <p:cNvSpPr txBox="1"/>
          <p:nvPr/>
        </p:nvSpPr>
        <p:spPr>
          <a:xfrm rot="16200000">
            <a:off x="2448103" y="1133294"/>
            <a:ext cx="1017798" cy="334911"/>
          </a:xfrm>
          <a:prstGeom prst="rect">
            <a:avLst/>
          </a:prstGeom>
          <a:solidFill>
            <a:srgbClr val="E9EBF5"/>
          </a:solidFill>
          <a:ln w="19050">
            <a:solidFill>
              <a:schemeClr val="bg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Pořadí HKK</a:t>
            </a:r>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2" name="Object 3"/>
          <p:cNvGraphicFramePr>
            <a:graphicFrameLocks noChangeAspect="1"/>
          </p:cNvGraphicFramePr>
          <p:nvPr>
            <p:extLst/>
          </p:nvPr>
        </p:nvGraphicFramePr>
        <p:xfrm>
          <a:off x="3014690" y="1544084"/>
          <a:ext cx="9126537" cy="4775087"/>
        </p:xfrm>
        <a:graphic>
          <a:graphicData uri="http://schemas.openxmlformats.org/presentationml/2006/ole">
            <mc:AlternateContent xmlns:mc="http://schemas.openxmlformats.org/markup-compatibility/2006">
              <mc:Choice xmlns:v="urn:schemas-microsoft-com:vml" Requires="v">
                <p:oleObj spid="_x0000_s4099" name="Graf" r:id="rId3" imgW="9134500" imgH="5105444" progId="MSGraph.Chart.8">
                  <p:embed followColorScheme="full"/>
                </p:oleObj>
              </mc:Choice>
              <mc:Fallback>
                <p:oleObj name="Graf" r:id="rId3" imgW="9134500" imgH="5105444" progId="MSGraph.Chart.8">
                  <p:embed followColorScheme="full"/>
                  <p:pic>
                    <p:nvPicPr>
                      <p:cNvPr id="3" name="Object 3"/>
                      <p:cNvPicPr>
                        <a:picLocks noChangeAspect="1" noChangeArrowheads="1"/>
                      </p:cNvPicPr>
                      <p:nvPr/>
                    </p:nvPicPr>
                    <p:blipFill>
                      <a:blip r:embed="rId4"/>
                      <a:srcRect/>
                      <a:stretch>
                        <a:fillRect/>
                      </a:stretch>
                    </p:blipFill>
                    <p:spPr bwMode="auto">
                      <a:xfrm>
                        <a:off x="3014690" y="1544084"/>
                        <a:ext cx="9126537" cy="4775087"/>
                      </a:xfrm>
                      <a:prstGeom prst="rect">
                        <a:avLst/>
                      </a:prstGeom>
                      <a:noFill/>
                      <a:extLst/>
                    </p:spPr>
                  </p:pic>
                </p:oleObj>
              </mc:Fallback>
            </mc:AlternateContent>
          </a:graphicData>
        </a:graphic>
      </p:graphicFrame>
    </p:spTree>
    <p:extLst>
      <p:ext uri="{BB962C8B-B14F-4D97-AF65-F5344CB8AC3E}">
        <p14:creationId xmlns:p14="http://schemas.microsoft.com/office/powerpoint/2010/main" val="1937332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3">
            <a:extLst>
              <a:ext uri="{FF2B5EF4-FFF2-40B4-BE49-F238E27FC236}">
                <a16:creationId xmlns:a16="http://schemas.microsoft.com/office/drawing/2014/main" id="{A79186A9-E81C-4F35-B18A-BC9EEDE349BE}"/>
              </a:ext>
            </a:extLst>
          </p:cNvPr>
          <p:cNvGrpSpPr/>
          <p:nvPr/>
        </p:nvGrpSpPr>
        <p:grpSpPr>
          <a:xfrm>
            <a:off x="10134165" y="98024"/>
            <a:ext cx="2018923" cy="686726"/>
            <a:chOff x="9868966" y="545145"/>
            <a:chExt cx="1621130" cy="561419"/>
          </a:xfrm>
        </p:grpSpPr>
        <p:sp>
          <p:nvSpPr>
            <p:cNvPr id="28" name="Rectangle 15">
              <a:extLst>
                <a:ext uri="{FF2B5EF4-FFF2-40B4-BE49-F238E27FC236}">
                  <a16:creationId xmlns:a16="http://schemas.microsoft.com/office/drawing/2014/main" id="{BB61F20C-831E-4E57-BCDE-59898CC20B1C}"/>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Vlajka CR">
              <a:extLst>
                <a:ext uri="{FF2B5EF4-FFF2-40B4-BE49-F238E27FC236}">
                  <a16:creationId xmlns:a16="http://schemas.microsoft.com/office/drawing/2014/main" id="{E5D0DA14-76F9-448E-9F0A-F2C1B2C35F64}"/>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17">
              <a:extLst>
                <a:ext uri="{FF2B5EF4-FFF2-40B4-BE49-F238E27FC236}">
                  <a16:creationId xmlns:a16="http://schemas.microsoft.com/office/drawing/2014/main" id="{E56778D3-3002-4B45-80A9-5AC29D052A23}"/>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graphicFrame>
        <p:nvGraphicFramePr>
          <p:cNvPr id="20" name="Graf 19">
            <a:extLst>
              <a:ext uri="{FF2B5EF4-FFF2-40B4-BE49-F238E27FC236}">
                <a16:creationId xmlns:a16="http://schemas.microsoft.com/office/drawing/2014/main" id="{CF05873B-1D8A-4E81-BA9C-5F1D2DB56731}"/>
              </a:ext>
            </a:extLst>
          </p:cNvPr>
          <p:cNvGraphicFramePr/>
          <p:nvPr/>
        </p:nvGraphicFramePr>
        <p:xfrm>
          <a:off x="540000" y="1260000"/>
          <a:ext cx="324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af 20">
            <a:extLst>
              <a:ext uri="{FF2B5EF4-FFF2-40B4-BE49-F238E27FC236}">
                <a16:creationId xmlns:a16="http://schemas.microsoft.com/office/drawing/2014/main" id="{D236F386-80A5-43D1-B8F7-8C3695F26A25}"/>
              </a:ext>
            </a:extLst>
          </p:cNvPr>
          <p:cNvGraphicFramePr/>
          <p:nvPr>
            <p:extLst>
              <p:ext uri="{D42A27DB-BD31-4B8C-83A1-F6EECF244321}">
                <p14:modId xmlns:p14="http://schemas.microsoft.com/office/powerpoint/2010/main" val="3195196233"/>
              </p:ext>
            </p:extLst>
          </p:nvPr>
        </p:nvGraphicFramePr>
        <p:xfrm>
          <a:off x="3780000" y="1260000"/>
          <a:ext cx="3240000" cy="25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Graf 21">
            <a:extLst>
              <a:ext uri="{FF2B5EF4-FFF2-40B4-BE49-F238E27FC236}">
                <a16:creationId xmlns:a16="http://schemas.microsoft.com/office/drawing/2014/main" id="{6B3ADBD1-D7E4-443A-8348-C3DB2A2DE6E5}"/>
              </a:ext>
            </a:extLst>
          </p:cNvPr>
          <p:cNvGraphicFramePr/>
          <p:nvPr/>
        </p:nvGraphicFramePr>
        <p:xfrm>
          <a:off x="3780000" y="3780000"/>
          <a:ext cx="3240000" cy="2520000"/>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ovéPole 22">
            <a:extLst>
              <a:ext uri="{FF2B5EF4-FFF2-40B4-BE49-F238E27FC236}">
                <a16:creationId xmlns:a16="http://schemas.microsoft.com/office/drawing/2014/main" id="{95C11443-EFF8-4ECA-9EC1-F5BA9059DCB2}"/>
              </a:ext>
            </a:extLst>
          </p:cNvPr>
          <p:cNvSpPr txBox="1"/>
          <p:nvPr/>
        </p:nvSpPr>
        <p:spPr>
          <a:xfrm>
            <a:off x="5058000" y="1699200"/>
            <a:ext cx="684000" cy="195814"/>
          </a:xfrm>
          <a:prstGeom prst="rect">
            <a:avLst/>
          </a:prstGeom>
          <a:noFill/>
        </p:spPr>
        <p:txBody>
          <a:bodyPr wrap="square" lIns="36000" tIns="36000" rIns="36000" bIns="36000" rtlCol="0">
            <a:spAutoFit/>
          </a:bodyPr>
          <a:lstStyle/>
          <a:p>
            <a:pPr algn="ctr"/>
            <a:r>
              <a:rPr lang="cs-CZ" sz="800" dirty="0"/>
              <a:t>Zdroj: Eurostat</a:t>
            </a:r>
          </a:p>
        </p:txBody>
      </p:sp>
      <p:sp>
        <p:nvSpPr>
          <p:cNvPr id="24" name="TextovéPole 23">
            <a:extLst>
              <a:ext uri="{FF2B5EF4-FFF2-40B4-BE49-F238E27FC236}">
                <a16:creationId xmlns:a16="http://schemas.microsoft.com/office/drawing/2014/main" id="{937C1EDE-9217-459F-99DE-85A03F9EB48D}"/>
              </a:ext>
            </a:extLst>
          </p:cNvPr>
          <p:cNvSpPr txBox="1"/>
          <p:nvPr/>
        </p:nvSpPr>
        <p:spPr>
          <a:xfrm>
            <a:off x="1818000" y="1699200"/>
            <a:ext cx="684000" cy="195814"/>
          </a:xfrm>
          <a:prstGeom prst="rect">
            <a:avLst/>
          </a:prstGeom>
          <a:noFill/>
        </p:spPr>
        <p:txBody>
          <a:bodyPr wrap="square" lIns="36000" tIns="36000" rIns="36000" bIns="36000" rtlCol="0">
            <a:spAutoFit/>
          </a:bodyPr>
          <a:lstStyle/>
          <a:p>
            <a:pPr algn="ctr"/>
            <a:r>
              <a:rPr lang="cs-CZ" sz="800" dirty="0"/>
              <a:t>Zdroj: Eurostat</a:t>
            </a:r>
          </a:p>
        </p:txBody>
      </p:sp>
      <p:sp>
        <p:nvSpPr>
          <p:cNvPr id="25" name="TextovéPole 24">
            <a:extLst>
              <a:ext uri="{FF2B5EF4-FFF2-40B4-BE49-F238E27FC236}">
                <a16:creationId xmlns:a16="http://schemas.microsoft.com/office/drawing/2014/main" id="{0BD7E688-1C9F-413F-9E48-F09EE6FBA9C7}"/>
              </a:ext>
            </a:extLst>
          </p:cNvPr>
          <p:cNvSpPr txBox="1"/>
          <p:nvPr/>
        </p:nvSpPr>
        <p:spPr>
          <a:xfrm>
            <a:off x="5112000" y="4219200"/>
            <a:ext cx="576000" cy="195814"/>
          </a:xfrm>
          <a:prstGeom prst="rect">
            <a:avLst/>
          </a:prstGeom>
          <a:noFill/>
        </p:spPr>
        <p:txBody>
          <a:bodyPr wrap="square" lIns="36000" tIns="36000" rIns="36000" bIns="36000" rtlCol="0">
            <a:spAutoFit/>
          </a:bodyPr>
          <a:lstStyle/>
          <a:p>
            <a:pPr algn="ctr"/>
            <a:r>
              <a:rPr lang="cs-CZ" sz="800" dirty="0"/>
              <a:t>Zdroj: OECD</a:t>
            </a:r>
          </a:p>
        </p:txBody>
      </p:sp>
      <p:graphicFrame>
        <p:nvGraphicFramePr>
          <p:cNvPr id="26" name="Graf 25">
            <a:extLst>
              <a:ext uri="{FF2B5EF4-FFF2-40B4-BE49-F238E27FC236}">
                <a16:creationId xmlns:a16="http://schemas.microsoft.com/office/drawing/2014/main" id="{CE68FE86-1E92-4785-9599-C4B97C493DCB}"/>
              </a:ext>
            </a:extLst>
          </p:cNvPr>
          <p:cNvGraphicFramePr/>
          <p:nvPr/>
        </p:nvGraphicFramePr>
        <p:xfrm>
          <a:off x="540000" y="3780000"/>
          <a:ext cx="3240000" cy="2520000"/>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ovéPole 26">
            <a:extLst>
              <a:ext uri="{FF2B5EF4-FFF2-40B4-BE49-F238E27FC236}">
                <a16:creationId xmlns:a16="http://schemas.microsoft.com/office/drawing/2014/main" id="{3CFB3FDD-BE7F-4DF1-A1F5-838D3C9AF6E9}"/>
              </a:ext>
            </a:extLst>
          </p:cNvPr>
          <p:cNvSpPr txBox="1"/>
          <p:nvPr/>
        </p:nvSpPr>
        <p:spPr>
          <a:xfrm>
            <a:off x="1872000" y="4219200"/>
            <a:ext cx="576000" cy="195814"/>
          </a:xfrm>
          <a:prstGeom prst="rect">
            <a:avLst/>
          </a:prstGeom>
          <a:noFill/>
        </p:spPr>
        <p:txBody>
          <a:bodyPr wrap="square" lIns="36000" tIns="36000" rIns="36000" bIns="36000" rtlCol="0">
            <a:spAutoFit/>
          </a:bodyPr>
          <a:lstStyle/>
          <a:p>
            <a:pPr algn="ctr"/>
            <a:r>
              <a:rPr lang="cs-CZ" sz="800" dirty="0"/>
              <a:t>Zdroj: OECD</a:t>
            </a:r>
          </a:p>
        </p:txBody>
      </p:sp>
      <p:sp>
        <p:nvSpPr>
          <p:cNvPr id="31" name="TextBox 7">
            <a:extLst>
              <a:ext uri="{FF2B5EF4-FFF2-40B4-BE49-F238E27FC236}">
                <a16:creationId xmlns:a16="http://schemas.microsoft.com/office/drawing/2014/main" id="{B6EAB828-7AC8-4B85-AFD8-D6C3AE431BD6}"/>
              </a:ext>
            </a:extLst>
          </p:cNvPr>
          <p:cNvSpPr txBox="1"/>
          <p:nvPr/>
        </p:nvSpPr>
        <p:spPr>
          <a:xfrm>
            <a:off x="7333488" y="1504337"/>
            <a:ext cx="4508499" cy="4185761"/>
          </a:xfrm>
          <a:prstGeom prst="rect">
            <a:avLst/>
          </a:prstGeom>
          <a:noFill/>
          <a:ln>
            <a:noFill/>
          </a:ln>
        </p:spPr>
        <p:txBody>
          <a:bodyPr wrap="square" rtlCol="0">
            <a:spAutoFit/>
          </a:bodyPr>
          <a:lstStyle/>
          <a:p>
            <a:r>
              <a:rPr lang="cs-CZ" sz="1400" dirty="0"/>
              <a:t>Většina zásadních a mezinárodně sledovaných parametrů mortality vykazuje v ČR v čase se zlepšující hodnoty. Klesá tak úmrtnost na léčitelná či preventabilní onemocnění, což je vedle zvyšující se účinnosti léčby i důsledek posilujících preventivních programů a programů časného záchytu onemocnění. Zlepšující se prevenci  i výsledky léčby dokumentuje i fakt, že Česká republika zároveň předstihuje většinu zemí střední a východní Evropy, pokud jde o zdravotní výsledky, jako je odvratitelná úmrtnost, kojenecká úmrtnost či celkový subjektivně vnímaný zdravotní stav, stále však v těchto oblastech zaostává za průměrem EU a OECD. U všech těchto parametrů pozorujeme v ČR pozitivní trendy v čase.</a:t>
            </a:r>
          </a:p>
          <a:p>
            <a:endParaRPr lang="cs-CZ" sz="1400" dirty="0"/>
          </a:p>
          <a:p>
            <a:r>
              <a:rPr lang="cs-CZ" sz="1400" dirty="0"/>
              <a:t>Avšak nadále zůstává zejména úmrtnost na preventabilní onemocnění významně vyšší než je dokumentovaný průměr zemí EU. Tato data zdůrazňují potřebu efektivních programů prevence, posilování zdravotní gramotnosti a  také odpovědnosti občanů za vlastní zdraví. </a:t>
            </a:r>
          </a:p>
        </p:txBody>
      </p:sp>
      <p:sp>
        <p:nvSpPr>
          <p:cNvPr id="13" name="TextBox 6">
            <a:extLst>
              <a:ext uri="{FF2B5EF4-FFF2-40B4-BE49-F238E27FC236}">
                <a16:creationId xmlns:a16="http://schemas.microsoft.com/office/drawing/2014/main" id="{67F54D1C-F11A-4C9E-8C7F-718C6B19BB23}"/>
              </a:ext>
            </a:extLst>
          </p:cNvPr>
          <p:cNvSpPr txBox="1"/>
          <p:nvPr/>
        </p:nvSpPr>
        <p:spPr>
          <a:xfrm>
            <a:off x="257557" y="653725"/>
            <a:ext cx="7733918" cy="307777"/>
          </a:xfrm>
          <a:prstGeom prst="rect">
            <a:avLst/>
          </a:prstGeom>
          <a:noFill/>
        </p:spPr>
        <p:txBody>
          <a:bodyPr wrap="square" rtlCol="0">
            <a:spAutoFit/>
          </a:bodyPr>
          <a:lstStyle/>
          <a:p>
            <a:r>
              <a:rPr lang="cs-CZ" sz="1400" dirty="0"/>
              <a:t>Zdroj: Eurostat Health Database (2019); </a:t>
            </a:r>
            <a:r>
              <a:rPr lang="en-US" sz="1400" dirty="0"/>
              <a:t>OECD (2019) Health status, OECD Health Statistics (database)</a:t>
            </a:r>
          </a:p>
        </p:txBody>
      </p:sp>
      <p:sp>
        <p:nvSpPr>
          <p:cNvPr id="3" name="Title 2"/>
          <p:cNvSpPr>
            <a:spLocks noGrp="1"/>
          </p:cNvSpPr>
          <p:nvPr>
            <p:ph type="title"/>
          </p:nvPr>
        </p:nvSpPr>
        <p:spPr/>
        <p:txBody>
          <a:bodyPr>
            <a:normAutofit/>
          </a:bodyPr>
          <a:lstStyle/>
          <a:p>
            <a:r>
              <a:rPr lang="en-US" dirty="0" err="1"/>
              <a:t>Vybrané</a:t>
            </a:r>
            <a:r>
              <a:rPr lang="en-US" dirty="0"/>
              <a:t> </a:t>
            </a:r>
            <a:r>
              <a:rPr lang="en-US" dirty="0" err="1"/>
              <a:t>parametry</a:t>
            </a:r>
            <a:r>
              <a:rPr lang="en-US" dirty="0"/>
              <a:t> </a:t>
            </a:r>
            <a:r>
              <a:rPr lang="en-US" dirty="0" err="1"/>
              <a:t>úmrtnosti</a:t>
            </a:r>
            <a:r>
              <a:rPr lang="en-US" dirty="0"/>
              <a:t> v </a:t>
            </a:r>
            <a:r>
              <a:rPr lang="en-US" dirty="0" err="1"/>
              <a:t>mezinárodním</a:t>
            </a:r>
            <a:r>
              <a:rPr lang="en-US" dirty="0"/>
              <a:t> </a:t>
            </a:r>
            <a:r>
              <a:rPr lang="en-US" dirty="0" err="1"/>
              <a:t>srovnání</a:t>
            </a:r>
            <a:r>
              <a:rPr lang="en-US" dirty="0"/>
              <a:t> </a:t>
            </a:r>
          </a:p>
        </p:txBody>
      </p:sp>
    </p:spTree>
    <p:extLst>
      <p:ext uri="{BB962C8B-B14F-4D97-AF65-F5344CB8AC3E}">
        <p14:creationId xmlns:p14="http://schemas.microsoft.com/office/powerpoint/2010/main" val="2001319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5741608" y="1311933"/>
            <a:ext cx="5287604" cy="4774542"/>
          </a:xfrm>
          <a:prstGeom prst="rect">
            <a:avLst/>
          </a:prstGeom>
          <a:noFill/>
          <a:ln>
            <a:noFill/>
          </a:ln>
        </p:spPr>
        <p:txBody>
          <a:bodyPr wrap="square" rtlCol="0">
            <a:noAutofit/>
          </a:bodyPr>
          <a:lstStyle/>
          <a:p>
            <a:pPr>
              <a:defRPr/>
            </a:pPr>
            <a:r>
              <a:rPr lang="cs-CZ" sz="1400" dirty="0"/>
              <a:t>Dle metodiky EUROSTAT  lze některá úmrtí (kombinace příčiny úmrtí </a:t>
            </a:r>
            <a:br>
              <a:rPr lang="cs-CZ" sz="1400" dirty="0"/>
            </a:br>
            <a:r>
              <a:rPr lang="cs-CZ" sz="1400" dirty="0"/>
              <a:t>a věku) považovat za předčasná či preventabilní (např. úmrtí </a:t>
            </a:r>
            <a:br>
              <a:rPr lang="cs-CZ" sz="1400" dirty="0"/>
            </a:br>
            <a:r>
              <a:rPr lang="cs-CZ" sz="1400" dirty="0"/>
              <a:t>na diabetes mellitus do věku 49 let je dle této metodiky označeno jako předčasné). V souladu s touto metodikou můžeme pro Českou republiku v letech 2007–2016 definovat 26,1 % všech úmrtí jako předčasná. Tento podíl lze i na základě dostupných mezinárodních srovnání považovat za značně vysoký. </a:t>
            </a:r>
          </a:p>
          <a:p>
            <a:pPr>
              <a:defRPr/>
            </a:pPr>
            <a:r>
              <a:rPr lang="cs-CZ" sz="1400" dirty="0"/>
              <a:t>Mezi hlavní příčiny předčasných úmrtí v ČR patří zejména ischemická choroba srdeční a dále některé typy zhoubných nádorů jako jsou např. nádory plic a národy tlustého střeva a konečníku. Jde o onemocnění, kterým lze do značné míry předcházet zdravým životním stylem anebo preventivními programy zaměřenými na včasný záchyt nemoci. </a:t>
            </a:r>
            <a:br>
              <a:rPr lang="cs-CZ" sz="1400" dirty="0"/>
            </a:br>
            <a:r>
              <a:rPr lang="cs-CZ" sz="1400" dirty="0"/>
              <a:t>Na předčasných úmrtích v ČR mají rovněž relativně vysoký podíl nehody, úrazy a úmrtí v důsledku abúzu alkoholu. </a:t>
            </a:r>
          </a:p>
          <a:p>
            <a:pPr>
              <a:defRPr/>
            </a:pPr>
            <a:r>
              <a:rPr lang="cs-CZ" sz="1400" dirty="0"/>
              <a:t>Mezi regiony ČR pozorujeme značný rozdíl v počtu předčasných úmrtí, který do značné míry koreluje s dosahovanou střední délkou života jejich obyvatel. Podíl předčasných úmrtí přesahující 30 % vykazují kraje Karlovarský a Ústecký, nejnižší podíl je naopak zaznamenáván v Praze, Královéhradeckém kraji a v Kraji Vysočina (24 % a méně).  </a:t>
            </a:r>
            <a:endParaRPr lang="cs-CZ" sz="1400" b="1" dirty="0"/>
          </a:p>
        </p:txBody>
      </p:sp>
      <p:sp>
        <p:nvSpPr>
          <p:cNvPr id="14" name="TextovéPole 13"/>
          <p:cNvSpPr txBox="1"/>
          <p:nvPr/>
        </p:nvSpPr>
        <p:spPr>
          <a:xfrm>
            <a:off x="346770" y="653725"/>
            <a:ext cx="2907316" cy="307777"/>
          </a:xfrm>
          <a:prstGeom prst="rect">
            <a:avLst/>
          </a:prstGeom>
          <a:noFill/>
        </p:spPr>
        <p:txBody>
          <a:bodyPr wrap="square" rtlCol="0">
            <a:spAutoFit/>
          </a:bodyPr>
          <a:lstStyle/>
          <a:p>
            <a:pPr>
              <a:defRPr/>
            </a:pPr>
            <a:r>
              <a:rPr lang="cs-CZ" sz="1400" dirty="0">
                <a:cs typeface="Arial" panose="020B0604020202020204" pitchFamily="34" charset="0"/>
              </a:rPr>
              <a:t>Zdroj dat: LPZ 2007–2018</a:t>
            </a:r>
          </a:p>
        </p:txBody>
      </p:sp>
      <p:graphicFrame>
        <p:nvGraphicFramePr>
          <p:cNvPr id="21" name="Tabulka 20"/>
          <p:cNvGraphicFramePr>
            <a:graphicFrameLocks noGrp="1"/>
          </p:cNvGraphicFramePr>
          <p:nvPr/>
        </p:nvGraphicFramePr>
        <p:xfrm>
          <a:off x="422479" y="1708120"/>
          <a:ext cx="4616246" cy="3754660"/>
        </p:xfrm>
        <a:graphic>
          <a:graphicData uri="http://schemas.openxmlformats.org/drawingml/2006/table">
            <a:tbl>
              <a:tblPr/>
              <a:tblGrid>
                <a:gridCol w="1898539">
                  <a:extLst>
                    <a:ext uri="{9D8B030D-6E8A-4147-A177-3AD203B41FA5}">
                      <a16:colId xmlns:a16="http://schemas.microsoft.com/office/drawing/2014/main" val="20000"/>
                    </a:ext>
                  </a:extLst>
                </a:gridCol>
                <a:gridCol w="1538749">
                  <a:extLst>
                    <a:ext uri="{9D8B030D-6E8A-4147-A177-3AD203B41FA5}">
                      <a16:colId xmlns:a16="http://schemas.microsoft.com/office/drawing/2014/main" val="20001"/>
                    </a:ext>
                  </a:extLst>
                </a:gridCol>
                <a:gridCol w="1178958">
                  <a:extLst>
                    <a:ext uri="{9D8B030D-6E8A-4147-A177-3AD203B41FA5}">
                      <a16:colId xmlns:a16="http://schemas.microsoft.com/office/drawing/2014/main" val="20002"/>
                    </a:ext>
                  </a:extLst>
                </a:gridCol>
              </a:tblGrid>
              <a:tr h="268190">
                <a:tc>
                  <a:txBody>
                    <a:bodyPr/>
                    <a:lstStyle/>
                    <a:p>
                      <a:pPr algn="r" fontAlgn="t"/>
                      <a:r>
                        <a:rPr lang="cs-CZ" sz="1400" b="0" i="0" u="none" strike="noStrike" dirty="0">
                          <a:solidFill>
                            <a:srgbClr val="000000"/>
                          </a:solidFill>
                          <a:effectLst/>
                          <a:latin typeface="+mn-lt"/>
                        </a:rPr>
                        <a:t>Karlovarský kraj</a:t>
                      </a:r>
                    </a:p>
                  </a:txBody>
                  <a:tcPr marL="9525" marR="9525" marT="9525" marB="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8190">
                <a:tc>
                  <a:txBody>
                    <a:bodyPr/>
                    <a:lstStyle/>
                    <a:p>
                      <a:pPr algn="r" fontAlgn="t"/>
                      <a:r>
                        <a:rPr lang="cs-CZ" sz="1400" b="0" i="0" u="none" strike="noStrike">
                          <a:solidFill>
                            <a:srgbClr val="000000"/>
                          </a:solidFill>
                          <a:effectLst/>
                          <a:latin typeface="+mn-lt"/>
                        </a:rPr>
                        <a:t>Ústecký kraj</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01"/>
                  </a:ext>
                </a:extLst>
              </a:tr>
              <a:tr h="268190">
                <a:tc>
                  <a:txBody>
                    <a:bodyPr/>
                    <a:lstStyle/>
                    <a:p>
                      <a:pPr algn="r" fontAlgn="t"/>
                      <a:r>
                        <a:rPr lang="cs-CZ" sz="1400" b="0" i="0" u="none" strike="noStrike" dirty="0">
                          <a:solidFill>
                            <a:srgbClr val="000000"/>
                          </a:solidFill>
                          <a:effectLst/>
                          <a:latin typeface="+mn-lt"/>
                        </a:rPr>
                        <a:t>Liberecký kraj</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8190">
                <a:tc>
                  <a:txBody>
                    <a:bodyPr/>
                    <a:lstStyle/>
                    <a:p>
                      <a:pPr algn="r" fontAlgn="t"/>
                      <a:r>
                        <a:rPr lang="cs-CZ" sz="1400" b="0" i="0" u="none" strike="noStrike">
                          <a:solidFill>
                            <a:srgbClr val="000000"/>
                          </a:solidFill>
                          <a:effectLst/>
                          <a:latin typeface="+mn-lt"/>
                        </a:rPr>
                        <a:t>Moravskoslezský kraj</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03"/>
                  </a:ext>
                </a:extLst>
              </a:tr>
              <a:tr h="268190">
                <a:tc>
                  <a:txBody>
                    <a:bodyPr/>
                    <a:lstStyle/>
                    <a:p>
                      <a:pPr algn="r" fontAlgn="t"/>
                      <a:r>
                        <a:rPr lang="cs-CZ" sz="1400" b="0" i="0" u="none" strike="noStrike">
                          <a:solidFill>
                            <a:srgbClr val="000000"/>
                          </a:solidFill>
                          <a:effectLst/>
                          <a:latin typeface="+mn-lt"/>
                        </a:rPr>
                        <a:t>Olomoucký kraj</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8190">
                <a:tc>
                  <a:txBody>
                    <a:bodyPr/>
                    <a:lstStyle/>
                    <a:p>
                      <a:pPr algn="r" fontAlgn="t"/>
                      <a:r>
                        <a:rPr lang="cs-CZ" sz="1400" b="0" i="0" u="none" strike="noStrike">
                          <a:solidFill>
                            <a:srgbClr val="000000"/>
                          </a:solidFill>
                          <a:effectLst/>
                          <a:latin typeface="+mn-lt"/>
                        </a:rPr>
                        <a:t>Středočeský kraj</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05"/>
                  </a:ext>
                </a:extLst>
              </a:tr>
              <a:tr h="268190">
                <a:tc>
                  <a:txBody>
                    <a:bodyPr/>
                    <a:lstStyle/>
                    <a:p>
                      <a:pPr algn="r" fontAlgn="t"/>
                      <a:r>
                        <a:rPr lang="cs-CZ" sz="1400" b="0" i="0" u="none" strike="noStrike">
                          <a:solidFill>
                            <a:srgbClr val="000000"/>
                          </a:solidFill>
                          <a:effectLst/>
                          <a:latin typeface="+mn-lt"/>
                        </a:rPr>
                        <a:t>Zlínský kraj</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8190">
                <a:tc>
                  <a:txBody>
                    <a:bodyPr/>
                    <a:lstStyle/>
                    <a:p>
                      <a:pPr algn="r" fontAlgn="t"/>
                      <a:r>
                        <a:rPr lang="cs-CZ" sz="1400" b="0" i="0" u="none" strike="noStrike">
                          <a:solidFill>
                            <a:srgbClr val="000000"/>
                          </a:solidFill>
                          <a:effectLst/>
                          <a:latin typeface="+mn-lt"/>
                        </a:rPr>
                        <a:t>Jihočeský kraj</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07"/>
                  </a:ext>
                </a:extLst>
              </a:tr>
              <a:tr h="268190">
                <a:tc>
                  <a:txBody>
                    <a:bodyPr/>
                    <a:lstStyle/>
                    <a:p>
                      <a:pPr algn="r" fontAlgn="t"/>
                      <a:r>
                        <a:rPr lang="cs-CZ" sz="1400" b="0" i="0" u="none" strike="noStrike">
                          <a:solidFill>
                            <a:srgbClr val="000000"/>
                          </a:solidFill>
                          <a:effectLst/>
                          <a:latin typeface="+mn-lt"/>
                        </a:rPr>
                        <a:t>Pardubický kraj</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68190">
                <a:tc>
                  <a:txBody>
                    <a:bodyPr/>
                    <a:lstStyle/>
                    <a:p>
                      <a:pPr algn="r" fontAlgn="t"/>
                      <a:r>
                        <a:rPr lang="cs-CZ" sz="1400" b="0" i="0" u="none" strike="noStrike" dirty="0">
                          <a:solidFill>
                            <a:srgbClr val="000000"/>
                          </a:solidFill>
                          <a:effectLst/>
                          <a:latin typeface="+mn-lt"/>
                        </a:rPr>
                        <a:t>Jihomoravský kraj</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09"/>
                  </a:ext>
                </a:extLst>
              </a:tr>
              <a:tr h="268190">
                <a:tc>
                  <a:txBody>
                    <a:bodyPr/>
                    <a:lstStyle/>
                    <a:p>
                      <a:pPr algn="r" fontAlgn="t"/>
                      <a:r>
                        <a:rPr lang="cs-CZ" sz="1400" b="0" i="0" u="none" strike="noStrike">
                          <a:solidFill>
                            <a:srgbClr val="000000"/>
                          </a:solidFill>
                          <a:effectLst/>
                          <a:latin typeface="+mn-lt"/>
                        </a:rPr>
                        <a:t>Plzeňský kraj</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8190">
                <a:tc>
                  <a:txBody>
                    <a:bodyPr/>
                    <a:lstStyle/>
                    <a:p>
                      <a:pPr algn="r" fontAlgn="t"/>
                      <a:r>
                        <a:rPr lang="cs-CZ" sz="1400" b="0" i="0" u="none" strike="noStrike">
                          <a:solidFill>
                            <a:srgbClr val="000000"/>
                          </a:solidFill>
                          <a:effectLst/>
                          <a:latin typeface="+mn-lt"/>
                        </a:rPr>
                        <a:t>Kraj Vysočina</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11"/>
                  </a:ext>
                </a:extLst>
              </a:tr>
              <a:tr h="268190">
                <a:tc>
                  <a:txBody>
                    <a:bodyPr/>
                    <a:lstStyle/>
                    <a:p>
                      <a:pPr algn="r" fontAlgn="t"/>
                      <a:r>
                        <a:rPr lang="cs-CZ" sz="1400" b="0" i="0" u="none" strike="noStrike">
                          <a:solidFill>
                            <a:srgbClr val="000000"/>
                          </a:solidFill>
                          <a:effectLst/>
                          <a:latin typeface="+mn-lt"/>
                        </a:rPr>
                        <a:t>Královéhradecký kraj</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68190">
                <a:tc>
                  <a:txBody>
                    <a:bodyPr/>
                    <a:lstStyle/>
                    <a:p>
                      <a:pPr algn="r" fontAlgn="t"/>
                      <a:r>
                        <a:rPr lang="cs-CZ" sz="1400" b="0" i="0" u="none" strike="noStrike" dirty="0">
                          <a:solidFill>
                            <a:srgbClr val="000000"/>
                          </a:solidFill>
                          <a:effectLst/>
                          <a:latin typeface="+mn-lt"/>
                        </a:rPr>
                        <a:t>hl. m. Praha</a:t>
                      </a:r>
                    </a:p>
                  </a:txBody>
                  <a:tcPr marL="9525" marR="9525" marT="9525" marB="0" anchor="ctr">
                    <a:lnL>
                      <a:noFill/>
                    </a:lnL>
                    <a:lnR>
                      <a:noFill/>
                    </a:lnR>
                    <a:lnT>
                      <a:noFill/>
                    </a:lnT>
                    <a:lnB w="25400" cap="flat" cmpd="dbl" algn="ctr">
                      <a:no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w="25400" cap="flat" cmpd="dbl" algn="ctr">
                      <a:no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t"/>
                      <a:endParaRPr lang="cs-CZ" sz="1400" b="0" i="0" u="none" strike="noStrike" dirty="0">
                        <a:solidFill>
                          <a:schemeClr val="accent1"/>
                        </a:solidFill>
                        <a:latin typeface="+mn-lt"/>
                      </a:endParaRPr>
                    </a:p>
                  </a:txBody>
                  <a:tcPr marL="8432" marR="8432" marT="8432" marB="0" anchor="ctr">
                    <a:lnL>
                      <a:noFill/>
                    </a:lnL>
                    <a:lnR>
                      <a:noFill/>
                    </a:lnR>
                    <a:lnT>
                      <a:noFill/>
                    </a:lnT>
                    <a:lnB w="25400" cap="flat" cmpd="dbl" algn="ctr">
                      <a:noFill/>
                      <a:prstDash val="solid"/>
                      <a:round/>
                      <a:headEnd type="none" w="med" len="med"/>
                      <a:tailEnd type="none" w="med" len="med"/>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13"/>
                  </a:ext>
                </a:extLst>
              </a:tr>
            </a:tbl>
          </a:graphicData>
        </a:graphic>
      </p:graphicFrame>
      <p:graphicFrame>
        <p:nvGraphicFramePr>
          <p:cNvPr id="22" name="Graf 21"/>
          <p:cNvGraphicFramePr/>
          <p:nvPr/>
        </p:nvGraphicFramePr>
        <p:xfrm>
          <a:off x="2229053" y="1385818"/>
          <a:ext cx="2809672" cy="4207614"/>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ovéPole 22"/>
          <p:cNvSpPr txBox="1"/>
          <p:nvPr/>
        </p:nvSpPr>
        <p:spPr>
          <a:xfrm>
            <a:off x="276428" y="1385818"/>
            <a:ext cx="2376264" cy="307777"/>
          </a:xfrm>
          <a:prstGeom prst="rect">
            <a:avLst/>
          </a:prstGeom>
          <a:noFill/>
        </p:spPr>
        <p:txBody>
          <a:bodyPr wrap="square" rtlCol="0">
            <a:spAutoFit/>
          </a:bodyPr>
          <a:lstStyle/>
          <a:p>
            <a:pPr>
              <a:defRPr/>
            </a:pPr>
            <a:r>
              <a:rPr lang="cs-CZ" sz="1400" dirty="0">
                <a:cs typeface="Arial" pitchFamily="34" charset="0"/>
              </a:rPr>
              <a:t>Kraj bydliště</a:t>
            </a:r>
          </a:p>
        </p:txBody>
      </p:sp>
      <p:sp>
        <p:nvSpPr>
          <p:cNvPr id="24" name="TextovéPole 23"/>
          <p:cNvSpPr txBox="1"/>
          <p:nvPr/>
        </p:nvSpPr>
        <p:spPr>
          <a:xfrm>
            <a:off x="1264884" y="1131471"/>
            <a:ext cx="4181382" cy="307777"/>
          </a:xfrm>
          <a:prstGeom prst="rect">
            <a:avLst/>
          </a:prstGeom>
          <a:noFill/>
        </p:spPr>
        <p:txBody>
          <a:bodyPr wrap="square" rtlCol="0">
            <a:spAutoFit/>
          </a:bodyPr>
          <a:lstStyle/>
          <a:p>
            <a:pPr algn="ctr">
              <a:defRPr/>
            </a:pPr>
            <a:r>
              <a:rPr lang="cs-CZ" sz="1400" b="1" dirty="0"/>
              <a:t>Podíl předčasných úmrtí</a:t>
            </a:r>
          </a:p>
        </p:txBody>
      </p:sp>
      <p:sp>
        <p:nvSpPr>
          <p:cNvPr id="25" name="TextovéPole 24"/>
          <p:cNvSpPr txBox="1"/>
          <p:nvPr/>
        </p:nvSpPr>
        <p:spPr>
          <a:xfrm>
            <a:off x="422479" y="4955914"/>
            <a:ext cx="4616246" cy="228600"/>
          </a:xfrm>
          <a:prstGeom prst="rect">
            <a:avLst/>
          </a:prstGeom>
          <a:noFill/>
          <a:ln>
            <a:solidFill>
              <a:srgbClr val="FFAC59">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3C3A62"/>
              </a:solidFill>
              <a:effectLst/>
              <a:uLnTx/>
              <a:uFillTx/>
              <a:latin typeface="Arial"/>
            </a:endParaRPr>
          </a:p>
        </p:txBody>
      </p:sp>
      <p:sp>
        <p:nvSpPr>
          <p:cNvPr id="2" name="Title 1"/>
          <p:cNvSpPr>
            <a:spLocks noGrp="1"/>
          </p:cNvSpPr>
          <p:nvPr>
            <p:ph type="title"/>
          </p:nvPr>
        </p:nvSpPr>
        <p:spPr/>
        <p:txBody>
          <a:bodyPr>
            <a:normAutofit fontScale="90000"/>
          </a:bodyPr>
          <a:lstStyle/>
          <a:p>
            <a:r>
              <a:rPr lang="en-US" dirty="0" err="1"/>
              <a:t>Předčasná</a:t>
            </a:r>
            <a:r>
              <a:rPr lang="en-US" dirty="0"/>
              <a:t> </a:t>
            </a:r>
            <a:r>
              <a:rPr lang="en-US" dirty="0" err="1"/>
              <a:t>úmrtí</a:t>
            </a:r>
            <a:r>
              <a:rPr lang="en-US" dirty="0"/>
              <a:t> v </a:t>
            </a:r>
            <a:r>
              <a:rPr lang="en-US" dirty="0" err="1"/>
              <a:t>krajích</a:t>
            </a:r>
            <a:r>
              <a:rPr lang="en-US" dirty="0"/>
              <a:t> ČR </a:t>
            </a:r>
            <a:r>
              <a:rPr lang="en-US" dirty="0" err="1"/>
              <a:t>dle</a:t>
            </a:r>
            <a:r>
              <a:rPr lang="en-US" dirty="0"/>
              <a:t> </a:t>
            </a:r>
            <a:r>
              <a:rPr lang="en-US" dirty="0" err="1"/>
              <a:t>metodiky</a:t>
            </a:r>
            <a:r>
              <a:rPr lang="en-US" dirty="0"/>
              <a:t> EUROSTAT v </a:t>
            </a:r>
            <a:r>
              <a:rPr lang="en-US" dirty="0" err="1"/>
              <a:t>krajích</a:t>
            </a:r>
            <a:r>
              <a:rPr lang="en-US" dirty="0"/>
              <a:t> ČR </a:t>
            </a:r>
          </a:p>
        </p:txBody>
      </p:sp>
      <p:sp>
        <p:nvSpPr>
          <p:cNvPr id="3" name="Obdélník 2"/>
          <p:cNvSpPr/>
          <p:nvPr/>
        </p:nvSpPr>
        <p:spPr>
          <a:xfrm>
            <a:off x="1532237" y="6182213"/>
            <a:ext cx="10264346" cy="276999"/>
          </a:xfrm>
          <a:prstGeom prst="rect">
            <a:avLst/>
          </a:prstGeom>
        </p:spPr>
        <p:txBody>
          <a:bodyPr wrap="square">
            <a:spAutoFit/>
          </a:bodyPr>
          <a:lstStyle/>
          <a:p>
            <a:r>
              <a:rPr lang="cs-CZ" sz="1200" dirty="0"/>
              <a:t>https://ec.europa.eu/eurostat/statistics-explained/index.php?title=Amenable_and_preventable_deaths_statistics&amp;direction=next&amp;oldid=337528</a:t>
            </a:r>
          </a:p>
        </p:txBody>
      </p:sp>
      <p:cxnSp>
        <p:nvCxnSpPr>
          <p:cNvPr id="5" name="Přímá spojnice 4"/>
          <p:cNvCxnSpPr/>
          <p:nvPr/>
        </p:nvCxnSpPr>
        <p:spPr>
          <a:xfrm>
            <a:off x="3924933" y="1673486"/>
            <a:ext cx="0" cy="405143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3356339" y="5703156"/>
            <a:ext cx="1137187" cy="369332"/>
          </a:xfrm>
          <a:prstGeom prst="rect">
            <a:avLst/>
          </a:prstGeom>
          <a:noFill/>
        </p:spPr>
        <p:txBody>
          <a:bodyPr wrap="square" rtlCol="0">
            <a:spAutoFit/>
          </a:bodyPr>
          <a:lstStyle/>
          <a:p>
            <a:r>
              <a:rPr lang="cs-CZ" dirty="0">
                <a:solidFill>
                  <a:schemeClr val="accent6"/>
                </a:solidFill>
              </a:rPr>
              <a:t>ČR 25.7 %</a:t>
            </a:r>
          </a:p>
        </p:txBody>
      </p:sp>
    </p:spTree>
    <p:extLst>
      <p:ext uri="{BB962C8B-B14F-4D97-AF65-F5344CB8AC3E}">
        <p14:creationId xmlns:p14="http://schemas.microsoft.com/office/powerpoint/2010/main" val="1365247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28153" y="6244854"/>
            <a:ext cx="11563847" cy="62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7558" y="653725"/>
            <a:ext cx="1803442" cy="307777"/>
          </a:xfrm>
          <a:prstGeom prst="rect">
            <a:avLst/>
          </a:prstGeom>
          <a:noFill/>
        </p:spPr>
        <p:txBody>
          <a:bodyPr wrap="none" rtlCol="0">
            <a:spAutoFit/>
          </a:bodyPr>
          <a:lstStyle/>
          <a:p>
            <a:r>
              <a:rPr lang="cs-CZ" sz="1400" dirty="0"/>
              <a:t>Zdroj: EUROSTAT 2015</a:t>
            </a:r>
            <a:endParaRPr lang="en-US" sz="1400" dirty="0"/>
          </a:p>
        </p:txBody>
      </p:sp>
      <p:sp>
        <p:nvSpPr>
          <p:cNvPr id="8" name="TextBox 7"/>
          <p:cNvSpPr txBox="1"/>
          <p:nvPr/>
        </p:nvSpPr>
        <p:spPr>
          <a:xfrm>
            <a:off x="7958788" y="1996092"/>
            <a:ext cx="3823855" cy="4170218"/>
          </a:xfrm>
          <a:prstGeom prst="rect">
            <a:avLst/>
          </a:prstGeom>
          <a:noFill/>
          <a:ln>
            <a:noFill/>
          </a:ln>
        </p:spPr>
        <p:txBody>
          <a:bodyPr wrap="square" rtlCol="0">
            <a:noAutofit/>
          </a:bodyPr>
          <a:lstStyle/>
          <a:p>
            <a:r>
              <a:rPr lang="cs-CZ" sz="1400" dirty="0"/>
              <a:t>EUROSTAT poskytuje srovnání míry předčasných úmrtí na 100 000 obyvatel pro 34 evropských států. Česká republika v tomto srovnání obsadila 7 příčku.</a:t>
            </a:r>
          </a:p>
          <a:p>
            <a:endParaRPr lang="cs-CZ" sz="1400" dirty="0"/>
          </a:p>
          <a:p>
            <a:r>
              <a:rPr lang="cs-CZ" sz="1400" dirty="0"/>
              <a:t>Míra předčasné úmrtnosti není v ČR sice tak vysoká jako například v Litvě, Maďarsku nebo Lotyšsku, ale stále se nachází výrazně </a:t>
            </a:r>
            <a:br>
              <a:rPr lang="cs-CZ" sz="1400" dirty="0"/>
            </a:br>
            <a:r>
              <a:rPr lang="cs-CZ" sz="1400" dirty="0"/>
              <a:t>nad průměrem EU a nemůže se srovnávat se státy západní Evropy.</a:t>
            </a:r>
          </a:p>
          <a:p>
            <a:endParaRPr lang="cs-CZ" sz="1400" dirty="0"/>
          </a:p>
          <a:p>
            <a:endParaRPr lang="cs-CZ" sz="1400" dirty="0"/>
          </a:p>
        </p:txBody>
      </p:sp>
      <p:graphicFrame>
        <p:nvGraphicFramePr>
          <p:cNvPr id="10" name="Graf 9"/>
          <p:cNvGraphicFramePr/>
          <p:nvPr>
            <p:extLst>
              <p:ext uri="{D42A27DB-BD31-4B8C-83A1-F6EECF244321}">
                <p14:modId xmlns:p14="http://schemas.microsoft.com/office/powerpoint/2010/main" val="2796770272"/>
              </p:ext>
            </p:extLst>
          </p:nvPr>
        </p:nvGraphicFramePr>
        <p:xfrm>
          <a:off x="5137864" y="1132952"/>
          <a:ext cx="2820924" cy="58964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ulka 10"/>
          <p:cNvGraphicFramePr>
            <a:graphicFrameLocks noGrp="1"/>
          </p:cNvGraphicFramePr>
          <p:nvPr>
            <p:extLst>
              <p:ext uri="{D42A27DB-BD31-4B8C-83A1-F6EECF244321}">
                <p14:modId xmlns:p14="http://schemas.microsoft.com/office/powerpoint/2010/main" val="2657089586"/>
              </p:ext>
            </p:extLst>
          </p:nvPr>
        </p:nvGraphicFramePr>
        <p:xfrm>
          <a:off x="3972004" y="1501486"/>
          <a:ext cx="1405890" cy="5299376"/>
        </p:xfrm>
        <a:graphic>
          <a:graphicData uri="http://schemas.openxmlformats.org/drawingml/2006/table">
            <a:tbl>
              <a:tblPr>
                <a:tableStyleId>{5C22544A-7EE6-4342-B048-85BDC9FD1C3A}</a:tableStyleId>
              </a:tblPr>
              <a:tblGrid>
                <a:gridCol w="1405890">
                  <a:extLst>
                    <a:ext uri="{9D8B030D-6E8A-4147-A177-3AD203B41FA5}">
                      <a16:colId xmlns:a16="http://schemas.microsoft.com/office/drawing/2014/main" val="4114145676"/>
                    </a:ext>
                  </a:extLst>
                </a:gridCol>
              </a:tblGrid>
              <a:tr h="311728">
                <a:tc>
                  <a:txBody>
                    <a:bodyPr/>
                    <a:lstStyle/>
                    <a:p>
                      <a:pPr algn="r" fontAlgn="b"/>
                      <a:r>
                        <a:rPr lang="cs-CZ" sz="1400" b="0" i="0" u="none" strike="noStrike" dirty="0">
                          <a:solidFill>
                            <a:srgbClr val="000000"/>
                          </a:solidFill>
                          <a:effectLst/>
                          <a:latin typeface="Calibri" panose="020F0502020204030204" pitchFamily="34" charset="0"/>
                        </a:rPr>
                        <a:t>Spojené království</a:t>
                      </a:r>
                    </a:p>
                  </a:txBody>
                  <a:tcPr marL="9525" marR="9525" marT="9525" marB="0" anchor="ctr">
                    <a:noFill/>
                  </a:tcPr>
                </a:tc>
                <a:extLst>
                  <a:ext uri="{0D108BD9-81ED-4DB2-BD59-A6C34878D82A}">
                    <a16:rowId xmlns:a16="http://schemas.microsoft.com/office/drawing/2014/main" val="2499932293"/>
                  </a:ext>
                </a:extLst>
              </a:tr>
              <a:tr h="311728">
                <a:tc>
                  <a:txBody>
                    <a:bodyPr/>
                    <a:lstStyle/>
                    <a:p>
                      <a:pPr algn="r" fontAlgn="b"/>
                      <a:r>
                        <a:rPr lang="cs-CZ" sz="1400" b="0" i="0" u="none" strike="noStrike" dirty="0">
                          <a:solidFill>
                            <a:srgbClr val="000000"/>
                          </a:solidFill>
                          <a:effectLst/>
                          <a:latin typeface="Calibri" panose="020F0502020204030204" pitchFamily="34" charset="0"/>
                        </a:rPr>
                        <a:t>Dánsko</a:t>
                      </a:r>
                    </a:p>
                  </a:txBody>
                  <a:tcPr marL="9525" marR="9525" marT="9525" marB="0" anchor="ctr">
                    <a:noFill/>
                  </a:tcPr>
                </a:tc>
                <a:extLst>
                  <a:ext uri="{0D108BD9-81ED-4DB2-BD59-A6C34878D82A}">
                    <a16:rowId xmlns:a16="http://schemas.microsoft.com/office/drawing/2014/main" val="17743781"/>
                  </a:ext>
                </a:extLst>
              </a:tr>
              <a:tr h="311728">
                <a:tc>
                  <a:txBody>
                    <a:bodyPr/>
                    <a:lstStyle/>
                    <a:p>
                      <a:pPr algn="r" fontAlgn="b"/>
                      <a:r>
                        <a:rPr lang="cs-CZ" sz="1400" b="0" i="0" u="none" strike="noStrike" dirty="0">
                          <a:solidFill>
                            <a:srgbClr val="000000"/>
                          </a:solidFill>
                          <a:effectLst/>
                          <a:latin typeface="Calibri" panose="020F0502020204030204" pitchFamily="34" charset="0"/>
                        </a:rPr>
                        <a:t>Lucembursko</a:t>
                      </a:r>
                    </a:p>
                  </a:txBody>
                  <a:tcPr marL="9525" marR="9525" marT="9525" marB="0" anchor="ctr">
                    <a:noFill/>
                  </a:tcPr>
                </a:tc>
                <a:extLst>
                  <a:ext uri="{0D108BD9-81ED-4DB2-BD59-A6C34878D82A}">
                    <a16:rowId xmlns:a16="http://schemas.microsoft.com/office/drawing/2014/main" val="1097594815"/>
                  </a:ext>
                </a:extLst>
              </a:tr>
              <a:tr h="311728">
                <a:tc>
                  <a:txBody>
                    <a:bodyPr/>
                    <a:lstStyle/>
                    <a:p>
                      <a:pPr algn="r" fontAlgn="b"/>
                      <a:r>
                        <a:rPr lang="cs-CZ" sz="1400" b="0" i="0" u="none" strike="noStrike" dirty="0">
                          <a:solidFill>
                            <a:srgbClr val="000000"/>
                          </a:solidFill>
                          <a:effectLst/>
                          <a:latin typeface="Calibri" panose="020F0502020204030204" pitchFamily="34" charset="0"/>
                        </a:rPr>
                        <a:t>Nizozemí</a:t>
                      </a:r>
                    </a:p>
                  </a:txBody>
                  <a:tcPr marL="9525" marR="9525" marT="9525" marB="0" anchor="ctr">
                    <a:noFill/>
                  </a:tcPr>
                </a:tc>
                <a:extLst>
                  <a:ext uri="{0D108BD9-81ED-4DB2-BD59-A6C34878D82A}">
                    <a16:rowId xmlns:a16="http://schemas.microsoft.com/office/drawing/2014/main" val="3311766242"/>
                  </a:ext>
                </a:extLst>
              </a:tr>
              <a:tr h="311728">
                <a:tc>
                  <a:txBody>
                    <a:bodyPr/>
                    <a:lstStyle/>
                    <a:p>
                      <a:pPr algn="r" fontAlgn="b"/>
                      <a:r>
                        <a:rPr lang="cs-CZ" sz="1400" b="0" i="0" u="none" strike="noStrike" dirty="0">
                          <a:solidFill>
                            <a:srgbClr val="000000"/>
                          </a:solidFill>
                          <a:effectLst/>
                          <a:latin typeface="Calibri" panose="020F0502020204030204" pitchFamily="34" charset="0"/>
                        </a:rPr>
                        <a:t>Irsko</a:t>
                      </a:r>
                    </a:p>
                  </a:txBody>
                  <a:tcPr marL="9525" marR="9525" marT="9525" marB="0" anchor="ctr">
                    <a:noFill/>
                  </a:tcPr>
                </a:tc>
                <a:extLst>
                  <a:ext uri="{0D108BD9-81ED-4DB2-BD59-A6C34878D82A}">
                    <a16:rowId xmlns:a16="http://schemas.microsoft.com/office/drawing/2014/main" val="4169483862"/>
                  </a:ext>
                </a:extLst>
              </a:tr>
              <a:tr h="311728">
                <a:tc>
                  <a:txBody>
                    <a:bodyPr/>
                    <a:lstStyle/>
                    <a:p>
                      <a:pPr algn="r" fontAlgn="b"/>
                      <a:r>
                        <a:rPr lang="cs-CZ" sz="1400" b="0" i="0" u="none" strike="noStrike" dirty="0">
                          <a:solidFill>
                            <a:srgbClr val="000000"/>
                          </a:solidFill>
                          <a:effectLst/>
                          <a:latin typeface="Calibri" panose="020F0502020204030204" pitchFamily="34" charset="0"/>
                        </a:rPr>
                        <a:t>Portugalsko</a:t>
                      </a:r>
                    </a:p>
                  </a:txBody>
                  <a:tcPr marL="9525" marR="9525" marT="9525" marB="0" anchor="ctr">
                    <a:noFill/>
                  </a:tcPr>
                </a:tc>
                <a:extLst>
                  <a:ext uri="{0D108BD9-81ED-4DB2-BD59-A6C34878D82A}">
                    <a16:rowId xmlns:a16="http://schemas.microsoft.com/office/drawing/2014/main" val="1958809763"/>
                  </a:ext>
                </a:extLst>
              </a:tr>
              <a:tr h="311728">
                <a:tc>
                  <a:txBody>
                    <a:bodyPr/>
                    <a:lstStyle/>
                    <a:p>
                      <a:pPr algn="r" fontAlgn="b"/>
                      <a:r>
                        <a:rPr lang="cs-CZ" sz="1400" b="0" i="0" u="none" strike="noStrike" dirty="0">
                          <a:solidFill>
                            <a:srgbClr val="000000"/>
                          </a:solidFill>
                          <a:effectLst/>
                          <a:latin typeface="Calibri" panose="020F0502020204030204" pitchFamily="34" charset="0"/>
                        </a:rPr>
                        <a:t>Francie</a:t>
                      </a:r>
                    </a:p>
                  </a:txBody>
                  <a:tcPr marL="9525" marR="9525" marT="9525" marB="0" anchor="ctr">
                    <a:noFill/>
                  </a:tcPr>
                </a:tc>
                <a:extLst>
                  <a:ext uri="{0D108BD9-81ED-4DB2-BD59-A6C34878D82A}">
                    <a16:rowId xmlns:a16="http://schemas.microsoft.com/office/drawing/2014/main" val="2760167062"/>
                  </a:ext>
                </a:extLst>
              </a:tr>
              <a:tr h="311728">
                <a:tc>
                  <a:txBody>
                    <a:bodyPr/>
                    <a:lstStyle/>
                    <a:p>
                      <a:pPr algn="r" fontAlgn="b"/>
                      <a:r>
                        <a:rPr lang="cs-CZ" sz="1400" b="0" i="0" u="none" strike="noStrike" dirty="0">
                          <a:solidFill>
                            <a:srgbClr val="000000"/>
                          </a:solidFill>
                          <a:effectLst/>
                          <a:latin typeface="Calibri" panose="020F0502020204030204" pitchFamily="34" charset="0"/>
                        </a:rPr>
                        <a:t>Norsko</a:t>
                      </a:r>
                    </a:p>
                  </a:txBody>
                  <a:tcPr marL="9525" marR="9525" marT="9525" marB="0" anchor="ctr">
                    <a:noFill/>
                  </a:tcPr>
                </a:tc>
                <a:extLst>
                  <a:ext uri="{0D108BD9-81ED-4DB2-BD59-A6C34878D82A}">
                    <a16:rowId xmlns:a16="http://schemas.microsoft.com/office/drawing/2014/main" val="3128013266"/>
                  </a:ext>
                </a:extLst>
              </a:tr>
              <a:tr h="311728">
                <a:tc>
                  <a:txBody>
                    <a:bodyPr/>
                    <a:lstStyle/>
                    <a:p>
                      <a:pPr algn="r" fontAlgn="b"/>
                      <a:r>
                        <a:rPr lang="cs-CZ" sz="1400" b="0" i="0" u="none" strike="noStrike" dirty="0">
                          <a:solidFill>
                            <a:srgbClr val="000000"/>
                          </a:solidFill>
                          <a:effectLst/>
                          <a:latin typeface="Calibri" panose="020F0502020204030204" pitchFamily="34" charset="0"/>
                        </a:rPr>
                        <a:t>Řecko</a:t>
                      </a:r>
                    </a:p>
                  </a:txBody>
                  <a:tcPr marL="9525" marR="9525" marT="9525" marB="0" anchor="ctr">
                    <a:noFill/>
                  </a:tcPr>
                </a:tc>
                <a:extLst>
                  <a:ext uri="{0D108BD9-81ED-4DB2-BD59-A6C34878D82A}">
                    <a16:rowId xmlns:a16="http://schemas.microsoft.com/office/drawing/2014/main" val="2644785860"/>
                  </a:ext>
                </a:extLst>
              </a:tr>
              <a:tr h="311728">
                <a:tc>
                  <a:txBody>
                    <a:bodyPr/>
                    <a:lstStyle/>
                    <a:p>
                      <a:pPr algn="r" fontAlgn="b"/>
                      <a:r>
                        <a:rPr lang="cs-CZ" sz="1400" b="0" i="0" u="none" strike="noStrike" dirty="0">
                          <a:solidFill>
                            <a:srgbClr val="000000"/>
                          </a:solidFill>
                          <a:effectLst/>
                          <a:latin typeface="Calibri" panose="020F0502020204030204" pitchFamily="34" charset="0"/>
                        </a:rPr>
                        <a:t>Island</a:t>
                      </a:r>
                    </a:p>
                  </a:txBody>
                  <a:tcPr marL="9525" marR="9525" marT="9525" marB="0" anchor="ctr">
                    <a:noFill/>
                  </a:tcPr>
                </a:tc>
                <a:extLst>
                  <a:ext uri="{0D108BD9-81ED-4DB2-BD59-A6C34878D82A}">
                    <a16:rowId xmlns:a16="http://schemas.microsoft.com/office/drawing/2014/main" val="2576079950"/>
                  </a:ext>
                </a:extLst>
              </a:tr>
              <a:tr h="311728">
                <a:tc>
                  <a:txBody>
                    <a:bodyPr/>
                    <a:lstStyle/>
                    <a:p>
                      <a:pPr algn="r" fontAlgn="b"/>
                      <a:r>
                        <a:rPr lang="cs-CZ" sz="1400" b="0" i="0" u="none" strike="noStrike" dirty="0">
                          <a:solidFill>
                            <a:srgbClr val="000000"/>
                          </a:solidFill>
                          <a:effectLst/>
                          <a:latin typeface="Calibri" panose="020F0502020204030204" pitchFamily="34" charset="0"/>
                        </a:rPr>
                        <a:t>Švédsko</a:t>
                      </a:r>
                    </a:p>
                  </a:txBody>
                  <a:tcPr marL="9525" marR="9525" marT="9525" marB="0" anchor="ctr">
                    <a:noFill/>
                  </a:tcPr>
                </a:tc>
                <a:extLst>
                  <a:ext uri="{0D108BD9-81ED-4DB2-BD59-A6C34878D82A}">
                    <a16:rowId xmlns:a16="http://schemas.microsoft.com/office/drawing/2014/main" val="3577160323"/>
                  </a:ext>
                </a:extLst>
              </a:tr>
              <a:tr h="311728">
                <a:tc>
                  <a:txBody>
                    <a:bodyPr/>
                    <a:lstStyle/>
                    <a:p>
                      <a:pPr algn="r" fontAlgn="b"/>
                      <a:r>
                        <a:rPr lang="cs-CZ" sz="1400" b="0" i="0" u="none" strike="noStrike" dirty="0">
                          <a:solidFill>
                            <a:srgbClr val="000000"/>
                          </a:solidFill>
                          <a:effectLst/>
                          <a:latin typeface="Calibri" panose="020F0502020204030204" pitchFamily="34" charset="0"/>
                        </a:rPr>
                        <a:t>Švýcarsko</a:t>
                      </a:r>
                    </a:p>
                  </a:txBody>
                  <a:tcPr marL="9525" marR="9525" marT="9525" marB="0" anchor="ctr">
                    <a:noFill/>
                  </a:tcPr>
                </a:tc>
                <a:extLst>
                  <a:ext uri="{0D108BD9-81ED-4DB2-BD59-A6C34878D82A}">
                    <a16:rowId xmlns:a16="http://schemas.microsoft.com/office/drawing/2014/main" val="717027639"/>
                  </a:ext>
                </a:extLst>
              </a:tr>
              <a:tr h="311728">
                <a:tc>
                  <a:txBody>
                    <a:bodyPr/>
                    <a:lstStyle/>
                    <a:p>
                      <a:pPr algn="r" fontAlgn="b"/>
                      <a:r>
                        <a:rPr lang="cs-CZ" sz="1400" b="0" i="0" u="none" strike="noStrike" dirty="0">
                          <a:solidFill>
                            <a:srgbClr val="000000"/>
                          </a:solidFill>
                          <a:effectLst/>
                          <a:latin typeface="Calibri" panose="020F0502020204030204" pitchFamily="34" charset="0"/>
                        </a:rPr>
                        <a:t>Malta</a:t>
                      </a:r>
                    </a:p>
                  </a:txBody>
                  <a:tcPr marL="9525" marR="9525" marT="9525" marB="0" anchor="ctr">
                    <a:noFill/>
                  </a:tcPr>
                </a:tc>
                <a:extLst>
                  <a:ext uri="{0D108BD9-81ED-4DB2-BD59-A6C34878D82A}">
                    <a16:rowId xmlns:a16="http://schemas.microsoft.com/office/drawing/2014/main" val="3106173409"/>
                  </a:ext>
                </a:extLst>
              </a:tr>
              <a:tr h="311728">
                <a:tc>
                  <a:txBody>
                    <a:bodyPr/>
                    <a:lstStyle/>
                    <a:p>
                      <a:pPr algn="r" fontAlgn="b"/>
                      <a:r>
                        <a:rPr lang="cs-CZ" sz="1400" b="0" i="0" u="none" strike="noStrike" dirty="0">
                          <a:solidFill>
                            <a:srgbClr val="000000"/>
                          </a:solidFill>
                          <a:effectLst/>
                          <a:latin typeface="Calibri" panose="020F0502020204030204" pitchFamily="34" charset="0"/>
                        </a:rPr>
                        <a:t>Španělsko</a:t>
                      </a:r>
                    </a:p>
                  </a:txBody>
                  <a:tcPr marL="9525" marR="9525" marT="9525" marB="0" anchor="ctr">
                    <a:noFill/>
                  </a:tcPr>
                </a:tc>
                <a:extLst>
                  <a:ext uri="{0D108BD9-81ED-4DB2-BD59-A6C34878D82A}">
                    <a16:rowId xmlns:a16="http://schemas.microsoft.com/office/drawing/2014/main" val="2098067476"/>
                  </a:ext>
                </a:extLst>
              </a:tr>
              <a:tr h="311728">
                <a:tc>
                  <a:txBody>
                    <a:bodyPr/>
                    <a:lstStyle/>
                    <a:p>
                      <a:pPr algn="r" fontAlgn="b"/>
                      <a:r>
                        <a:rPr lang="cs-CZ" sz="1400" b="0" i="0" u="none" strike="noStrike" dirty="0">
                          <a:solidFill>
                            <a:srgbClr val="000000"/>
                          </a:solidFill>
                          <a:effectLst/>
                          <a:latin typeface="Calibri" panose="020F0502020204030204" pitchFamily="34" charset="0"/>
                        </a:rPr>
                        <a:t>Kypr</a:t>
                      </a:r>
                    </a:p>
                  </a:txBody>
                  <a:tcPr marL="9525" marR="9525" marT="9525" marB="0" anchor="ctr">
                    <a:noFill/>
                  </a:tcPr>
                </a:tc>
                <a:extLst>
                  <a:ext uri="{0D108BD9-81ED-4DB2-BD59-A6C34878D82A}">
                    <a16:rowId xmlns:a16="http://schemas.microsoft.com/office/drawing/2014/main" val="4202264883"/>
                  </a:ext>
                </a:extLst>
              </a:tr>
              <a:tr h="311728">
                <a:tc>
                  <a:txBody>
                    <a:bodyPr/>
                    <a:lstStyle/>
                    <a:p>
                      <a:pPr algn="r" fontAlgn="b"/>
                      <a:r>
                        <a:rPr lang="cs-CZ" sz="1400" b="0" i="0" u="none" strike="noStrike" dirty="0">
                          <a:solidFill>
                            <a:srgbClr val="000000"/>
                          </a:solidFill>
                          <a:effectLst/>
                          <a:latin typeface="Calibri" panose="020F0502020204030204" pitchFamily="34" charset="0"/>
                        </a:rPr>
                        <a:t>Itálie</a:t>
                      </a:r>
                    </a:p>
                  </a:txBody>
                  <a:tcPr marL="9525" marR="9525" marT="9525" marB="0" anchor="ctr">
                    <a:noFill/>
                  </a:tcPr>
                </a:tc>
                <a:extLst>
                  <a:ext uri="{0D108BD9-81ED-4DB2-BD59-A6C34878D82A}">
                    <a16:rowId xmlns:a16="http://schemas.microsoft.com/office/drawing/2014/main" val="393251397"/>
                  </a:ext>
                </a:extLst>
              </a:tr>
              <a:tr h="311728">
                <a:tc>
                  <a:txBody>
                    <a:bodyPr/>
                    <a:lstStyle/>
                    <a:p>
                      <a:pPr algn="r" fontAlgn="b"/>
                      <a:r>
                        <a:rPr lang="cs-CZ" sz="1400" b="0" i="0" u="none" strike="noStrike" dirty="0">
                          <a:solidFill>
                            <a:srgbClr val="000000"/>
                          </a:solidFill>
                          <a:effectLst/>
                          <a:latin typeface="Calibri" panose="020F0502020204030204" pitchFamily="34" charset="0"/>
                        </a:rPr>
                        <a:t>Lichtenštejnsko</a:t>
                      </a:r>
                    </a:p>
                  </a:txBody>
                  <a:tcPr marL="9525" marR="9525" marT="9525" marB="0" anchor="ctr">
                    <a:noFill/>
                  </a:tcPr>
                </a:tc>
                <a:extLst>
                  <a:ext uri="{0D108BD9-81ED-4DB2-BD59-A6C34878D82A}">
                    <a16:rowId xmlns:a16="http://schemas.microsoft.com/office/drawing/2014/main" val="735047968"/>
                  </a:ext>
                </a:extLst>
              </a:tr>
            </a:tbl>
          </a:graphicData>
        </a:graphic>
      </p:graphicFrame>
      <p:sp>
        <p:nvSpPr>
          <p:cNvPr id="12" name="TextovéPole 11"/>
          <p:cNvSpPr txBox="1"/>
          <p:nvPr/>
        </p:nvSpPr>
        <p:spPr>
          <a:xfrm>
            <a:off x="2382153" y="898643"/>
            <a:ext cx="4181382" cy="307777"/>
          </a:xfrm>
          <a:prstGeom prst="rect">
            <a:avLst/>
          </a:prstGeom>
          <a:noFill/>
        </p:spPr>
        <p:txBody>
          <a:bodyPr wrap="square" rtlCol="0">
            <a:spAutoFit/>
          </a:bodyPr>
          <a:lstStyle/>
          <a:p>
            <a:pPr algn="ctr"/>
            <a:r>
              <a:rPr lang="cs-CZ" sz="1400" dirty="0"/>
              <a:t>Míra předčasné úmrtnosti na 100 000 obyvatel</a:t>
            </a:r>
          </a:p>
        </p:txBody>
      </p:sp>
      <p:sp>
        <p:nvSpPr>
          <p:cNvPr id="2" name="Title 1"/>
          <p:cNvSpPr>
            <a:spLocks noGrp="1"/>
          </p:cNvSpPr>
          <p:nvPr>
            <p:ph type="title"/>
          </p:nvPr>
        </p:nvSpPr>
        <p:spPr/>
        <p:txBody>
          <a:bodyPr>
            <a:normAutofit/>
          </a:bodyPr>
          <a:lstStyle/>
          <a:p>
            <a:r>
              <a:rPr lang="en-US" dirty="0" err="1"/>
              <a:t>Předčasná</a:t>
            </a:r>
            <a:r>
              <a:rPr lang="en-US" dirty="0"/>
              <a:t> (</a:t>
            </a:r>
            <a:r>
              <a:rPr lang="en-US" dirty="0" err="1"/>
              <a:t>preventabilní</a:t>
            </a:r>
            <a:r>
              <a:rPr lang="en-US" dirty="0"/>
              <a:t>) </a:t>
            </a:r>
            <a:r>
              <a:rPr lang="en-US" dirty="0" err="1"/>
              <a:t>úmrtí</a:t>
            </a:r>
            <a:r>
              <a:rPr lang="en-US" dirty="0"/>
              <a:t> – </a:t>
            </a:r>
            <a:r>
              <a:rPr lang="en-US" dirty="0" err="1"/>
              <a:t>Evropa</a:t>
            </a:r>
            <a:endParaRPr lang="en-US" dirty="0"/>
          </a:p>
        </p:txBody>
      </p:sp>
      <p:graphicFrame>
        <p:nvGraphicFramePr>
          <p:cNvPr id="15" name="Graf 14">
            <a:extLst>
              <a:ext uri="{FF2B5EF4-FFF2-40B4-BE49-F238E27FC236}">
                <a16:creationId xmlns:a16="http://schemas.microsoft.com/office/drawing/2014/main" id="{338BB859-23B2-42F3-BBA4-BE9A3B1AC824}"/>
              </a:ext>
            </a:extLst>
          </p:cNvPr>
          <p:cNvGraphicFramePr/>
          <p:nvPr/>
        </p:nvGraphicFramePr>
        <p:xfrm>
          <a:off x="1165860" y="1132952"/>
          <a:ext cx="2820924" cy="5896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Tabulka 15">
            <a:extLst>
              <a:ext uri="{FF2B5EF4-FFF2-40B4-BE49-F238E27FC236}">
                <a16:creationId xmlns:a16="http://schemas.microsoft.com/office/drawing/2014/main" id="{35840A00-3B11-42A8-8B58-06B3BC390604}"/>
              </a:ext>
            </a:extLst>
          </p:cNvPr>
          <p:cNvGraphicFramePr>
            <a:graphicFrameLocks noGrp="1"/>
          </p:cNvGraphicFramePr>
          <p:nvPr/>
        </p:nvGraphicFramePr>
        <p:xfrm>
          <a:off x="0" y="1501486"/>
          <a:ext cx="1405890" cy="5299380"/>
        </p:xfrm>
        <a:graphic>
          <a:graphicData uri="http://schemas.openxmlformats.org/drawingml/2006/table">
            <a:tbl>
              <a:tblPr>
                <a:tableStyleId>{5C22544A-7EE6-4342-B048-85BDC9FD1C3A}</a:tableStyleId>
              </a:tblPr>
              <a:tblGrid>
                <a:gridCol w="1405890">
                  <a:extLst>
                    <a:ext uri="{9D8B030D-6E8A-4147-A177-3AD203B41FA5}">
                      <a16:colId xmlns:a16="http://schemas.microsoft.com/office/drawing/2014/main" val="4114145676"/>
                    </a:ext>
                  </a:extLst>
                </a:gridCol>
              </a:tblGrid>
              <a:tr h="294410">
                <a:tc>
                  <a:txBody>
                    <a:bodyPr/>
                    <a:lstStyle/>
                    <a:p>
                      <a:pPr algn="r" fontAlgn="b"/>
                      <a:r>
                        <a:rPr lang="cs-CZ" sz="1400" b="0" i="0" u="none" strike="noStrike">
                          <a:solidFill>
                            <a:srgbClr val="000000"/>
                          </a:solidFill>
                          <a:effectLst/>
                          <a:latin typeface="Calibri" panose="020F0502020204030204" pitchFamily="34" charset="0"/>
                        </a:rPr>
                        <a:t>Litva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9932293"/>
                  </a:ext>
                </a:extLst>
              </a:tr>
              <a:tr h="294410">
                <a:tc>
                  <a:txBody>
                    <a:bodyPr/>
                    <a:lstStyle/>
                    <a:p>
                      <a:pPr algn="r" fontAlgn="b"/>
                      <a:r>
                        <a:rPr lang="cs-CZ" sz="1400" b="0" i="0" u="none" strike="noStrike">
                          <a:solidFill>
                            <a:srgbClr val="000000"/>
                          </a:solidFill>
                          <a:effectLst/>
                          <a:latin typeface="Calibri" panose="020F0502020204030204" pitchFamily="34" charset="0"/>
                        </a:rPr>
                        <a:t>Maďarsko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3781"/>
                  </a:ext>
                </a:extLst>
              </a:tr>
              <a:tr h="294410">
                <a:tc>
                  <a:txBody>
                    <a:bodyPr/>
                    <a:lstStyle/>
                    <a:p>
                      <a:pPr algn="r" fontAlgn="b"/>
                      <a:r>
                        <a:rPr lang="cs-CZ" sz="1400" b="0" i="0" u="none" strike="noStrike">
                          <a:solidFill>
                            <a:srgbClr val="000000"/>
                          </a:solidFill>
                          <a:effectLst/>
                          <a:latin typeface="Calibri" panose="020F0502020204030204" pitchFamily="34" charset="0"/>
                        </a:rPr>
                        <a:t>Lotyšsko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594815"/>
                  </a:ext>
                </a:extLst>
              </a:tr>
              <a:tr h="294410">
                <a:tc>
                  <a:txBody>
                    <a:bodyPr/>
                    <a:lstStyle/>
                    <a:p>
                      <a:pPr algn="r" fontAlgn="b"/>
                      <a:r>
                        <a:rPr lang="cs-CZ" sz="1400" b="0" i="0" u="none" strike="noStrike">
                          <a:solidFill>
                            <a:srgbClr val="000000"/>
                          </a:solidFill>
                          <a:effectLst/>
                          <a:latin typeface="Calibri" panose="020F0502020204030204" pitchFamily="34" charset="0"/>
                        </a:rPr>
                        <a:t>Rumunsko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1766242"/>
                  </a:ext>
                </a:extLst>
              </a:tr>
              <a:tr h="294410">
                <a:tc>
                  <a:txBody>
                    <a:bodyPr/>
                    <a:lstStyle/>
                    <a:p>
                      <a:pPr algn="r" fontAlgn="b"/>
                      <a:r>
                        <a:rPr lang="cs-CZ" sz="1400" b="0" i="0" u="none" strike="noStrike">
                          <a:solidFill>
                            <a:srgbClr val="000000"/>
                          </a:solidFill>
                          <a:effectLst/>
                          <a:latin typeface="Calibri" panose="020F0502020204030204" pitchFamily="34" charset="0"/>
                        </a:rPr>
                        <a:t>Slovensko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483862"/>
                  </a:ext>
                </a:extLst>
              </a:tr>
              <a:tr h="294410">
                <a:tc>
                  <a:txBody>
                    <a:bodyPr/>
                    <a:lstStyle/>
                    <a:p>
                      <a:pPr algn="r" fontAlgn="b"/>
                      <a:r>
                        <a:rPr lang="cs-CZ" sz="1400" b="0" i="0" u="none" strike="noStrike">
                          <a:solidFill>
                            <a:srgbClr val="000000"/>
                          </a:solidFill>
                          <a:effectLst/>
                          <a:latin typeface="Calibri" panose="020F0502020204030204" pitchFamily="34" charset="0"/>
                        </a:rPr>
                        <a:t>Chorvatsko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8809763"/>
                  </a:ext>
                </a:extLst>
              </a:tr>
              <a:tr h="294410">
                <a:tc>
                  <a:txBody>
                    <a:bodyPr/>
                    <a:lstStyle/>
                    <a:p>
                      <a:pPr algn="r" fontAlgn="b"/>
                      <a:r>
                        <a:rPr lang="cs-CZ" sz="1400" b="0" i="0" u="none" strike="noStrike">
                          <a:solidFill>
                            <a:srgbClr val="000000"/>
                          </a:solidFill>
                          <a:effectLst/>
                          <a:latin typeface="Calibri" panose="020F0502020204030204" pitchFamily="34" charset="0"/>
                        </a:rPr>
                        <a:t>Estonsko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0167062"/>
                  </a:ext>
                </a:extLst>
              </a:tr>
              <a:tr h="294410">
                <a:tc>
                  <a:txBody>
                    <a:bodyPr/>
                    <a:lstStyle/>
                    <a:p>
                      <a:pPr algn="r" fontAlgn="b"/>
                      <a:r>
                        <a:rPr lang="cs-CZ" sz="1400" b="1" i="0" u="none" strike="noStrike" dirty="0">
                          <a:solidFill>
                            <a:srgbClr val="000000"/>
                          </a:solidFill>
                          <a:effectLst/>
                          <a:latin typeface="Calibri" panose="020F0502020204030204" pitchFamily="34" charset="0"/>
                        </a:rPr>
                        <a:t>Česká republika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8013266"/>
                  </a:ext>
                </a:extLst>
              </a:tr>
              <a:tr h="294410">
                <a:tc>
                  <a:txBody>
                    <a:bodyPr/>
                    <a:lstStyle/>
                    <a:p>
                      <a:pPr algn="r" fontAlgn="b"/>
                      <a:r>
                        <a:rPr lang="cs-CZ" sz="1400" b="0" i="0" u="none" strike="noStrike">
                          <a:solidFill>
                            <a:srgbClr val="000000"/>
                          </a:solidFill>
                          <a:effectLst/>
                          <a:latin typeface="Calibri" panose="020F0502020204030204" pitchFamily="34" charset="0"/>
                        </a:rPr>
                        <a:t>Srbsko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4785860"/>
                  </a:ext>
                </a:extLst>
              </a:tr>
              <a:tr h="294410">
                <a:tc>
                  <a:txBody>
                    <a:bodyPr/>
                    <a:lstStyle/>
                    <a:p>
                      <a:pPr algn="r" fontAlgn="b"/>
                      <a:r>
                        <a:rPr lang="cs-CZ" sz="1400" b="0" i="0" u="none" strike="noStrike">
                          <a:solidFill>
                            <a:srgbClr val="000000"/>
                          </a:solidFill>
                          <a:effectLst/>
                          <a:latin typeface="Calibri" panose="020F0502020204030204" pitchFamily="34" charset="0"/>
                        </a:rPr>
                        <a:t>Polsko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079950"/>
                  </a:ext>
                </a:extLst>
              </a:tr>
              <a:tr h="294410">
                <a:tc>
                  <a:txBody>
                    <a:bodyPr/>
                    <a:lstStyle/>
                    <a:p>
                      <a:pPr algn="r" fontAlgn="b"/>
                      <a:r>
                        <a:rPr lang="cs-CZ" sz="1400" b="0" i="0" u="none" strike="noStrike">
                          <a:solidFill>
                            <a:srgbClr val="000000"/>
                          </a:solidFill>
                          <a:effectLst/>
                          <a:latin typeface="Calibri" panose="020F0502020204030204" pitchFamily="34" charset="0"/>
                        </a:rPr>
                        <a:t>Bulharsko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7160323"/>
                  </a:ext>
                </a:extLst>
              </a:tr>
              <a:tr h="294410">
                <a:tc>
                  <a:txBody>
                    <a:bodyPr/>
                    <a:lstStyle/>
                    <a:p>
                      <a:pPr algn="r" fontAlgn="b"/>
                      <a:r>
                        <a:rPr lang="cs-CZ" sz="1400" b="0" i="0" u="none" strike="noStrike">
                          <a:solidFill>
                            <a:srgbClr val="000000"/>
                          </a:solidFill>
                          <a:effectLst/>
                          <a:latin typeface="Calibri" panose="020F0502020204030204" pitchFamily="34" charset="0"/>
                        </a:rPr>
                        <a:t>Slovinsko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17027639"/>
                  </a:ext>
                </a:extLst>
              </a:tr>
              <a:tr h="294410">
                <a:tc>
                  <a:txBody>
                    <a:bodyPr/>
                    <a:lstStyle/>
                    <a:p>
                      <a:pPr algn="r" fontAlgn="b"/>
                      <a:r>
                        <a:rPr lang="cs-CZ" sz="1400" b="1" i="0" u="none" strike="noStrike" dirty="0">
                          <a:solidFill>
                            <a:srgbClr val="DA2128"/>
                          </a:solidFill>
                          <a:effectLst/>
                          <a:latin typeface="Calibri" panose="020F0502020204030204" pitchFamily="34" charset="0"/>
                        </a:rPr>
                        <a:t>HKK</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6173409"/>
                  </a:ext>
                </a:extLst>
              </a:tr>
              <a:tr h="294410">
                <a:tc>
                  <a:txBody>
                    <a:bodyPr/>
                    <a:lstStyle/>
                    <a:p>
                      <a:pPr algn="r" fontAlgn="b"/>
                      <a:r>
                        <a:rPr lang="cs-CZ" sz="1400" b="0" i="0" u="none" strike="noStrike">
                          <a:solidFill>
                            <a:srgbClr val="000000"/>
                          </a:solidFill>
                          <a:effectLst/>
                          <a:latin typeface="Calibri" panose="020F0502020204030204" pitchFamily="34" charset="0"/>
                        </a:rPr>
                        <a:t>Turecko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1991157"/>
                  </a:ext>
                </a:extLst>
              </a:tr>
              <a:tr h="294410">
                <a:tc>
                  <a:txBody>
                    <a:bodyPr/>
                    <a:lstStyle/>
                    <a:p>
                      <a:pPr algn="r" fontAlgn="b"/>
                      <a:r>
                        <a:rPr lang="cs-CZ" sz="1400" b="0" i="0" u="none" strike="noStrike">
                          <a:solidFill>
                            <a:srgbClr val="000000"/>
                          </a:solidFill>
                          <a:effectLst/>
                          <a:latin typeface="Calibri" panose="020F0502020204030204" pitchFamily="34" charset="0"/>
                        </a:rPr>
                        <a:t>Rakousko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067476"/>
                  </a:ext>
                </a:extLst>
              </a:tr>
              <a:tr h="294410">
                <a:tc>
                  <a:txBody>
                    <a:bodyPr/>
                    <a:lstStyle/>
                    <a:p>
                      <a:pPr algn="r" fontAlgn="b"/>
                      <a:r>
                        <a:rPr lang="cs-CZ" sz="1400" b="0" i="0" u="none" strike="noStrike">
                          <a:solidFill>
                            <a:srgbClr val="000000"/>
                          </a:solidFill>
                          <a:effectLst/>
                          <a:latin typeface="Calibri" panose="020F0502020204030204" pitchFamily="34" charset="0"/>
                        </a:rPr>
                        <a:t>Belgie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2264883"/>
                  </a:ext>
                </a:extLst>
              </a:tr>
              <a:tr h="294410">
                <a:tc>
                  <a:txBody>
                    <a:bodyPr/>
                    <a:lstStyle/>
                    <a:p>
                      <a:pPr algn="r" fontAlgn="b"/>
                      <a:r>
                        <a:rPr lang="cs-CZ" sz="1400" b="0" i="0" u="none" strike="noStrike">
                          <a:solidFill>
                            <a:srgbClr val="000000"/>
                          </a:solidFill>
                          <a:effectLst/>
                          <a:latin typeface="Calibri" panose="020F0502020204030204" pitchFamily="34" charset="0"/>
                        </a:rPr>
                        <a:t>Německo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51397"/>
                  </a:ext>
                </a:extLst>
              </a:tr>
              <a:tr h="294410">
                <a:tc>
                  <a:txBody>
                    <a:bodyPr/>
                    <a:lstStyle/>
                    <a:p>
                      <a:pPr algn="r" fontAlgn="b"/>
                      <a:r>
                        <a:rPr lang="cs-CZ" sz="1400" b="0" i="0" u="none" strike="noStrike" dirty="0">
                          <a:solidFill>
                            <a:srgbClr val="000000"/>
                          </a:solidFill>
                          <a:effectLst/>
                          <a:latin typeface="Calibri" panose="020F0502020204030204" pitchFamily="34" charset="0"/>
                        </a:rPr>
                        <a:t>Finsko</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5047968"/>
                  </a:ext>
                </a:extLst>
              </a:tr>
            </a:tbl>
          </a:graphicData>
        </a:graphic>
      </p:graphicFrame>
    </p:spTree>
    <p:extLst>
      <p:ext uri="{BB962C8B-B14F-4D97-AF65-F5344CB8AC3E}">
        <p14:creationId xmlns:p14="http://schemas.microsoft.com/office/powerpoint/2010/main" val="1419886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Zástupný symbol pro obsah 3">
            <a:extLst>
              <a:ext uri="{FF2B5EF4-FFF2-40B4-BE49-F238E27FC236}">
                <a16:creationId xmlns:a16="http://schemas.microsoft.com/office/drawing/2014/main" id="{C88D4BBE-47DB-4832-BC6F-7CDF4DD8971F}"/>
              </a:ext>
            </a:extLst>
          </p:cNvPr>
          <p:cNvGraphicFramePr>
            <a:graphicFrameLocks/>
          </p:cNvGraphicFramePr>
          <p:nvPr>
            <p:extLst>
              <p:ext uri="{D42A27DB-BD31-4B8C-83A1-F6EECF244321}">
                <p14:modId xmlns:p14="http://schemas.microsoft.com/office/powerpoint/2010/main" val="1303168081"/>
              </p:ext>
            </p:extLst>
          </p:nvPr>
        </p:nvGraphicFramePr>
        <p:xfrm>
          <a:off x="210317" y="1260189"/>
          <a:ext cx="6355294" cy="456161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48414" y="635437"/>
            <a:ext cx="3424592" cy="307777"/>
          </a:xfrm>
          <a:prstGeom prst="rect">
            <a:avLst/>
          </a:prstGeom>
          <a:noFill/>
        </p:spPr>
        <p:txBody>
          <a:bodyPr wrap="none" rtlCol="0">
            <a:spAutoFit/>
          </a:bodyPr>
          <a:lstStyle/>
          <a:p>
            <a:r>
              <a:rPr lang="cs-CZ" sz="1400" dirty="0"/>
              <a:t>Zdroj: List o prohlídce zemřelého 2007–2017</a:t>
            </a:r>
            <a:endParaRPr lang="en-US" sz="1400" dirty="0"/>
          </a:p>
        </p:txBody>
      </p:sp>
      <p:sp>
        <p:nvSpPr>
          <p:cNvPr id="8" name="TextBox 7"/>
          <p:cNvSpPr txBox="1"/>
          <p:nvPr/>
        </p:nvSpPr>
        <p:spPr>
          <a:xfrm>
            <a:off x="7467600" y="1330036"/>
            <a:ext cx="4267200" cy="4170218"/>
          </a:xfrm>
          <a:prstGeom prst="rect">
            <a:avLst/>
          </a:prstGeom>
          <a:noFill/>
          <a:ln>
            <a:noFill/>
          </a:ln>
        </p:spPr>
        <p:txBody>
          <a:bodyPr wrap="square" rtlCol="0">
            <a:noAutofit/>
          </a:bodyPr>
          <a:lstStyle/>
          <a:p>
            <a:r>
              <a:rPr lang="cs-CZ" sz="1400" dirty="0"/>
              <a:t>V poslední dekádě lze pozorovat mírný pozitivní  trend poklesu předčasných úmrtí. Podíl předčasných úmrtí klesá v ČR významně progresivněji u mužů než u žen, avšak v průběhu let se udržuje výrazný rozdíl v předčasných úmrtích mezi muži a ženami v neprospěch mužů. Výrazná disbalance mezi muži a ženami (tj. téměř dvojnásobný podíl předčasných úmrtí u mužů) v podílu preventabilních úmrtí bude z velké části zapříčiněna životním stylem a je tedy do značné míry ovlivnitelná zvyšováním zdravotní gramotnosti.</a:t>
            </a:r>
          </a:p>
          <a:p>
            <a:endParaRPr lang="cs-CZ" sz="1400" dirty="0"/>
          </a:p>
          <a:p>
            <a:r>
              <a:rPr lang="cs-CZ" sz="1400" dirty="0"/>
              <a:t>Populace HKK vykazuje hodnoty dlouhodobě pod průměrem ČR, s mírným klesajícím trendem.</a:t>
            </a:r>
          </a:p>
        </p:txBody>
      </p:sp>
      <p:sp>
        <p:nvSpPr>
          <p:cNvPr id="11" name="TextovéPole 10"/>
          <p:cNvSpPr txBox="1"/>
          <p:nvPr/>
        </p:nvSpPr>
        <p:spPr>
          <a:xfrm rot="16200000">
            <a:off x="-719318" y="2633253"/>
            <a:ext cx="2167049" cy="307777"/>
          </a:xfrm>
          <a:prstGeom prst="rect">
            <a:avLst/>
          </a:prstGeom>
          <a:noFill/>
        </p:spPr>
        <p:txBody>
          <a:bodyPr wrap="square" rtlCol="0">
            <a:spAutoFit/>
          </a:bodyPr>
          <a:lstStyle/>
          <a:p>
            <a:r>
              <a:rPr lang="cs-CZ" sz="1400" dirty="0"/>
              <a:t>Podíl úmrtí</a:t>
            </a:r>
          </a:p>
        </p:txBody>
      </p:sp>
      <p:sp>
        <p:nvSpPr>
          <p:cNvPr id="13" name="TextovéPole 12"/>
          <p:cNvSpPr txBox="1"/>
          <p:nvPr/>
        </p:nvSpPr>
        <p:spPr>
          <a:xfrm>
            <a:off x="3123477" y="5500254"/>
            <a:ext cx="1512168" cy="307777"/>
          </a:xfrm>
          <a:prstGeom prst="rect">
            <a:avLst/>
          </a:prstGeom>
          <a:noFill/>
        </p:spPr>
        <p:txBody>
          <a:bodyPr wrap="square" rtlCol="0">
            <a:spAutoFit/>
          </a:bodyPr>
          <a:lstStyle/>
          <a:p>
            <a:r>
              <a:rPr lang="cs-CZ" sz="1400" dirty="0"/>
              <a:t>Rok</a:t>
            </a:r>
          </a:p>
        </p:txBody>
      </p:sp>
      <p:sp>
        <p:nvSpPr>
          <p:cNvPr id="4" name="Ovál 3"/>
          <p:cNvSpPr/>
          <p:nvPr/>
        </p:nvSpPr>
        <p:spPr>
          <a:xfrm>
            <a:off x="7651224" y="4825254"/>
            <a:ext cx="180123" cy="180123"/>
          </a:xfrm>
          <a:prstGeom prst="ellipse">
            <a:avLst/>
          </a:prstGeom>
          <a:solidFill>
            <a:srgbClr val="037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vál 13"/>
          <p:cNvSpPr/>
          <p:nvPr/>
        </p:nvSpPr>
        <p:spPr>
          <a:xfrm>
            <a:off x="7651224" y="5175685"/>
            <a:ext cx="180123" cy="180123"/>
          </a:xfrm>
          <a:prstGeom prst="ellipse">
            <a:avLst/>
          </a:prstGeom>
          <a:solidFill>
            <a:srgbClr val="8CC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5" name="Ovál 14"/>
          <p:cNvSpPr/>
          <p:nvPr/>
        </p:nvSpPr>
        <p:spPr>
          <a:xfrm>
            <a:off x="7651224" y="5526116"/>
            <a:ext cx="180123" cy="180123"/>
          </a:xfrm>
          <a:prstGeom prst="ellipse">
            <a:avLst/>
          </a:prstGeom>
          <a:solidFill>
            <a:srgbClr val="DA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TextovéPole 4"/>
          <p:cNvSpPr txBox="1"/>
          <p:nvPr/>
        </p:nvSpPr>
        <p:spPr>
          <a:xfrm>
            <a:off x="8035886" y="4683267"/>
            <a:ext cx="1497330" cy="369332"/>
          </a:xfrm>
          <a:prstGeom prst="rect">
            <a:avLst/>
          </a:prstGeom>
          <a:noFill/>
        </p:spPr>
        <p:txBody>
          <a:bodyPr wrap="square" rtlCol="0">
            <a:spAutoFit/>
          </a:bodyPr>
          <a:lstStyle/>
          <a:p>
            <a:r>
              <a:rPr lang="cs-CZ" dirty="0"/>
              <a:t>Celkem ČR</a:t>
            </a:r>
          </a:p>
        </p:txBody>
      </p:sp>
      <p:sp>
        <p:nvSpPr>
          <p:cNvPr id="16" name="TextovéPole 15"/>
          <p:cNvSpPr txBox="1"/>
          <p:nvPr/>
        </p:nvSpPr>
        <p:spPr>
          <a:xfrm>
            <a:off x="8054174" y="5043455"/>
            <a:ext cx="1497330" cy="369332"/>
          </a:xfrm>
          <a:prstGeom prst="rect">
            <a:avLst/>
          </a:prstGeom>
          <a:noFill/>
        </p:spPr>
        <p:txBody>
          <a:bodyPr wrap="square" rtlCol="0">
            <a:spAutoFit/>
          </a:bodyPr>
          <a:lstStyle/>
          <a:p>
            <a:r>
              <a:rPr lang="cs-CZ" dirty="0"/>
              <a:t>Muži</a:t>
            </a:r>
          </a:p>
        </p:txBody>
      </p:sp>
      <p:sp>
        <p:nvSpPr>
          <p:cNvPr id="17" name="TextovéPole 16"/>
          <p:cNvSpPr txBox="1"/>
          <p:nvPr/>
        </p:nvSpPr>
        <p:spPr>
          <a:xfrm>
            <a:off x="8054174" y="5431511"/>
            <a:ext cx="1497330" cy="369332"/>
          </a:xfrm>
          <a:prstGeom prst="rect">
            <a:avLst/>
          </a:prstGeom>
          <a:noFill/>
        </p:spPr>
        <p:txBody>
          <a:bodyPr wrap="square" rtlCol="0">
            <a:spAutoFit/>
          </a:bodyPr>
          <a:lstStyle/>
          <a:p>
            <a:r>
              <a:rPr lang="cs-CZ" dirty="0"/>
              <a:t>Ženy</a:t>
            </a:r>
          </a:p>
        </p:txBody>
      </p:sp>
      <p:sp>
        <p:nvSpPr>
          <p:cNvPr id="2" name="Title 1"/>
          <p:cNvSpPr>
            <a:spLocks noGrp="1"/>
          </p:cNvSpPr>
          <p:nvPr>
            <p:ph type="title"/>
          </p:nvPr>
        </p:nvSpPr>
        <p:spPr>
          <a:xfrm>
            <a:off x="245159" y="141969"/>
            <a:ext cx="10515600" cy="631595"/>
          </a:xfrm>
        </p:spPr>
        <p:txBody>
          <a:bodyPr>
            <a:normAutofit/>
          </a:bodyPr>
          <a:lstStyle/>
          <a:p>
            <a:r>
              <a:rPr lang="en-US" dirty="0" err="1"/>
              <a:t>Předčasná</a:t>
            </a:r>
            <a:r>
              <a:rPr lang="en-US" dirty="0"/>
              <a:t> (</a:t>
            </a:r>
            <a:r>
              <a:rPr lang="en-US" dirty="0" err="1"/>
              <a:t>preventabilní</a:t>
            </a:r>
            <a:r>
              <a:rPr lang="en-US" dirty="0"/>
              <a:t>) </a:t>
            </a:r>
            <a:r>
              <a:rPr lang="en-US" dirty="0" err="1"/>
              <a:t>úmrtí</a:t>
            </a:r>
            <a:r>
              <a:rPr lang="en-US" dirty="0"/>
              <a:t> – trend ČR</a:t>
            </a:r>
            <a:r>
              <a:rPr lang="cs-CZ" dirty="0"/>
              <a:t> a HKK</a:t>
            </a:r>
            <a:endParaRPr lang="en-US" dirty="0"/>
          </a:p>
        </p:txBody>
      </p:sp>
      <p:sp>
        <p:nvSpPr>
          <p:cNvPr id="3" name="Rectangle 2"/>
          <p:cNvSpPr/>
          <p:nvPr/>
        </p:nvSpPr>
        <p:spPr>
          <a:xfrm>
            <a:off x="7651224" y="5949442"/>
            <a:ext cx="154170" cy="17799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ovéPole 16"/>
          <p:cNvSpPr txBox="1"/>
          <p:nvPr/>
        </p:nvSpPr>
        <p:spPr>
          <a:xfrm>
            <a:off x="8054174" y="5832997"/>
            <a:ext cx="1497330" cy="369332"/>
          </a:xfrm>
          <a:prstGeom prst="rect">
            <a:avLst/>
          </a:prstGeom>
          <a:noFill/>
        </p:spPr>
        <p:txBody>
          <a:bodyPr wrap="square" rtlCol="0">
            <a:spAutoFit/>
          </a:bodyPr>
          <a:lstStyle/>
          <a:p>
            <a:r>
              <a:rPr lang="cs-CZ" dirty="0"/>
              <a:t>HKK</a:t>
            </a:r>
          </a:p>
        </p:txBody>
      </p:sp>
    </p:spTree>
    <p:extLst>
      <p:ext uri="{BB962C8B-B14F-4D97-AF65-F5344CB8AC3E}">
        <p14:creationId xmlns:p14="http://schemas.microsoft.com/office/powerpoint/2010/main" val="21961500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254" y="589717"/>
            <a:ext cx="3424592" cy="307777"/>
          </a:xfrm>
          <a:prstGeom prst="rect">
            <a:avLst/>
          </a:prstGeom>
          <a:noFill/>
        </p:spPr>
        <p:txBody>
          <a:bodyPr wrap="none" rtlCol="0">
            <a:spAutoFit/>
          </a:bodyPr>
          <a:lstStyle/>
          <a:p>
            <a:r>
              <a:rPr lang="cs-CZ" sz="1400" dirty="0"/>
              <a:t>Zdroj: List o prohlídce zemřelého </a:t>
            </a:r>
            <a:r>
              <a:rPr lang="cs-CZ" sz="1400" dirty="0" smtClean="0"/>
              <a:t>2007–2018</a:t>
            </a:r>
            <a:endParaRPr lang="en-US" sz="1400" dirty="0"/>
          </a:p>
        </p:txBody>
      </p:sp>
      <p:sp>
        <p:nvSpPr>
          <p:cNvPr id="13" name="TextovéPole 12"/>
          <p:cNvSpPr txBox="1"/>
          <p:nvPr/>
        </p:nvSpPr>
        <p:spPr>
          <a:xfrm>
            <a:off x="1863851" y="806519"/>
            <a:ext cx="4181382" cy="307777"/>
          </a:xfrm>
          <a:prstGeom prst="rect">
            <a:avLst/>
          </a:prstGeom>
          <a:noFill/>
        </p:spPr>
        <p:txBody>
          <a:bodyPr wrap="square" rtlCol="0">
            <a:spAutoFit/>
          </a:bodyPr>
          <a:lstStyle/>
          <a:p>
            <a:pPr algn="ctr"/>
            <a:r>
              <a:rPr lang="cs-CZ" sz="1400" dirty="0"/>
              <a:t>Podíl úmrtí</a:t>
            </a:r>
          </a:p>
        </p:txBody>
      </p:sp>
      <p:sp>
        <p:nvSpPr>
          <p:cNvPr id="2" name="Title 1"/>
          <p:cNvSpPr>
            <a:spLocks noGrp="1"/>
          </p:cNvSpPr>
          <p:nvPr>
            <p:ph type="title"/>
          </p:nvPr>
        </p:nvSpPr>
        <p:spPr>
          <a:xfrm>
            <a:off x="126287" y="96249"/>
            <a:ext cx="10515600" cy="631595"/>
          </a:xfrm>
        </p:spPr>
        <p:txBody>
          <a:bodyPr>
            <a:normAutofit/>
          </a:bodyPr>
          <a:lstStyle/>
          <a:p>
            <a:r>
              <a:rPr lang="en-US" dirty="0" err="1"/>
              <a:t>Předčasná</a:t>
            </a:r>
            <a:r>
              <a:rPr lang="en-US" dirty="0"/>
              <a:t> (</a:t>
            </a:r>
            <a:r>
              <a:rPr lang="en-US" dirty="0" err="1"/>
              <a:t>preventabilní</a:t>
            </a:r>
            <a:r>
              <a:rPr lang="en-US" dirty="0"/>
              <a:t>) </a:t>
            </a:r>
            <a:r>
              <a:rPr lang="en-US" dirty="0" err="1"/>
              <a:t>úmrtí</a:t>
            </a:r>
            <a:r>
              <a:rPr lang="cs-CZ" dirty="0"/>
              <a:t> </a:t>
            </a:r>
            <a:r>
              <a:rPr lang="cs-CZ" dirty="0" smtClean="0"/>
              <a:t>- muži</a:t>
            </a:r>
            <a:endParaRPr lang="en-US" dirty="0"/>
          </a:p>
        </p:txBody>
      </p:sp>
      <p:sp>
        <p:nvSpPr>
          <p:cNvPr id="3" name="Rectangle 2"/>
          <p:cNvSpPr/>
          <p:nvPr/>
        </p:nvSpPr>
        <p:spPr>
          <a:xfrm>
            <a:off x="628153" y="6236904"/>
            <a:ext cx="11563847" cy="62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Graf 13"/>
          <p:cNvGraphicFramePr/>
          <p:nvPr>
            <p:extLst/>
          </p:nvPr>
        </p:nvGraphicFramePr>
        <p:xfrm>
          <a:off x="3115203" y="1071230"/>
          <a:ext cx="3818072" cy="58964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ulka 14"/>
          <p:cNvGraphicFramePr>
            <a:graphicFrameLocks noGrp="1"/>
          </p:cNvGraphicFramePr>
          <p:nvPr>
            <p:extLst/>
          </p:nvPr>
        </p:nvGraphicFramePr>
        <p:xfrm>
          <a:off x="-39359" y="1439764"/>
          <a:ext cx="3478546" cy="5303940"/>
        </p:xfrm>
        <a:graphic>
          <a:graphicData uri="http://schemas.openxmlformats.org/drawingml/2006/table">
            <a:tbl>
              <a:tblPr>
                <a:tableStyleId>{5C22544A-7EE6-4342-B048-85BDC9FD1C3A}</a:tableStyleId>
              </a:tblPr>
              <a:tblGrid>
                <a:gridCol w="3478546">
                  <a:extLst>
                    <a:ext uri="{9D8B030D-6E8A-4147-A177-3AD203B41FA5}">
                      <a16:colId xmlns:a16="http://schemas.microsoft.com/office/drawing/2014/main" val="708462916"/>
                    </a:ext>
                  </a:extLst>
                </a:gridCol>
              </a:tblGrid>
              <a:tr h="265197">
                <a:tc>
                  <a:txBody>
                    <a:bodyPr/>
                    <a:lstStyle/>
                    <a:p>
                      <a:pPr algn="r" rtl="0" fontAlgn="b"/>
                      <a:r>
                        <a:rPr lang="cs-CZ" sz="1400" b="0" i="0" u="none" strike="noStrike">
                          <a:solidFill>
                            <a:srgbClr val="000000"/>
                          </a:solidFill>
                          <a:effectLst/>
                          <a:latin typeface="Calibri" panose="020F0502020204030204" pitchFamily="34" charset="0"/>
                        </a:rPr>
                        <a:t>Ischemická choroba srdeční</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4294322"/>
                  </a:ext>
                </a:extLst>
              </a:tr>
              <a:tr h="265197">
                <a:tc>
                  <a:txBody>
                    <a:bodyPr/>
                    <a:lstStyle/>
                    <a:p>
                      <a:pPr algn="r" rtl="0" fontAlgn="b"/>
                      <a:r>
                        <a:rPr lang="cs-CZ" sz="1400" b="0" i="0" u="none" strike="noStrike">
                          <a:solidFill>
                            <a:srgbClr val="000000"/>
                          </a:solidFill>
                          <a:effectLst/>
                          <a:latin typeface="Calibri" panose="020F0502020204030204" pitchFamily="34" charset="0"/>
                        </a:rPr>
                        <a:t>Zhoubný novotvar průdušnice, bronchu a plic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380684"/>
                  </a:ext>
                </a:extLst>
              </a:tr>
              <a:tr h="265197">
                <a:tc>
                  <a:txBody>
                    <a:bodyPr/>
                    <a:lstStyle/>
                    <a:p>
                      <a:pPr algn="r" rtl="0" fontAlgn="b"/>
                      <a:r>
                        <a:rPr lang="cs-CZ" sz="1400" b="0" i="0" u="none" strike="noStrike">
                          <a:solidFill>
                            <a:srgbClr val="000000"/>
                          </a:solidFill>
                          <a:effectLst/>
                          <a:latin typeface="Calibri" panose="020F0502020204030204" pitchFamily="34" charset="0"/>
                        </a:rPr>
                        <a:t>Úrazy</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3959143"/>
                  </a:ext>
                </a:extLst>
              </a:tr>
              <a:tr h="265197">
                <a:tc>
                  <a:txBody>
                    <a:bodyPr/>
                    <a:lstStyle/>
                    <a:p>
                      <a:pPr algn="r" rtl="0" fontAlgn="b"/>
                      <a:r>
                        <a:rPr lang="cs-CZ" sz="1400" b="0" i="0" u="none" strike="noStrike">
                          <a:solidFill>
                            <a:srgbClr val="000000"/>
                          </a:solidFill>
                          <a:effectLst/>
                          <a:latin typeface="Calibri" panose="020F0502020204030204" pitchFamily="34" charset="0"/>
                        </a:rPr>
                        <a:t>Sebevražda a sebepoškozování</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994875"/>
                  </a:ext>
                </a:extLst>
              </a:tr>
              <a:tr h="265197">
                <a:tc>
                  <a:txBody>
                    <a:bodyPr/>
                    <a:lstStyle/>
                    <a:p>
                      <a:pPr algn="r" rtl="0" fontAlgn="b"/>
                      <a:r>
                        <a:rPr lang="cs-CZ" sz="1400" b="0" i="0" u="none" strike="noStrike">
                          <a:solidFill>
                            <a:srgbClr val="000000"/>
                          </a:solidFill>
                          <a:effectLst/>
                          <a:latin typeface="Calibri" panose="020F0502020204030204" pitchFamily="34" charset="0"/>
                        </a:rPr>
                        <a:t>Následky abúzu alkoholu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3768633"/>
                  </a:ext>
                </a:extLst>
              </a:tr>
              <a:tr h="265197">
                <a:tc>
                  <a:txBody>
                    <a:bodyPr/>
                    <a:lstStyle/>
                    <a:p>
                      <a:pPr algn="r" rtl="0" fontAlgn="b"/>
                      <a:r>
                        <a:rPr lang="cs-CZ" sz="1400" b="0" i="0" u="none" strike="noStrike">
                          <a:solidFill>
                            <a:srgbClr val="000000"/>
                          </a:solidFill>
                          <a:effectLst/>
                          <a:latin typeface="Calibri" panose="020F0502020204030204" pitchFamily="34" charset="0"/>
                        </a:rPr>
                        <a:t>Zhoubný novotvar tlustého střeva a konečníku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1110435"/>
                  </a:ext>
                </a:extLst>
              </a:tr>
              <a:tr h="265197">
                <a:tc>
                  <a:txBody>
                    <a:bodyPr/>
                    <a:lstStyle/>
                    <a:p>
                      <a:pPr algn="r" rtl="0" fontAlgn="b"/>
                      <a:r>
                        <a:rPr lang="cs-CZ" sz="1400" b="0" i="0" u="none" strike="noStrike">
                          <a:solidFill>
                            <a:srgbClr val="000000"/>
                          </a:solidFill>
                          <a:effectLst/>
                          <a:latin typeface="Calibri" panose="020F0502020204030204" pitchFamily="34" charset="0"/>
                        </a:rPr>
                        <a:t>Chronická obstrukční plicní nemoc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2843775"/>
                  </a:ext>
                </a:extLst>
              </a:tr>
              <a:tr h="265197">
                <a:tc>
                  <a:txBody>
                    <a:bodyPr/>
                    <a:lstStyle/>
                    <a:p>
                      <a:pPr algn="r" rtl="0" fontAlgn="b"/>
                      <a:r>
                        <a:rPr lang="cs-CZ" sz="1400" b="0" i="0" u="none" strike="noStrike">
                          <a:solidFill>
                            <a:srgbClr val="000000"/>
                          </a:solidFill>
                          <a:effectLst/>
                          <a:latin typeface="Calibri" panose="020F0502020204030204" pitchFamily="34" charset="0"/>
                        </a:rPr>
                        <a:t>Dopravní nehody</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0558433"/>
                  </a:ext>
                </a:extLst>
              </a:tr>
              <a:tr h="265197">
                <a:tc>
                  <a:txBody>
                    <a:bodyPr/>
                    <a:lstStyle/>
                    <a:p>
                      <a:pPr algn="r" rtl="0" fontAlgn="b"/>
                      <a:r>
                        <a:rPr lang="cs-CZ" sz="1400" b="0" i="0" u="none" strike="noStrike">
                          <a:solidFill>
                            <a:srgbClr val="000000"/>
                          </a:solidFill>
                          <a:effectLst/>
                          <a:latin typeface="Calibri" panose="020F0502020204030204" pitchFamily="34" charset="0"/>
                        </a:rPr>
                        <a:t>Zápal plic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5746070"/>
                  </a:ext>
                </a:extLst>
              </a:tr>
              <a:tr h="265197">
                <a:tc>
                  <a:txBody>
                    <a:bodyPr/>
                    <a:lstStyle/>
                    <a:p>
                      <a:pPr algn="r" rtl="0" fontAlgn="b"/>
                      <a:r>
                        <a:rPr lang="cs-CZ" sz="1400" b="0" i="0" u="none" strike="noStrike">
                          <a:solidFill>
                            <a:srgbClr val="000000"/>
                          </a:solidFill>
                          <a:effectLst/>
                          <a:latin typeface="Calibri" panose="020F0502020204030204" pitchFamily="34" charset="0"/>
                        </a:rPr>
                        <a:t>Zhoubný novotvar rtu, ústní dutiny a hltanu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3534870"/>
                  </a:ext>
                </a:extLst>
              </a:tr>
              <a:tr h="265197">
                <a:tc>
                  <a:txBody>
                    <a:bodyPr/>
                    <a:lstStyle/>
                    <a:p>
                      <a:pPr algn="r" rtl="0" fontAlgn="b"/>
                      <a:r>
                        <a:rPr lang="cs-CZ" sz="1400" b="0" i="0" u="none" strike="noStrike">
                          <a:solidFill>
                            <a:srgbClr val="000000"/>
                          </a:solidFill>
                          <a:effectLst/>
                          <a:latin typeface="Calibri" panose="020F0502020204030204" pitchFamily="34" charset="0"/>
                        </a:rPr>
                        <a:t>Zhoubný novotvar žaludku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9370783"/>
                  </a:ext>
                </a:extLst>
              </a:tr>
              <a:tr h="265197">
                <a:tc>
                  <a:txBody>
                    <a:bodyPr/>
                    <a:lstStyle/>
                    <a:p>
                      <a:pPr algn="r" rtl="0" fontAlgn="b"/>
                      <a:r>
                        <a:rPr lang="cs-CZ" sz="1400" b="0" i="0" u="none" strike="noStrike">
                          <a:solidFill>
                            <a:srgbClr val="000000"/>
                          </a:solidFill>
                          <a:effectLst/>
                          <a:latin typeface="Calibri" panose="020F0502020204030204" pitchFamily="34" charset="0"/>
                        </a:rPr>
                        <a:t>DVT s plicní embolií</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887370"/>
                  </a:ext>
                </a:extLst>
              </a:tr>
              <a:tr h="265197">
                <a:tc>
                  <a:txBody>
                    <a:bodyPr/>
                    <a:lstStyle/>
                    <a:p>
                      <a:pPr algn="r" rtl="0" fontAlgn="b"/>
                      <a:r>
                        <a:rPr lang="cs-CZ" sz="1400" b="0" i="0" u="none" strike="noStrike">
                          <a:solidFill>
                            <a:srgbClr val="000000"/>
                          </a:solidFill>
                          <a:effectLst/>
                          <a:latin typeface="Calibri" panose="020F0502020204030204" pitchFamily="34" charset="0"/>
                        </a:rPr>
                        <a:t>Zhoubný novotvar jater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1574895"/>
                  </a:ext>
                </a:extLst>
              </a:tr>
              <a:tr h="265197">
                <a:tc>
                  <a:txBody>
                    <a:bodyPr/>
                    <a:lstStyle/>
                    <a:p>
                      <a:pPr algn="r" rtl="0" fontAlgn="b"/>
                      <a:r>
                        <a:rPr lang="cs-CZ" sz="1400" b="0" i="0" u="none" strike="noStrike">
                          <a:solidFill>
                            <a:srgbClr val="000000"/>
                          </a:solidFill>
                          <a:effectLst/>
                          <a:latin typeface="Calibri" panose="020F0502020204030204" pitchFamily="34" charset="0"/>
                        </a:rPr>
                        <a:t>Zhoubný novotvar jícnu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3108476"/>
                  </a:ext>
                </a:extLst>
              </a:tr>
              <a:tr h="265197">
                <a:tc>
                  <a:txBody>
                    <a:bodyPr/>
                    <a:lstStyle/>
                    <a:p>
                      <a:pPr algn="r" rtl="0" fontAlgn="b"/>
                      <a:r>
                        <a:rPr lang="cs-CZ" sz="1400" b="0" i="0" u="none" strike="noStrike">
                          <a:solidFill>
                            <a:srgbClr val="000000"/>
                          </a:solidFill>
                          <a:effectLst/>
                          <a:latin typeface="Calibri" panose="020F0502020204030204" pitchFamily="34" charset="0"/>
                        </a:rPr>
                        <a:t>Aneurysma a disekce aorty</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795754"/>
                  </a:ext>
                </a:extLst>
              </a:tr>
              <a:tr h="265197">
                <a:tc>
                  <a:txBody>
                    <a:bodyPr/>
                    <a:lstStyle/>
                    <a:p>
                      <a:pPr algn="r" rtl="0" fontAlgn="b"/>
                      <a:r>
                        <a:rPr lang="cs-CZ" sz="1400" b="0" i="0" u="none" strike="noStrike">
                          <a:solidFill>
                            <a:srgbClr val="000000"/>
                          </a:solidFill>
                          <a:effectLst/>
                          <a:latin typeface="Calibri" panose="020F0502020204030204" pitchFamily="34" charset="0"/>
                        </a:rPr>
                        <a:t>Maligní melanom kůže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0600866"/>
                  </a:ext>
                </a:extLst>
              </a:tr>
              <a:tr h="265197">
                <a:tc>
                  <a:txBody>
                    <a:bodyPr/>
                    <a:lstStyle/>
                    <a:p>
                      <a:pPr algn="r" rtl="0" fontAlgn="b"/>
                      <a:r>
                        <a:rPr lang="cs-CZ" sz="1400" b="0" i="0" u="none" strike="noStrike">
                          <a:solidFill>
                            <a:srgbClr val="000000"/>
                          </a:solidFill>
                          <a:effectLst/>
                          <a:latin typeface="Calibri" panose="020F0502020204030204" pitchFamily="34" charset="0"/>
                        </a:rPr>
                        <a:t>Komplikace během chirurgické a lékařské péče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465692"/>
                  </a:ext>
                </a:extLst>
              </a:tr>
              <a:tr h="265197">
                <a:tc>
                  <a:txBody>
                    <a:bodyPr/>
                    <a:lstStyle/>
                    <a:p>
                      <a:pPr algn="r" rtl="0" fontAlgn="b"/>
                      <a:r>
                        <a:rPr lang="cs-CZ" sz="1400" b="0" i="0" u="none" strike="noStrike">
                          <a:solidFill>
                            <a:srgbClr val="000000"/>
                          </a:solidFill>
                          <a:effectLst/>
                          <a:latin typeface="Calibri" panose="020F0502020204030204" pitchFamily="34" charset="0"/>
                        </a:rPr>
                        <a:t>Vražda / Útok</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687908"/>
                  </a:ext>
                </a:extLst>
              </a:tr>
              <a:tr h="265197">
                <a:tc>
                  <a:txBody>
                    <a:bodyPr/>
                    <a:lstStyle/>
                    <a:p>
                      <a:pPr algn="r" rtl="0" fontAlgn="b"/>
                      <a:r>
                        <a:rPr lang="cs-CZ" sz="1400" b="0" i="0" u="none" strike="noStrike">
                          <a:solidFill>
                            <a:srgbClr val="000000"/>
                          </a:solidFill>
                          <a:effectLst/>
                          <a:latin typeface="Calibri" panose="020F0502020204030204" pitchFamily="34" charset="0"/>
                        </a:rPr>
                        <a:t>Diabetes mellitus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2283226"/>
                  </a:ext>
                </a:extLst>
              </a:tr>
              <a:tr h="265197">
                <a:tc>
                  <a:txBody>
                    <a:bodyPr/>
                    <a:lstStyle/>
                    <a:p>
                      <a:pPr algn="r" rtl="0" fontAlgn="b"/>
                      <a:r>
                        <a:rPr lang="cs-CZ" sz="1400" b="0" i="0" u="none" strike="noStrike" dirty="0">
                          <a:solidFill>
                            <a:srgbClr val="000000"/>
                          </a:solidFill>
                          <a:effectLst/>
                          <a:latin typeface="Calibri" panose="020F0502020204030204" pitchFamily="34" charset="0"/>
                        </a:rPr>
                        <a:t>Jiné</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84165"/>
                  </a:ext>
                </a:extLst>
              </a:tr>
            </a:tbl>
          </a:graphicData>
        </a:graphic>
      </p:graphicFrame>
      <p:sp>
        <p:nvSpPr>
          <p:cNvPr id="4" name="Rectangle 3"/>
          <p:cNvSpPr/>
          <p:nvPr/>
        </p:nvSpPr>
        <p:spPr>
          <a:xfrm>
            <a:off x="5144747" y="2629732"/>
            <a:ext cx="203870" cy="203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44747" y="3001386"/>
            <a:ext cx="203870" cy="203870"/>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42449" y="2577778"/>
            <a:ext cx="378630" cy="307777"/>
          </a:xfrm>
          <a:prstGeom prst="rect">
            <a:avLst/>
          </a:prstGeom>
          <a:noFill/>
        </p:spPr>
        <p:txBody>
          <a:bodyPr wrap="none" rtlCol="0">
            <a:spAutoFit/>
          </a:bodyPr>
          <a:lstStyle/>
          <a:p>
            <a:r>
              <a:rPr lang="cs-CZ" sz="1400" dirty="0" smtClean="0"/>
              <a:t>ČR</a:t>
            </a:r>
            <a:endParaRPr lang="en-US" sz="1400" dirty="0"/>
          </a:p>
        </p:txBody>
      </p:sp>
      <p:sp>
        <p:nvSpPr>
          <p:cNvPr id="16" name="TextBox 15"/>
          <p:cNvSpPr txBox="1"/>
          <p:nvPr/>
        </p:nvSpPr>
        <p:spPr>
          <a:xfrm>
            <a:off x="5353666" y="2949432"/>
            <a:ext cx="482824" cy="307777"/>
          </a:xfrm>
          <a:prstGeom prst="rect">
            <a:avLst/>
          </a:prstGeom>
          <a:noFill/>
        </p:spPr>
        <p:txBody>
          <a:bodyPr wrap="none" rtlCol="0">
            <a:spAutoFit/>
          </a:bodyPr>
          <a:lstStyle/>
          <a:p>
            <a:r>
              <a:rPr lang="cs-CZ" sz="1400" dirty="0" smtClean="0"/>
              <a:t>HKK</a:t>
            </a:r>
            <a:endParaRPr lang="en-US" sz="1400" dirty="0"/>
          </a:p>
        </p:txBody>
      </p:sp>
      <p:graphicFrame>
        <p:nvGraphicFramePr>
          <p:cNvPr id="9" name="Tabulka 8"/>
          <p:cNvGraphicFramePr>
            <a:graphicFrameLocks noGrp="1"/>
          </p:cNvGraphicFramePr>
          <p:nvPr>
            <p:extLst/>
          </p:nvPr>
        </p:nvGraphicFramePr>
        <p:xfrm>
          <a:off x="6952743" y="1313690"/>
          <a:ext cx="4803828" cy="5430022"/>
        </p:xfrm>
        <a:graphic>
          <a:graphicData uri="http://schemas.openxmlformats.org/drawingml/2006/table">
            <a:tbl>
              <a:tblPr>
                <a:tableStyleId>{5C22544A-7EE6-4342-B048-85BDC9FD1C3A}</a:tableStyleId>
              </a:tblPr>
              <a:tblGrid>
                <a:gridCol w="3056671">
                  <a:extLst>
                    <a:ext uri="{9D8B030D-6E8A-4147-A177-3AD203B41FA5}">
                      <a16:colId xmlns:a16="http://schemas.microsoft.com/office/drawing/2014/main" val="1153257067"/>
                    </a:ext>
                  </a:extLst>
                </a:gridCol>
                <a:gridCol w="1022051">
                  <a:extLst>
                    <a:ext uri="{9D8B030D-6E8A-4147-A177-3AD203B41FA5}">
                      <a16:colId xmlns:a16="http://schemas.microsoft.com/office/drawing/2014/main" val="2245745587"/>
                    </a:ext>
                  </a:extLst>
                </a:gridCol>
                <a:gridCol w="725106">
                  <a:extLst>
                    <a:ext uri="{9D8B030D-6E8A-4147-A177-3AD203B41FA5}">
                      <a16:colId xmlns:a16="http://schemas.microsoft.com/office/drawing/2014/main" val="2635411085"/>
                    </a:ext>
                  </a:extLst>
                </a:gridCol>
              </a:tblGrid>
              <a:tr h="299102">
                <a:tc>
                  <a:txBody>
                    <a:bodyPr/>
                    <a:lstStyle/>
                    <a:p>
                      <a:pPr algn="ctr" fontAlgn="ctr"/>
                      <a:r>
                        <a:rPr lang="cs-CZ" sz="1100" u="none" strike="noStrike" dirty="0">
                          <a:effectLst/>
                        </a:rPr>
                        <a:t> </a:t>
                      </a:r>
                      <a:endParaRPr lang="cs-CZ" sz="1100" b="0" i="0" u="none" strike="noStrike" dirty="0">
                        <a:solidFill>
                          <a:srgbClr val="000000"/>
                        </a:solidFill>
                        <a:effectLst/>
                        <a:latin typeface="Arial" panose="020B0604020202020204" pitchFamily="34" charset="0"/>
                      </a:endParaRPr>
                    </a:p>
                  </a:txBody>
                  <a:tcPr marL="8043" marR="8043" marT="8043" marB="0" anchor="ctr"/>
                </a:tc>
                <a:tc>
                  <a:txBody>
                    <a:bodyPr/>
                    <a:lstStyle/>
                    <a:p>
                      <a:pPr algn="ctr" rtl="0" fontAlgn="b"/>
                      <a:r>
                        <a:rPr lang="cs-CZ" sz="1100" b="1" u="none" strike="noStrike" dirty="0">
                          <a:effectLst/>
                        </a:rPr>
                        <a:t>ČR</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b="1" i="0" u="none" strike="noStrike" dirty="0" smtClean="0">
                          <a:solidFill>
                            <a:schemeClr val="dk1"/>
                          </a:solidFill>
                          <a:effectLst/>
                          <a:latin typeface="+mn-lt"/>
                        </a:rPr>
                        <a:t>HKK</a:t>
                      </a:r>
                      <a:endParaRPr lang="cs-CZ" sz="1100" b="1" i="0" u="none" strike="noStrike" dirty="0">
                        <a:solidFill>
                          <a:srgbClr val="000000"/>
                        </a:solidFill>
                        <a:effectLst/>
                        <a:latin typeface="Calibri" panose="020F0502020204030204" pitchFamily="34" charset="0"/>
                      </a:endParaRPr>
                    </a:p>
                  </a:txBody>
                  <a:tcPr marL="8043" marR="8043" marT="8043" marB="0" anchor="b"/>
                </a:tc>
                <a:extLst>
                  <a:ext uri="{0D108BD9-81ED-4DB2-BD59-A6C34878D82A}">
                    <a16:rowId xmlns:a16="http://schemas.microsoft.com/office/drawing/2014/main" val="1500719574"/>
                  </a:ext>
                </a:extLst>
              </a:tr>
              <a:tr h="256546">
                <a:tc>
                  <a:txBody>
                    <a:bodyPr/>
                    <a:lstStyle/>
                    <a:p>
                      <a:pPr algn="r" rtl="0" fontAlgn="b"/>
                      <a:r>
                        <a:rPr lang="cs-CZ" sz="1100" b="1" u="none" strike="noStrike" dirty="0">
                          <a:effectLst/>
                        </a:rPr>
                        <a:t>Ischemická choroba srdeční</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104.25</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94.74</a:t>
                      </a:r>
                    </a:p>
                  </a:txBody>
                  <a:tcPr marL="9525" marR="9525" marT="9525" marB="0" anchor="ctr"/>
                </a:tc>
                <a:extLst>
                  <a:ext uri="{0D108BD9-81ED-4DB2-BD59-A6C34878D82A}">
                    <a16:rowId xmlns:a16="http://schemas.microsoft.com/office/drawing/2014/main" val="98644575"/>
                  </a:ext>
                </a:extLst>
              </a:tr>
              <a:tr h="256546">
                <a:tc>
                  <a:txBody>
                    <a:bodyPr/>
                    <a:lstStyle/>
                    <a:p>
                      <a:pPr algn="r" rtl="0" fontAlgn="b"/>
                      <a:r>
                        <a:rPr lang="cs-CZ" sz="1100" b="1" u="none" strike="noStrike" dirty="0">
                          <a:effectLst/>
                        </a:rPr>
                        <a:t>Zhoubný novotvar průdušnice, bronchu a plic</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smtClean="0">
                          <a:effectLst/>
                        </a:rPr>
                        <a:t>53.30</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52.99</a:t>
                      </a:r>
                    </a:p>
                  </a:txBody>
                  <a:tcPr marL="9525" marR="9525" marT="9525" marB="0" anchor="ctr"/>
                </a:tc>
                <a:extLst>
                  <a:ext uri="{0D108BD9-81ED-4DB2-BD59-A6C34878D82A}">
                    <a16:rowId xmlns:a16="http://schemas.microsoft.com/office/drawing/2014/main" val="2823956058"/>
                  </a:ext>
                </a:extLst>
              </a:tr>
              <a:tr h="256546">
                <a:tc>
                  <a:txBody>
                    <a:bodyPr/>
                    <a:lstStyle/>
                    <a:p>
                      <a:pPr algn="r" rtl="0" fontAlgn="b"/>
                      <a:r>
                        <a:rPr lang="cs-CZ" sz="1100" b="1" u="none" strike="noStrike" dirty="0">
                          <a:effectLst/>
                        </a:rPr>
                        <a:t>Úrazy</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34.49</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27.94</a:t>
                      </a:r>
                    </a:p>
                  </a:txBody>
                  <a:tcPr marL="9525" marR="9525" marT="9525" marB="0" anchor="ctr"/>
                </a:tc>
                <a:extLst>
                  <a:ext uri="{0D108BD9-81ED-4DB2-BD59-A6C34878D82A}">
                    <a16:rowId xmlns:a16="http://schemas.microsoft.com/office/drawing/2014/main" val="2432876203"/>
                  </a:ext>
                </a:extLst>
              </a:tr>
              <a:tr h="256546">
                <a:tc>
                  <a:txBody>
                    <a:bodyPr/>
                    <a:lstStyle/>
                    <a:p>
                      <a:pPr algn="r" rtl="0" fontAlgn="b"/>
                      <a:r>
                        <a:rPr lang="cs-CZ" sz="1100" b="1" u="none" strike="noStrike" dirty="0">
                          <a:effectLst/>
                        </a:rPr>
                        <a:t>Sebevražda a sebepoškozování</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27.33</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30.24</a:t>
                      </a:r>
                    </a:p>
                  </a:txBody>
                  <a:tcPr marL="9525" marR="9525" marT="9525" marB="0" anchor="ctr"/>
                </a:tc>
                <a:extLst>
                  <a:ext uri="{0D108BD9-81ED-4DB2-BD59-A6C34878D82A}">
                    <a16:rowId xmlns:a16="http://schemas.microsoft.com/office/drawing/2014/main" val="3535498672"/>
                  </a:ext>
                </a:extLst>
              </a:tr>
              <a:tr h="256546">
                <a:tc>
                  <a:txBody>
                    <a:bodyPr/>
                    <a:lstStyle/>
                    <a:p>
                      <a:pPr algn="r" rtl="0" fontAlgn="b"/>
                      <a:r>
                        <a:rPr lang="cs-CZ" sz="1100" b="1" u="none" strike="noStrike" dirty="0">
                          <a:effectLst/>
                        </a:rPr>
                        <a:t>Následky abúzu alkoholu</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26.58</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18.91</a:t>
                      </a:r>
                    </a:p>
                  </a:txBody>
                  <a:tcPr marL="9525" marR="9525" marT="9525" marB="0" anchor="ctr"/>
                </a:tc>
                <a:extLst>
                  <a:ext uri="{0D108BD9-81ED-4DB2-BD59-A6C34878D82A}">
                    <a16:rowId xmlns:a16="http://schemas.microsoft.com/office/drawing/2014/main" val="2344705541"/>
                  </a:ext>
                </a:extLst>
              </a:tr>
              <a:tr h="256546">
                <a:tc>
                  <a:txBody>
                    <a:bodyPr/>
                    <a:lstStyle/>
                    <a:p>
                      <a:pPr algn="r" rtl="0" fontAlgn="b"/>
                      <a:r>
                        <a:rPr lang="cs-CZ" sz="1100" b="1" u="none" strike="noStrike" dirty="0">
                          <a:effectLst/>
                        </a:rPr>
                        <a:t>Zhoubný novotvar tlustého střeva a konečníku</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25.42</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22.90</a:t>
                      </a:r>
                    </a:p>
                  </a:txBody>
                  <a:tcPr marL="9525" marR="9525" marT="9525" marB="0" anchor="ctr"/>
                </a:tc>
                <a:extLst>
                  <a:ext uri="{0D108BD9-81ED-4DB2-BD59-A6C34878D82A}">
                    <a16:rowId xmlns:a16="http://schemas.microsoft.com/office/drawing/2014/main" val="4102491473"/>
                  </a:ext>
                </a:extLst>
              </a:tr>
              <a:tr h="256546">
                <a:tc>
                  <a:txBody>
                    <a:bodyPr/>
                    <a:lstStyle/>
                    <a:p>
                      <a:pPr algn="r" rtl="0" fontAlgn="b"/>
                      <a:r>
                        <a:rPr lang="cs-CZ" sz="1100" b="1" u="none" strike="noStrike" dirty="0">
                          <a:effectLst/>
                        </a:rPr>
                        <a:t>Chronická obstrukční plicní nemoc</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smtClean="0">
                          <a:effectLst/>
                        </a:rPr>
                        <a:t>17.00</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15.78</a:t>
                      </a:r>
                    </a:p>
                  </a:txBody>
                  <a:tcPr marL="9525" marR="9525" marT="9525" marB="0" anchor="ctr"/>
                </a:tc>
                <a:extLst>
                  <a:ext uri="{0D108BD9-81ED-4DB2-BD59-A6C34878D82A}">
                    <a16:rowId xmlns:a16="http://schemas.microsoft.com/office/drawing/2014/main" val="2902505307"/>
                  </a:ext>
                </a:extLst>
              </a:tr>
              <a:tr h="256546">
                <a:tc>
                  <a:txBody>
                    <a:bodyPr/>
                    <a:lstStyle/>
                    <a:p>
                      <a:pPr algn="r" rtl="0" fontAlgn="b"/>
                      <a:r>
                        <a:rPr lang="cs-CZ" sz="1100" b="1" u="none" strike="noStrike" dirty="0">
                          <a:effectLst/>
                        </a:rPr>
                        <a:t>Dopravní nehody</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12.86</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12.77</a:t>
                      </a:r>
                    </a:p>
                  </a:txBody>
                  <a:tcPr marL="9525" marR="9525" marT="9525" marB="0" anchor="ctr"/>
                </a:tc>
                <a:extLst>
                  <a:ext uri="{0D108BD9-81ED-4DB2-BD59-A6C34878D82A}">
                    <a16:rowId xmlns:a16="http://schemas.microsoft.com/office/drawing/2014/main" val="3325765564"/>
                  </a:ext>
                </a:extLst>
              </a:tr>
              <a:tr h="256546">
                <a:tc>
                  <a:txBody>
                    <a:bodyPr/>
                    <a:lstStyle/>
                    <a:p>
                      <a:pPr algn="r" rtl="0" fontAlgn="b"/>
                      <a:r>
                        <a:rPr lang="cs-CZ" sz="1100" b="1" u="none" strike="noStrike" dirty="0">
                          <a:effectLst/>
                        </a:rPr>
                        <a:t>Zápal plic</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11.41</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10.04</a:t>
                      </a:r>
                    </a:p>
                  </a:txBody>
                  <a:tcPr marL="9525" marR="9525" marT="9525" marB="0" anchor="ctr"/>
                </a:tc>
                <a:extLst>
                  <a:ext uri="{0D108BD9-81ED-4DB2-BD59-A6C34878D82A}">
                    <a16:rowId xmlns:a16="http://schemas.microsoft.com/office/drawing/2014/main" val="1643582601"/>
                  </a:ext>
                </a:extLst>
              </a:tr>
              <a:tr h="256546">
                <a:tc>
                  <a:txBody>
                    <a:bodyPr/>
                    <a:lstStyle/>
                    <a:p>
                      <a:pPr algn="r" rtl="0" fontAlgn="b"/>
                      <a:r>
                        <a:rPr lang="cs-CZ" sz="1100" b="1" u="none" strike="noStrike" dirty="0">
                          <a:effectLst/>
                        </a:rPr>
                        <a:t>Zhoubný novotvar rtu, ústní dutiny a hltanu</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9.29</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7.92</a:t>
                      </a:r>
                    </a:p>
                  </a:txBody>
                  <a:tcPr marL="9525" marR="9525" marT="9525" marB="0" anchor="ctr"/>
                </a:tc>
                <a:extLst>
                  <a:ext uri="{0D108BD9-81ED-4DB2-BD59-A6C34878D82A}">
                    <a16:rowId xmlns:a16="http://schemas.microsoft.com/office/drawing/2014/main" val="724729415"/>
                  </a:ext>
                </a:extLst>
              </a:tr>
              <a:tr h="256546">
                <a:tc>
                  <a:txBody>
                    <a:bodyPr/>
                    <a:lstStyle/>
                    <a:p>
                      <a:pPr algn="r" rtl="0" fontAlgn="b"/>
                      <a:r>
                        <a:rPr lang="cs-CZ" sz="1100" b="1" u="none" strike="noStrike" dirty="0">
                          <a:effectLst/>
                        </a:rPr>
                        <a:t>Zhoubný novotvar žaludku</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7.99</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8.57</a:t>
                      </a:r>
                    </a:p>
                  </a:txBody>
                  <a:tcPr marL="9525" marR="9525" marT="9525" marB="0" anchor="ctr"/>
                </a:tc>
                <a:extLst>
                  <a:ext uri="{0D108BD9-81ED-4DB2-BD59-A6C34878D82A}">
                    <a16:rowId xmlns:a16="http://schemas.microsoft.com/office/drawing/2014/main" val="454081077"/>
                  </a:ext>
                </a:extLst>
              </a:tr>
              <a:tr h="256546">
                <a:tc>
                  <a:txBody>
                    <a:bodyPr/>
                    <a:lstStyle/>
                    <a:p>
                      <a:pPr algn="r" rtl="0" fontAlgn="b"/>
                      <a:r>
                        <a:rPr lang="cs-CZ" sz="1100" b="1" u="none" strike="noStrike" dirty="0">
                          <a:effectLst/>
                        </a:rPr>
                        <a:t>DVT s plicní embolií</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7.06</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7.21</a:t>
                      </a:r>
                    </a:p>
                  </a:txBody>
                  <a:tcPr marL="9525" marR="9525" marT="9525" marB="0" anchor="ctr"/>
                </a:tc>
                <a:extLst>
                  <a:ext uri="{0D108BD9-81ED-4DB2-BD59-A6C34878D82A}">
                    <a16:rowId xmlns:a16="http://schemas.microsoft.com/office/drawing/2014/main" val="2874984540"/>
                  </a:ext>
                </a:extLst>
              </a:tr>
              <a:tr h="256546">
                <a:tc>
                  <a:txBody>
                    <a:bodyPr/>
                    <a:lstStyle/>
                    <a:p>
                      <a:pPr algn="r" rtl="0" fontAlgn="b"/>
                      <a:r>
                        <a:rPr lang="cs-CZ" sz="1100" b="1" u="none" strike="noStrike" dirty="0">
                          <a:effectLst/>
                        </a:rPr>
                        <a:t>Zhoubný novotvar jater</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6.92</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6.17</a:t>
                      </a:r>
                    </a:p>
                  </a:txBody>
                  <a:tcPr marL="9525" marR="9525" marT="9525" marB="0" anchor="ctr"/>
                </a:tc>
                <a:extLst>
                  <a:ext uri="{0D108BD9-81ED-4DB2-BD59-A6C34878D82A}">
                    <a16:rowId xmlns:a16="http://schemas.microsoft.com/office/drawing/2014/main" val="983484126"/>
                  </a:ext>
                </a:extLst>
              </a:tr>
              <a:tr h="256546">
                <a:tc>
                  <a:txBody>
                    <a:bodyPr/>
                    <a:lstStyle/>
                    <a:p>
                      <a:pPr algn="r" rtl="0" fontAlgn="b"/>
                      <a:r>
                        <a:rPr lang="cs-CZ" sz="1100" b="1" u="none" strike="noStrike" dirty="0">
                          <a:effectLst/>
                        </a:rPr>
                        <a:t>Zhoubný novotvar jícnu</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6.41</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5.34</a:t>
                      </a:r>
                    </a:p>
                  </a:txBody>
                  <a:tcPr marL="9525" marR="9525" marT="9525" marB="0" anchor="ctr"/>
                </a:tc>
                <a:extLst>
                  <a:ext uri="{0D108BD9-81ED-4DB2-BD59-A6C34878D82A}">
                    <a16:rowId xmlns:a16="http://schemas.microsoft.com/office/drawing/2014/main" val="1844975493"/>
                  </a:ext>
                </a:extLst>
              </a:tr>
              <a:tr h="256546">
                <a:tc>
                  <a:txBody>
                    <a:bodyPr/>
                    <a:lstStyle/>
                    <a:p>
                      <a:pPr algn="r" rtl="0" fontAlgn="b"/>
                      <a:r>
                        <a:rPr lang="cs-CZ" sz="1100" b="1" u="none" strike="noStrike" dirty="0">
                          <a:effectLst/>
                        </a:rPr>
                        <a:t>Aneurysma a disekce aorty</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3.85</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3.71</a:t>
                      </a:r>
                    </a:p>
                  </a:txBody>
                  <a:tcPr marL="9525" marR="9525" marT="9525" marB="0" anchor="ctr"/>
                </a:tc>
                <a:extLst>
                  <a:ext uri="{0D108BD9-81ED-4DB2-BD59-A6C34878D82A}">
                    <a16:rowId xmlns:a16="http://schemas.microsoft.com/office/drawing/2014/main" val="502854588"/>
                  </a:ext>
                </a:extLst>
              </a:tr>
              <a:tr h="256546">
                <a:tc>
                  <a:txBody>
                    <a:bodyPr/>
                    <a:lstStyle/>
                    <a:p>
                      <a:pPr algn="r" rtl="0" fontAlgn="b"/>
                      <a:r>
                        <a:rPr lang="cs-CZ" sz="1100" b="1" u="none" strike="noStrike" dirty="0">
                          <a:effectLst/>
                        </a:rPr>
                        <a:t>Maligní melanom kůže</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2.76</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3.07</a:t>
                      </a:r>
                    </a:p>
                  </a:txBody>
                  <a:tcPr marL="9525" marR="9525" marT="9525" marB="0" anchor="ctr"/>
                </a:tc>
                <a:extLst>
                  <a:ext uri="{0D108BD9-81ED-4DB2-BD59-A6C34878D82A}">
                    <a16:rowId xmlns:a16="http://schemas.microsoft.com/office/drawing/2014/main" val="3427179328"/>
                  </a:ext>
                </a:extLst>
              </a:tr>
              <a:tr h="256546">
                <a:tc>
                  <a:txBody>
                    <a:bodyPr/>
                    <a:lstStyle/>
                    <a:p>
                      <a:pPr algn="r" rtl="0" fontAlgn="b"/>
                      <a:r>
                        <a:rPr lang="cs-CZ" sz="1100" b="1" u="none" strike="noStrike" dirty="0">
                          <a:effectLst/>
                        </a:rPr>
                        <a:t>Komplikace během chirurgické a lékařské péče</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0.92</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0.46</a:t>
                      </a:r>
                    </a:p>
                  </a:txBody>
                  <a:tcPr marL="9525" marR="9525" marT="9525" marB="0" anchor="ctr"/>
                </a:tc>
                <a:extLst>
                  <a:ext uri="{0D108BD9-81ED-4DB2-BD59-A6C34878D82A}">
                    <a16:rowId xmlns:a16="http://schemas.microsoft.com/office/drawing/2014/main" val="3136242496"/>
                  </a:ext>
                </a:extLst>
              </a:tr>
              <a:tr h="256546">
                <a:tc>
                  <a:txBody>
                    <a:bodyPr/>
                    <a:lstStyle/>
                    <a:p>
                      <a:pPr algn="r" rtl="0" fontAlgn="b"/>
                      <a:r>
                        <a:rPr lang="cs-CZ" sz="1100" b="1" u="none" strike="noStrike" dirty="0">
                          <a:effectLst/>
                        </a:rPr>
                        <a:t>Vražda / Útok</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smtClean="0">
                          <a:effectLst/>
                        </a:rPr>
                        <a:t>0.90</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0.58</a:t>
                      </a:r>
                    </a:p>
                  </a:txBody>
                  <a:tcPr marL="9525" marR="9525" marT="9525" marB="0" anchor="ctr"/>
                </a:tc>
                <a:extLst>
                  <a:ext uri="{0D108BD9-81ED-4DB2-BD59-A6C34878D82A}">
                    <a16:rowId xmlns:a16="http://schemas.microsoft.com/office/drawing/2014/main" val="3685771448"/>
                  </a:ext>
                </a:extLst>
              </a:tr>
              <a:tr h="256546">
                <a:tc>
                  <a:txBody>
                    <a:bodyPr/>
                    <a:lstStyle/>
                    <a:p>
                      <a:pPr algn="r" rtl="0" fontAlgn="b"/>
                      <a:r>
                        <a:rPr lang="cs-CZ" sz="1100" b="1" u="none" strike="noStrike" dirty="0">
                          <a:effectLst/>
                        </a:rPr>
                        <a:t>Diabetes </a:t>
                      </a:r>
                      <a:r>
                        <a:rPr lang="cs-CZ" sz="1100" b="1" u="none" strike="noStrike" dirty="0" err="1">
                          <a:effectLst/>
                        </a:rPr>
                        <a:t>mellitus</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0.77</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a:solidFill>
                            <a:srgbClr val="000000"/>
                          </a:solidFill>
                          <a:effectLst/>
                          <a:latin typeface="Calibri" panose="020F0502020204030204" pitchFamily="34" charset="0"/>
                        </a:rPr>
                        <a:t>0.55</a:t>
                      </a:r>
                    </a:p>
                  </a:txBody>
                  <a:tcPr marL="9525" marR="9525" marT="9525" marB="0" anchor="ctr"/>
                </a:tc>
                <a:extLst>
                  <a:ext uri="{0D108BD9-81ED-4DB2-BD59-A6C34878D82A}">
                    <a16:rowId xmlns:a16="http://schemas.microsoft.com/office/drawing/2014/main" val="3650379396"/>
                  </a:ext>
                </a:extLst>
              </a:tr>
              <a:tr h="256546">
                <a:tc>
                  <a:txBody>
                    <a:bodyPr/>
                    <a:lstStyle/>
                    <a:p>
                      <a:pPr algn="r" rtl="0" fontAlgn="b"/>
                      <a:r>
                        <a:rPr lang="cs-CZ" sz="1100" b="1" u="none" strike="noStrike" dirty="0">
                          <a:effectLst/>
                        </a:rPr>
                        <a:t>Jiné</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u="none" strike="noStrike" dirty="0">
                          <a:effectLst/>
                        </a:rPr>
                        <a:t>1.51</a:t>
                      </a:r>
                      <a:endParaRPr lang="cs-CZ" sz="1100" b="0" i="0" u="none" strike="noStrike" dirty="0">
                        <a:solidFill>
                          <a:srgbClr val="000000"/>
                        </a:solidFill>
                        <a:effectLst/>
                        <a:latin typeface="Calibri" panose="020F0502020204030204" pitchFamily="34" charset="0"/>
                      </a:endParaRPr>
                    </a:p>
                  </a:txBody>
                  <a:tcPr marL="8043" marR="8043" marT="8043" marB="0" anchor="ctr"/>
                </a:tc>
                <a:tc>
                  <a:txBody>
                    <a:bodyPr/>
                    <a:lstStyle/>
                    <a:p>
                      <a:pPr algn="ctr" fontAlgn="ctr"/>
                      <a:r>
                        <a:rPr lang="cs-CZ" sz="1100" b="0" i="0" u="none" strike="noStrike" dirty="0">
                          <a:solidFill>
                            <a:srgbClr val="000000"/>
                          </a:solidFill>
                          <a:effectLst/>
                          <a:latin typeface="Calibri" panose="020F0502020204030204" pitchFamily="34" charset="0"/>
                        </a:rPr>
                        <a:t>1.04</a:t>
                      </a:r>
                    </a:p>
                  </a:txBody>
                  <a:tcPr marL="9525" marR="9525" marT="9525" marB="0" anchor="ctr"/>
                </a:tc>
                <a:extLst>
                  <a:ext uri="{0D108BD9-81ED-4DB2-BD59-A6C34878D82A}">
                    <a16:rowId xmlns:a16="http://schemas.microsoft.com/office/drawing/2014/main" val="2970591970"/>
                  </a:ext>
                </a:extLst>
              </a:tr>
            </a:tbl>
          </a:graphicData>
        </a:graphic>
      </p:graphicFrame>
      <p:sp>
        <p:nvSpPr>
          <p:cNvPr id="10" name="TextovéPole 9"/>
          <p:cNvSpPr txBox="1"/>
          <p:nvPr/>
        </p:nvSpPr>
        <p:spPr>
          <a:xfrm>
            <a:off x="6952743" y="897494"/>
            <a:ext cx="4907161" cy="369332"/>
          </a:xfrm>
          <a:prstGeom prst="rect">
            <a:avLst/>
          </a:prstGeom>
          <a:noFill/>
        </p:spPr>
        <p:txBody>
          <a:bodyPr wrap="square" rtlCol="0">
            <a:spAutoFit/>
          </a:bodyPr>
          <a:lstStyle/>
          <a:p>
            <a:pPr algn="ctr"/>
            <a:r>
              <a:rPr lang="cs-CZ" b="1" dirty="0" smtClean="0"/>
              <a:t>Počet předčasných úmrtí na 100 000 obyvatel</a:t>
            </a:r>
            <a:endParaRPr lang="cs-CZ" b="1" dirty="0"/>
          </a:p>
        </p:txBody>
      </p:sp>
    </p:spTree>
    <p:extLst>
      <p:ext uri="{BB962C8B-B14F-4D97-AF65-F5344CB8AC3E}">
        <p14:creationId xmlns:p14="http://schemas.microsoft.com/office/powerpoint/2010/main" val="2072946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3091" y="968824"/>
            <a:ext cx="11534775" cy="5047536"/>
          </a:xfrm>
          <a:prstGeom prst="rect">
            <a:avLst/>
          </a:prstGeom>
        </p:spPr>
        <p:txBody>
          <a:bodyPr wrap="square">
            <a:spAutoFit/>
          </a:bodyPr>
          <a:lstStyle/>
          <a:p>
            <a:pPr marL="285750" lvl="0" indent="-285750">
              <a:buFont typeface="Wingdings" panose="05000000000000000000" pitchFamily="2" charset="2"/>
              <a:buChar char="§"/>
            </a:pPr>
            <a:r>
              <a:rPr lang="cs-CZ" sz="1400" dirty="0"/>
              <a:t>European Core Health Indicators (ECHI), ECHI Data Tool, </a:t>
            </a:r>
            <a:r>
              <a:rPr lang="cs-CZ" sz="1400" u="sng" dirty="0">
                <a:hlinkClick r:id="rId2"/>
              </a:rPr>
              <a:t>https://ec.europa.eu/health/indicators_data/indicators_en</a:t>
            </a:r>
            <a:r>
              <a:rPr lang="cs-CZ" sz="1400" dirty="0"/>
              <a:t>, 1.4.2019</a:t>
            </a:r>
          </a:p>
          <a:p>
            <a:pPr marL="285750" lvl="0" indent="-285750">
              <a:buFont typeface="Wingdings" panose="05000000000000000000" pitchFamily="2" charset="2"/>
              <a:buChar char="§"/>
            </a:pPr>
            <a:endParaRPr lang="cs-CZ" sz="1400" dirty="0"/>
          </a:p>
          <a:p>
            <a:pPr marL="285750" lvl="0" indent="-285750">
              <a:buFont typeface="Wingdings" panose="05000000000000000000" pitchFamily="2" charset="2"/>
              <a:buChar char="§"/>
            </a:pPr>
            <a:r>
              <a:rPr lang="cs-CZ" sz="1400" dirty="0"/>
              <a:t>Evropské výběrové šetření o zdraví EHIS (European Health Interview Survey), </a:t>
            </a:r>
            <a:r>
              <a:rPr lang="cs-CZ" sz="1400" u="sng" dirty="0">
                <a:hlinkClick r:id="rId3"/>
              </a:rPr>
              <a:t>http://www.uzis.cz/ehis/setreni-ehis-2014</a:t>
            </a:r>
            <a:r>
              <a:rPr lang="cs-CZ" sz="1400" dirty="0"/>
              <a:t>, 1.4.2019</a:t>
            </a:r>
          </a:p>
          <a:p>
            <a:pPr marL="285750" lvl="0" indent="-285750">
              <a:buFont typeface="Wingdings" panose="05000000000000000000" pitchFamily="2" charset="2"/>
              <a:buChar char="§"/>
            </a:pPr>
            <a:r>
              <a:rPr lang="cs-CZ" sz="1400" dirty="0"/>
              <a:t>Eurostat, Life expectancy by age and sex  (</a:t>
            </a:r>
            <a:r>
              <a:rPr lang="cs-CZ" sz="1400" u="sng" dirty="0">
                <a:hlinkClick r:id="rId4"/>
              </a:rPr>
              <a:t>http://appsso.eurostat.ec.europa.eu/nui/show.do?dataset=demo_mlexpec&amp;lang=en</a:t>
            </a:r>
            <a:r>
              <a:rPr lang="cs-CZ" sz="1400" dirty="0"/>
              <a:t>), 1.4.2019</a:t>
            </a:r>
          </a:p>
          <a:p>
            <a:pPr marL="285750" indent="-285750">
              <a:buFont typeface="Wingdings" panose="05000000000000000000" pitchFamily="2" charset="2"/>
              <a:buChar char="§"/>
            </a:pPr>
            <a:r>
              <a:rPr lang="cs-CZ" sz="1400" dirty="0"/>
              <a:t>Eurostat, Healthy life years (</a:t>
            </a:r>
            <a:r>
              <a:rPr lang="cs-CZ" sz="1400" u="sng" dirty="0">
                <a:hlinkClick r:id="rId5"/>
              </a:rPr>
              <a:t>http://appsso.eurostat.ec.europa.eu/nui/show.do?dataset=hlth_hlye&amp;lang=en</a:t>
            </a:r>
            <a:r>
              <a:rPr lang="cs-CZ" sz="1400" dirty="0"/>
              <a:t>)</a:t>
            </a:r>
          </a:p>
          <a:p>
            <a:pPr marL="285750" indent="-285750">
              <a:buFont typeface="Wingdings" panose="05000000000000000000" pitchFamily="2" charset="2"/>
              <a:buChar char="§"/>
            </a:pPr>
            <a:r>
              <a:rPr lang="cs-CZ" sz="1400" dirty="0"/>
              <a:t>Eurostat Health Database (2019)</a:t>
            </a:r>
          </a:p>
          <a:p>
            <a:pPr marL="285750" indent="-285750">
              <a:buFont typeface="Wingdings" panose="05000000000000000000" pitchFamily="2" charset="2"/>
              <a:buChar char="§"/>
            </a:pPr>
            <a:r>
              <a:rPr lang="cs-CZ" sz="1400" dirty="0"/>
              <a:t>Eurostat, </a:t>
            </a:r>
            <a:r>
              <a:rPr lang="cs-CZ" sz="1400" u="sng" dirty="0">
                <a:hlinkClick r:id="rId6"/>
              </a:rPr>
              <a:t>https://ec.europa.eu/eurostat/web/products-datasets/-/hlth_co_dischls</a:t>
            </a:r>
            <a:r>
              <a:rPr lang="cs-CZ" sz="1400" dirty="0"/>
              <a:t> (</a:t>
            </a:r>
            <a:r>
              <a:rPr lang="en-US" sz="1400" dirty="0"/>
              <a:t>Hospital discharges and length of stay for inpatient and curative care</a:t>
            </a:r>
            <a:r>
              <a:rPr lang="cs-CZ" sz="1400" dirty="0"/>
              <a:t>) </a:t>
            </a:r>
            <a:r>
              <a:rPr lang="cs-CZ" sz="1400" u="sng" dirty="0">
                <a:hlinkClick r:id="rId7"/>
              </a:rPr>
              <a:t>http://ec.europa.eu/health/dyna/echi/datatool/index.cfm</a:t>
            </a:r>
            <a:r>
              <a:rPr lang="cs-CZ" sz="1400" dirty="0"/>
              <a:t> </a:t>
            </a:r>
          </a:p>
          <a:p>
            <a:pPr marL="285750" lvl="0" indent="-285750">
              <a:buFont typeface="Wingdings" panose="05000000000000000000" pitchFamily="2" charset="2"/>
              <a:buChar char="§"/>
            </a:pPr>
            <a:endParaRPr lang="cs-CZ" sz="1400" dirty="0"/>
          </a:p>
          <a:p>
            <a:pPr marL="285750" lvl="0" indent="-285750">
              <a:buFont typeface="Wingdings" panose="05000000000000000000" pitchFamily="2" charset="2"/>
              <a:buChar char="§"/>
            </a:pPr>
            <a:r>
              <a:rPr lang="en-US" sz="1400" dirty="0"/>
              <a:t>OECD (2018), OECD Economic Surveys: Czech Republic 2018</a:t>
            </a:r>
            <a:r>
              <a:rPr lang="cs-CZ" sz="1400" dirty="0"/>
              <a:t>.</a:t>
            </a:r>
            <a:r>
              <a:rPr lang="en-US" sz="1400" dirty="0"/>
              <a:t> OECD Publishing, Paris</a:t>
            </a:r>
            <a:endParaRPr lang="cs-CZ" sz="1400" dirty="0"/>
          </a:p>
          <a:p>
            <a:pPr marL="285750" lvl="0" indent="-285750">
              <a:buFont typeface="Wingdings" panose="05000000000000000000" pitchFamily="2" charset="2"/>
              <a:buChar char="§"/>
            </a:pPr>
            <a:r>
              <a:rPr lang="en-US" sz="1400" dirty="0"/>
              <a:t>OECD (2019) Health status</a:t>
            </a:r>
            <a:endParaRPr lang="cs-CZ" sz="1400" dirty="0"/>
          </a:p>
          <a:p>
            <a:pPr marL="285750" lvl="0" indent="-285750">
              <a:buFont typeface="Wingdings" panose="05000000000000000000" pitchFamily="2" charset="2"/>
              <a:buChar char="§"/>
            </a:pPr>
            <a:r>
              <a:rPr lang="en-US" sz="1400" dirty="0"/>
              <a:t>OECD (2018) Health Statistics</a:t>
            </a:r>
            <a:endParaRPr lang="cs-CZ" sz="1400" dirty="0"/>
          </a:p>
          <a:p>
            <a:pPr marL="285750" lvl="0" indent="-285750">
              <a:buFont typeface="Wingdings" panose="05000000000000000000" pitchFamily="2" charset="2"/>
              <a:buChar char="§"/>
            </a:pPr>
            <a:r>
              <a:rPr lang="en-US" sz="1400" dirty="0"/>
              <a:t>OECD (2017) Health at a Glance 2017: OECD Indicators, OECD Publishing, Paris</a:t>
            </a:r>
            <a:endParaRPr lang="cs-CZ" sz="1400" dirty="0"/>
          </a:p>
          <a:p>
            <a:pPr marL="285750" lvl="0" indent="-285750">
              <a:buFont typeface="Wingdings" panose="05000000000000000000" pitchFamily="2" charset="2"/>
              <a:buChar char="§"/>
            </a:pPr>
            <a:r>
              <a:rPr lang="en-US" sz="1400" dirty="0"/>
              <a:t>OECD/EU (2018), Health at a Glance: Europe 2018: State of Health in the EU Cycle, OECD Publishing, Paris</a:t>
            </a:r>
            <a:endParaRPr lang="cs-CZ" sz="1400" dirty="0"/>
          </a:p>
          <a:p>
            <a:pPr marL="285750" lvl="0" indent="-285750">
              <a:buFont typeface="Wingdings" panose="05000000000000000000" pitchFamily="2" charset="2"/>
              <a:buChar char="§"/>
            </a:pPr>
            <a:r>
              <a:rPr lang="cs-CZ" sz="1400" dirty="0"/>
              <a:t>OECD</a:t>
            </a:r>
            <a:r>
              <a:rPr lang="en-US" sz="1400" dirty="0"/>
              <a:t>/Eurostat/WHO-Europe Joint Data Collection</a:t>
            </a:r>
            <a:r>
              <a:rPr lang="cs-CZ" sz="1400" dirty="0"/>
              <a:t> on Non-Monetary Health Care Statistics</a:t>
            </a:r>
          </a:p>
          <a:p>
            <a:pPr marL="285750" lvl="0" indent="-285750">
              <a:buFont typeface="Wingdings" panose="05000000000000000000" pitchFamily="2" charset="2"/>
              <a:buChar char="§"/>
            </a:pPr>
            <a:endParaRPr lang="cs-CZ" sz="1400" dirty="0"/>
          </a:p>
          <a:p>
            <a:pPr marL="285750" lvl="0" indent="-285750">
              <a:buFont typeface="Wingdings" panose="05000000000000000000" pitchFamily="2" charset="2"/>
              <a:buChar char="§"/>
            </a:pPr>
            <a:r>
              <a:rPr lang="cs-CZ" sz="1400" dirty="0"/>
              <a:t>EUROPERISTAT</a:t>
            </a:r>
          </a:p>
          <a:p>
            <a:pPr marL="285750" lvl="0" indent="-285750">
              <a:buFont typeface="Wingdings" panose="05000000000000000000" pitchFamily="2" charset="2"/>
              <a:buChar char="§"/>
            </a:pPr>
            <a:r>
              <a:rPr lang="cs-CZ" sz="1400" dirty="0"/>
              <a:t>IDF Diabetes Atlas 2017 (8. vydání)</a:t>
            </a:r>
          </a:p>
          <a:p>
            <a:pPr marL="285750" lvl="0" indent="-285750">
              <a:buFont typeface="Wingdings" panose="05000000000000000000" pitchFamily="2" charset="2"/>
              <a:buChar char="§"/>
            </a:pPr>
            <a:r>
              <a:rPr lang="en-US" sz="1400" dirty="0"/>
              <a:t>Herman WH et al. Ann Intern Med 2005;142:323–332.</a:t>
            </a:r>
            <a:endParaRPr lang="cs-CZ" sz="1400" dirty="0"/>
          </a:p>
          <a:p>
            <a:pPr marL="285750" lvl="0" indent="-285750">
              <a:buFont typeface="Wingdings" panose="05000000000000000000" pitchFamily="2" charset="2"/>
              <a:buChar char="§"/>
            </a:pPr>
            <a:r>
              <a:rPr lang="cs-CZ" sz="1400" dirty="0"/>
              <a:t>Sørensen et al. </a:t>
            </a:r>
            <a:r>
              <a:rPr lang="en-US" sz="1400" dirty="0"/>
              <a:t>European Journal of Public Health 2015; 25(6): 1053–1058. </a:t>
            </a:r>
            <a:endParaRPr lang="cs-CZ" sz="1400" dirty="0"/>
          </a:p>
          <a:p>
            <a:pPr marL="285750" lvl="0" indent="-285750">
              <a:buFont typeface="Wingdings" panose="05000000000000000000" pitchFamily="2" charset="2"/>
              <a:buChar char="§"/>
            </a:pPr>
            <a:r>
              <a:rPr lang="en-US" sz="1400" dirty="0"/>
              <a:t>Cancer Screening in the European Union</a:t>
            </a:r>
            <a:r>
              <a:rPr lang="cs-CZ" sz="1400" dirty="0"/>
              <a:t>, </a:t>
            </a:r>
            <a:r>
              <a:rPr lang="en-US" sz="1400" dirty="0"/>
              <a:t>Report on the implementation of the Council Recommendation on cancer screening</a:t>
            </a:r>
            <a:r>
              <a:rPr lang="cs-CZ" sz="1400" dirty="0"/>
              <a:t>. 2017.</a:t>
            </a:r>
          </a:p>
          <a:p>
            <a:pPr marL="285750" lvl="0" indent="-285750">
              <a:buFont typeface="Wingdings" panose="05000000000000000000" pitchFamily="2" charset="2"/>
              <a:buChar char="§"/>
            </a:pPr>
            <a:r>
              <a:rPr lang="cs-CZ" sz="1400" dirty="0"/>
              <a:t>De Angelis et al. </a:t>
            </a:r>
            <a:r>
              <a:rPr lang="fr-FR" sz="1400" dirty="0"/>
              <a:t>Lancet Oncol</a:t>
            </a:r>
            <a:r>
              <a:rPr lang="cs-CZ" sz="1400" dirty="0"/>
              <a:t>ogy</a:t>
            </a:r>
            <a:r>
              <a:rPr lang="fr-FR" sz="1400" dirty="0"/>
              <a:t> 2014; 15: 23–34</a:t>
            </a:r>
            <a:r>
              <a:rPr lang="cs-CZ" sz="1400" dirty="0"/>
              <a:t>. </a:t>
            </a:r>
          </a:p>
          <a:p>
            <a:pPr marL="285750" lvl="0" indent="-285750">
              <a:buFont typeface="Wingdings" panose="05000000000000000000" pitchFamily="2" charset="2"/>
              <a:buChar char="§"/>
            </a:pPr>
            <a:r>
              <a:rPr lang="en-US" sz="1400" dirty="0"/>
              <a:t>Allemani et al. The Lancet 2018; 391: 1023–1075. </a:t>
            </a:r>
            <a:endParaRPr lang="cs-CZ" sz="1400" dirty="0"/>
          </a:p>
        </p:txBody>
      </p:sp>
      <p:sp>
        <p:nvSpPr>
          <p:cNvPr id="3" name="Title 2"/>
          <p:cNvSpPr>
            <a:spLocks noGrp="1"/>
          </p:cNvSpPr>
          <p:nvPr>
            <p:ph type="title"/>
          </p:nvPr>
        </p:nvSpPr>
        <p:spPr/>
        <p:txBody>
          <a:bodyPr>
            <a:normAutofit/>
          </a:bodyPr>
          <a:lstStyle/>
          <a:p>
            <a:r>
              <a:rPr lang="en-US" dirty="0" err="1"/>
              <a:t>Významné</a:t>
            </a:r>
            <a:r>
              <a:rPr lang="en-US" dirty="0"/>
              <a:t> </a:t>
            </a:r>
            <a:r>
              <a:rPr lang="en-US" dirty="0" err="1"/>
              <a:t>mezinárodní</a:t>
            </a:r>
            <a:r>
              <a:rPr lang="en-US" dirty="0"/>
              <a:t> </a:t>
            </a:r>
            <a:r>
              <a:rPr lang="en-US" dirty="0" err="1"/>
              <a:t>zdroje</a:t>
            </a:r>
            <a:r>
              <a:rPr lang="en-US" dirty="0"/>
              <a:t> </a:t>
            </a:r>
            <a:r>
              <a:rPr lang="en-US" dirty="0" err="1"/>
              <a:t>dat</a:t>
            </a:r>
            <a:r>
              <a:rPr lang="en-US" dirty="0"/>
              <a:t> a </a:t>
            </a:r>
            <a:r>
              <a:rPr lang="en-US" dirty="0" err="1"/>
              <a:t>informací</a:t>
            </a:r>
            <a:r>
              <a:rPr lang="en-US" dirty="0"/>
              <a:t> </a:t>
            </a:r>
          </a:p>
        </p:txBody>
      </p:sp>
    </p:spTree>
    <p:extLst>
      <p:ext uri="{BB962C8B-B14F-4D97-AF65-F5344CB8AC3E}">
        <p14:creationId xmlns:p14="http://schemas.microsoft.com/office/powerpoint/2010/main" val="162492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254" y="589717"/>
            <a:ext cx="3424592" cy="307777"/>
          </a:xfrm>
          <a:prstGeom prst="rect">
            <a:avLst/>
          </a:prstGeom>
          <a:noFill/>
        </p:spPr>
        <p:txBody>
          <a:bodyPr wrap="none" rtlCol="0">
            <a:spAutoFit/>
          </a:bodyPr>
          <a:lstStyle/>
          <a:p>
            <a:r>
              <a:rPr lang="cs-CZ" sz="1400" dirty="0"/>
              <a:t>Zdroj: List o prohlídce zemřelého </a:t>
            </a:r>
            <a:r>
              <a:rPr lang="cs-CZ" sz="1400" dirty="0" smtClean="0"/>
              <a:t>2007–2018</a:t>
            </a:r>
            <a:endParaRPr lang="en-US" sz="1400" dirty="0"/>
          </a:p>
        </p:txBody>
      </p:sp>
      <p:sp>
        <p:nvSpPr>
          <p:cNvPr id="13" name="TextovéPole 12"/>
          <p:cNvSpPr txBox="1"/>
          <p:nvPr/>
        </p:nvSpPr>
        <p:spPr>
          <a:xfrm>
            <a:off x="1863851" y="806519"/>
            <a:ext cx="4181382" cy="307777"/>
          </a:xfrm>
          <a:prstGeom prst="rect">
            <a:avLst/>
          </a:prstGeom>
          <a:noFill/>
        </p:spPr>
        <p:txBody>
          <a:bodyPr wrap="square" rtlCol="0">
            <a:spAutoFit/>
          </a:bodyPr>
          <a:lstStyle/>
          <a:p>
            <a:pPr algn="ctr"/>
            <a:r>
              <a:rPr lang="cs-CZ" sz="1400" dirty="0"/>
              <a:t>Podíl úmrtí</a:t>
            </a:r>
          </a:p>
        </p:txBody>
      </p:sp>
      <p:sp>
        <p:nvSpPr>
          <p:cNvPr id="2" name="Title 1"/>
          <p:cNvSpPr>
            <a:spLocks noGrp="1"/>
          </p:cNvSpPr>
          <p:nvPr>
            <p:ph type="title"/>
          </p:nvPr>
        </p:nvSpPr>
        <p:spPr>
          <a:xfrm>
            <a:off x="126287" y="96249"/>
            <a:ext cx="10515600" cy="631595"/>
          </a:xfrm>
        </p:spPr>
        <p:txBody>
          <a:bodyPr>
            <a:normAutofit/>
          </a:bodyPr>
          <a:lstStyle/>
          <a:p>
            <a:r>
              <a:rPr lang="en-US" dirty="0" err="1"/>
              <a:t>Předčasná</a:t>
            </a:r>
            <a:r>
              <a:rPr lang="en-US" dirty="0"/>
              <a:t> (</a:t>
            </a:r>
            <a:r>
              <a:rPr lang="en-US" dirty="0" err="1"/>
              <a:t>preventabilní</a:t>
            </a:r>
            <a:r>
              <a:rPr lang="en-US" dirty="0"/>
              <a:t>) </a:t>
            </a:r>
            <a:r>
              <a:rPr lang="en-US" dirty="0" err="1"/>
              <a:t>úmrtí</a:t>
            </a:r>
            <a:r>
              <a:rPr lang="cs-CZ"/>
              <a:t> </a:t>
            </a:r>
            <a:r>
              <a:rPr lang="cs-CZ" smtClean="0"/>
              <a:t>- </a:t>
            </a:r>
            <a:r>
              <a:rPr lang="cs-CZ" dirty="0" smtClean="0"/>
              <a:t>ženy</a:t>
            </a:r>
            <a:endParaRPr lang="en-US" dirty="0"/>
          </a:p>
        </p:txBody>
      </p:sp>
      <p:sp>
        <p:nvSpPr>
          <p:cNvPr id="3" name="Rectangle 2"/>
          <p:cNvSpPr/>
          <p:nvPr/>
        </p:nvSpPr>
        <p:spPr>
          <a:xfrm>
            <a:off x="628153" y="6236904"/>
            <a:ext cx="11563847" cy="62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Graf 13"/>
          <p:cNvGraphicFramePr/>
          <p:nvPr>
            <p:extLst/>
          </p:nvPr>
        </p:nvGraphicFramePr>
        <p:xfrm>
          <a:off x="3115203" y="1071230"/>
          <a:ext cx="3818072" cy="58964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ulka 14"/>
          <p:cNvGraphicFramePr>
            <a:graphicFrameLocks noGrp="1"/>
          </p:cNvGraphicFramePr>
          <p:nvPr>
            <p:extLst/>
          </p:nvPr>
        </p:nvGraphicFramePr>
        <p:xfrm>
          <a:off x="-39359" y="1439764"/>
          <a:ext cx="3478546" cy="5303958"/>
        </p:xfrm>
        <a:graphic>
          <a:graphicData uri="http://schemas.openxmlformats.org/drawingml/2006/table">
            <a:tbl>
              <a:tblPr>
                <a:tableStyleId>{5C22544A-7EE6-4342-B048-85BDC9FD1C3A}</a:tableStyleId>
              </a:tblPr>
              <a:tblGrid>
                <a:gridCol w="3478546">
                  <a:extLst>
                    <a:ext uri="{9D8B030D-6E8A-4147-A177-3AD203B41FA5}">
                      <a16:colId xmlns:a16="http://schemas.microsoft.com/office/drawing/2014/main" val="708462916"/>
                    </a:ext>
                  </a:extLst>
                </a:gridCol>
              </a:tblGrid>
              <a:tr h="241089">
                <a:tc>
                  <a:txBody>
                    <a:bodyPr/>
                    <a:lstStyle/>
                    <a:p>
                      <a:pPr algn="r" rtl="0" fontAlgn="b"/>
                      <a:r>
                        <a:rPr lang="cs-CZ" sz="1400" b="0" i="0" u="none" strike="noStrike">
                          <a:solidFill>
                            <a:srgbClr val="000000"/>
                          </a:solidFill>
                          <a:effectLst/>
                          <a:latin typeface="Calibri" panose="020F0502020204030204" pitchFamily="34" charset="0"/>
                        </a:rPr>
                        <a:t>Ischemická choroba srdeční</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4294322"/>
                  </a:ext>
                </a:extLst>
              </a:tr>
              <a:tr h="241089">
                <a:tc>
                  <a:txBody>
                    <a:bodyPr/>
                    <a:lstStyle/>
                    <a:p>
                      <a:pPr algn="r" rtl="0" fontAlgn="b"/>
                      <a:r>
                        <a:rPr lang="cs-CZ" sz="1400" b="0" i="0" u="none" strike="noStrike">
                          <a:solidFill>
                            <a:srgbClr val="000000"/>
                          </a:solidFill>
                          <a:effectLst/>
                          <a:latin typeface="Calibri" panose="020F0502020204030204" pitchFamily="34" charset="0"/>
                        </a:rPr>
                        <a:t>Úrazy</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380684"/>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průdušnice, bronchu a plic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3959143"/>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prsu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994875"/>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tlustého střeva a konečníku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3768633"/>
                  </a:ext>
                </a:extLst>
              </a:tr>
              <a:tr h="241089">
                <a:tc>
                  <a:txBody>
                    <a:bodyPr/>
                    <a:lstStyle/>
                    <a:p>
                      <a:pPr algn="r" rtl="0" fontAlgn="b"/>
                      <a:r>
                        <a:rPr lang="cs-CZ" sz="1400" b="0" i="0" u="none" strike="noStrike">
                          <a:solidFill>
                            <a:srgbClr val="000000"/>
                          </a:solidFill>
                          <a:effectLst/>
                          <a:latin typeface="Calibri" panose="020F0502020204030204" pitchFamily="34" charset="0"/>
                        </a:rPr>
                        <a:t>Následky abúzu alkoholu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1110435"/>
                  </a:ext>
                </a:extLst>
              </a:tr>
              <a:tr h="241089">
                <a:tc>
                  <a:txBody>
                    <a:bodyPr/>
                    <a:lstStyle/>
                    <a:p>
                      <a:pPr algn="r" rtl="0" fontAlgn="b"/>
                      <a:r>
                        <a:rPr lang="cs-CZ" sz="1400" b="0" i="0" u="none" strike="noStrike">
                          <a:solidFill>
                            <a:srgbClr val="000000"/>
                          </a:solidFill>
                          <a:effectLst/>
                          <a:latin typeface="Calibri" panose="020F0502020204030204" pitchFamily="34" charset="0"/>
                        </a:rPr>
                        <a:t>Chronická obstrukční plicní nemoc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2843775"/>
                  </a:ext>
                </a:extLst>
              </a:tr>
              <a:tr h="241089">
                <a:tc>
                  <a:txBody>
                    <a:bodyPr/>
                    <a:lstStyle/>
                    <a:p>
                      <a:pPr algn="r" rtl="0" fontAlgn="b"/>
                      <a:r>
                        <a:rPr lang="cs-CZ" sz="1400" b="0" i="0" u="none" strike="noStrike">
                          <a:solidFill>
                            <a:srgbClr val="000000"/>
                          </a:solidFill>
                          <a:effectLst/>
                          <a:latin typeface="Calibri" panose="020F0502020204030204" pitchFamily="34" charset="0"/>
                        </a:rPr>
                        <a:t>Sebevražda a sebepoškozování</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0558433"/>
                  </a:ext>
                </a:extLst>
              </a:tr>
              <a:tr h="241089">
                <a:tc>
                  <a:txBody>
                    <a:bodyPr/>
                    <a:lstStyle/>
                    <a:p>
                      <a:pPr algn="r" rtl="0" fontAlgn="b"/>
                      <a:r>
                        <a:rPr lang="cs-CZ" sz="1400" b="0" i="0" u="none" strike="noStrike">
                          <a:solidFill>
                            <a:srgbClr val="000000"/>
                          </a:solidFill>
                          <a:effectLst/>
                          <a:latin typeface="Calibri" panose="020F0502020204030204" pitchFamily="34" charset="0"/>
                        </a:rPr>
                        <a:t>DVT s plicní embolií</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5746070"/>
                  </a:ext>
                </a:extLst>
              </a:tr>
              <a:tr h="241089">
                <a:tc>
                  <a:txBody>
                    <a:bodyPr/>
                    <a:lstStyle/>
                    <a:p>
                      <a:pPr algn="r" rtl="0" fontAlgn="b"/>
                      <a:r>
                        <a:rPr lang="cs-CZ" sz="1400" b="0" i="0" u="none" strike="noStrike">
                          <a:solidFill>
                            <a:srgbClr val="000000"/>
                          </a:solidFill>
                          <a:effectLst/>
                          <a:latin typeface="Calibri" panose="020F0502020204030204" pitchFamily="34" charset="0"/>
                        </a:rPr>
                        <a:t>Zápal plic</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3534870"/>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děložního čípku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7112652"/>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žaludku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8653252"/>
                  </a:ext>
                </a:extLst>
              </a:tr>
              <a:tr h="241089">
                <a:tc>
                  <a:txBody>
                    <a:bodyPr/>
                    <a:lstStyle/>
                    <a:p>
                      <a:pPr algn="r" rtl="0" fontAlgn="b"/>
                      <a:r>
                        <a:rPr lang="cs-CZ" sz="1400" b="0" i="0" u="none" strike="noStrike">
                          <a:solidFill>
                            <a:srgbClr val="000000"/>
                          </a:solidFill>
                          <a:effectLst/>
                          <a:latin typeface="Calibri" panose="020F0502020204030204" pitchFamily="34" charset="0"/>
                        </a:rPr>
                        <a:t>Dopravní nehody</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9370783"/>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jater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887370"/>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rtu, ústní dutiny a hltanu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1574895"/>
                  </a:ext>
                </a:extLst>
              </a:tr>
              <a:tr h="241089">
                <a:tc>
                  <a:txBody>
                    <a:bodyPr/>
                    <a:lstStyle/>
                    <a:p>
                      <a:pPr algn="r" rtl="0" fontAlgn="b"/>
                      <a:r>
                        <a:rPr lang="cs-CZ" sz="1400" b="0" i="0" u="none" strike="noStrike">
                          <a:solidFill>
                            <a:srgbClr val="000000"/>
                          </a:solidFill>
                          <a:effectLst/>
                          <a:latin typeface="Calibri" panose="020F0502020204030204" pitchFamily="34" charset="0"/>
                        </a:rPr>
                        <a:t>Maligní melanom kůže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3108476"/>
                  </a:ext>
                </a:extLst>
              </a:tr>
              <a:tr h="241089">
                <a:tc>
                  <a:txBody>
                    <a:bodyPr/>
                    <a:lstStyle/>
                    <a:p>
                      <a:pPr algn="r" rtl="0" fontAlgn="b"/>
                      <a:r>
                        <a:rPr lang="cs-CZ" sz="1400" b="0" i="0" u="none" strike="noStrike">
                          <a:solidFill>
                            <a:srgbClr val="000000"/>
                          </a:solidFill>
                          <a:effectLst/>
                          <a:latin typeface="Calibri" panose="020F0502020204030204" pitchFamily="34" charset="0"/>
                        </a:rPr>
                        <a:t>Aneurysma a disekce aorty</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795754"/>
                  </a:ext>
                </a:extLst>
              </a:tr>
              <a:tr h="241089">
                <a:tc>
                  <a:txBody>
                    <a:bodyPr/>
                    <a:lstStyle/>
                    <a:p>
                      <a:pPr algn="r" rtl="0" fontAlgn="b"/>
                      <a:r>
                        <a:rPr lang="cs-CZ" sz="1400" b="0" i="0" u="none" strike="noStrike">
                          <a:solidFill>
                            <a:srgbClr val="000000"/>
                          </a:solidFill>
                          <a:effectLst/>
                          <a:latin typeface="Calibri" panose="020F0502020204030204" pitchFamily="34" charset="0"/>
                        </a:rPr>
                        <a:t>Zhoubný novotvar jícnu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0600866"/>
                  </a:ext>
                </a:extLst>
              </a:tr>
              <a:tr h="241089">
                <a:tc>
                  <a:txBody>
                    <a:bodyPr/>
                    <a:lstStyle/>
                    <a:p>
                      <a:pPr algn="r" rtl="0" fontAlgn="b"/>
                      <a:r>
                        <a:rPr lang="cs-CZ" sz="1400" b="0" i="0" u="none" strike="noStrike">
                          <a:solidFill>
                            <a:srgbClr val="000000"/>
                          </a:solidFill>
                          <a:effectLst/>
                          <a:latin typeface="Calibri" panose="020F0502020204030204" pitchFamily="34" charset="0"/>
                        </a:rPr>
                        <a:t>Komplikace během chirurgické a lékařské péče</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465692"/>
                  </a:ext>
                </a:extLst>
              </a:tr>
              <a:tr h="241089">
                <a:tc>
                  <a:txBody>
                    <a:bodyPr/>
                    <a:lstStyle/>
                    <a:p>
                      <a:pPr algn="r" rtl="0" fontAlgn="b"/>
                      <a:r>
                        <a:rPr lang="cs-CZ" sz="1400" b="0" i="0" u="none" strike="noStrike">
                          <a:solidFill>
                            <a:srgbClr val="000000"/>
                          </a:solidFill>
                          <a:effectLst/>
                          <a:latin typeface="Calibri" panose="020F0502020204030204" pitchFamily="34" charset="0"/>
                        </a:rPr>
                        <a:t>Vražda / Útok</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687908"/>
                  </a:ext>
                </a:extLst>
              </a:tr>
              <a:tr h="241089">
                <a:tc>
                  <a:txBody>
                    <a:bodyPr/>
                    <a:lstStyle/>
                    <a:p>
                      <a:pPr algn="r" rtl="0" fontAlgn="b"/>
                      <a:r>
                        <a:rPr lang="cs-CZ" sz="1400" b="0" i="0" u="none" strike="noStrike">
                          <a:solidFill>
                            <a:srgbClr val="000000"/>
                          </a:solidFill>
                          <a:effectLst/>
                          <a:latin typeface="Calibri" panose="020F0502020204030204" pitchFamily="34" charset="0"/>
                        </a:rPr>
                        <a:t>Diabetes mellitus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2283226"/>
                  </a:ext>
                </a:extLst>
              </a:tr>
              <a:tr h="241089">
                <a:tc>
                  <a:txBody>
                    <a:bodyPr/>
                    <a:lstStyle/>
                    <a:p>
                      <a:pPr algn="r" rtl="0" fontAlgn="b"/>
                      <a:r>
                        <a:rPr lang="cs-CZ" sz="1400" b="0" i="0" u="none" strike="noStrike" dirty="0">
                          <a:solidFill>
                            <a:srgbClr val="000000"/>
                          </a:solidFill>
                          <a:effectLst/>
                          <a:latin typeface="Calibri" panose="020F0502020204030204" pitchFamily="34" charset="0"/>
                        </a:rPr>
                        <a:t>Jiné</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84165"/>
                  </a:ext>
                </a:extLst>
              </a:tr>
            </a:tbl>
          </a:graphicData>
        </a:graphic>
      </p:graphicFrame>
      <p:sp>
        <p:nvSpPr>
          <p:cNvPr id="4" name="Rectangle 3"/>
          <p:cNvSpPr/>
          <p:nvPr/>
        </p:nvSpPr>
        <p:spPr>
          <a:xfrm>
            <a:off x="5144747" y="2629732"/>
            <a:ext cx="203870" cy="203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44747" y="3001386"/>
            <a:ext cx="203870" cy="203870"/>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42449" y="2577778"/>
            <a:ext cx="378630" cy="307777"/>
          </a:xfrm>
          <a:prstGeom prst="rect">
            <a:avLst/>
          </a:prstGeom>
          <a:noFill/>
        </p:spPr>
        <p:txBody>
          <a:bodyPr wrap="none" rtlCol="0">
            <a:spAutoFit/>
          </a:bodyPr>
          <a:lstStyle/>
          <a:p>
            <a:r>
              <a:rPr lang="cs-CZ" sz="1400" dirty="0" smtClean="0"/>
              <a:t>ČR</a:t>
            </a:r>
            <a:endParaRPr lang="en-US" sz="1400" dirty="0"/>
          </a:p>
        </p:txBody>
      </p:sp>
      <p:sp>
        <p:nvSpPr>
          <p:cNvPr id="16" name="TextBox 15"/>
          <p:cNvSpPr txBox="1"/>
          <p:nvPr/>
        </p:nvSpPr>
        <p:spPr>
          <a:xfrm>
            <a:off x="5353666" y="2949432"/>
            <a:ext cx="482824" cy="307777"/>
          </a:xfrm>
          <a:prstGeom prst="rect">
            <a:avLst/>
          </a:prstGeom>
          <a:noFill/>
        </p:spPr>
        <p:txBody>
          <a:bodyPr wrap="none" rtlCol="0">
            <a:spAutoFit/>
          </a:bodyPr>
          <a:lstStyle/>
          <a:p>
            <a:r>
              <a:rPr lang="cs-CZ" sz="1400" dirty="0" smtClean="0"/>
              <a:t>HKK</a:t>
            </a:r>
            <a:endParaRPr lang="en-US" sz="1400" dirty="0"/>
          </a:p>
        </p:txBody>
      </p:sp>
      <p:graphicFrame>
        <p:nvGraphicFramePr>
          <p:cNvPr id="9" name="Tabulka 8"/>
          <p:cNvGraphicFramePr>
            <a:graphicFrameLocks noGrp="1"/>
          </p:cNvGraphicFramePr>
          <p:nvPr>
            <p:extLst/>
          </p:nvPr>
        </p:nvGraphicFramePr>
        <p:xfrm>
          <a:off x="6933275" y="1313690"/>
          <a:ext cx="4823296" cy="4923213"/>
        </p:xfrm>
        <a:graphic>
          <a:graphicData uri="http://schemas.openxmlformats.org/drawingml/2006/table">
            <a:tbl>
              <a:tblPr>
                <a:tableStyleId>{5C22544A-7EE6-4342-B048-85BDC9FD1C3A}</a:tableStyleId>
              </a:tblPr>
              <a:tblGrid>
                <a:gridCol w="3069058">
                  <a:extLst>
                    <a:ext uri="{9D8B030D-6E8A-4147-A177-3AD203B41FA5}">
                      <a16:colId xmlns:a16="http://schemas.microsoft.com/office/drawing/2014/main" val="1153257067"/>
                    </a:ext>
                  </a:extLst>
                </a:gridCol>
                <a:gridCol w="1026193">
                  <a:extLst>
                    <a:ext uri="{9D8B030D-6E8A-4147-A177-3AD203B41FA5}">
                      <a16:colId xmlns:a16="http://schemas.microsoft.com/office/drawing/2014/main" val="2245745587"/>
                    </a:ext>
                  </a:extLst>
                </a:gridCol>
                <a:gridCol w="728045">
                  <a:extLst>
                    <a:ext uri="{9D8B030D-6E8A-4147-A177-3AD203B41FA5}">
                      <a16:colId xmlns:a16="http://schemas.microsoft.com/office/drawing/2014/main" val="2635411085"/>
                    </a:ext>
                  </a:extLst>
                </a:gridCol>
              </a:tblGrid>
              <a:tr h="247773">
                <a:tc>
                  <a:txBody>
                    <a:bodyPr/>
                    <a:lstStyle/>
                    <a:p>
                      <a:pPr algn="ctr" fontAlgn="ctr"/>
                      <a:r>
                        <a:rPr lang="cs-CZ" sz="1100" u="none" strike="noStrike" dirty="0">
                          <a:effectLst/>
                        </a:rPr>
                        <a:t> </a:t>
                      </a:r>
                      <a:endParaRPr lang="cs-CZ" sz="1100" b="0" i="0" u="none" strike="noStrike" dirty="0">
                        <a:solidFill>
                          <a:srgbClr val="000000"/>
                        </a:solidFill>
                        <a:effectLst/>
                        <a:latin typeface="Arial" panose="020B0604020202020204" pitchFamily="34" charset="0"/>
                      </a:endParaRPr>
                    </a:p>
                  </a:txBody>
                  <a:tcPr marL="8043" marR="8043" marT="8043" marB="0" anchor="ctr"/>
                </a:tc>
                <a:tc>
                  <a:txBody>
                    <a:bodyPr/>
                    <a:lstStyle/>
                    <a:p>
                      <a:pPr algn="ctr" rtl="0" fontAlgn="b"/>
                      <a:r>
                        <a:rPr lang="cs-CZ" sz="1100" b="1" u="none" strike="noStrike" dirty="0">
                          <a:effectLst/>
                        </a:rPr>
                        <a:t>ČR</a:t>
                      </a:r>
                      <a:endParaRPr lang="cs-CZ" sz="1100" b="1" i="0" u="none" strike="noStrike" dirty="0">
                        <a:solidFill>
                          <a:srgbClr val="000000"/>
                        </a:solidFill>
                        <a:effectLst/>
                        <a:latin typeface="Calibri" panose="020F0502020204030204" pitchFamily="34" charset="0"/>
                      </a:endParaRPr>
                    </a:p>
                  </a:txBody>
                  <a:tcPr marL="8043" marR="8043" marT="8043" marB="0" anchor="b"/>
                </a:tc>
                <a:tc>
                  <a:txBody>
                    <a:bodyPr/>
                    <a:lstStyle/>
                    <a:p>
                      <a:pPr algn="ctr" rtl="0" fontAlgn="b"/>
                      <a:r>
                        <a:rPr lang="cs-CZ" sz="1100" b="1" i="0" u="none" strike="noStrike" dirty="0" smtClean="0">
                          <a:solidFill>
                            <a:srgbClr val="000000"/>
                          </a:solidFill>
                          <a:effectLst/>
                          <a:latin typeface="Calibri" panose="020F0502020204030204" pitchFamily="34" charset="0"/>
                        </a:rPr>
                        <a:t>HKK</a:t>
                      </a:r>
                      <a:endParaRPr lang="cs-CZ" sz="1100" b="1" i="0" u="none" strike="noStrike" dirty="0">
                        <a:solidFill>
                          <a:srgbClr val="000000"/>
                        </a:solidFill>
                        <a:effectLst/>
                        <a:latin typeface="Calibri" panose="020F0502020204030204" pitchFamily="34" charset="0"/>
                      </a:endParaRPr>
                    </a:p>
                  </a:txBody>
                  <a:tcPr marL="8043" marR="8043" marT="8043" marB="0" anchor="b"/>
                </a:tc>
                <a:extLst>
                  <a:ext uri="{0D108BD9-81ED-4DB2-BD59-A6C34878D82A}">
                    <a16:rowId xmlns:a16="http://schemas.microsoft.com/office/drawing/2014/main" val="1500719574"/>
                  </a:ext>
                </a:extLst>
              </a:tr>
              <a:tr h="212520">
                <a:tc>
                  <a:txBody>
                    <a:bodyPr/>
                    <a:lstStyle/>
                    <a:p>
                      <a:pPr algn="r" rtl="0" fontAlgn="b"/>
                      <a:r>
                        <a:rPr lang="cs-CZ" sz="1100" b="1" i="0" u="none" strike="noStrike" dirty="0">
                          <a:solidFill>
                            <a:srgbClr val="000000"/>
                          </a:solidFill>
                          <a:effectLst/>
                          <a:latin typeface="Calibri" panose="020F0502020204030204" pitchFamily="34" charset="0"/>
                        </a:rPr>
                        <a:t>Ischemická choroba srdeční</a:t>
                      </a:r>
                    </a:p>
                  </a:txBody>
                  <a:tcPr marL="9525" marR="9525" marT="9525" marB="0" anchor="b"/>
                </a:tc>
                <a:tc>
                  <a:txBody>
                    <a:bodyPr/>
                    <a:lstStyle/>
                    <a:p>
                      <a:pPr algn="ctr" fontAlgn="b"/>
                      <a:r>
                        <a:rPr lang="cs-CZ" sz="1100" b="0" i="0" u="none" strike="noStrike">
                          <a:solidFill>
                            <a:srgbClr val="000000"/>
                          </a:solidFill>
                          <a:effectLst/>
                          <a:latin typeface="Calibri" panose="020F0502020204030204" pitchFamily="34" charset="0"/>
                        </a:rPr>
                        <a:t>39.60</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32.96</a:t>
                      </a:r>
                    </a:p>
                  </a:txBody>
                  <a:tcPr marL="9525" marR="9525" marT="9525" marB="0" anchor="ctr"/>
                </a:tc>
                <a:extLst>
                  <a:ext uri="{0D108BD9-81ED-4DB2-BD59-A6C34878D82A}">
                    <a16:rowId xmlns:a16="http://schemas.microsoft.com/office/drawing/2014/main" val="98644575"/>
                  </a:ext>
                </a:extLst>
              </a:tr>
              <a:tr h="212520">
                <a:tc>
                  <a:txBody>
                    <a:bodyPr/>
                    <a:lstStyle/>
                    <a:p>
                      <a:pPr algn="r" rtl="0" fontAlgn="b"/>
                      <a:r>
                        <a:rPr lang="cs-CZ" sz="1100" b="1" i="0" u="none" strike="noStrike" dirty="0">
                          <a:solidFill>
                            <a:srgbClr val="000000"/>
                          </a:solidFill>
                          <a:effectLst/>
                          <a:latin typeface="Calibri" panose="020F0502020204030204" pitchFamily="34" charset="0"/>
                        </a:rPr>
                        <a:t>Úrazy</a:t>
                      </a:r>
                    </a:p>
                  </a:txBody>
                  <a:tcPr marL="9525" marR="9525" marT="9525" marB="0" anchor="b"/>
                </a:tc>
                <a:tc>
                  <a:txBody>
                    <a:bodyPr/>
                    <a:lstStyle/>
                    <a:p>
                      <a:pPr algn="ctr" fontAlgn="b"/>
                      <a:r>
                        <a:rPr lang="cs-CZ" sz="1100" b="0" i="0" u="none" strike="noStrike">
                          <a:solidFill>
                            <a:srgbClr val="000000"/>
                          </a:solidFill>
                          <a:effectLst/>
                          <a:latin typeface="Calibri" panose="020F0502020204030204" pitchFamily="34" charset="0"/>
                        </a:rPr>
                        <a:t>22.69</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20.45</a:t>
                      </a:r>
                    </a:p>
                  </a:txBody>
                  <a:tcPr marL="9525" marR="9525" marT="9525" marB="0" anchor="ctr"/>
                </a:tc>
                <a:extLst>
                  <a:ext uri="{0D108BD9-81ED-4DB2-BD59-A6C34878D82A}">
                    <a16:rowId xmlns:a16="http://schemas.microsoft.com/office/drawing/2014/main" val="2823956058"/>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průdušnice, bronchu a plic</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21.28</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19.30</a:t>
                      </a:r>
                    </a:p>
                  </a:txBody>
                  <a:tcPr marL="9525" marR="9525" marT="9525" marB="0" anchor="ctr"/>
                </a:tc>
                <a:extLst>
                  <a:ext uri="{0D108BD9-81ED-4DB2-BD59-A6C34878D82A}">
                    <a16:rowId xmlns:a16="http://schemas.microsoft.com/office/drawing/2014/main" val="2432876203"/>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prsu</a:t>
                      </a:r>
                    </a:p>
                  </a:txBody>
                  <a:tcPr marL="9525" marR="9525" marT="9525" marB="0" anchor="b"/>
                </a:tc>
                <a:tc>
                  <a:txBody>
                    <a:bodyPr/>
                    <a:lstStyle/>
                    <a:p>
                      <a:pPr algn="ctr" fontAlgn="b"/>
                      <a:r>
                        <a:rPr lang="cs-CZ" sz="1100" b="0" i="0" u="none" strike="noStrike">
                          <a:solidFill>
                            <a:srgbClr val="000000"/>
                          </a:solidFill>
                          <a:effectLst/>
                          <a:latin typeface="Calibri" panose="020F0502020204030204" pitchFamily="34" charset="0"/>
                        </a:rPr>
                        <a:t>18.20</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16.90</a:t>
                      </a:r>
                    </a:p>
                  </a:txBody>
                  <a:tcPr marL="9525" marR="9525" marT="9525" marB="0" anchor="ctr"/>
                </a:tc>
                <a:extLst>
                  <a:ext uri="{0D108BD9-81ED-4DB2-BD59-A6C34878D82A}">
                    <a16:rowId xmlns:a16="http://schemas.microsoft.com/office/drawing/2014/main" val="3535498672"/>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tlustého střeva a konečníku</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13.43</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12.81</a:t>
                      </a:r>
                    </a:p>
                  </a:txBody>
                  <a:tcPr marL="9525" marR="9525" marT="9525" marB="0" anchor="ctr"/>
                </a:tc>
                <a:extLst>
                  <a:ext uri="{0D108BD9-81ED-4DB2-BD59-A6C34878D82A}">
                    <a16:rowId xmlns:a16="http://schemas.microsoft.com/office/drawing/2014/main" val="2344705541"/>
                  </a:ext>
                </a:extLst>
              </a:tr>
              <a:tr h="212520">
                <a:tc>
                  <a:txBody>
                    <a:bodyPr/>
                    <a:lstStyle/>
                    <a:p>
                      <a:pPr algn="r" rtl="0" fontAlgn="b"/>
                      <a:r>
                        <a:rPr lang="cs-CZ" sz="1100" b="1" i="0" u="none" strike="noStrike" dirty="0">
                          <a:solidFill>
                            <a:srgbClr val="000000"/>
                          </a:solidFill>
                          <a:effectLst/>
                          <a:latin typeface="Calibri" panose="020F0502020204030204" pitchFamily="34" charset="0"/>
                        </a:rPr>
                        <a:t>Následky abúzu alkoholu</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10.29</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6.25</a:t>
                      </a:r>
                    </a:p>
                  </a:txBody>
                  <a:tcPr marL="9525" marR="9525" marT="9525" marB="0" anchor="ctr"/>
                </a:tc>
                <a:extLst>
                  <a:ext uri="{0D108BD9-81ED-4DB2-BD59-A6C34878D82A}">
                    <a16:rowId xmlns:a16="http://schemas.microsoft.com/office/drawing/2014/main" val="4102491473"/>
                  </a:ext>
                </a:extLst>
              </a:tr>
              <a:tr h="212520">
                <a:tc>
                  <a:txBody>
                    <a:bodyPr/>
                    <a:lstStyle/>
                    <a:p>
                      <a:pPr algn="r" rtl="0" fontAlgn="b"/>
                      <a:r>
                        <a:rPr lang="cs-CZ" sz="1100" b="1" i="0" u="none" strike="noStrike" dirty="0">
                          <a:solidFill>
                            <a:srgbClr val="000000"/>
                          </a:solidFill>
                          <a:effectLst/>
                          <a:latin typeface="Calibri" panose="020F0502020204030204" pitchFamily="34" charset="0"/>
                        </a:rPr>
                        <a:t>Chronická obstrukční plicní nemoc</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7.74</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7.20</a:t>
                      </a:r>
                    </a:p>
                  </a:txBody>
                  <a:tcPr marL="9525" marR="9525" marT="9525" marB="0" anchor="ctr"/>
                </a:tc>
                <a:extLst>
                  <a:ext uri="{0D108BD9-81ED-4DB2-BD59-A6C34878D82A}">
                    <a16:rowId xmlns:a16="http://schemas.microsoft.com/office/drawing/2014/main" val="2902505307"/>
                  </a:ext>
                </a:extLst>
              </a:tr>
              <a:tr h="212520">
                <a:tc>
                  <a:txBody>
                    <a:bodyPr/>
                    <a:lstStyle/>
                    <a:p>
                      <a:pPr algn="r" rtl="0" fontAlgn="b"/>
                      <a:r>
                        <a:rPr lang="cs-CZ" sz="1100" b="1" i="0" u="none" strike="noStrike" dirty="0">
                          <a:solidFill>
                            <a:srgbClr val="000000"/>
                          </a:solidFill>
                          <a:effectLst/>
                          <a:latin typeface="Calibri" panose="020F0502020204030204" pitchFamily="34" charset="0"/>
                        </a:rPr>
                        <a:t>Sebevražda a sebepoškozování</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6.62</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7.97</a:t>
                      </a:r>
                    </a:p>
                  </a:txBody>
                  <a:tcPr marL="9525" marR="9525" marT="9525" marB="0" anchor="ctr"/>
                </a:tc>
                <a:extLst>
                  <a:ext uri="{0D108BD9-81ED-4DB2-BD59-A6C34878D82A}">
                    <a16:rowId xmlns:a16="http://schemas.microsoft.com/office/drawing/2014/main" val="3325765564"/>
                  </a:ext>
                </a:extLst>
              </a:tr>
              <a:tr h="212520">
                <a:tc>
                  <a:txBody>
                    <a:bodyPr/>
                    <a:lstStyle/>
                    <a:p>
                      <a:pPr algn="r" rtl="0" fontAlgn="b"/>
                      <a:r>
                        <a:rPr lang="cs-CZ" sz="1100" b="1" i="0" u="none" strike="noStrike" dirty="0">
                          <a:solidFill>
                            <a:srgbClr val="000000"/>
                          </a:solidFill>
                          <a:effectLst/>
                          <a:latin typeface="Calibri" panose="020F0502020204030204" pitchFamily="34" charset="0"/>
                        </a:rPr>
                        <a:t>DVT s plicní embolií</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5.65</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5.78</a:t>
                      </a:r>
                    </a:p>
                  </a:txBody>
                  <a:tcPr marL="9525" marR="9525" marT="9525" marB="0" anchor="ctr"/>
                </a:tc>
                <a:extLst>
                  <a:ext uri="{0D108BD9-81ED-4DB2-BD59-A6C34878D82A}">
                    <a16:rowId xmlns:a16="http://schemas.microsoft.com/office/drawing/2014/main" val="1643582601"/>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Zápal plic</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5.49</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5.16</a:t>
                      </a:r>
                    </a:p>
                  </a:txBody>
                  <a:tcPr marL="9525" marR="9525" marT="9525" marB="0" anchor="ctr"/>
                </a:tc>
                <a:extLst>
                  <a:ext uri="{0D108BD9-81ED-4DB2-BD59-A6C34878D82A}">
                    <a16:rowId xmlns:a16="http://schemas.microsoft.com/office/drawing/2014/main" val="1513440968"/>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děložního čípku</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4.76</a:t>
                      </a:r>
                    </a:p>
                  </a:txBody>
                  <a:tcPr marL="9525" marR="9525" marT="9525" marB="0" anchor="b"/>
                </a:tc>
                <a:tc>
                  <a:txBody>
                    <a:bodyPr/>
                    <a:lstStyle/>
                    <a:p>
                      <a:pPr algn="ctr" fontAlgn="ctr"/>
                      <a:r>
                        <a:rPr lang="cs-CZ" sz="1100" b="0" i="0" u="none" strike="noStrike">
                          <a:solidFill>
                            <a:srgbClr val="000000"/>
                          </a:solidFill>
                          <a:effectLst/>
                          <a:latin typeface="Calibri" panose="020F0502020204030204" pitchFamily="34" charset="0"/>
                        </a:rPr>
                        <a:t>4.65</a:t>
                      </a:r>
                    </a:p>
                  </a:txBody>
                  <a:tcPr marL="9525" marR="9525" marT="9525" marB="0" anchor="ctr"/>
                </a:tc>
                <a:extLst>
                  <a:ext uri="{0D108BD9-81ED-4DB2-BD59-A6C34878D82A}">
                    <a16:rowId xmlns:a16="http://schemas.microsoft.com/office/drawing/2014/main" val="9399812"/>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žaludku</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4.43</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4.21</a:t>
                      </a:r>
                    </a:p>
                  </a:txBody>
                  <a:tcPr marL="9525" marR="9525" marT="9525" marB="0" anchor="ctr"/>
                </a:tc>
                <a:extLst>
                  <a:ext uri="{0D108BD9-81ED-4DB2-BD59-A6C34878D82A}">
                    <a16:rowId xmlns:a16="http://schemas.microsoft.com/office/drawing/2014/main" val="724729415"/>
                  </a:ext>
                </a:extLst>
              </a:tr>
              <a:tr h="212520">
                <a:tc>
                  <a:txBody>
                    <a:bodyPr/>
                    <a:lstStyle/>
                    <a:p>
                      <a:pPr algn="r" rtl="0" fontAlgn="b"/>
                      <a:r>
                        <a:rPr lang="cs-CZ" sz="1100" b="1" i="0" u="none" strike="noStrike" dirty="0">
                          <a:solidFill>
                            <a:srgbClr val="000000"/>
                          </a:solidFill>
                          <a:effectLst/>
                          <a:latin typeface="Calibri" panose="020F0502020204030204" pitchFamily="34" charset="0"/>
                        </a:rPr>
                        <a:t>Dopravní nehody</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4.11</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4.48</a:t>
                      </a:r>
                    </a:p>
                  </a:txBody>
                  <a:tcPr marL="9525" marR="9525" marT="9525" marB="0" anchor="ctr"/>
                </a:tc>
                <a:extLst>
                  <a:ext uri="{0D108BD9-81ED-4DB2-BD59-A6C34878D82A}">
                    <a16:rowId xmlns:a16="http://schemas.microsoft.com/office/drawing/2014/main" val="454081077"/>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jater</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2.98</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2.76</a:t>
                      </a:r>
                    </a:p>
                  </a:txBody>
                  <a:tcPr marL="9525" marR="9525" marT="9525" marB="0" anchor="ctr"/>
                </a:tc>
                <a:extLst>
                  <a:ext uri="{0D108BD9-81ED-4DB2-BD59-A6C34878D82A}">
                    <a16:rowId xmlns:a16="http://schemas.microsoft.com/office/drawing/2014/main" val="2874984540"/>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rtu, ústní dutiny a hltanu</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2.18</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1.72</a:t>
                      </a:r>
                    </a:p>
                  </a:txBody>
                  <a:tcPr marL="9525" marR="9525" marT="9525" marB="0" anchor="ctr"/>
                </a:tc>
                <a:extLst>
                  <a:ext uri="{0D108BD9-81ED-4DB2-BD59-A6C34878D82A}">
                    <a16:rowId xmlns:a16="http://schemas.microsoft.com/office/drawing/2014/main" val="983484126"/>
                  </a:ext>
                </a:extLst>
              </a:tr>
              <a:tr h="212520">
                <a:tc>
                  <a:txBody>
                    <a:bodyPr/>
                    <a:lstStyle/>
                    <a:p>
                      <a:pPr algn="r" rtl="0" fontAlgn="b"/>
                      <a:r>
                        <a:rPr lang="cs-CZ" sz="1100" b="1" i="0" u="none" strike="noStrike" dirty="0">
                          <a:solidFill>
                            <a:srgbClr val="000000"/>
                          </a:solidFill>
                          <a:effectLst/>
                          <a:latin typeface="Calibri" panose="020F0502020204030204" pitchFamily="34" charset="0"/>
                        </a:rPr>
                        <a:t>Maligní melanom kůže</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1.75</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1.72</a:t>
                      </a:r>
                    </a:p>
                  </a:txBody>
                  <a:tcPr marL="9525" marR="9525" marT="9525" marB="0" anchor="ctr"/>
                </a:tc>
                <a:extLst>
                  <a:ext uri="{0D108BD9-81ED-4DB2-BD59-A6C34878D82A}">
                    <a16:rowId xmlns:a16="http://schemas.microsoft.com/office/drawing/2014/main" val="1844975493"/>
                  </a:ext>
                </a:extLst>
              </a:tr>
              <a:tr h="212520">
                <a:tc>
                  <a:txBody>
                    <a:bodyPr/>
                    <a:lstStyle/>
                    <a:p>
                      <a:pPr algn="r" rtl="0" fontAlgn="b"/>
                      <a:r>
                        <a:rPr lang="cs-CZ" sz="1100" b="1" i="0" u="none" strike="noStrike" dirty="0">
                          <a:solidFill>
                            <a:srgbClr val="000000"/>
                          </a:solidFill>
                          <a:effectLst/>
                          <a:latin typeface="Calibri" panose="020F0502020204030204" pitchFamily="34" charset="0"/>
                        </a:rPr>
                        <a:t>Aneurysma a disekce aorty</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1.56</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1.30</a:t>
                      </a:r>
                    </a:p>
                  </a:txBody>
                  <a:tcPr marL="9525" marR="9525" marT="9525" marB="0" anchor="ctr"/>
                </a:tc>
                <a:extLst>
                  <a:ext uri="{0D108BD9-81ED-4DB2-BD59-A6C34878D82A}">
                    <a16:rowId xmlns:a16="http://schemas.microsoft.com/office/drawing/2014/main" val="502854588"/>
                  </a:ext>
                </a:extLst>
              </a:tr>
              <a:tr h="212520">
                <a:tc>
                  <a:txBody>
                    <a:bodyPr/>
                    <a:lstStyle/>
                    <a:p>
                      <a:pPr algn="r" rtl="0" fontAlgn="b"/>
                      <a:r>
                        <a:rPr lang="cs-CZ" sz="1100" b="1" i="0" u="none" strike="noStrike" dirty="0">
                          <a:solidFill>
                            <a:srgbClr val="000000"/>
                          </a:solidFill>
                          <a:effectLst/>
                          <a:latin typeface="Calibri" panose="020F0502020204030204" pitchFamily="34" charset="0"/>
                        </a:rPr>
                        <a:t>Zhoubný novotvar jícnu</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1.15</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1.13</a:t>
                      </a:r>
                    </a:p>
                  </a:txBody>
                  <a:tcPr marL="9525" marR="9525" marT="9525" marB="0" anchor="ctr"/>
                </a:tc>
                <a:extLst>
                  <a:ext uri="{0D108BD9-81ED-4DB2-BD59-A6C34878D82A}">
                    <a16:rowId xmlns:a16="http://schemas.microsoft.com/office/drawing/2014/main" val="3427179328"/>
                  </a:ext>
                </a:extLst>
              </a:tr>
              <a:tr h="212520">
                <a:tc>
                  <a:txBody>
                    <a:bodyPr/>
                    <a:lstStyle/>
                    <a:p>
                      <a:pPr algn="r" rtl="0" fontAlgn="b"/>
                      <a:r>
                        <a:rPr lang="cs-CZ" sz="1100" b="1" i="0" u="none" strike="noStrike" dirty="0">
                          <a:solidFill>
                            <a:srgbClr val="000000"/>
                          </a:solidFill>
                          <a:effectLst/>
                          <a:latin typeface="Calibri" panose="020F0502020204030204" pitchFamily="34" charset="0"/>
                        </a:rPr>
                        <a:t>Komplikace během chirurgické a lékařské péče</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0.90</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0.83</a:t>
                      </a:r>
                    </a:p>
                  </a:txBody>
                  <a:tcPr marL="9525" marR="9525" marT="9525" marB="0" anchor="ctr"/>
                </a:tc>
                <a:extLst>
                  <a:ext uri="{0D108BD9-81ED-4DB2-BD59-A6C34878D82A}">
                    <a16:rowId xmlns:a16="http://schemas.microsoft.com/office/drawing/2014/main" val="3136242496"/>
                  </a:ext>
                </a:extLst>
              </a:tr>
              <a:tr h="212520">
                <a:tc>
                  <a:txBody>
                    <a:bodyPr/>
                    <a:lstStyle/>
                    <a:p>
                      <a:pPr algn="r" rtl="0" fontAlgn="b"/>
                      <a:r>
                        <a:rPr lang="cs-CZ" sz="1100" b="1" i="0" u="none" strike="noStrike" dirty="0">
                          <a:solidFill>
                            <a:srgbClr val="000000"/>
                          </a:solidFill>
                          <a:effectLst/>
                          <a:latin typeface="Calibri" panose="020F0502020204030204" pitchFamily="34" charset="0"/>
                        </a:rPr>
                        <a:t>Vražda / Útok</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0.68</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0.50</a:t>
                      </a:r>
                    </a:p>
                  </a:txBody>
                  <a:tcPr marL="9525" marR="9525" marT="9525" marB="0" anchor="ctr"/>
                </a:tc>
                <a:extLst>
                  <a:ext uri="{0D108BD9-81ED-4DB2-BD59-A6C34878D82A}">
                    <a16:rowId xmlns:a16="http://schemas.microsoft.com/office/drawing/2014/main" val="3685771448"/>
                  </a:ext>
                </a:extLst>
              </a:tr>
              <a:tr h="212520">
                <a:tc>
                  <a:txBody>
                    <a:bodyPr/>
                    <a:lstStyle/>
                    <a:p>
                      <a:pPr algn="r" rtl="0" fontAlgn="b"/>
                      <a:r>
                        <a:rPr lang="cs-CZ" sz="1100" b="1" i="0" u="none" strike="noStrike" dirty="0">
                          <a:solidFill>
                            <a:srgbClr val="000000"/>
                          </a:solidFill>
                          <a:effectLst/>
                          <a:latin typeface="Calibri" panose="020F0502020204030204" pitchFamily="34" charset="0"/>
                        </a:rPr>
                        <a:t>Diabetes </a:t>
                      </a:r>
                      <a:r>
                        <a:rPr lang="cs-CZ" sz="1100" b="1" i="0" u="none" strike="noStrike" dirty="0" err="1">
                          <a:solidFill>
                            <a:srgbClr val="000000"/>
                          </a:solidFill>
                          <a:effectLst/>
                          <a:latin typeface="Calibri" panose="020F0502020204030204" pitchFamily="34" charset="0"/>
                        </a:rPr>
                        <a:t>mellitus</a:t>
                      </a:r>
                      <a:endParaRPr lang="cs-CZ"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0.33</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0.30</a:t>
                      </a:r>
                    </a:p>
                  </a:txBody>
                  <a:tcPr marL="9525" marR="9525" marT="9525" marB="0" anchor="ctr"/>
                </a:tc>
                <a:extLst>
                  <a:ext uri="{0D108BD9-81ED-4DB2-BD59-A6C34878D82A}">
                    <a16:rowId xmlns:a16="http://schemas.microsoft.com/office/drawing/2014/main" val="3650379396"/>
                  </a:ext>
                </a:extLst>
              </a:tr>
              <a:tr h="212520">
                <a:tc>
                  <a:txBody>
                    <a:bodyPr/>
                    <a:lstStyle/>
                    <a:p>
                      <a:pPr algn="r" rtl="0" fontAlgn="b"/>
                      <a:r>
                        <a:rPr lang="cs-CZ" sz="1100" b="1" i="0" u="none" strike="noStrike" dirty="0">
                          <a:solidFill>
                            <a:srgbClr val="000000"/>
                          </a:solidFill>
                          <a:effectLst/>
                          <a:latin typeface="Calibri" panose="020F0502020204030204" pitchFamily="34" charset="0"/>
                        </a:rPr>
                        <a:t>Jiné</a:t>
                      </a:r>
                    </a:p>
                  </a:txBody>
                  <a:tcPr marL="9525" marR="9525" marT="9525" marB="0" anchor="b"/>
                </a:tc>
                <a:tc>
                  <a:txBody>
                    <a:bodyPr/>
                    <a:lstStyle/>
                    <a:p>
                      <a:pPr algn="ctr" fontAlgn="b"/>
                      <a:r>
                        <a:rPr lang="cs-CZ" sz="1100" b="0" i="0" u="none" strike="noStrike" dirty="0">
                          <a:solidFill>
                            <a:srgbClr val="000000"/>
                          </a:solidFill>
                          <a:effectLst/>
                          <a:latin typeface="Calibri" panose="020F0502020204030204" pitchFamily="34" charset="0"/>
                        </a:rPr>
                        <a:t>0.30</a:t>
                      </a:r>
                    </a:p>
                  </a:txBody>
                  <a:tcPr marL="9525" marR="9525" marT="9525" marB="0" anchor="b"/>
                </a:tc>
                <a:tc>
                  <a:txBody>
                    <a:bodyPr/>
                    <a:lstStyle/>
                    <a:p>
                      <a:pPr algn="ctr" fontAlgn="ctr"/>
                      <a:r>
                        <a:rPr lang="cs-CZ" sz="1100" b="0" i="0" u="none" strike="noStrike" dirty="0">
                          <a:solidFill>
                            <a:srgbClr val="000000"/>
                          </a:solidFill>
                          <a:effectLst/>
                          <a:latin typeface="Calibri" panose="020F0502020204030204" pitchFamily="34" charset="0"/>
                        </a:rPr>
                        <a:t>0.59</a:t>
                      </a:r>
                    </a:p>
                  </a:txBody>
                  <a:tcPr marL="9525" marR="9525" marT="9525" marB="0" anchor="ctr"/>
                </a:tc>
                <a:extLst>
                  <a:ext uri="{0D108BD9-81ED-4DB2-BD59-A6C34878D82A}">
                    <a16:rowId xmlns:a16="http://schemas.microsoft.com/office/drawing/2014/main" val="2970591970"/>
                  </a:ext>
                </a:extLst>
              </a:tr>
            </a:tbl>
          </a:graphicData>
        </a:graphic>
      </p:graphicFrame>
      <p:sp>
        <p:nvSpPr>
          <p:cNvPr id="10" name="TextovéPole 9"/>
          <p:cNvSpPr txBox="1"/>
          <p:nvPr/>
        </p:nvSpPr>
        <p:spPr>
          <a:xfrm>
            <a:off x="6933275" y="897494"/>
            <a:ext cx="4926629" cy="369332"/>
          </a:xfrm>
          <a:prstGeom prst="rect">
            <a:avLst/>
          </a:prstGeom>
          <a:noFill/>
        </p:spPr>
        <p:txBody>
          <a:bodyPr wrap="square" rtlCol="0">
            <a:spAutoFit/>
          </a:bodyPr>
          <a:lstStyle/>
          <a:p>
            <a:pPr algn="ctr"/>
            <a:r>
              <a:rPr lang="cs-CZ" b="1" dirty="0" smtClean="0"/>
              <a:t>Počet předčasných úmrtí na 100 000 obyvatel</a:t>
            </a:r>
            <a:endParaRPr lang="cs-CZ" b="1" dirty="0"/>
          </a:p>
        </p:txBody>
      </p:sp>
    </p:spTree>
    <p:extLst>
      <p:ext uri="{BB962C8B-B14F-4D97-AF65-F5344CB8AC3E}">
        <p14:creationId xmlns:p14="http://schemas.microsoft.com/office/powerpoint/2010/main" val="35461885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254" y="589717"/>
            <a:ext cx="3424592" cy="307777"/>
          </a:xfrm>
          <a:prstGeom prst="rect">
            <a:avLst/>
          </a:prstGeom>
          <a:noFill/>
        </p:spPr>
        <p:txBody>
          <a:bodyPr wrap="none" rtlCol="0">
            <a:spAutoFit/>
          </a:bodyPr>
          <a:lstStyle/>
          <a:p>
            <a:r>
              <a:rPr lang="cs-CZ" sz="1400" dirty="0"/>
              <a:t>Zdroj: List o prohlídce zemřelého </a:t>
            </a:r>
            <a:r>
              <a:rPr lang="cs-CZ" sz="1400" dirty="0" smtClean="0"/>
              <a:t>2007–2018</a:t>
            </a:r>
            <a:endParaRPr lang="en-US" sz="1400" dirty="0"/>
          </a:p>
        </p:txBody>
      </p:sp>
      <p:sp>
        <p:nvSpPr>
          <p:cNvPr id="2" name="Title 1"/>
          <p:cNvSpPr>
            <a:spLocks noGrp="1"/>
          </p:cNvSpPr>
          <p:nvPr>
            <p:ph type="title"/>
          </p:nvPr>
        </p:nvSpPr>
        <p:spPr>
          <a:xfrm>
            <a:off x="126287" y="96249"/>
            <a:ext cx="10515600" cy="631595"/>
          </a:xfrm>
        </p:spPr>
        <p:txBody>
          <a:bodyPr>
            <a:normAutofit/>
          </a:bodyPr>
          <a:lstStyle/>
          <a:p>
            <a:r>
              <a:rPr lang="en-US" dirty="0" err="1" smtClean="0"/>
              <a:t>Předčasná</a:t>
            </a:r>
            <a:r>
              <a:rPr lang="cs-CZ" dirty="0" smtClean="0"/>
              <a:t> </a:t>
            </a:r>
            <a:r>
              <a:rPr lang="en-US" dirty="0" err="1" smtClean="0"/>
              <a:t>úmrtí</a:t>
            </a:r>
            <a:r>
              <a:rPr lang="cs-CZ" dirty="0" smtClean="0"/>
              <a:t>: rozdíl mužů a žen</a:t>
            </a:r>
            <a:endParaRPr lang="en-US" dirty="0"/>
          </a:p>
        </p:txBody>
      </p:sp>
      <p:sp>
        <p:nvSpPr>
          <p:cNvPr id="17" name="Obdélník 16"/>
          <p:cNvSpPr/>
          <p:nvPr/>
        </p:nvSpPr>
        <p:spPr>
          <a:xfrm>
            <a:off x="364031" y="1221312"/>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3" name="Tabulka 12"/>
          <p:cNvGraphicFramePr>
            <a:graphicFrameLocks noGrp="1"/>
          </p:cNvGraphicFramePr>
          <p:nvPr>
            <p:extLst/>
          </p:nvPr>
        </p:nvGraphicFramePr>
        <p:xfrm>
          <a:off x="461804" y="1603862"/>
          <a:ext cx="2945373" cy="4008267"/>
        </p:xfrm>
        <a:graphic>
          <a:graphicData uri="http://schemas.openxmlformats.org/drawingml/2006/table">
            <a:tbl>
              <a:tblPr>
                <a:tableStyleId>{5C22544A-7EE6-4342-B048-85BDC9FD1C3A}</a:tableStyleId>
              </a:tblPr>
              <a:tblGrid>
                <a:gridCol w="2018506">
                  <a:extLst>
                    <a:ext uri="{9D8B030D-6E8A-4147-A177-3AD203B41FA5}">
                      <a16:colId xmlns:a16="http://schemas.microsoft.com/office/drawing/2014/main" val="4293207360"/>
                    </a:ext>
                  </a:extLst>
                </a:gridCol>
                <a:gridCol w="514350">
                  <a:extLst>
                    <a:ext uri="{9D8B030D-6E8A-4147-A177-3AD203B41FA5}">
                      <a16:colId xmlns:a16="http://schemas.microsoft.com/office/drawing/2014/main" val="3619228533"/>
                    </a:ext>
                  </a:extLst>
                </a:gridCol>
                <a:gridCol w="412517">
                  <a:extLst>
                    <a:ext uri="{9D8B030D-6E8A-4147-A177-3AD203B41FA5}">
                      <a16:colId xmlns:a16="http://schemas.microsoft.com/office/drawing/2014/main" val="49257865"/>
                    </a:ext>
                  </a:extLst>
                </a:gridCol>
              </a:tblGrid>
              <a:tr h="223987">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189214">
                <a:tc>
                  <a:txBody>
                    <a:bodyPr/>
                    <a:lstStyle/>
                    <a:p>
                      <a:pPr algn="r" rtl="0" fontAlgn="b"/>
                      <a:r>
                        <a:rPr lang="cs-CZ" sz="1100" b="1" i="0" u="none" strike="noStrike">
                          <a:solidFill>
                            <a:srgbClr val="000000"/>
                          </a:solidFill>
                          <a:effectLst/>
                          <a:latin typeface="Calibri" panose="020F0502020204030204" pitchFamily="34" charset="0"/>
                        </a:rPr>
                        <a:t>Ischemická choroba srdeční</a:t>
                      </a:r>
                    </a:p>
                  </a:txBody>
                  <a:tcPr marL="9525" marR="9525" marT="9525" marB="0" anchor="b">
                    <a:solidFill>
                      <a:schemeClr val="bg1"/>
                    </a:solidFill>
                  </a:tcPr>
                </a:tc>
                <a:tc>
                  <a:txBody>
                    <a:bodyPr/>
                    <a:lstStyle/>
                    <a:p>
                      <a:pPr algn="ctr" rtl="0" fontAlgn="b"/>
                      <a:r>
                        <a:rPr lang="cs-CZ" sz="1100" b="0" i="0" u="none" strike="noStrike">
                          <a:solidFill>
                            <a:srgbClr val="000000"/>
                          </a:solidFill>
                          <a:effectLst/>
                          <a:latin typeface="Calibri" panose="020F0502020204030204" pitchFamily="34" charset="0"/>
                        </a:rPr>
                        <a:t>104.25</a:t>
                      </a:r>
                    </a:p>
                  </a:txBody>
                  <a:tcPr marL="9525" marR="9525" marT="9525" marB="0" anchor="b">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39.60</a:t>
                      </a:r>
                    </a:p>
                  </a:txBody>
                  <a:tcPr marL="9525" marR="9525" marT="9525" marB="0" anchor="b">
                    <a:solidFill>
                      <a:schemeClr val="bg1"/>
                    </a:solidFill>
                  </a:tcPr>
                </a:tc>
                <a:extLst>
                  <a:ext uri="{0D108BD9-81ED-4DB2-BD59-A6C34878D82A}">
                    <a16:rowId xmlns:a16="http://schemas.microsoft.com/office/drawing/2014/main" val="3583196802"/>
                  </a:ext>
                </a:extLst>
              </a:tr>
              <a:tr h="189214">
                <a:tc>
                  <a:txBody>
                    <a:bodyPr/>
                    <a:lstStyle/>
                    <a:p>
                      <a:pPr algn="r" rtl="0" fontAlgn="b"/>
                      <a:r>
                        <a:rPr lang="cs-CZ" sz="1100" b="1" i="0" u="none" strike="noStrike" dirty="0" smtClean="0">
                          <a:solidFill>
                            <a:srgbClr val="000000"/>
                          </a:solidFill>
                          <a:effectLst/>
                          <a:latin typeface="Calibri" panose="020F0502020204030204" pitchFamily="34" charset="0"/>
                        </a:rPr>
                        <a:t>ZN průdušnice</a:t>
                      </a:r>
                      <a:r>
                        <a:rPr lang="cs-CZ" sz="1100" b="1" i="0" u="none" strike="noStrike" dirty="0">
                          <a:solidFill>
                            <a:srgbClr val="000000"/>
                          </a:solidFill>
                          <a:effectLst/>
                          <a:latin typeface="Calibri" panose="020F0502020204030204" pitchFamily="34" charset="0"/>
                        </a:rPr>
                        <a:t>, bronchu a plic</a:t>
                      </a:r>
                    </a:p>
                  </a:txBody>
                  <a:tcPr marL="9525" marR="9525" marT="9525" marB="0" anchor="b"/>
                </a:tc>
                <a:tc>
                  <a:txBody>
                    <a:bodyPr/>
                    <a:lstStyle/>
                    <a:p>
                      <a:pPr algn="ctr" rtl="0" fontAlgn="b"/>
                      <a:r>
                        <a:rPr lang="cs-CZ" sz="1100" b="0" i="0" u="none" strike="noStrike">
                          <a:solidFill>
                            <a:srgbClr val="000000"/>
                          </a:solidFill>
                          <a:effectLst/>
                          <a:latin typeface="Calibri" panose="020F0502020204030204" pitchFamily="34" charset="0"/>
                        </a:rPr>
                        <a:t>53.30</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21.28</a:t>
                      </a:r>
                    </a:p>
                  </a:txBody>
                  <a:tcPr marL="9525" marR="9525" marT="9525" marB="0" anchor="b"/>
                </a:tc>
                <a:extLst>
                  <a:ext uri="{0D108BD9-81ED-4DB2-BD59-A6C34878D82A}">
                    <a16:rowId xmlns:a16="http://schemas.microsoft.com/office/drawing/2014/main" val="3624975120"/>
                  </a:ext>
                </a:extLst>
              </a:tr>
              <a:tr h="1892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cs-CZ" sz="1100" b="1" i="0" u="none" strike="noStrike" dirty="0" smtClean="0">
                          <a:solidFill>
                            <a:srgbClr val="000000"/>
                          </a:solidFill>
                          <a:effectLst/>
                          <a:latin typeface="Calibri" panose="020F0502020204030204" pitchFamily="34" charset="0"/>
                        </a:rPr>
                        <a:t>Sebevražda a sebepoškozování</a:t>
                      </a:r>
                    </a:p>
                  </a:txBody>
                  <a:tcPr marL="9525" marR="9525" marT="9525" marB="0" anchor="b">
                    <a:noFill/>
                  </a:tcPr>
                </a:tc>
                <a:tc>
                  <a:txBody>
                    <a:bodyPr/>
                    <a:lstStyle/>
                    <a:p>
                      <a:pPr algn="ctr" rtl="0" fontAlgn="b"/>
                      <a:r>
                        <a:rPr lang="cs-CZ" sz="1100" b="0" i="0" u="none" strike="noStrike" dirty="0">
                          <a:solidFill>
                            <a:srgbClr val="000000"/>
                          </a:solidFill>
                          <a:effectLst/>
                          <a:latin typeface="Calibri" panose="020F0502020204030204" pitchFamily="34" charset="0"/>
                        </a:rPr>
                        <a:t>27.33</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6.62</a:t>
                      </a:r>
                    </a:p>
                  </a:txBody>
                  <a:tcPr marL="9525" marR="9525" marT="9525" marB="0" anchor="b">
                    <a:noFill/>
                  </a:tcPr>
                </a:tc>
                <a:extLst>
                  <a:ext uri="{0D108BD9-81ED-4DB2-BD59-A6C34878D82A}">
                    <a16:rowId xmlns:a16="http://schemas.microsoft.com/office/drawing/2014/main" val="3169750780"/>
                  </a:ext>
                </a:extLst>
              </a:tr>
              <a:tr h="189214">
                <a:tc>
                  <a:txBody>
                    <a:bodyPr/>
                    <a:lstStyle/>
                    <a:p>
                      <a:pPr algn="r" rtl="0" fontAlgn="b"/>
                      <a:r>
                        <a:rPr lang="cs-CZ" sz="1100" b="1" i="0" u="none" strike="noStrike">
                          <a:solidFill>
                            <a:srgbClr val="000000"/>
                          </a:solidFill>
                          <a:effectLst/>
                          <a:latin typeface="Calibri" panose="020F0502020204030204" pitchFamily="34" charset="0"/>
                        </a:rPr>
                        <a:t>Následky abúzu alkoholu</a:t>
                      </a:r>
                    </a:p>
                  </a:txBody>
                  <a:tcPr marL="9525" marR="9525" marT="9525" marB="0" anchor="b"/>
                </a:tc>
                <a:tc>
                  <a:txBody>
                    <a:bodyPr/>
                    <a:lstStyle/>
                    <a:p>
                      <a:pPr algn="ctr" rtl="0" fontAlgn="b"/>
                      <a:r>
                        <a:rPr lang="cs-CZ" sz="1100" b="0" i="0" u="none" strike="noStrike">
                          <a:solidFill>
                            <a:srgbClr val="000000"/>
                          </a:solidFill>
                          <a:effectLst/>
                          <a:latin typeface="Calibri" panose="020F0502020204030204" pitchFamily="34" charset="0"/>
                        </a:rPr>
                        <a:t>26.58</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10.29</a:t>
                      </a:r>
                    </a:p>
                  </a:txBody>
                  <a:tcPr marL="9525" marR="9525" marT="9525" marB="0" anchor="b"/>
                </a:tc>
                <a:extLst>
                  <a:ext uri="{0D108BD9-81ED-4DB2-BD59-A6C34878D82A}">
                    <a16:rowId xmlns:a16="http://schemas.microsoft.com/office/drawing/2014/main" val="3653710632"/>
                  </a:ext>
                </a:extLst>
              </a:tr>
              <a:tr h="189214">
                <a:tc>
                  <a:txBody>
                    <a:bodyPr/>
                    <a:lstStyle/>
                    <a:p>
                      <a:pPr algn="r" rtl="0" fontAlgn="b"/>
                      <a:r>
                        <a:rPr lang="cs-CZ" sz="1100" b="1" i="0" u="none" strike="noStrike" dirty="0" smtClean="0">
                          <a:solidFill>
                            <a:srgbClr val="000000"/>
                          </a:solidFill>
                          <a:effectLst/>
                          <a:latin typeface="Calibri" panose="020F0502020204030204" pitchFamily="34" charset="0"/>
                        </a:rPr>
                        <a:t>ZN tlustého </a:t>
                      </a:r>
                      <a:r>
                        <a:rPr lang="cs-CZ" sz="1100" b="1" i="0" u="none" strike="noStrike" dirty="0">
                          <a:solidFill>
                            <a:srgbClr val="000000"/>
                          </a:solidFill>
                          <a:effectLst/>
                          <a:latin typeface="Calibri" panose="020F0502020204030204" pitchFamily="34" charset="0"/>
                        </a:rPr>
                        <a:t>střeva a konečníku</a:t>
                      </a:r>
                    </a:p>
                  </a:txBody>
                  <a:tcPr marL="9525" marR="9525" marT="9525" marB="0" anchor="b">
                    <a:noFill/>
                  </a:tcPr>
                </a:tc>
                <a:tc>
                  <a:txBody>
                    <a:bodyPr/>
                    <a:lstStyle/>
                    <a:p>
                      <a:pPr algn="ctr" rtl="0" fontAlgn="b"/>
                      <a:r>
                        <a:rPr lang="cs-CZ" sz="1100" b="0" i="0" u="none" strike="noStrike">
                          <a:solidFill>
                            <a:srgbClr val="000000"/>
                          </a:solidFill>
                          <a:effectLst/>
                          <a:latin typeface="Calibri" panose="020F0502020204030204" pitchFamily="34" charset="0"/>
                        </a:rPr>
                        <a:t>25.42</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13.43</a:t>
                      </a:r>
                    </a:p>
                  </a:txBody>
                  <a:tcPr marL="9525" marR="9525" marT="9525" marB="0" anchor="b">
                    <a:noFill/>
                  </a:tcPr>
                </a:tc>
                <a:extLst>
                  <a:ext uri="{0D108BD9-81ED-4DB2-BD59-A6C34878D82A}">
                    <a16:rowId xmlns:a16="http://schemas.microsoft.com/office/drawing/2014/main" val="2362066607"/>
                  </a:ext>
                </a:extLst>
              </a:tr>
              <a:tr h="189214">
                <a:tc>
                  <a:txBody>
                    <a:bodyPr/>
                    <a:lstStyle/>
                    <a:p>
                      <a:pPr algn="r" rtl="0" fontAlgn="b"/>
                      <a:r>
                        <a:rPr lang="cs-CZ" sz="1100" b="1" i="0" u="none" strike="noStrike">
                          <a:solidFill>
                            <a:srgbClr val="000000"/>
                          </a:solidFill>
                          <a:effectLst/>
                          <a:latin typeface="Calibri" panose="020F0502020204030204" pitchFamily="34" charset="0"/>
                        </a:rPr>
                        <a:t>Úrazy</a:t>
                      </a:r>
                    </a:p>
                  </a:txBody>
                  <a:tcPr marL="9525" marR="9525" marT="9525" marB="0" anchor="b"/>
                </a:tc>
                <a:tc>
                  <a:txBody>
                    <a:bodyPr/>
                    <a:lstStyle/>
                    <a:p>
                      <a:pPr algn="ctr" rtl="0" fontAlgn="b"/>
                      <a:r>
                        <a:rPr lang="cs-CZ" sz="1100" b="0" i="0" u="none" strike="noStrike">
                          <a:solidFill>
                            <a:srgbClr val="000000"/>
                          </a:solidFill>
                          <a:effectLst/>
                          <a:latin typeface="Calibri" panose="020F0502020204030204" pitchFamily="34" charset="0"/>
                        </a:rPr>
                        <a:t>34.49</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22.69</a:t>
                      </a:r>
                    </a:p>
                  </a:txBody>
                  <a:tcPr marL="9525" marR="9525" marT="9525" marB="0" anchor="b"/>
                </a:tc>
                <a:extLst>
                  <a:ext uri="{0D108BD9-81ED-4DB2-BD59-A6C34878D82A}">
                    <a16:rowId xmlns:a16="http://schemas.microsoft.com/office/drawing/2014/main" val="379411287"/>
                  </a:ext>
                </a:extLst>
              </a:tr>
              <a:tr h="189214">
                <a:tc>
                  <a:txBody>
                    <a:bodyPr/>
                    <a:lstStyle/>
                    <a:p>
                      <a:pPr algn="r" rtl="0" fontAlgn="b"/>
                      <a:r>
                        <a:rPr lang="cs-CZ" sz="1100" b="1" i="0" u="none" strike="noStrike" dirty="0" smtClean="0">
                          <a:solidFill>
                            <a:srgbClr val="000000"/>
                          </a:solidFill>
                          <a:effectLst/>
                          <a:latin typeface="Calibri" panose="020F0502020204030204" pitchFamily="34" charset="0"/>
                        </a:rPr>
                        <a:t>CHOPN</a:t>
                      </a:r>
                      <a:endParaRPr lang="cs-CZ" sz="11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rtl="0" fontAlgn="b"/>
                      <a:r>
                        <a:rPr lang="cs-CZ" sz="1100" b="0" i="0" u="none" strike="noStrike">
                          <a:solidFill>
                            <a:srgbClr val="000000"/>
                          </a:solidFill>
                          <a:effectLst/>
                          <a:latin typeface="Calibri" panose="020F0502020204030204" pitchFamily="34" charset="0"/>
                        </a:rPr>
                        <a:t>17.00</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7.74</a:t>
                      </a:r>
                    </a:p>
                  </a:txBody>
                  <a:tcPr marL="9525" marR="9525" marT="9525" marB="0" anchor="b">
                    <a:noFill/>
                  </a:tcPr>
                </a:tc>
                <a:extLst>
                  <a:ext uri="{0D108BD9-81ED-4DB2-BD59-A6C34878D82A}">
                    <a16:rowId xmlns:a16="http://schemas.microsoft.com/office/drawing/2014/main" val="2419185582"/>
                  </a:ext>
                </a:extLst>
              </a:tr>
              <a:tr h="189214">
                <a:tc>
                  <a:txBody>
                    <a:bodyPr/>
                    <a:lstStyle/>
                    <a:p>
                      <a:pPr algn="r" rtl="0" fontAlgn="b"/>
                      <a:r>
                        <a:rPr lang="cs-CZ" sz="1100" b="1" i="0" u="none" strike="noStrike">
                          <a:solidFill>
                            <a:srgbClr val="000000"/>
                          </a:solidFill>
                          <a:effectLst/>
                          <a:latin typeface="Calibri" panose="020F0502020204030204" pitchFamily="34" charset="0"/>
                        </a:rPr>
                        <a:t>Dopravní nehody</a:t>
                      </a:r>
                    </a:p>
                  </a:txBody>
                  <a:tcPr marL="9525" marR="9525" marT="9525" marB="0" anchor="b"/>
                </a:tc>
                <a:tc>
                  <a:txBody>
                    <a:bodyPr/>
                    <a:lstStyle/>
                    <a:p>
                      <a:pPr algn="ctr" rtl="0" fontAlgn="b"/>
                      <a:r>
                        <a:rPr lang="cs-CZ" sz="1100" b="0" i="0" u="none" strike="noStrike">
                          <a:solidFill>
                            <a:srgbClr val="000000"/>
                          </a:solidFill>
                          <a:effectLst/>
                          <a:latin typeface="Calibri" panose="020F0502020204030204" pitchFamily="34" charset="0"/>
                        </a:rPr>
                        <a:t>12.86</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4.11</a:t>
                      </a:r>
                    </a:p>
                  </a:txBody>
                  <a:tcPr marL="9525" marR="9525" marT="9525" marB="0" anchor="b"/>
                </a:tc>
                <a:extLst>
                  <a:ext uri="{0D108BD9-81ED-4DB2-BD59-A6C34878D82A}">
                    <a16:rowId xmlns:a16="http://schemas.microsoft.com/office/drawing/2014/main" val="2332163453"/>
                  </a:ext>
                </a:extLst>
              </a:tr>
              <a:tr h="189214">
                <a:tc>
                  <a:txBody>
                    <a:bodyPr/>
                    <a:lstStyle/>
                    <a:p>
                      <a:pPr algn="r" rtl="0" fontAlgn="b"/>
                      <a:r>
                        <a:rPr lang="cs-CZ" sz="1100" b="1" i="0" u="none" strike="noStrike" dirty="0" smtClean="0">
                          <a:solidFill>
                            <a:srgbClr val="000000"/>
                          </a:solidFill>
                          <a:effectLst/>
                          <a:latin typeface="Calibri" panose="020F0502020204030204" pitchFamily="34" charset="0"/>
                        </a:rPr>
                        <a:t>ZN rtu</a:t>
                      </a:r>
                      <a:r>
                        <a:rPr lang="cs-CZ" sz="1100" b="1" i="0" u="none" strike="noStrike" dirty="0">
                          <a:solidFill>
                            <a:srgbClr val="000000"/>
                          </a:solidFill>
                          <a:effectLst/>
                          <a:latin typeface="Calibri" panose="020F0502020204030204" pitchFamily="34" charset="0"/>
                        </a:rPr>
                        <a:t>, ústní dutiny a hltanu</a:t>
                      </a:r>
                    </a:p>
                  </a:txBody>
                  <a:tcPr marL="9525" marR="9525" marT="9525" marB="0" anchor="b">
                    <a:noFill/>
                  </a:tcPr>
                </a:tc>
                <a:tc>
                  <a:txBody>
                    <a:bodyPr/>
                    <a:lstStyle/>
                    <a:p>
                      <a:pPr algn="ctr" rtl="0" fontAlgn="b"/>
                      <a:r>
                        <a:rPr lang="cs-CZ" sz="1100" b="0" i="0" u="none" strike="noStrike">
                          <a:solidFill>
                            <a:srgbClr val="000000"/>
                          </a:solidFill>
                          <a:effectLst/>
                          <a:latin typeface="Calibri" panose="020F0502020204030204" pitchFamily="34" charset="0"/>
                        </a:rPr>
                        <a:t>9.29</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2.18</a:t>
                      </a:r>
                    </a:p>
                  </a:txBody>
                  <a:tcPr marL="9525" marR="9525" marT="9525" marB="0" anchor="b">
                    <a:noFill/>
                  </a:tcPr>
                </a:tc>
                <a:extLst>
                  <a:ext uri="{0D108BD9-81ED-4DB2-BD59-A6C34878D82A}">
                    <a16:rowId xmlns:a16="http://schemas.microsoft.com/office/drawing/2014/main" val="2475024669"/>
                  </a:ext>
                </a:extLst>
              </a:tr>
              <a:tr h="189214">
                <a:tc>
                  <a:txBody>
                    <a:bodyPr/>
                    <a:lstStyle/>
                    <a:p>
                      <a:pPr algn="r" rtl="0" fontAlgn="b"/>
                      <a:r>
                        <a:rPr lang="cs-CZ" sz="1100" b="1" i="0" u="none" strike="noStrike">
                          <a:solidFill>
                            <a:srgbClr val="000000"/>
                          </a:solidFill>
                          <a:effectLst/>
                          <a:latin typeface="Calibri" panose="020F0502020204030204" pitchFamily="34" charset="0"/>
                        </a:rPr>
                        <a:t>Zápal plic</a:t>
                      </a:r>
                    </a:p>
                  </a:txBody>
                  <a:tcPr marL="9525" marR="9525" marT="9525" marB="0" anchor="b"/>
                </a:tc>
                <a:tc>
                  <a:txBody>
                    <a:bodyPr/>
                    <a:lstStyle/>
                    <a:p>
                      <a:pPr algn="ctr" rtl="0" fontAlgn="b"/>
                      <a:r>
                        <a:rPr lang="cs-CZ" sz="1100" b="0" i="0" u="none" strike="noStrike">
                          <a:solidFill>
                            <a:srgbClr val="000000"/>
                          </a:solidFill>
                          <a:effectLst/>
                          <a:latin typeface="Calibri" panose="020F0502020204030204" pitchFamily="34" charset="0"/>
                        </a:rPr>
                        <a:t>11.41</a:t>
                      </a:r>
                    </a:p>
                  </a:txBody>
                  <a:tcPr marL="9525" marR="9525" marT="9525" marB="0" anchor="b"/>
                </a:tc>
                <a:tc>
                  <a:txBody>
                    <a:bodyPr/>
                    <a:lstStyle/>
                    <a:p>
                      <a:pPr algn="r" fontAlgn="b"/>
                      <a:r>
                        <a:rPr lang="cs-CZ" sz="1100" b="0" i="0" u="none" strike="noStrike">
                          <a:solidFill>
                            <a:srgbClr val="000000"/>
                          </a:solidFill>
                          <a:effectLst/>
                          <a:latin typeface="Calibri" panose="020F0502020204030204" pitchFamily="34" charset="0"/>
                        </a:rPr>
                        <a:t>5.49</a:t>
                      </a:r>
                    </a:p>
                  </a:txBody>
                  <a:tcPr marL="9525" marR="9525" marT="9525" marB="0" anchor="b"/>
                </a:tc>
                <a:extLst>
                  <a:ext uri="{0D108BD9-81ED-4DB2-BD59-A6C34878D82A}">
                    <a16:rowId xmlns:a16="http://schemas.microsoft.com/office/drawing/2014/main" val="2737006961"/>
                  </a:ext>
                </a:extLst>
              </a:tr>
              <a:tr h="189214">
                <a:tc>
                  <a:txBody>
                    <a:bodyPr/>
                    <a:lstStyle/>
                    <a:p>
                      <a:pPr algn="r" rtl="0" fontAlgn="b"/>
                      <a:r>
                        <a:rPr lang="cs-CZ" sz="1100" b="1" i="0" u="none" strike="noStrike">
                          <a:solidFill>
                            <a:srgbClr val="000000"/>
                          </a:solidFill>
                          <a:effectLst/>
                          <a:latin typeface="Calibri" panose="020F0502020204030204" pitchFamily="34" charset="0"/>
                        </a:rPr>
                        <a:t>Zhoubný novotvar jícnu</a:t>
                      </a:r>
                    </a:p>
                  </a:txBody>
                  <a:tcPr marL="9525" marR="9525" marT="9525" marB="0" anchor="b">
                    <a:noFill/>
                  </a:tcPr>
                </a:tc>
                <a:tc>
                  <a:txBody>
                    <a:bodyPr/>
                    <a:lstStyle/>
                    <a:p>
                      <a:pPr algn="ctr" rtl="0" fontAlgn="b"/>
                      <a:r>
                        <a:rPr lang="cs-CZ" sz="1100" b="0" i="0" u="none" strike="noStrike">
                          <a:solidFill>
                            <a:srgbClr val="000000"/>
                          </a:solidFill>
                          <a:effectLst/>
                          <a:latin typeface="Calibri" panose="020F0502020204030204" pitchFamily="34" charset="0"/>
                        </a:rPr>
                        <a:t>6.41</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1.15</a:t>
                      </a:r>
                    </a:p>
                  </a:txBody>
                  <a:tcPr marL="9525" marR="9525" marT="9525" marB="0" anchor="b">
                    <a:noFill/>
                  </a:tcPr>
                </a:tc>
                <a:extLst>
                  <a:ext uri="{0D108BD9-81ED-4DB2-BD59-A6C34878D82A}">
                    <a16:rowId xmlns:a16="http://schemas.microsoft.com/office/drawing/2014/main" val="810895883"/>
                  </a:ext>
                </a:extLst>
              </a:tr>
              <a:tr h="189214">
                <a:tc>
                  <a:txBody>
                    <a:bodyPr/>
                    <a:lstStyle/>
                    <a:p>
                      <a:pPr algn="r" rtl="0" fontAlgn="b"/>
                      <a:r>
                        <a:rPr lang="cs-CZ" sz="1100" b="1" i="0" u="none" strike="noStrike">
                          <a:solidFill>
                            <a:srgbClr val="000000"/>
                          </a:solidFill>
                          <a:effectLst/>
                          <a:latin typeface="Calibri" panose="020F0502020204030204" pitchFamily="34" charset="0"/>
                        </a:rPr>
                        <a:t>Zhoubný novotvar jater</a:t>
                      </a:r>
                    </a:p>
                  </a:txBody>
                  <a:tcPr marL="9525" marR="9525" marT="9525" marB="0" anchor="b">
                    <a:lnB w="12700" cmpd="sng">
                      <a:noFill/>
                    </a:lnB>
                  </a:tcPr>
                </a:tc>
                <a:tc>
                  <a:txBody>
                    <a:bodyPr/>
                    <a:lstStyle/>
                    <a:p>
                      <a:pPr algn="ctr" rtl="0" fontAlgn="b"/>
                      <a:r>
                        <a:rPr lang="cs-CZ" sz="1100" b="0" i="0" u="none" strike="noStrike">
                          <a:solidFill>
                            <a:srgbClr val="000000"/>
                          </a:solidFill>
                          <a:effectLst/>
                          <a:latin typeface="Calibri" panose="020F0502020204030204" pitchFamily="34" charset="0"/>
                        </a:rPr>
                        <a:t>6.92</a:t>
                      </a:r>
                    </a:p>
                  </a:txBody>
                  <a:tcPr marL="9525" marR="9525" marT="9525" marB="0" anchor="b">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2.98</a:t>
                      </a:r>
                    </a:p>
                  </a:txBody>
                  <a:tcPr marL="9525" marR="9525" marT="9525" marB="0" anchor="b">
                    <a:lnB w="12700" cmpd="sng">
                      <a:noFill/>
                    </a:lnB>
                  </a:tcPr>
                </a:tc>
                <a:extLst>
                  <a:ext uri="{0D108BD9-81ED-4DB2-BD59-A6C34878D82A}">
                    <a16:rowId xmlns:a16="http://schemas.microsoft.com/office/drawing/2014/main" val="3517206258"/>
                  </a:ext>
                </a:extLst>
              </a:tr>
              <a:tr h="189214">
                <a:tc>
                  <a:txBody>
                    <a:bodyPr/>
                    <a:lstStyle/>
                    <a:p>
                      <a:pPr algn="r" rtl="0" fontAlgn="b"/>
                      <a:r>
                        <a:rPr lang="cs-CZ" sz="1100" b="1" i="0" u="none" strike="noStrike">
                          <a:solidFill>
                            <a:srgbClr val="000000"/>
                          </a:solidFill>
                          <a:effectLst/>
                          <a:latin typeface="Calibri" panose="020F0502020204030204" pitchFamily="34" charset="0"/>
                        </a:rPr>
                        <a:t>Zhoubný novotvar žaludku</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cs-CZ" sz="1100" b="0" i="0" u="none" strike="noStrike">
                          <a:solidFill>
                            <a:srgbClr val="000000"/>
                          </a:solidFill>
                          <a:effectLst/>
                          <a:latin typeface="Calibri" panose="020F0502020204030204" pitchFamily="34" charset="0"/>
                        </a:rPr>
                        <a:t>7.99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4.43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189214">
                <a:tc>
                  <a:txBody>
                    <a:bodyPr/>
                    <a:lstStyle/>
                    <a:p>
                      <a:pPr algn="r" rtl="0" fontAlgn="b"/>
                      <a:r>
                        <a:rPr lang="cs-CZ" sz="1100" b="1" i="0" u="none" strike="noStrike">
                          <a:solidFill>
                            <a:srgbClr val="000000"/>
                          </a:solidFill>
                          <a:effectLst/>
                          <a:latin typeface="Calibri" panose="020F0502020204030204" pitchFamily="34" charset="0"/>
                        </a:rPr>
                        <a:t>Aneurysma a disekce aorty</a:t>
                      </a:r>
                    </a:p>
                  </a:txBody>
                  <a:tcPr marL="9525" marR="9525" marT="9525" marB="0" anchor="b">
                    <a:lnT w="12700" cmpd="sng">
                      <a:noFill/>
                    </a:lnT>
                  </a:tcPr>
                </a:tc>
                <a:tc>
                  <a:txBody>
                    <a:bodyPr/>
                    <a:lstStyle/>
                    <a:p>
                      <a:pPr algn="ctr" rtl="0" fontAlgn="b"/>
                      <a:r>
                        <a:rPr lang="cs-CZ" sz="1100" b="0" i="0" u="none" strike="noStrike">
                          <a:solidFill>
                            <a:srgbClr val="000000"/>
                          </a:solidFill>
                          <a:effectLst/>
                          <a:latin typeface="Calibri" panose="020F0502020204030204" pitchFamily="34" charset="0"/>
                        </a:rPr>
                        <a:t>3.85</a:t>
                      </a:r>
                    </a:p>
                  </a:txBody>
                  <a:tcPr marL="9525" marR="9525" marT="9525" marB="0" anchor="b">
                    <a:lnT w="12700" cmpd="sng">
                      <a:noFill/>
                    </a:lnT>
                    <a:solidFill>
                      <a:srgbClr val="E9EBF5"/>
                    </a:solidFill>
                  </a:tcPr>
                </a:tc>
                <a:tc>
                  <a:txBody>
                    <a:bodyPr/>
                    <a:lstStyle/>
                    <a:p>
                      <a:pPr algn="r" fontAlgn="b"/>
                      <a:r>
                        <a:rPr lang="cs-CZ" sz="1100" b="0" i="0" u="none" strike="noStrike">
                          <a:solidFill>
                            <a:srgbClr val="000000"/>
                          </a:solidFill>
                          <a:effectLst/>
                          <a:latin typeface="Calibri" panose="020F0502020204030204" pitchFamily="34" charset="0"/>
                        </a:rPr>
                        <a:t>1.56</a:t>
                      </a:r>
                    </a:p>
                  </a:txBody>
                  <a:tcPr marL="9525" marR="9525" marT="9525" marB="0" anchor="b">
                    <a:lnT w="12700" cmpd="sng">
                      <a:noFill/>
                    </a:lnT>
                  </a:tcPr>
                </a:tc>
                <a:extLst>
                  <a:ext uri="{0D108BD9-81ED-4DB2-BD59-A6C34878D82A}">
                    <a16:rowId xmlns:a16="http://schemas.microsoft.com/office/drawing/2014/main" val="1326716165"/>
                  </a:ext>
                </a:extLst>
              </a:tr>
              <a:tr h="189214">
                <a:tc>
                  <a:txBody>
                    <a:bodyPr/>
                    <a:lstStyle/>
                    <a:p>
                      <a:pPr algn="r" rtl="0" fontAlgn="b"/>
                      <a:r>
                        <a:rPr lang="cs-CZ" sz="1100" b="1" i="0" u="none" strike="noStrike">
                          <a:solidFill>
                            <a:srgbClr val="000000"/>
                          </a:solidFill>
                          <a:effectLst/>
                          <a:latin typeface="Calibri" panose="020F0502020204030204" pitchFamily="34" charset="0"/>
                        </a:rPr>
                        <a:t>DVT s plicní embolií</a:t>
                      </a:r>
                    </a:p>
                  </a:txBody>
                  <a:tcPr marL="9525" marR="9525" marT="9525" marB="0" anchor="b">
                    <a:noFill/>
                  </a:tcPr>
                </a:tc>
                <a:tc>
                  <a:txBody>
                    <a:bodyPr/>
                    <a:lstStyle/>
                    <a:p>
                      <a:pPr algn="ctr" rtl="0" fontAlgn="b"/>
                      <a:r>
                        <a:rPr lang="cs-CZ" sz="1100" b="0" i="0" u="none" strike="noStrike">
                          <a:solidFill>
                            <a:srgbClr val="000000"/>
                          </a:solidFill>
                          <a:effectLst/>
                          <a:latin typeface="Calibri" panose="020F0502020204030204" pitchFamily="34" charset="0"/>
                        </a:rPr>
                        <a:t>7.06</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5.65</a:t>
                      </a:r>
                    </a:p>
                  </a:txBody>
                  <a:tcPr marL="9525" marR="9525" marT="9525" marB="0" anchor="b">
                    <a:noFill/>
                  </a:tcPr>
                </a:tc>
                <a:extLst>
                  <a:ext uri="{0D108BD9-81ED-4DB2-BD59-A6C34878D82A}">
                    <a16:rowId xmlns:a16="http://schemas.microsoft.com/office/drawing/2014/main" val="1960998618"/>
                  </a:ext>
                </a:extLst>
              </a:tr>
              <a:tr h="189214">
                <a:tc>
                  <a:txBody>
                    <a:bodyPr/>
                    <a:lstStyle/>
                    <a:p>
                      <a:pPr algn="r" rtl="0" fontAlgn="b"/>
                      <a:r>
                        <a:rPr lang="cs-CZ" sz="1100" b="1" i="0" u="none" strike="noStrike">
                          <a:solidFill>
                            <a:srgbClr val="000000"/>
                          </a:solidFill>
                          <a:effectLst/>
                          <a:latin typeface="Calibri" panose="020F0502020204030204" pitchFamily="34" charset="0"/>
                        </a:rPr>
                        <a:t>Jiné</a:t>
                      </a:r>
                    </a:p>
                  </a:txBody>
                  <a:tcPr marL="9525" marR="9525" marT="9525" marB="0" anchor="b">
                    <a:solidFill>
                      <a:srgbClr val="E9EBF5"/>
                    </a:solidFill>
                  </a:tcPr>
                </a:tc>
                <a:tc>
                  <a:txBody>
                    <a:bodyPr/>
                    <a:lstStyle/>
                    <a:p>
                      <a:pPr algn="ctr" rtl="0" fontAlgn="b"/>
                      <a:r>
                        <a:rPr lang="cs-CZ" sz="1100" b="0" i="0" u="none" strike="noStrike">
                          <a:solidFill>
                            <a:srgbClr val="000000"/>
                          </a:solidFill>
                          <a:effectLst/>
                          <a:latin typeface="Calibri" panose="020F0502020204030204" pitchFamily="34" charset="0"/>
                        </a:rPr>
                        <a:t>1.51</a:t>
                      </a:r>
                    </a:p>
                  </a:txBody>
                  <a:tcPr marL="9525" marR="9525" marT="9525" marB="0" anchor="b">
                    <a:solidFill>
                      <a:srgbClr val="E9EBF5"/>
                    </a:solidFill>
                  </a:tcPr>
                </a:tc>
                <a:tc>
                  <a:txBody>
                    <a:bodyPr/>
                    <a:lstStyle/>
                    <a:p>
                      <a:pPr algn="r" fontAlgn="b"/>
                      <a:r>
                        <a:rPr lang="cs-CZ" sz="1100" b="0" i="0" u="none" strike="noStrike">
                          <a:solidFill>
                            <a:srgbClr val="000000"/>
                          </a:solidFill>
                          <a:effectLst/>
                          <a:latin typeface="Calibri" panose="020F0502020204030204" pitchFamily="34" charset="0"/>
                        </a:rPr>
                        <a:t>0.30</a:t>
                      </a:r>
                    </a:p>
                  </a:txBody>
                  <a:tcPr marL="9525" marR="9525" marT="9525" marB="0" anchor="b">
                    <a:solidFill>
                      <a:srgbClr val="E9EBF5"/>
                    </a:solidFill>
                  </a:tcPr>
                </a:tc>
                <a:extLst>
                  <a:ext uri="{0D108BD9-81ED-4DB2-BD59-A6C34878D82A}">
                    <a16:rowId xmlns:a16="http://schemas.microsoft.com/office/drawing/2014/main" val="1415068205"/>
                  </a:ext>
                </a:extLst>
              </a:tr>
              <a:tr h="189214">
                <a:tc>
                  <a:txBody>
                    <a:bodyPr/>
                    <a:lstStyle/>
                    <a:p>
                      <a:pPr algn="r" rtl="0" fontAlgn="b"/>
                      <a:r>
                        <a:rPr lang="cs-CZ" sz="1100" b="1" i="0" u="none" strike="noStrike">
                          <a:solidFill>
                            <a:srgbClr val="000000"/>
                          </a:solidFill>
                          <a:effectLst/>
                          <a:latin typeface="Calibri" panose="020F0502020204030204" pitchFamily="34" charset="0"/>
                        </a:rPr>
                        <a:t>Maligní melanom kůže</a:t>
                      </a:r>
                    </a:p>
                  </a:txBody>
                  <a:tcPr marL="9525" marR="9525" marT="9525" marB="0" anchor="b">
                    <a:noFill/>
                  </a:tcPr>
                </a:tc>
                <a:tc>
                  <a:txBody>
                    <a:bodyPr/>
                    <a:lstStyle/>
                    <a:p>
                      <a:pPr algn="ctr" rtl="0" fontAlgn="b"/>
                      <a:r>
                        <a:rPr lang="cs-CZ" sz="1100" b="0" i="0" u="none" strike="noStrike">
                          <a:solidFill>
                            <a:srgbClr val="000000"/>
                          </a:solidFill>
                          <a:effectLst/>
                          <a:latin typeface="Calibri" panose="020F0502020204030204" pitchFamily="34" charset="0"/>
                        </a:rPr>
                        <a:t>2.76</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1.75</a:t>
                      </a:r>
                    </a:p>
                  </a:txBody>
                  <a:tcPr marL="9525" marR="9525" marT="9525" marB="0" anchor="b">
                    <a:noFill/>
                  </a:tcPr>
                </a:tc>
                <a:extLst>
                  <a:ext uri="{0D108BD9-81ED-4DB2-BD59-A6C34878D82A}">
                    <a16:rowId xmlns:a16="http://schemas.microsoft.com/office/drawing/2014/main" val="17283392"/>
                  </a:ext>
                </a:extLst>
              </a:tr>
              <a:tr h="189214">
                <a:tc>
                  <a:txBody>
                    <a:bodyPr/>
                    <a:lstStyle/>
                    <a:p>
                      <a:pPr algn="r" rtl="0" fontAlgn="b"/>
                      <a:r>
                        <a:rPr lang="cs-CZ" sz="1100" b="1" i="0" u="none" strike="noStrike">
                          <a:solidFill>
                            <a:srgbClr val="000000"/>
                          </a:solidFill>
                          <a:effectLst/>
                          <a:latin typeface="Calibri" panose="020F0502020204030204" pitchFamily="34" charset="0"/>
                        </a:rPr>
                        <a:t>Diabetes mellitus</a:t>
                      </a:r>
                    </a:p>
                  </a:txBody>
                  <a:tcPr marL="9525" marR="9525" marT="9525" marB="0" anchor="b">
                    <a:solidFill>
                      <a:srgbClr val="E9EBF5"/>
                    </a:solidFill>
                  </a:tcPr>
                </a:tc>
                <a:tc>
                  <a:txBody>
                    <a:bodyPr/>
                    <a:lstStyle/>
                    <a:p>
                      <a:pPr algn="ctr" rtl="0" fontAlgn="b"/>
                      <a:r>
                        <a:rPr lang="cs-CZ" sz="1100" b="0" i="0" u="none" strike="noStrike">
                          <a:solidFill>
                            <a:srgbClr val="000000"/>
                          </a:solidFill>
                          <a:effectLst/>
                          <a:latin typeface="Calibri" panose="020F0502020204030204" pitchFamily="34" charset="0"/>
                        </a:rPr>
                        <a:t>0.77</a:t>
                      </a:r>
                    </a:p>
                  </a:txBody>
                  <a:tcPr marL="9525" marR="9525" marT="9525" marB="0" anchor="b">
                    <a:solidFill>
                      <a:srgbClr val="E9EBF5"/>
                    </a:solidFill>
                  </a:tcPr>
                </a:tc>
                <a:tc>
                  <a:txBody>
                    <a:bodyPr/>
                    <a:lstStyle/>
                    <a:p>
                      <a:pPr algn="r" fontAlgn="b"/>
                      <a:r>
                        <a:rPr lang="cs-CZ" sz="1100" b="0" i="0" u="none" strike="noStrike">
                          <a:solidFill>
                            <a:srgbClr val="000000"/>
                          </a:solidFill>
                          <a:effectLst/>
                          <a:latin typeface="Calibri" panose="020F0502020204030204" pitchFamily="34" charset="0"/>
                        </a:rPr>
                        <a:t>0.33</a:t>
                      </a:r>
                    </a:p>
                  </a:txBody>
                  <a:tcPr marL="9525" marR="9525" marT="9525" marB="0" anchor="b">
                    <a:solidFill>
                      <a:srgbClr val="E9EBF5"/>
                    </a:solidFill>
                  </a:tcPr>
                </a:tc>
                <a:extLst>
                  <a:ext uri="{0D108BD9-81ED-4DB2-BD59-A6C34878D82A}">
                    <a16:rowId xmlns:a16="http://schemas.microsoft.com/office/drawing/2014/main" val="114108936"/>
                  </a:ext>
                </a:extLst>
              </a:tr>
              <a:tr h="189214">
                <a:tc>
                  <a:txBody>
                    <a:bodyPr/>
                    <a:lstStyle/>
                    <a:p>
                      <a:pPr algn="r" rtl="0" fontAlgn="b"/>
                      <a:r>
                        <a:rPr lang="cs-CZ" sz="1100" b="1" i="0" u="none" strike="noStrike">
                          <a:solidFill>
                            <a:srgbClr val="000000"/>
                          </a:solidFill>
                          <a:effectLst/>
                          <a:latin typeface="Calibri" panose="020F0502020204030204" pitchFamily="34" charset="0"/>
                        </a:rPr>
                        <a:t>Vražda / Útok</a:t>
                      </a:r>
                    </a:p>
                  </a:txBody>
                  <a:tcPr marL="9525" marR="9525" marT="9525" marB="0" anchor="b">
                    <a:noFill/>
                  </a:tcPr>
                </a:tc>
                <a:tc>
                  <a:txBody>
                    <a:bodyPr/>
                    <a:lstStyle/>
                    <a:p>
                      <a:pPr algn="ctr" rtl="0" fontAlgn="b"/>
                      <a:r>
                        <a:rPr lang="cs-CZ" sz="1100" b="0" i="0" u="none" strike="noStrike">
                          <a:solidFill>
                            <a:srgbClr val="000000"/>
                          </a:solidFill>
                          <a:effectLst/>
                          <a:latin typeface="Calibri" panose="020F0502020204030204" pitchFamily="34" charset="0"/>
                        </a:rPr>
                        <a:t>0.90</a:t>
                      </a:r>
                    </a:p>
                  </a:txBody>
                  <a:tcPr marL="9525" marR="9525" marT="9525" marB="0" anchor="b">
                    <a:noFill/>
                  </a:tcPr>
                </a:tc>
                <a:tc>
                  <a:txBody>
                    <a:bodyPr/>
                    <a:lstStyle/>
                    <a:p>
                      <a:pPr algn="r" fontAlgn="b"/>
                      <a:r>
                        <a:rPr lang="cs-CZ" sz="1100" b="0" i="0" u="none" strike="noStrike">
                          <a:solidFill>
                            <a:srgbClr val="000000"/>
                          </a:solidFill>
                          <a:effectLst/>
                          <a:latin typeface="Calibri" panose="020F0502020204030204" pitchFamily="34" charset="0"/>
                        </a:rPr>
                        <a:t>0.68</a:t>
                      </a:r>
                    </a:p>
                  </a:txBody>
                  <a:tcPr marL="9525" marR="9525" marT="9525" marB="0" anchor="b">
                    <a:noFill/>
                  </a:tcPr>
                </a:tc>
                <a:extLst>
                  <a:ext uri="{0D108BD9-81ED-4DB2-BD59-A6C34878D82A}">
                    <a16:rowId xmlns:a16="http://schemas.microsoft.com/office/drawing/2014/main" val="2394348283"/>
                  </a:ext>
                </a:extLst>
              </a:tr>
              <a:tr h="189214">
                <a:tc>
                  <a:txBody>
                    <a:bodyPr/>
                    <a:lstStyle/>
                    <a:p>
                      <a:pPr algn="r" rtl="0" fontAlgn="b"/>
                      <a:r>
                        <a:rPr lang="cs-CZ" sz="1100" b="1" i="0" u="none" strike="noStrike" dirty="0">
                          <a:solidFill>
                            <a:srgbClr val="000000"/>
                          </a:solidFill>
                          <a:effectLst/>
                          <a:latin typeface="Calibri" panose="020F0502020204030204" pitchFamily="34" charset="0"/>
                        </a:rPr>
                        <a:t>Komplikace během </a:t>
                      </a:r>
                      <a:r>
                        <a:rPr lang="cs-CZ" sz="1100" b="1" i="0" u="none" strike="noStrike" dirty="0" smtClean="0">
                          <a:solidFill>
                            <a:srgbClr val="000000"/>
                          </a:solidFill>
                          <a:effectLst/>
                          <a:latin typeface="Calibri" panose="020F0502020204030204" pitchFamily="34" charset="0"/>
                        </a:rPr>
                        <a:t>lékařské </a:t>
                      </a:r>
                      <a:r>
                        <a:rPr lang="cs-CZ" sz="1100" b="1" i="0" u="none" strike="noStrike" dirty="0">
                          <a:solidFill>
                            <a:srgbClr val="000000"/>
                          </a:solidFill>
                          <a:effectLst/>
                          <a:latin typeface="Calibri" panose="020F0502020204030204" pitchFamily="34" charset="0"/>
                        </a:rPr>
                        <a:t>péče</a:t>
                      </a:r>
                    </a:p>
                  </a:txBody>
                  <a:tcPr marL="9525" marR="9525" marT="9525" marB="0" anchor="b">
                    <a:solidFill>
                      <a:srgbClr val="E9EBF5"/>
                    </a:solidFill>
                  </a:tcPr>
                </a:tc>
                <a:tc>
                  <a:txBody>
                    <a:bodyPr/>
                    <a:lstStyle/>
                    <a:p>
                      <a:pPr algn="ctr" rtl="0" fontAlgn="b"/>
                      <a:r>
                        <a:rPr lang="cs-CZ" sz="1100" b="0" i="0" u="none" strike="noStrike" dirty="0">
                          <a:solidFill>
                            <a:srgbClr val="000000"/>
                          </a:solidFill>
                          <a:effectLst/>
                          <a:latin typeface="Calibri" panose="020F0502020204030204" pitchFamily="34" charset="0"/>
                        </a:rPr>
                        <a:t>0.92</a:t>
                      </a:r>
                    </a:p>
                  </a:txBody>
                  <a:tcPr marL="9525" marR="9525" marT="9525" marB="0" anchor="b">
                    <a:solidFill>
                      <a:srgbClr val="E9EBF5"/>
                    </a:solidFill>
                  </a:tcPr>
                </a:tc>
                <a:tc>
                  <a:txBody>
                    <a:bodyPr/>
                    <a:lstStyle/>
                    <a:p>
                      <a:pPr algn="r" fontAlgn="b"/>
                      <a:r>
                        <a:rPr lang="cs-CZ" sz="1100" b="0" i="0" u="none" strike="noStrike" dirty="0">
                          <a:solidFill>
                            <a:srgbClr val="000000"/>
                          </a:solidFill>
                          <a:effectLst/>
                          <a:latin typeface="Calibri" panose="020F0502020204030204" pitchFamily="34" charset="0"/>
                        </a:rPr>
                        <a:t>0.90</a:t>
                      </a:r>
                    </a:p>
                  </a:txBody>
                  <a:tcPr marL="9525" marR="9525" marT="9525" marB="0" anchor="b">
                    <a:solidFill>
                      <a:srgbClr val="E9EBF5"/>
                    </a:solidFill>
                  </a:tcPr>
                </a:tc>
                <a:extLst>
                  <a:ext uri="{0D108BD9-81ED-4DB2-BD59-A6C34878D82A}">
                    <a16:rowId xmlns:a16="http://schemas.microsoft.com/office/drawing/2014/main" val="190026235"/>
                  </a:ext>
                </a:extLst>
              </a:tr>
            </a:tbl>
          </a:graphicData>
        </a:graphic>
      </p:graphicFrame>
      <p:sp>
        <p:nvSpPr>
          <p:cNvPr id="14" name="Obdélník 13"/>
          <p:cNvSpPr/>
          <p:nvPr/>
        </p:nvSpPr>
        <p:spPr>
          <a:xfrm>
            <a:off x="461804" y="1258692"/>
            <a:ext cx="4690226" cy="307777"/>
          </a:xfrm>
          <a:prstGeom prst="rect">
            <a:avLst/>
          </a:prstGeom>
        </p:spPr>
        <p:txBody>
          <a:bodyPr wrap="square">
            <a:spAutoFit/>
          </a:bodyPr>
          <a:lstStyle/>
          <a:p>
            <a:pPr algn="ctr"/>
            <a:r>
              <a:rPr lang="cs-CZ" sz="1400" b="1" dirty="0" smtClean="0"/>
              <a:t>Počet předčasných úmrtí na 100 000 obyvatel - ČR</a:t>
            </a:r>
            <a:endParaRPr lang="cs-CZ" sz="1400" b="1" dirty="0"/>
          </a:p>
        </p:txBody>
      </p:sp>
      <p:sp>
        <p:nvSpPr>
          <p:cNvPr id="15" name="TextovéPole 14"/>
          <p:cNvSpPr txBox="1"/>
          <p:nvPr/>
        </p:nvSpPr>
        <p:spPr>
          <a:xfrm>
            <a:off x="3489689" y="1529700"/>
            <a:ext cx="1967335" cy="276999"/>
          </a:xfrm>
          <a:prstGeom prst="rect">
            <a:avLst/>
          </a:prstGeom>
          <a:noFill/>
        </p:spPr>
        <p:txBody>
          <a:bodyPr wrap="square" rtlCol="0">
            <a:spAutoFit/>
          </a:bodyPr>
          <a:lstStyle/>
          <a:p>
            <a:r>
              <a:rPr lang="cs-CZ" sz="1200" i="1" dirty="0" smtClean="0"/>
              <a:t>Rozdíl muži - ženy</a:t>
            </a:r>
            <a:endParaRPr lang="cs-CZ" sz="1200" i="1" dirty="0"/>
          </a:p>
        </p:txBody>
      </p:sp>
      <p:graphicFrame>
        <p:nvGraphicFramePr>
          <p:cNvPr id="16" name="Graf 15"/>
          <p:cNvGraphicFramePr/>
          <p:nvPr>
            <p:extLst/>
          </p:nvPr>
        </p:nvGraphicFramePr>
        <p:xfrm>
          <a:off x="3300647" y="1603848"/>
          <a:ext cx="2156378" cy="4207751"/>
        </p:xfrm>
        <a:graphic>
          <a:graphicData uri="http://schemas.openxmlformats.org/drawingml/2006/chart">
            <c:chart xmlns:c="http://schemas.openxmlformats.org/drawingml/2006/chart" xmlns:r="http://schemas.openxmlformats.org/officeDocument/2006/relationships" r:id="rId2"/>
          </a:graphicData>
        </a:graphic>
      </p:graphicFrame>
      <p:sp>
        <p:nvSpPr>
          <p:cNvPr id="19" name="Obdélník 18"/>
          <p:cNvSpPr/>
          <p:nvPr/>
        </p:nvSpPr>
        <p:spPr>
          <a:xfrm>
            <a:off x="6496607" y="1231632"/>
            <a:ext cx="5175504" cy="45902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0" name="Tabulka 19"/>
          <p:cNvGraphicFramePr>
            <a:graphicFrameLocks noGrp="1"/>
          </p:cNvGraphicFramePr>
          <p:nvPr>
            <p:extLst/>
          </p:nvPr>
        </p:nvGraphicFramePr>
        <p:xfrm>
          <a:off x="6707228" y="1623281"/>
          <a:ext cx="2945373" cy="4008267"/>
        </p:xfrm>
        <a:graphic>
          <a:graphicData uri="http://schemas.openxmlformats.org/drawingml/2006/table">
            <a:tbl>
              <a:tblPr>
                <a:tableStyleId>{5C22544A-7EE6-4342-B048-85BDC9FD1C3A}</a:tableStyleId>
              </a:tblPr>
              <a:tblGrid>
                <a:gridCol w="2018506">
                  <a:extLst>
                    <a:ext uri="{9D8B030D-6E8A-4147-A177-3AD203B41FA5}">
                      <a16:colId xmlns:a16="http://schemas.microsoft.com/office/drawing/2014/main" val="4293207360"/>
                    </a:ext>
                  </a:extLst>
                </a:gridCol>
                <a:gridCol w="514350">
                  <a:extLst>
                    <a:ext uri="{9D8B030D-6E8A-4147-A177-3AD203B41FA5}">
                      <a16:colId xmlns:a16="http://schemas.microsoft.com/office/drawing/2014/main" val="3619228533"/>
                    </a:ext>
                  </a:extLst>
                </a:gridCol>
                <a:gridCol w="412517">
                  <a:extLst>
                    <a:ext uri="{9D8B030D-6E8A-4147-A177-3AD203B41FA5}">
                      <a16:colId xmlns:a16="http://schemas.microsoft.com/office/drawing/2014/main" val="49257865"/>
                    </a:ext>
                  </a:extLst>
                </a:gridCol>
              </a:tblGrid>
              <a:tr h="223987">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000" b="1" u="none" strike="noStrike" dirty="0" smtClean="0">
                          <a:solidFill>
                            <a:schemeClr val="bg1"/>
                          </a:solidFill>
                          <a:effectLst/>
                        </a:rPr>
                        <a:t>Muži</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000" b="1" u="none" strike="noStrike" dirty="0" smtClean="0">
                          <a:solidFill>
                            <a:schemeClr val="bg1"/>
                          </a:solidFill>
                          <a:effectLst/>
                        </a:rPr>
                        <a:t>Ženy</a:t>
                      </a:r>
                      <a:endParaRPr lang="cs-CZ" sz="10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189214">
                <a:tc>
                  <a:txBody>
                    <a:bodyPr/>
                    <a:lstStyle/>
                    <a:p>
                      <a:pPr algn="r" rtl="0" fontAlgn="b"/>
                      <a:r>
                        <a:rPr lang="cs-CZ" sz="1100" b="1" i="0" u="none" strike="noStrike">
                          <a:solidFill>
                            <a:srgbClr val="000000"/>
                          </a:solidFill>
                          <a:effectLst/>
                          <a:latin typeface="Calibri" panose="020F0502020204030204" pitchFamily="34" charset="0"/>
                        </a:rPr>
                        <a:t>Ischemická choroba srdeční</a:t>
                      </a:r>
                    </a:p>
                  </a:txBody>
                  <a:tcPr marL="9525" marR="9525" marT="9525" marB="0" anchor="b">
                    <a:solidFill>
                      <a:schemeClr val="bg1"/>
                    </a:solidFill>
                  </a:tcPr>
                </a:tc>
                <a:tc>
                  <a:txBody>
                    <a:bodyPr/>
                    <a:lstStyle/>
                    <a:p>
                      <a:pPr algn="ctr" rtl="0" fontAlgn="ctr"/>
                      <a:r>
                        <a:rPr lang="cs-CZ" sz="1100" b="0" i="0" u="none" strike="noStrike">
                          <a:solidFill>
                            <a:srgbClr val="000000"/>
                          </a:solidFill>
                          <a:effectLst/>
                          <a:latin typeface="Calibri" panose="020F0502020204030204" pitchFamily="34" charset="0"/>
                        </a:rPr>
                        <a:t>94.74</a:t>
                      </a:r>
                    </a:p>
                  </a:txBody>
                  <a:tcPr marL="9525" marR="9525" marT="9525" marB="0" anchor="ctr">
                    <a:solidFill>
                      <a:schemeClr val="bg1"/>
                    </a:solidFill>
                  </a:tcPr>
                </a:tc>
                <a:tc>
                  <a:txBody>
                    <a:bodyPr/>
                    <a:lstStyle/>
                    <a:p>
                      <a:pPr algn="r" fontAlgn="b"/>
                      <a:r>
                        <a:rPr lang="cs-CZ" sz="1100" b="0" i="0" u="none" strike="noStrike">
                          <a:solidFill>
                            <a:srgbClr val="000000"/>
                          </a:solidFill>
                          <a:effectLst/>
                          <a:latin typeface="Calibri" panose="020F0502020204030204" pitchFamily="34" charset="0"/>
                        </a:rPr>
                        <a:t>39.60</a:t>
                      </a:r>
                    </a:p>
                  </a:txBody>
                  <a:tcPr marL="9525" marR="9525" marT="9525" marB="0" anchor="b">
                    <a:solidFill>
                      <a:schemeClr val="bg1"/>
                    </a:solidFill>
                  </a:tcPr>
                </a:tc>
                <a:extLst>
                  <a:ext uri="{0D108BD9-81ED-4DB2-BD59-A6C34878D82A}">
                    <a16:rowId xmlns:a16="http://schemas.microsoft.com/office/drawing/2014/main" val="3583196802"/>
                  </a:ext>
                </a:extLst>
              </a:tr>
              <a:tr h="189214">
                <a:tc>
                  <a:txBody>
                    <a:bodyPr/>
                    <a:lstStyle/>
                    <a:p>
                      <a:pPr algn="r" rtl="0" fontAlgn="b"/>
                      <a:r>
                        <a:rPr lang="cs-CZ" sz="1100" b="1" i="0" u="none" strike="noStrike">
                          <a:solidFill>
                            <a:srgbClr val="000000"/>
                          </a:solidFill>
                          <a:effectLst/>
                          <a:latin typeface="Calibri" panose="020F0502020204030204" pitchFamily="34" charset="0"/>
                        </a:rPr>
                        <a:t>ZN průdušnice, bronchu a plic</a:t>
                      </a:r>
                    </a:p>
                  </a:txBody>
                  <a:tcPr marL="9525" marR="9525" marT="9525" marB="0" anchor="b"/>
                </a:tc>
                <a:tc>
                  <a:txBody>
                    <a:bodyPr/>
                    <a:lstStyle/>
                    <a:p>
                      <a:pPr algn="ctr" rtl="0" fontAlgn="ctr"/>
                      <a:r>
                        <a:rPr lang="cs-CZ" sz="1100" b="0" i="0" u="none" strike="noStrike">
                          <a:solidFill>
                            <a:srgbClr val="000000"/>
                          </a:solidFill>
                          <a:effectLst/>
                          <a:latin typeface="Calibri" panose="020F0502020204030204" pitchFamily="34" charset="0"/>
                        </a:rPr>
                        <a:t>52.99</a:t>
                      </a:r>
                    </a:p>
                  </a:txBody>
                  <a:tcPr marL="9525" marR="9525" marT="9525" marB="0" anchor="ctr"/>
                </a:tc>
                <a:tc>
                  <a:txBody>
                    <a:bodyPr/>
                    <a:lstStyle/>
                    <a:p>
                      <a:pPr algn="r" fontAlgn="b"/>
                      <a:r>
                        <a:rPr lang="cs-CZ" sz="1100" b="0" i="0" u="none" strike="noStrike">
                          <a:solidFill>
                            <a:srgbClr val="000000"/>
                          </a:solidFill>
                          <a:effectLst/>
                          <a:latin typeface="Calibri" panose="020F0502020204030204" pitchFamily="34" charset="0"/>
                        </a:rPr>
                        <a:t>21.28</a:t>
                      </a:r>
                    </a:p>
                  </a:txBody>
                  <a:tcPr marL="9525" marR="9525" marT="9525" marB="0" anchor="b"/>
                </a:tc>
                <a:extLst>
                  <a:ext uri="{0D108BD9-81ED-4DB2-BD59-A6C34878D82A}">
                    <a16:rowId xmlns:a16="http://schemas.microsoft.com/office/drawing/2014/main" val="3624975120"/>
                  </a:ext>
                </a:extLst>
              </a:tr>
              <a:tr h="189214">
                <a:tc>
                  <a:txBody>
                    <a:bodyPr/>
                    <a:lstStyle/>
                    <a:p>
                      <a:pPr algn="r" rtl="0" fontAlgn="b"/>
                      <a:r>
                        <a:rPr lang="cs-CZ" sz="1100" b="1" i="0" u="none" strike="noStrike">
                          <a:solidFill>
                            <a:srgbClr val="000000"/>
                          </a:solidFill>
                          <a:effectLst/>
                          <a:latin typeface="Calibri" panose="020F0502020204030204" pitchFamily="34" charset="0"/>
                        </a:rPr>
                        <a:t>Sebevražda a sebepoškozování</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30.24</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6.62</a:t>
                      </a:r>
                    </a:p>
                  </a:txBody>
                  <a:tcPr marL="9525" marR="9525" marT="9525" marB="0" anchor="b">
                    <a:noFill/>
                  </a:tcPr>
                </a:tc>
                <a:extLst>
                  <a:ext uri="{0D108BD9-81ED-4DB2-BD59-A6C34878D82A}">
                    <a16:rowId xmlns:a16="http://schemas.microsoft.com/office/drawing/2014/main" val="3169750780"/>
                  </a:ext>
                </a:extLst>
              </a:tr>
              <a:tr h="189214">
                <a:tc>
                  <a:txBody>
                    <a:bodyPr/>
                    <a:lstStyle/>
                    <a:p>
                      <a:pPr algn="r" rtl="0" fontAlgn="b"/>
                      <a:r>
                        <a:rPr lang="cs-CZ" sz="1100" b="1" i="0" u="none" strike="noStrike">
                          <a:solidFill>
                            <a:srgbClr val="000000"/>
                          </a:solidFill>
                          <a:effectLst/>
                          <a:latin typeface="Calibri" panose="020F0502020204030204" pitchFamily="34" charset="0"/>
                        </a:rPr>
                        <a:t>ZN tlustého střeva a konečníku</a:t>
                      </a:r>
                    </a:p>
                  </a:txBody>
                  <a:tcPr marL="9525" marR="9525" marT="9525" marB="0" anchor="b"/>
                </a:tc>
                <a:tc>
                  <a:txBody>
                    <a:bodyPr/>
                    <a:lstStyle/>
                    <a:p>
                      <a:pPr algn="ctr" rtl="0" fontAlgn="ctr"/>
                      <a:r>
                        <a:rPr lang="cs-CZ" sz="1100" b="0" i="0" u="none" strike="noStrike">
                          <a:solidFill>
                            <a:srgbClr val="000000"/>
                          </a:solidFill>
                          <a:effectLst/>
                          <a:latin typeface="Calibri" panose="020F0502020204030204" pitchFamily="34" charset="0"/>
                        </a:rPr>
                        <a:t>22.9</a:t>
                      </a:r>
                    </a:p>
                  </a:txBody>
                  <a:tcPr marL="9525" marR="9525" marT="9525" marB="0" anchor="ctr"/>
                </a:tc>
                <a:tc>
                  <a:txBody>
                    <a:bodyPr/>
                    <a:lstStyle/>
                    <a:p>
                      <a:pPr algn="r" fontAlgn="b"/>
                      <a:r>
                        <a:rPr lang="cs-CZ" sz="1100" b="0" i="0" u="none" strike="noStrike">
                          <a:solidFill>
                            <a:srgbClr val="000000"/>
                          </a:solidFill>
                          <a:effectLst/>
                          <a:latin typeface="Calibri" panose="020F0502020204030204" pitchFamily="34" charset="0"/>
                        </a:rPr>
                        <a:t>13.43</a:t>
                      </a:r>
                    </a:p>
                  </a:txBody>
                  <a:tcPr marL="9525" marR="9525" marT="9525" marB="0" anchor="b"/>
                </a:tc>
                <a:extLst>
                  <a:ext uri="{0D108BD9-81ED-4DB2-BD59-A6C34878D82A}">
                    <a16:rowId xmlns:a16="http://schemas.microsoft.com/office/drawing/2014/main" val="3653710632"/>
                  </a:ext>
                </a:extLst>
              </a:tr>
              <a:tr h="189214">
                <a:tc>
                  <a:txBody>
                    <a:bodyPr/>
                    <a:lstStyle/>
                    <a:p>
                      <a:pPr algn="r" rtl="0" fontAlgn="b"/>
                      <a:r>
                        <a:rPr lang="cs-CZ" sz="1100" b="1" i="0" u="none" strike="noStrike">
                          <a:solidFill>
                            <a:srgbClr val="000000"/>
                          </a:solidFill>
                          <a:effectLst/>
                          <a:latin typeface="Calibri" panose="020F0502020204030204" pitchFamily="34" charset="0"/>
                        </a:rPr>
                        <a:t>Dopravní nehody</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12.77</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4.11</a:t>
                      </a:r>
                    </a:p>
                  </a:txBody>
                  <a:tcPr marL="9525" marR="9525" marT="9525" marB="0" anchor="b">
                    <a:noFill/>
                  </a:tcPr>
                </a:tc>
                <a:extLst>
                  <a:ext uri="{0D108BD9-81ED-4DB2-BD59-A6C34878D82A}">
                    <a16:rowId xmlns:a16="http://schemas.microsoft.com/office/drawing/2014/main" val="2362066607"/>
                  </a:ext>
                </a:extLst>
              </a:tr>
              <a:tr h="189214">
                <a:tc>
                  <a:txBody>
                    <a:bodyPr/>
                    <a:lstStyle/>
                    <a:p>
                      <a:pPr algn="r" rtl="0" fontAlgn="b"/>
                      <a:r>
                        <a:rPr lang="cs-CZ" sz="1100" b="1" i="0" u="none" strike="noStrike">
                          <a:solidFill>
                            <a:srgbClr val="000000"/>
                          </a:solidFill>
                          <a:effectLst/>
                          <a:latin typeface="Calibri" panose="020F0502020204030204" pitchFamily="34" charset="0"/>
                        </a:rPr>
                        <a:t>Následky abúzu alkoholu</a:t>
                      </a:r>
                    </a:p>
                  </a:txBody>
                  <a:tcPr marL="9525" marR="9525" marT="9525" marB="0" anchor="b"/>
                </a:tc>
                <a:tc>
                  <a:txBody>
                    <a:bodyPr/>
                    <a:lstStyle/>
                    <a:p>
                      <a:pPr algn="ctr" rtl="0" fontAlgn="ctr"/>
                      <a:r>
                        <a:rPr lang="cs-CZ" sz="1100" b="0" i="0" u="none" strike="noStrike">
                          <a:solidFill>
                            <a:srgbClr val="000000"/>
                          </a:solidFill>
                          <a:effectLst/>
                          <a:latin typeface="Calibri" panose="020F0502020204030204" pitchFamily="34" charset="0"/>
                        </a:rPr>
                        <a:t>18.91</a:t>
                      </a:r>
                    </a:p>
                  </a:txBody>
                  <a:tcPr marL="9525" marR="9525" marT="9525" marB="0" anchor="ctr"/>
                </a:tc>
                <a:tc>
                  <a:txBody>
                    <a:bodyPr/>
                    <a:lstStyle/>
                    <a:p>
                      <a:pPr algn="r" fontAlgn="b"/>
                      <a:r>
                        <a:rPr lang="cs-CZ" sz="1100" b="0" i="0" u="none" strike="noStrike">
                          <a:solidFill>
                            <a:srgbClr val="000000"/>
                          </a:solidFill>
                          <a:effectLst/>
                          <a:latin typeface="Calibri" panose="020F0502020204030204" pitchFamily="34" charset="0"/>
                        </a:rPr>
                        <a:t>10.29</a:t>
                      </a:r>
                    </a:p>
                  </a:txBody>
                  <a:tcPr marL="9525" marR="9525" marT="9525" marB="0" anchor="b"/>
                </a:tc>
                <a:extLst>
                  <a:ext uri="{0D108BD9-81ED-4DB2-BD59-A6C34878D82A}">
                    <a16:rowId xmlns:a16="http://schemas.microsoft.com/office/drawing/2014/main" val="379411287"/>
                  </a:ext>
                </a:extLst>
              </a:tr>
              <a:tr h="189214">
                <a:tc>
                  <a:txBody>
                    <a:bodyPr/>
                    <a:lstStyle/>
                    <a:p>
                      <a:pPr algn="r" rtl="0" fontAlgn="b"/>
                      <a:r>
                        <a:rPr lang="cs-CZ" sz="1100" b="1" i="0" u="none" strike="noStrike">
                          <a:solidFill>
                            <a:srgbClr val="000000"/>
                          </a:solidFill>
                          <a:effectLst/>
                          <a:latin typeface="Calibri" panose="020F0502020204030204" pitchFamily="34" charset="0"/>
                        </a:rPr>
                        <a:t>Chronická obstrukční plicní nemoc</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15.78</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7.74</a:t>
                      </a:r>
                    </a:p>
                  </a:txBody>
                  <a:tcPr marL="9525" marR="9525" marT="9525" marB="0" anchor="b">
                    <a:noFill/>
                  </a:tcPr>
                </a:tc>
                <a:extLst>
                  <a:ext uri="{0D108BD9-81ED-4DB2-BD59-A6C34878D82A}">
                    <a16:rowId xmlns:a16="http://schemas.microsoft.com/office/drawing/2014/main" val="2419185582"/>
                  </a:ext>
                </a:extLst>
              </a:tr>
              <a:tr h="189214">
                <a:tc>
                  <a:txBody>
                    <a:bodyPr/>
                    <a:lstStyle/>
                    <a:p>
                      <a:pPr algn="r" rtl="0" fontAlgn="b"/>
                      <a:r>
                        <a:rPr lang="cs-CZ" sz="1100" b="1" i="0" u="none" strike="noStrike">
                          <a:solidFill>
                            <a:srgbClr val="000000"/>
                          </a:solidFill>
                          <a:effectLst/>
                          <a:latin typeface="Calibri" panose="020F0502020204030204" pitchFamily="34" charset="0"/>
                        </a:rPr>
                        <a:t>ZN rtu, ústní dutiny a hltanu</a:t>
                      </a:r>
                    </a:p>
                  </a:txBody>
                  <a:tcPr marL="9525" marR="9525" marT="9525" marB="0" anchor="b"/>
                </a:tc>
                <a:tc>
                  <a:txBody>
                    <a:bodyPr/>
                    <a:lstStyle/>
                    <a:p>
                      <a:pPr algn="ctr" rtl="0" fontAlgn="ctr"/>
                      <a:r>
                        <a:rPr lang="cs-CZ" sz="1100" b="0" i="0" u="none" strike="noStrike">
                          <a:solidFill>
                            <a:srgbClr val="000000"/>
                          </a:solidFill>
                          <a:effectLst/>
                          <a:latin typeface="Calibri" panose="020F0502020204030204" pitchFamily="34" charset="0"/>
                        </a:rPr>
                        <a:t>7.92</a:t>
                      </a:r>
                    </a:p>
                  </a:txBody>
                  <a:tcPr marL="9525" marR="9525" marT="9525" marB="0" anchor="ctr"/>
                </a:tc>
                <a:tc>
                  <a:txBody>
                    <a:bodyPr/>
                    <a:lstStyle/>
                    <a:p>
                      <a:pPr algn="r" fontAlgn="b"/>
                      <a:r>
                        <a:rPr lang="cs-CZ" sz="1100" b="0" i="0" u="none" strike="noStrike">
                          <a:solidFill>
                            <a:srgbClr val="000000"/>
                          </a:solidFill>
                          <a:effectLst/>
                          <a:latin typeface="Calibri" panose="020F0502020204030204" pitchFamily="34" charset="0"/>
                        </a:rPr>
                        <a:t>2.18</a:t>
                      </a:r>
                    </a:p>
                  </a:txBody>
                  <a:tcPr marL="9525" marR="9525" marT="9525" marB="0" anchor="b"/>
                </a:tc>
                <a:extLst>
                  <a:ext uri="{0D108BD9-81ED-4DB2-BD59-A6C34878D82A}">
                    <a16:rowId xmlns:a16="http://schemas.microsoft.com/office/drawing/2014/main" val="2332163453"/>
                  </a:ext>
                </a:extLst>
              </a:tr>
              <a:tr h="189214">
                <a:tc>
                  <a:txBody>
                    <a:bodyPr/>
                    <a:lstStyle/>
                    <a:p>
                      <a:pPr algn="r" rtl="0" fontAlgn="b"/>
                      <a:r>
                        <a:rPr lang="cs-CZ" sz="1100" b="1" i="0" u="none" strike="noStrike">
                          <a:solidFill>
                            <a:srgbClr val="000000"/>
                          </a:solidFill>
                          <a:effectLst/>
                          <a:latin typeface="Calibri" panose="020F0502020204030204" pitchFamily="34" charset="0"/>
                        </a:rPr>
                        <a:t>Úrazy</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27.94</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22.69</a:t>
                      </a:r>
                    </a:p>
                  </a:txBody>
                  <a:tcPr marL="9525" marR="9525" marT="9525" marB="0" anchor="b">
                    <a:noFill/>
                  </a:tcPr>
                </a:tc>
                <a:extLst>
                  <a:ext uri="{0D108BD9-81ED-4DB2-BD59-A6C34878D82A}">
                    <a16:rowId xmlns:a16="http://schemas.microsoft.com/office/drawing/2014/main" val="2475024669"/>
                  </a:ext>
                </a:extLst>
              </a:tr>
              <a:tr h="189214">
                <a:tc>
                  <a:txBody>
                    <a:bodyPr/>
                    <a:lstStyle/>
                    <a:p>
                      <a:pPr algn="r" rtl="0" fontAlgn="b"/>
                      <a:r>
                        <a:rPr lang="cs-CZ" sz="1100" b="1" i="0" u="none" strike="noStrike">
                          <a:solidFill>
                            <a:srgbClr val="000000"/>
                          </a:solidFill>
                          <a:effectLst/>
                          <a:latin typeface="Calibri" panose="020F0502020204030204" pitchFamily="34" charset="0"/>
                        </a:rPr>
                        <a:t>Zápal plic</a:t>
                      </a:r>
                    </a:p>
                  </a:txBody>
                  <a:tcPr marL="9525" marR="9525" marT="9525" marB="0" anchor="b"/>
                </a:tc>
                <a:tc>
                  <a:txBody>
                    <a:bodyPr/>
                    <a:lstStyle/>
                    <a:p>
                      <a:pPr algn="ctr" rtl="0" fontAlgn="ctr"/>
                      <a:r>
                        <a:rPr lang="cs-CZ" sz="1100" b="0" i="0" u="none" strike="noStrike">
                          <a:solidFill>
                            <a:srgbClr val="000000"/>
                          </a:solidFill>
                          <a:effectLst/>
                          <a:latin typeface="Calibri" panose="020F0502020204030204" pitchFamily="34" charset="0"/>
                        </a:rPr>
                        <a:t>10.04</a:t>
                      </a:r>
                    </a:p>
                  </a:txBody>
                  <a:tcPr marL="9525" marR="9525" marT="9525" marB="0" anchor="ctr"/>
                </a:tc>
                <a:tc>
                  <a:txBody>
                    <a:bodyPr/>
                    <a:lstStyle/>
                    <a:p>
                      <a:pPr algn="r" fontAlgn="b"/>
                      <a:r>
                        <a:rPr lang="cs-CZ" sz="1100" b="0" i="0" u="none" strike="noStrike">
                          <a:solidFill>
                            <a:srgbClr val="000000"/>
                          </a:solidFill>
                          <a:effectLst/>
                          <a:latin typeface="Calibri" panose="020F0502020204030204" pitchFamily="34" charset="0"/>
                        </a:rPr>
                        <a:t>5.49</a:t>
                      </a:r>
                    </a:p>
                  </a:txBody>
                  <a:tcPr marL="9525" marR="9525" marT="9525" marB="0" anchor="b"/>
                </a:tc>
                <a:extLst>
                  <a:ext uri="{0D108BD9-81ED-4DB2-BD59-A6C34878D82A}">
                    <a16:rowId xmlns:a16="http://schemas.microsoft.com/office/drawing/2014/main" val="2737006961"/>
                  </a:ext>
                </a:extLst>
              </a:tr>
              <a:tr h="189214">
                <a:tc>
                  <a:txBody>
                    <a:bodyPr/>
                    <a:lstStyle/>
                    <a:p>
                      <a:pPr algn="r" rtl="0" fontAlgn="b"/>
                      <a:r>
                        <a:rPr lang="cs-CZ" sz="1100" b="1" i="0" u="none" strike="noStrike">
                          <a:solidFill>
                            <a:srgbClr val="000000"/>
                          </a:solidFill>
                          <a:effectLst/>
                          <a:latin typeface="Calibri" panose="020F0502020204030204" pitchFamily="34" charset="0"/>
                        </a:rPr>
                        <a:t>ZN jícnu</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5.34</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1.15</a:t>
                      </a:r>
                    </a:p>
                  </a:txBody>
                  <a:tcPr marL="9525" marR="9525" marT="9525" marB="0" anchor="b">
                    <a:noFill/>
                  </a:tcPr>
                </a:tc>
                <a:extLst>
                  <a:ext uri="{0D108BD9-81ED-4DB2-BD59-A6C34878D82A}">
                    <a16:rowId xmlns:a16="http://schemas.microsoft.com/office/drawing/2014/main" val="810895883"/>
                  </a:ext>
                </a:extLst>
              </a:tr>
              <a:tr h="189214">
                <a:tc>
                  <a:txBody>
                    <a:bodyPr/>
                    <a:lstStyle/>
                    <a:p>
                      <a:pPr algn="r" rtl="0" fontAlgn="b"/>
                      <a:r>
                        <a:rPr lang="cs-CZ" sz="1100" b="1" i="0" u="none" strike="noStrike">
                          <a:solidFill>
                            <a:srgbClr val="000000"/>
                          </a:solidFill>
                          <a:effectLst/>
                          <a:latin typeface="Calibri" panose="020F0502020204030204" pitchFamily="34" charset="0"/>
                        </a:rPr>
                        <a:t>ZN žaludku</a:t>
                      </a:r>
                    </a:p>
                  </a:txBody>
                  <a:tcPr marL="9525" marR="9525" marT="9525" marB="0" anchor="b">
                    <a:lnB w="12700" cmpd="sng">
                      <a:noFill/>
                    </a:lnB>
                  </a:tcPr>
                </a:tc>
                <a:tc>
                  <a:txBody>
                    <a:bodyPr/>
                    <a:lstStyle/>
                    <a:p>
                      <a:pPr algn="ctr" rtl="0" fontAlgn="ctr"/>
                      <a:r>
                        <a:rPr lang="cs-CZ" sz="1100" b="0" i="0" u="none" strike="noStrike">
                          <a:solidFill>
                            <a:srgbClr val="000000"/>
                          </a:solidFill>
                          <a:effectLst/>
                          <a:latin typeface="Calibri" panose="020F0502020204030204" pitchFamily="34" charset="0"/>
                        </a:rPr>
                        <a:t>8.57</a:t>
                      </a:r>
                    </a:p>
                  </a:txBody>
                  <a:tcPr marL="9525" marR="9525" marT="9525" marB="0" anchor="ctr">
                    <a:lnB w="12700" cmpd="sng">
                      <a:noFill/>
                    </a:lnB>
                  </a:tcPr>
                </a:tc>
                <a:tc>
                  <a:txBody>
                    <a:bodyPr/>
                    <a:lstStyle/>
                    <a:p>
                      <a:pPr algn="r" fontAlgn="b"/>
                      <a:r>
                        <a:rPr lang="cs-CZ" sz="1100" b="0" i="0" u="none" strike="noStrike">
                          <a:solidFill>
                            <a:srgbClr val="000000"/>
                          </a:solidFill>
                          <a:effectLst/>
                          <a:latin typeface="Calibri" panose="020F0502020204030204" pitchFamily="34" charset="0"/>
                        </a:rPr>
                        <a:t>4.43</a:t>
                      </a:r>
                    </a:p>
                  </a:txBody>
                  <a:tcPr marL="9525" marR="9525" marT="9525" marB="0" anchor="b">
                    <a:lnB w="12700" cmpd="sng">
                      <a:noFill/>
                    </a:lnB>
                  </a:tcPr>
                </a:tc>
                <a:extLst>
                  <a:ext uri="{0D108BD9-81ED-4DB2-BD59-A6C34878D82A}">
                    <a16:rowId xmlns:a16="http://schemas.microsoft.com/office/drawing/2014/main" val="3517206258"/>
                  </a:ext>
                </a:extLst>
              </a:tr>
              <a:tr h="189214">
                <a:tc>
                  <a:txBody>
                    <a:bodyPr/>
                    <a:lstStyle/>
                    <a:p>
                      <a:pPr algn="r" rtl="0" fontAlgn="b"/>
                      <a:r>
                        <a:rPr lang="cs-CZ" sz="1100" b="1" i="0" u="none" strike="noStrike">
                          <a:solidFill>
                            <a:srgbClr val="000000"/>
                          </a:solidFill>
                          <a:effectLst/>
                          <a:latin typeface="Calibri" panose="020F0502020204030204" pitchFamily="34" charset="0"/>
                        </a:rPr>
                        <a:t>ZN jater</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cs-CZ" sz="1100" b="0" i="0" u="none" strike="noStrike">
                          <a:solidFill>
                            <a:srgbClr val="000000"/>
                          </a:solidFill>
                          <a:effectLst/>
                          <a:latin typeface="Calibri" panose="020F0502020204030204" pitchFamily="34" charset="0"/>
                        </a:rPr>
                        <a:t>6.17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cs-CZ" sz="1100" b="0" i="0" u="none" strike="noStrike">
                          <a:solidFill>
                            <a:srgbClr val="000000"/>
                          </a:solidFill>
                          <a:effectLst/>
                          <a:latin typeface="Calibri" panose="020F0502020204030204" pitchFamily="34" charset="0"/>
                        </a:rPr>
                        <a:t>2.98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4214023"/>
                  </a:ext>
                </a:extLst>
              </a:tr>
              <a:tr h="189214">
                <a:tc>
                  <a:txBody>
                    <a:bodyPr/>
                    <a:lstStyle/>
                    <a:p>
                      <a:pPr algn="r" rtl="0" fontAlgn="b"/>
                      <a:r>
                        <a:rPr lang="cs-CZ" sz="1100" b="1" i="0" u="none" strike="noStrike">
                          <a:solidFill>
                            <a:srgbClr val="000000"/>
                          </a:solidFill>
                          <a:effectLst/>
                          <a:latin typeface="Calibri" panose="020F0502020204030204" pitchFamily="34" charset="0"/>
                        </a:rPr>
                        <a:t>Aneurysma a disekce aorty</a:t>
                      </a:r>
                    </a:p>
                  </a:txBody>
                  <a:tcPr marL="9525" marR="9525" marT="9525" marB="0" anchor="b">
                    <a:lnT w="12700" cmpd="sng">
                      <a:noFill/>
                    </a:lnT>
                  </a:tcPr>
                </a:tc>
                <a:tc>
                  <a:txBody>
                    <a:bodyPr/>
                    <a:lstStyle/>
                    <a:p>
                      <a:pPr algn="ctr" rtl="0" fontAlgn="ctr"/>
                      <a:r>
                        <a:rPr lang="cs-CZ" sz="1100" b="0" i="0" u="none" strike="noStrike">
                          <a:solidFill>
                            <a:srgbClr val="000000"/>
                          </a:solidFill>
                          <a:effectLst/>
                          <a:latin typeface="Calibri" panose="020F0502020204030204" pitchFamily="34" charset="0"/>
                        </a:rPr>
                        <a:t>3.71</a:t>
                      </a:r>
                    </a:p>
                  </a:txBody>
                  <a:tcPr marL="9525" marR="9525" marT="9525" marB="0" anchor="ctr">
                    <a:lnT w="12700" cmpd="sng">
                      <a:noFill/>
                    </a:lnT>
                    <a:solidFill>
                      <a:srgbClr val="E9EBF5"/>
                    </a:solidFill>
                  </a:tcPr>
                </a:tc>
                <a:tc>
                  <a:txBody>
                    <a:bodyPr/>
                    <a:lstStyle/>
                    <a:p>
                      <a:pPr algn="r" fontAlgn="b"/>
                      <a:r>
                        <a:rPr lang="cs-CZ" sz="1100" b="0" i="0" u="none" strike="noStrike">
                          <a:solidFill>
                            <a:srgbClr val="000000"/>
                          </a:solidFill>
                          <a:effectLst/>
                          <a:latin typeface="Calibri" panose="020F0502020204030204" pitchFamily="34" charset="0"/>
                        </a:rPr>
                        <a:t>1.56</a:t>
                      </a:r>
                    </a:p>
                  </a:txBody>
                  <a:tcPr marL="9525" marR="9525" marT="9525" marB="0" anchor="b">
                    <a:lnT w="12700" cmpd="sng">
                      <a:noFill/>
                    </a:lnT>
                  </a:tcPr>
                </a:tc>
                <a:extLst>
                  <a:ext uri="{0D108BD9-81ED-4DB2-BD59-A6C34878D82A}">
                    <a16:rowId xmlns:a16="http://schemas.microsoft.com/office/drawing/2014/main" val="1326716165"/>
                  </a:ext>
                </a:extLst>
              </a:tr>
              <a:tr h="189214">
                <a:tc>
                  <a:txBody>
                    <a:bodyPr/>
                    <a:lstStyle/>
                    <a:p>
                      <a:pPr algn="r" rtl="0" fontAlgn="b"/>
                      <a:r>
                        <a:rPr lang="cs-CZ" sz="1100" b="1" i="0" u="none" strike="noStrike">
                          <a:solidFill>
                            <a:srgbClr val="000000"/>
                          </a:solidFill>
                          <a:effectLst/>
                          <a:latin typeface="Calibri" panose="020F0502020204030204" pitchFamily="34" charset="0"/>
                        </a:rPr>
                        <a:t>DVT s plicní embolií</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7.21</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5.65</a:t>
                      </a:r>
                    </a:p>
                  </a:txBody>
                  <a:tcPr marL="9525" marR="9525" marT="9525" marB="0" anchor="b">
                    <a:noFill/>
                  </a:tcPr>
                </a:tc>
                <a:extLst>
                  <a:ext uri="{0D108BD9-81ED-4DB2-BD59-A6C34878D82A}">
                    <a16:rowId xmlns:a16="http://schemas.microsoft.com/office/drawing/2014/main" val="1960998618"/>
                  </a:ext>
                </a:extLst>
              </a:tr>
              <a:tr h="189214">
                <a:tc>
                  <a:txBody>
                    <a:bodyPr/>
                    <a:lstStyle/>
                    <a:p>
                      <a:pPr algn="r" rtl="0" fontAlgn="b"/>
                      <a:r>
                        <a:rPr lang="cs-CZ" sz="1100" b="1" i="0" u="none" strike="noStrike">
                          <a:solidFill>
                            <a:srgbClr val="000000"/>
                          </a:solidFill>
                          <a:effectLst/>
                          <a:latin typeface="Calibri" panose="020F0502020204030204" pitchFamily="34" charset="0"/>
                        </a:rPr>
                        <a:t>Maligní melanom kůže</a:t>
                      </a:r>
                    </a:p>
                  </a:txBody>
                  <a:tcPr marL="9525" marR="9525" marT="9525" marB="0" anchor="b">
                    <a:solidFill>
                      <a:srgbClr val="E9EBF5"/>
                    </a:solidFill>
                  </a:tcPr>
                </a:tc>
                <a:tc>
                  <a:txBody>
                    <a:bodyPr/>
                    <a:lstStyle/>
                    <a:p>
                      <a:pPr algn="ctr" rtl="0" fontAlgn="ctr"/>
                      <a:r>
                        <a:rPr lang="cs-CZ" sz="1100" b="0" i="0" u="none" strike="noStrike">
                          <a:solidFill>
                            <a:srgbClr val="000000"/>
                          </a:solidFill>
                          <a:effectLst/>
                          <a:latin typeface="Calibri" panose="020F0502020204030204" pitchFamily="34" charset="0"/>
                        </a:rPr>
                        <a:t>3.07</a:t>
                      </a:r>
                    </a:p>
                  </a:txBody>
                  <a:tcPr marL="9525" marR="9525" marT="9525" marB="0" anchor="ctr">
                    <a:solidFill>
                      <a:srgbClr val="E9EBF5"/>
                    </a:solidFill>
                  </a:tcPr>
                </a:tc>
                <a:tc>
                  <a:txBody>
                    <a:bodyPr/>
                    <a:lstStyle/>
                    <a:p>
                      <a:pPr algn="r" fontAlgn="b"/>
                      <a:r>
                        <a:rPr lang="cs-CZ" sz="1100" b="0" i="0" u="none" strike="noStrike">
                          <a:solidFill>
                            <a:srgbClr val="000000"/>
                          </a:solidFill>
                          <a:effectLst/>
                          <a:latin typeface="Calibri" panose="020F0502020204030204" pitchFamily="34" charset="0"/>
                        </a:rPr>
                        <a:t>1.75</a:t>
                      </a:r>
                    </a:p>
                  </a:txBody>
                  <a:tcPr marL="9525" marR="9525" marT="9525" marB="0" anchor="b">
                    <a:solidFill>
                      <a:srgbClr val="E9EBF5"/>
                    </a:solidFill>
                  </a:tcPr>
                </a:tc>
                <a:extLst>
                  <a:ext uri="{0D108BD9-81ED-4DB2-BD59-A6C34878D82A}">
                    <a16:rowId xmlns:a16="http://schemas.microsoft.com/office/drawing/2014/main" val="1415068205"/>
                  </a:ext>
                </a:extLst>
              </a:tr>
              <a:tr h="189214">
                <a:tc>
                  <a:txBody>
                    <a:bodyPr/>
                    <a:lstStyle/>
                    <a:p>
                      <a:pPr algn="r" rtl="0" fontAlgn="b"/>
                      <a:r>
                        <a:rPr lang="cs-CZ" sz="1100" b="1" i="0" u="none" strike="noStrike">
                          <a:solidFill>
                            <a:srgbClr val="000000"/>
                          </a:solidFill>
                          <a:effectLst/>
                          <a:latin typeface="Calibri" panose="020F0502020204030204" pitchFamily="34" charset="0"/>
                        </a:rPr>
                        <a:t>Jiné</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1.04</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0.30</a:t>
                      </a:r>
                    </a:p>
                  </a:txBody>
                  <a:tcPr marL="9525" marR="9525" marT="9525" marB="0" anchor="b">
                    <a:noFill/>
                  </a:tcPr>
                </a:tc>
                <a:extLst>
                  <a:ext uri="{0D108BD9-81ED-4DB2-BD59-A6C34878D82A}">
                    <a16:rowId xmlns:a16="http://schemas.microsoft.com/office/drawing/2014/main" val="17283392"/>
                  </a:ext>
                </a:extLst>
              </a:tr>
              <a:tr h="189214">
                <a:tc>
                  <a:txBody>
                    <a:bodyPr/>
                    <a:lstStyle/>
                    <a:p>
                      <a:pPr algn="r" rtl="0" fontAlgn="b"/>
                      <a:r>
                        <a:rPr lang="cs-CZ" sz="1100" b="1" i="0" u="none" strike="noStrike">
                          <a:solidFill>
                            <a:srgbClr val="000000"/>
                          </a:solidFill>
                          <a:effectLst/>
                          <a:latin typeface="Calibri" panose="020F0502020204030204" pitchFamily="34" charset="0"/>
                        </a:rPr>
                        <a:t>Diabetes mellitus</a:t>
                      </a:r>
                    </a:p>
                  </a:txBody>
                  <a:tcPr marL="9525" marR="9525" marT="9525" marB="0" anchor="b">
                    <a:solidFill>
                      <a:srgbClr val="E9EBF5"/>
                    </a:solidFill>
                  </a:tcPr>
                </a:tc>
                <a:tc>
                  <a:txBody>
                    <a:bodyPr/>
                    <a:lstStyle/>
                    <a:p>
                      <a:pPr algn="ctr" rtl="0" fontAlgn="ctr"/>
                      <a:r>
                        <a:rPr lang="cs-CZ" sz="1100" b="0" i="0" u="none" strike="noStrike">
                          <a:solidFill>
                            <a:srgbClr val="000000"/>
                          </a:solidFill>
                          <a:effectLst/>
                          <a:latin typeface="Calibri" panose="020F0502020204030204" pitchFamily="34" charset="0"/>
                        </a:rPr>
                        <a:t>0.55</a:t>
                      </a:r>
                    </a:p>
                  </a:txBody>
                  <a:tcPr marL="9525" marR="9525" marT="9525" marB="0" anchor="ctr">
                    <a:solidFill>
                      <a:srgbClr val="E9EBF5"/>
                    </a:solidFill>
                  </a:tcPr>
                </a:tc>
                <a:tc>
                  <a:txBody>
                    <a:bodyPr/>
                    <a:lstStyle/>
                    <a:p>
                      <a:pPr algn="r" fontAlgn="b"/>
                      <a:r>
                        <a:rPr lang="cs-CZ" sz="1100" b="0" i="0" u="none" strike="noStrike">
                          <a:solidFill>
                            <a:srgbClr val="000000"/>
                          </a:solidFill>
                          <a:effectLst/>
                          <a:latin typeface="Calibri" panose="020F0502020204030204" pitchFamily="34" charset="0"/>
                        </a:rPr>
                        <a:t>0.33</a:t>
                      </a:r>
                    </a:p>
                  </a:txBody>
                  <a:tcPr marL="9525" marR="9525" marT="9525" marB="0" anchor="b">
                    <a:solidFill>
                      <a:srgbClr val="E9EBF5"/>
                    </a:solidFill>
                  </a:tcPr>
                </a:tc>
                <a:extLst>
                  <a:ext uri="{0D108BD9-81ED-4DB2-BD59-A6C34878D82A}">
                    <a16:rowId xmlns:a16="http://schemas.microsoft.com/office/drawing/2014/main" val="114108936"/>
                  </a:ext>
                </a:extLst>
              </a:tr>
              <a:tr h="189214">
                <a:tc>
                  <a:txBody>
                    <a:bodyPr/>
                    <a:lstStyle/>
                    <a:p>
                      <a:pPr algn="r" rtl="0" fontAlgn="b"/>
                      <a:r>
                        <a:rPr lang="cs-CZ" sz="1100" b="1" i="0" u="none" strike="noStrike">
                          <a:solidFill>
                            <a:srgbClr val="000000"/>
                          </a:solidFill>
                          <a:effectLst/>
                          <a:latin typeface="Calibri" panose="020F0502020204030204" pitchFamily="34" charset="0"/>
                        </a:rPr>
                        <a:t>Vražda / Útok</a:t>
                      </a:r>
                    </a:p>
                  </a:txBody>
                  <a:tcPr marL="9525" marR="9525" marT="9525" marB="0" anchor="b">
                    <a:noFill/>
                  </a:tcPr>
                </a:tc>
                <a:tc>
                  <a:txBody>
                    <a:bodyPr/>
                    <a:lstStyle/>
                    <a:p>
                      <a:pPr algn="ctr" rtl="0" fontAlgn="ctr"/>
                      <a:r>
                        <a:rPr lang="cs-CZ" sz="1100" b="0" i="0" u="none" strike="noStrike">
                          <a:solidFill>
                            <a:srgbClr val="000000"/>
                          </a:solidFill>
                          <a:effectLst/>
                          <a:latin typeface="Calibri" panose="020F0502020204030204" pitchFamily="34" charset="0"/>
                        </a:rPr>
                        <a:t>0.58</a:t>
                      </a:r>
                    </a:p>
                  </a:txBody>
                  <a:tcPr marL="9525" marR="9525" marT="9525" marB="0" anchor="ctr">
                    <a:noFill/>
                  </a:tcPr>
                </a:tc>
                <a:tc>
                  <a:txBody>
                    <a:bodyPr/>
                    <a:lstStyle/>
                    <a:p>
                      <a:pPr algn="r" fontAlgn="b"/>
                      <a:r>
                        <a:rPr lang="cs-CZ" sz="1100" b="0" i="0" u="none" strike="noStrike">
                          <a:solidFill>
                            <a:srgbClr val="000000"/>
                          </a:solidFill>
                          <a:effectLst/>
                          <a:latin typeface="Calibri" panose="020F0502020204030204" pitchFamily="34" charset="0"/>
                        </a:rPr>
                        <a:t>0.68</a:t>
                      </a:r>
                    </a:p>
                  </a:txBody>
                  <a:tcPr marL="9525" marR="9525" marT="9525" marB="0" anchor="b">
                    <a:noFill/>
                  </a:tcPr>
                </a:tc>
                <a:extLst>
                  <a:ext uri="{0D108BD9-81ED-4DB2-BD59-A6C34878D82A}">
                    <a16:rowId xmlns:a16="http://schemas.microsoft.com/office/drawing/2014/main" val="2394348283"/>
                  </a:ext>
                </a:extLst>
              </a:tr>
              <a:tr h="189214">
                <a:tc>
                  <a:txBody>
                    <a:bodyPr/>
                    <a:lstStyle/>
                    <a:p>
                      <a:pPr algn="r" rtl="0" fontAlgn="b"/>
                      <a:r>
                        <a:rPr lang="cs-CZ" sz="1100" b="1" i="0" u="none" strike="noStrike" dirty="0">
                          <a:solidFill>
                            <a:srgbClr val="000000"/>
                          </a:solidFill>
                          <a:effectLst/>
                          <a:latin typeface="Calibri" panose="020F0502020204030204" pitchFamily="34" charset="0"/>
                        </a:rPr>
                        <a:t>Komplikace </a:t>
                      </a:r>
                      <a:r>
                        <a:rPr lang="cs-CZ" sz="1100" b="1" i="0" u="none" strike="noStrike" dirty="0" smtClean="0">
                          <a:solidFill>
                            <a:srgbClr val="000000"/>
                          </a:solidFill>
                          <a:effectLst/>
                          <a:latin typeface="Calibri" panose="020F0502020204030204" pitchFamily="34" charset="0"/>
                        </a:rPr>
                        <a:t>během </a:t>
                      </a:r>
                      <a:r>
                        <a:rPr lang="cs-CZ" sz="1100" b="1" i="0" u="none" strike="noStrike" dirty="0">
                          <a:solidFill>
                            <a:srgbClr val="000000"/>
                          </a:solidFill>
                          <a:effectLst/>
                          <a:latin typeface="Calibri" panose="020F0502020204030204" pitchFamily="34" charset="0"/>
                        </a:rPr>
                        <a:t>lékařské péče</a:t>
                      </a:r>
                    </a:p>
                  </a:txBody>
                  <a:tcPr marL="9525" marR="9525" marT="9525" marB="0" anchor="b">
                    <a:solidFill>
                      <a:srgbClr val="E9EBF5"/>
                    </a:solidFill>
                  </a:tcPr>
                </a:tc>
                <a:tc>
                  <a:txBody>
                    <a:bodyPr/>
                    <a:lstStyle/>
                    <a:p>
                      <a:pPr algn="ctr" rtl="0" fontAlgn="ctr"/>
                      <a:r>
                        <a:rPr lang="cs-CZ" sz="1100" b="0" i="0" u="none" strike="noStrike" dirty="0">
                          <a:solidFill>
                            <a:srgbClr val="000000"/>
                          </a:solidFill>
                          <a:effectLst/>
                          <a:latin typeface="Calibri" panose="020F0502020204030204" pitchFamily="34" charset="0"/>
                        </a:rPr>
                        <a:t>0.46</a:t>
                      </a:r>
                    </a:p>
                  </a:txBody>
                  <a:tcPr marL="9525" marR="9525" marT="9525" marB="0" anchor="ctr">
                    <a:solidFill>
                      <a:srgbClr val="E9EBF5"/>
                    </a:solidFill>
                  </a:tcPr>
                </a:tc>
                <a:tc>
                  <a:txBody>
                    <a:bodyPr/>
                    <a:lstStyle/>
                    <a:p>
                      <a:pPr algn="r" fontAlgn="b"/>
                      <a:r>
                        <a:rPr lang="cs-CZ" sz="1100" b="0" i="0" u="none" strike="noStrike" dirty="0">
                          <a:solidFill>
                            <a:srgbClr val="000000"/>
                          </a:solidFill>
                          <a:effectLst/>
                          <a:latin typeface="Calibri" panose="020F0502020204030204" pitchFamily="34" charset="0"/>
                        </a:rPr>
                        <a:t>0.90</a:t>
                      </a:r>
                    </a:p>
                  </a:txBody>
                  <a:tcPr marL="9525" marR="9525" marT="9525" marB="0" anchor="b">
                    <a:solidFill>
                      <a:srgbClr val="E9EBF5"/>
                    </a:solidFill>
                  </a:tcPr>
                </a:tc>
                <a:extLst>
                  <a:ext uri="{0D108BD9-81ED-4DB2-BD59-A6C34878D82A}">
                    <a16:rowId xmlns:a16="http://schemas.microsoft.com/office/drawing/2014/main" val="190026235"/>
                  </a:ext>
                </a:extLst>
              </a:tr>
            </a:tbl>
          </a:graphicData>
        </a:graphic>
      </p:graphicFrame>
      <p:sp>
        <p:nvSpPr>
          <p:cNvPr id="21" name="Obdélník 20"/>
          <p:cNvSpPr/>
          <p:nvPr/>
        </p:nvSpPr>
        <p:spPr>
          <a:xfrm>
            <a:off x="6707228" y="1278111"/>
            <a:ext cx="4690226" cy="307777"/>
          </a:xfrm>
          <a:prstGeom prst="rect">
            <a:avLst/>
          </a:prstGeom>
        </p:spPr>
        <p:txBody>
          <a:bodyPr wrap="square">
            <a:spAutoFit/>
          </a:bodyPr>
          <a:lstStyle/>
          <a:p>
            <a:pPr algn="ctr"/>
            <a:r>
              <a:rPr lang="cs-CZ" sz="1400" b="1" dirty="0" smtClean="0"/>
              <a:t>Počet předčasných úmrtí na 100 000 obyvatel - HKK</a:t>
            </a:r>
            <a:endParaRPr lang="cs-CZ" sz="1400" b="1" dirty="0"/>
          </a:p>
        </p:txBody>
      </p:sp>
      <p:sp>
        <p:nvSpPr>
          <p:cNvPr id="23" name="TextovéPole 22"/>
          <p:cNvSpPr txBox="1"/>
          <p:nvPr/>
        </p:nvSpPr>
        <p:spPr>
          <a:xfrm>
            <a:off x="9735113" y="1549119"/>
            <a:ext cx="1967335" cy="276999"/>
          </a:xfrm>
          <a:prstGeom prst="rect">
            <a:avLst/>
          </a:prstGeom>
          <a:noFill/>
        </p:spPr>
        <p:txBody>
          <a:bodyPr wrap="square" rtlCol="0">
            <a:spAutoFit/>
          </a:bodyPr>
          <a:lstStyle/>
          <a:p>
            <a:r>
              <a:rPr lang="cs-CZ" sz="1200" i="1" dirty="0" smtClean="0"/>
              <a:t>Rozdíl muži - ženy</a:t>
            </a:r>
            <a:endParaRPr lang="cs-CZ" sz="1200" i="1" dirty="0"/>
          </a:p>
        </p:txBody>
      </p:sp>
      <p:graphicFrame>
        <p:nvGraphicFramePr>
          <p:cNvPr id="24" name="Graf 23"/>
          <p:cNvGraphicFramePr/>
          <p:nvPr>
            <p:extLst/>
          </p:nvPr>
        </p:nvGraphicFramePr>
        <p:xfrm>
          <a:off x="9546071" y="1623267"/>
          <a:ext cx="2156378" cy="42077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98088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254" y="589717"/>
            <a:ext cx="3060710" cy="307777"/>
          </a:xfrm>
          <a:prstGeom prst="rect">
            <a:avLst/>
          </a:prstGeom>
          <a:noFill/>
        </p:spPr>
        <p:txBody>
          <a:bodyPr wrap="none" rtlCol="0">
            <a:spAutoFit/>
          </a:bodyPr>
          <a:lstStyle/>
          <a:p>
            <a:r>
              <a:rPr lang="cs-CZ" sz="1400" dirty="0"/>
              <a:t>Zdroj: List o prohlídce zemřelého </a:t>
            </a:r>
            <a:r>
              <a:rPr lang="cs-CZ" sz="1400" dirty="0" smtClean="0"/>
              <a:t>2018</a:t>
            </a:r>
            <a:endParaRPr lang="en-US" sz="1400" dirty="0"/>
          </a:p>
        </p:txBody>
      </p:sp>
      <p:sp>
        <p:nvSpPr>
          <p:cNvPr id="2" name="Title 1"/>
          <p:cNvSpPr>
            <a:spLocks noGrp="1"/>
          </p:cNvSpPr>
          <p:nvPr>
            <p:ph type="title"/>
          </p:nvPr>
        </p:nvSpPr>
        <p:spPr>
          <a:xfrm>
            <a:off x="126287" y="96249"/>
            <a:ext cx="10515600" cy="631595"/>
          </a:xfrm>
        </p:spPr>
        <p:txBody>
          <a:bodyPr>
            <a:normAutofit/>
          </a:bodyPr>
          <a:lstStyle/>
          <a:p>
            <a:r>
              <a:rPr lang="cs-CZ" dirty="0" smtClean="0"/>
              <a:t>Hlavní příčiny </a:t>
            </a:r>
            <a:r>
              <a:rPr lang="en-US" dirty="0" err="1" smtClean="0"/>
              <a:t>úmrtí</a:t>
            </a:r>
            <a:r>
              <a:rPr lang="cs-CZ" dirty="0" smtClean="0"/>
              <a:t>: rozdíl mužů a žen</a:t>
            </a:r>
            <a:endParaRPr lang="en-US" dirty="0"/>
          </a:p>
        </p:txBody>
      </p:sp>
      <p:graphicFrame>
        <p:nvGraphicFramePr>
          <p:cNvPr id="13" name="Tabulka 12"/>
          <p:cNvGraphicFramePr>
            <a:graphicFrameLocks noGrp="1"/>
          </p:cNvGraphicFramePr>
          <p:nvPr>
            <p:extLst/>
          </p:nvPr>
        </p:nvGraphicFramePr>
        <p:xfrm>
          <a:off x="1306287" y="1566482"/>
          <a:ext cx="3978096" cy="3985229"/>
        </p:xfrm>
        <a:graphic>
          <a:graphicData uri="http://schemas.openxmlformats.org/drawingml/2006/table">
            <a:tbl>
              <a:tblPr>
                <a:tableStyleId>{5C22544A-7EE6-4342-B048-85BDC9FD1C3A}</a:tableStyleId>
              </a:tblPr>
              <a:tblGrid>
                <a:gridCol w="2472611">
                  <a:extLst>
                    <a:ext uri="{9D8B030D-6E8A-4147-A177-3AD203B41FA5}">
                      <a16:colId xmlns:a16="http://schemas.microsoft.com/office/drawing/2014/main" val="4293207360"/>
                    </a:ext>
                  </a:extLst>
                </a:gridCol>
                <a:gridCol w="755780">
                  <a:extLst>
                    <a:ext uri="{9D8B030D-6E8A-4147-A177-3AD203B41FA5}">
                      <a16:colId xmlns:a16="http://schemas.microsoft.com/office/drawing/2014/main" val="3619228533"/>
                    </a:ext>
                  </a:extLst>
                </a:gridCol>
                <a:gridCol w="749705">
                  <a:extLst>
                    <a:ext uri="{9D8B030D-6E8A-4147-A177-3AD203B41FA5}">
                      <a16:colId xmlns:a16="http://schemas.microsoft.com/office/drawing/2014/main" val="49257865"/>
                    </a:ext>
                  </a:extLst>
                </a:gridCol>
              </a:tblGrid>
              <a:tr h="576460">
                <a:tc>
                  <a:txBody>
                    <a:bodyPr/>
                    <a:lstStyle/>
                    <a:p>
                      <a:pPr algn="l" fontAlgn="b"/>
                      <a:r>
                        <a:rPr lang="cs-CZ" sz="1000" b="1" u="none" strike="noStrike" dirty="0">
                          <a:solidFill>
                            <a:schemeClr val="bg1"/>
                          </a:solidFill>
                          <a:effectLst/>
                        </a:rPr>
                        <a:t> </a:t>
                      </a:r>
                      <a:endParaRPr lang="cs-CZ" sz="1000" b="1" i="0" u="none" strike="noStrike" dirty="0">
                        <a:solidFill>
                          <a:schemeClr val="bg1"/>
                        </a:solidFill>
                        <a:effectLst/>
                        <a:latin typeface="Arial" panose="020B0604020202020204" pitchFamily="34" charset="0"/>
                      </a:endParaRPr>
                    </a:p>
                  </a:txBody>
                  <a:tcPr marL="0" marR="0" marT="0" marB="0" anchor="b">
                    <a:solidFill>
                      <a:schemeClr val="accent3"/>
                    </a:solidFill>
                  </a:tcPr>
                </a:tc>
                <a:tc>
                  <a:txBody>
                    <a:bodyPr/>
                    <a:lstStyle/>
                    <a:p>
                      <a:pPr algn="ctr" fontAlgn="b"/>
                      <a:r>
                        <a:rPr lang="cs-CZ" sz="1200" b="1" u="none" strike="noStrike" dirty="0" smtClean="0">
                          <a:solidFill>
                            <a:schemeClr val="bg1"/>
                          </a:solidFill>
                          <a:effectLst/>
                        </a:rPr>
                        <a:t>Muži</a:t>
                      </a:r>
                      <a:endParaRPr lang="cs-CZ" sz="1200" b="1" i="0" u="none" strike="noStrike" dirty="0">
                        <a:solidFill>
                          <a:schemeClr val="bg1"/>
                        </a:solidFill>
                        <a:effectLst/>
                        <a:latin typeface="Arial" panose="020B0604020202020204" pitchFamily="34" charset="0"/>
                      </a:endParaRPr>
                    </a:p>
                  </a:txBody>
                  <a:tcPr marL="0" marR="0" marT="0" marB="0" anchor="ctr">
                    <a:solidFill>
                      <a:schemeClr val="accent3"/>
                    </a:solidFill>
                  </a:tcPr>
                </a:tc>
                <a:tc>
                  <a:txBody>
                    <a:bodyPr/>
                    <a:lstStyle/>
                    <a:p>
                      <a:pPr algn="ctr" fontAlgn="b"/>
                      <a:r>
                        <a:rPr lang="cs-CZ" sz="1200" b="1" u="none" strike="noStrike" dirty="0" smtClean="0">
                          <a:solidFill>
                            <a:schemeClr val="bg1"/>
                          </a:solidFill>
                          <a:effectLst/>
                        </a:rPr>
                        <a:t>Ženy</a:t>
                      </a:r>
                      <a:endParaRPr lang="cs-CZ" sz="1200" b="1" i="0" u="none" strike="noStrike" dirty="0">
                        <a:solidFill>
                          <a:schemeClr val="bg1"/>
                        </a:solidFill>
                        <a:effectLst/>
                        <a:latin typeface="Arial" panose="020B0604020202020204" pitchFamily="34" charset="0"/>
                      </a:endParaRPr>
                    </a:p>
                  </a:txBody>
                  <a:tcPr marL="0" marR="0" marT="0" marB="0" anchor="ctr">
                    <a:solidFill>
                      <a:schemeClr val="accent3"/>
                    </a:solidFill>
                  </a:tcPr>
                </a:tc>
                <a:extLst>
                  <a:ext uri="{0D108BD9-81ED-4DB2-BD59-A6C34878D82A}">
                    <a16:rowId xmlns:a16="http://schemas.microsoft.com/office/drawing/2014/main" val="1066006404"/>
                  </a:ext>
                </a:extLst>
              </a:tr>
              <a:tr h="486967">
                <a:tc>
                  <a:txBody>
                    <a:bodyPr/>
                    <a:lstStyle/>
                    <a:p>
                      <a:pPr algn="r" rtl="0" fontAlgn="b"/>
                      <a:r>
                        <a:rPr lang="cs-CZ" sz="1200" b="1" i="0" u="none" strike="noStrike" dirty="0">
                          <a:solidFill>
                            <a:srgbClr val="000000"/>
                          </a:solidFill>
                          <a:effectLst/>
                          <a:latin typeface="Calibri" panose="020F0502020204030204" pitchFamily="34" charset="0"/>
                        </a:rPr>
                        <a:t>Celkem</a:t>
                      </a:r>
                    </a:p>
                  </a:txBody>
                  <a:tcPr marL="9525" marR="9525" marT="9525" marB="0" anchor="ctr">
                    <a:solidFill>
                      <a:schemeClr val="bg1"/>
                    </a:solidFill>
                  </a:tcPr>
                </a:tc>
                <a:tc>
                  <a:txBody>
                    <a:bodyPr/>
                    <a:lstStyle/>
                    <a:p>
                      <a:pPr algn="ctr" rtl="0" fontAlgn="b"/>
                      <a:r>
                        <a:rPr lang="cs-CZ" sz="1200" b="1" i="0" u="none" strike="noStrike" dirty="0">
                          <a:solidFill>
                            <a:srgbClr val="000000"/>
                          </a:solidFill>
                          <a:effectLst/>
                          <a:latin typeface="Calibri" panose="020F0502020204030204" pitchFamily="34" charset="0"/>
                        </a:rPr>
                        <a:t>1436.93</a:t>
                      </a:r>
                    </a:p>
                  </a:txBody>
                  <a:tcPr marL="9525" marR="9525" marT="9525" marB="0" anchor="ctr">
                    <a:solidFill>
                      <a:schemeClr val="bg1"/>
                    </a:solidFill>
                  </a:tcPr>
                </a:tc>
                <a:tc>
                  <a:txBody>
                    <a:bodyPr/>
                    <a:lstStyle/>
                    <a:p>
                      <a:pPr algn="ctr" rtl="0" fontAlgn="b"/>
                      <a:r>
                        <a:rPr lang="cs-CZ" sz="1200" b="1" i="0" u="none" strike="noStrike" dirty="0">
                          <a:solidFill>
                            <a:srgbClr val="000000"/>
                          </a:solidFill>
                          <a:effectLst/>
                          <a:latin typeface="Calibri" panose="020F0502020204030204" pitchFamily="34" charset="0"/>
                        </a:rPr>
                        <a:t>967.84</a:t>
                      </a:r>
                    </a:p>
                  </a:txBody>
                  <a:tcPr marL="9525" marR="9525" marT="9525" marB="0" anchor="ctr">
                    <a:solidFill>
                      <a:schemeClr val="bg1"/>
                    </a:solidFill>
                  </a:tcPr>
                </a:tc>
                <a:extLst>
                  <a:ext uri="{0D108BD9-81ED-4DB2-BD59-A6C34878D82A}">
                    <a16:rowId xmlns:a16="http://schemas.microsoft.com/office/drawing/2014/main" val="3583196802"/>
                  </a:ext>
                </a:extLst>
              </a:tr>
              <a:tr h="486967">
                <a:tc>
                  <a:txBody>
                    <a:bodyPr/>
                    <a:lstStyle/>
                    <a:p>
                      <a:pPr algn="r" rtl="0" fontAlgn="b"/>
                      <a:r>
                        <a:rPr lang="cs-CZ" sz="1200" b="0" i="0" u="none" strike="noStrike" dirty="0">
                          <a:solidFill>
                            <a:srgbClr val="000000"/>
                          </a:solidFill>
                          <a:effectLst/>
                          <a:latin typeface="Calibri" panose="020F0502020204030204" pitchFamily="34" charset="0"/>
                        </a:rPr>
                        <a:t>Novotvary</a:t>
                      </a:r>
                    </a:p>
                  </a:txBody>
                  <a:tcPr marL="9525" marR="9525" marT="9525" marB="0" anchor="ctr"/>
                </a:tc>
                <a:tc>
                  <a:txBody>
                    <a:bodyPr/>
                    <a:lstStyle/>
                    <a:p>
                      <a:pPr algn="ctr" rtl="0" fontAlgn="b"/>
                      <a:r>
                        <a:rPr lang="cs-CZ" sz="1200" b="0" i="0" u="none" strike="noStrike">
                          <a:solidFill>
                            <a:srgbClr val="000000"/>
                          </a:solidFill>
                          <a:effectLst/>
                          <a:latin typeface="Calibri" panose="020F0502020204030204" pitchFamily="34" charset="0"/>
                        </a:rPr>
                        <a:t>344.69</a:t>
                      </a:r>
                    </a:p>
                  </a:txBody>
                  <a:tcPr marL="9525" marR="9525" marT="9525" marB="0" anchor="ctr"/>
                </a:tc>
                <a:tc>
                  <a:txBody>
                    <a:bodyPr/>
                    <a:lstStyle/>
                    <a:p>
                      <a:pPr algn="ctr" rtl="0" fontAlgn="b"/>
                      <a:r>
                        <a:rPr lang="cs-CZ" sz="1200" b="0" i="0" u="none" strike="noStrike">
                          <a:solidFill>
                            <a:srgbClr val="000000"/>
                          </a:solidFill>
                          <a:effectLst/>
                          <a:latin typeface="Calibri" panose="020F0502020204030204" pitchFamily="34" charset="0"/>
                        </a:rPr>
                        <a:t>199.61</a:t>
                      </a:r>
                    </a:p>
                  </a:txBody>
                  <a:tcPr marL="9525" marR="9525" marT="9525" marB="0" anchor="ctr"/>
                </a:tc>
                <a:extLst>
                  <a:ext uri="{0D108BD9-81ED-4DB2-BD59-A6C34878D82A}">
                    <a16:rowId xmlns:a16="http://schemas.microsoft.com/office/drawing/2014/main" val="3624975120"/>
                  </a:ext>
                </a:extLst>
              </a:tr>
              <a:tr h="486967">
                <a:tc>
                  <a:txBody>
                    <a:bodyPr/>
                    <a:lstStyle/>
                    <a:p>
                      <a:pPr algn="r" rtl="0" fontAlgn="b"/>
                      <a:r>
                        <a:rPr lang="cs-CZ" sz="1200" b="0" i="0" u="none" strike="noStrike" dirty="0">
                          <a:solidFill>
                            <a:srgbClr val="000000"/>
                          </a:solidFill>
                          <a:effectLst/>
                          <a:latin typeface="Calibri" panose="020F0502020204030204" pitchFamily="34" charset="0"/>
                        </a:rPr>
                        <a:t>Nemoci oběhové soustavy</a:t>
                      </a:r>
                    </a:p>
                  </a:txBody>
                  <a:tcPr marL="9525" marR="9525" marT="9525" marB="0" anchor="ctr">
                    <a:noFill/>
                  </a:tcPr>
                </a:tc>
                <a:tc>
                  <a:txBody>
                    <a:bodyPr/>
                    <a:lstStyle/>
                    <a:p>
                      <a:pPr algn="ctr" rtl="0" fontAlgn="b"/>
                      <a:r>
                        <a:rPr lang="cs-CZ" sz="1200" b="0" i="0" u="none" strike="noStrike">
                          <a:solidFill>
                            <a:srgbClr val="000000"/>
                          </a:solidFill>
                          <a:effectLst/>
                          <a:latin typeface="Calibri" panose="020F0502020204030204" pitchFamily="34" charset="0"/>
                        </a:rPr>
                        <a:t>678.9</a:t>
                      </a:r>
                    </a:p>
                  </a:txBody>
                  <a:tcPr marL="9525" marR="9525" marT="9525" marB="0" anchor="ctr">
                    <a:noFill/>
                  </a:tcPr>
                </a:tc>
                <a:tc>
                  <a:txBody>
                    <a:bodyPr/>
                    <a:lstStyle/>
                    <a:p>
                      <a:pPr algn="ctr" rtl="0" fontAlgn="b"/>
                      <a:r>
                        <a:rPr lang="cs-CZ" sz="1200" b="0" i="0" u="none" strike="noStrike">
                          <a:solidFill>
                            <a:srgbClr val="000000"/>
                          </a:solidFill>
                          <a:effectLst/>
                          <a:latin typeface="Calibri" panose="020F0502020204030204" pitchFamily="34" charset="0"/>
                        </a:rPr>
                        <a:t>478.41</a:t>
                      </a:r>
                    </a:p>
                  </a:txBody>
                  <a:tcPr marL="9525" marR="9525" marT="9525" marB="0" anchor="ctr">
                    <a:noFill/>
                  </a:tcPr>
                </a:tc>
                <a:extLst>
                  <a:ext uri="{0D108BD9-81ED-4DB2-BD59-A6C34878D82A}">
                    <a16:rowId xmlns:a16="http://schemas.microsoft.com/office/drawing/2014/main" val="3169750780"/>
                  </a:ext>
                </a:extLst>
              </a:tr>
              <a:tr h="486967">
                <a:tc>
                  <a:txBody>
                    <a:bodyPr/>
                    <a:lstStyle/>
                    <a:p>
                      <a:pPr algn="r" rtl="0" fontAlgn="b"/>
                      <a:r>
                        <a:rPr lang="cs-CZ" sz="1200" b="0" i="0" u="none" strike="noStrike" dirty="0">
                          <a:solidFill>
                            <a:srgbClr val="000000"/>
                          </a:solidFill>
                          <a:effectLst/>
                          <a:latin typeface="Calibri" panose="020F0502020204030204" pitchFamily="34" charset="0"/>
                        </a:rPr>
                        <a:t>Nemoci dýchací soustavy</a:t>
                      </a:r>
                    </a:p>
                  </a:txBody>
                  <a:tcPr marL="9525" marR="9525" marT="9525" marB="0" anchor="ctr"/>
                </a:tc>
                <a:tc>
                  <a:txBody>
                    <a:bodyPr/>
                    <a:lstStyle/>
                    <a:p>
                      <a:pPr algn="ctr" rtl="0" fontAlgn="b"/>
                      <a:r>
                        <a:rPr lang="cs-CZ" sz="1200" b="0" i="0" u="none" strike="noStrike">
                          <a:solidFill>
                            <a:srgbClr val="000000"/>
                          </a:solidFill>
                          <a:effectLst/>
                          <a:latin typeface="Calibri" panose="020F0502020204030204" pitchFamily="34" charset="0"/>
                        </a:rPr>
                        <a:t>108.46</a:t>
                      </a:r>
                    </a:p>
                  </a:txBody>
                  <a:tcPr marL="9525" marR="9525" marT="9525" marB="0" anchor="ctr"/>
                </a:tc>
                <a:tc>
                  <a:txBody>
                    <a:bodyPr/>
                    <a:lstStyle/>
                    <a:p>
                      <a:pPr algn="ctr" rtl="0" fontAlgn="b"/>
                      <a:r>
                        <a:rPr lang="cs-CZ" sz="1200" b="0" i="0" u="none" strike="noStrike">
                          <a:solidFill>
                            <a:srgbClr val="000000"/>
                          </a:solidFill>
                          <a:effectLst/>
                          <a:latin typeface="Calibri" panose="020F0502020204030204" pitchFamily="34" charset="0"/>
                        </a:rPr>
                        <a:t>75.16</a:t>
                      </a:r>
                    </a:p>
                  </a:txBody>
                  <a:tcPr marL="9525" marR="9525" marT="9525" marB="0" anchor="ctr"/>
                </a:tc>
                <a:extLst>
                  <a:ext uri="{0D108BD9-81ED-4DB2-BD59-A6C34878D82A}">
                    <a16:rowId xmlns:a16="http://schemas.microsoft.com/office/drawing/2014/main" val="3653710632"/>
                  </a:ext>
                </a:extLst>
              </a:tr>
              <a:tr h="486967">
                <a:tc>
                  <a:txBody>
                    <a:bodyPr/>
                    <a:lstStyle/>
                    <a:p>
                      <a:pPr algn="r" rtl="0" fontAlgn="b"/>
                      <a:r>
                        <a:rPr lang="cs-CZ" sz="1200" b="0" i="0" u="none" strike="noStrike" dirty="0">
                          <a:solidFill>
                            <a:srgbClr val="000000"/>
                          </a:solidFill>
                          <a:effectLst/>
                          <a:latin typeface="Calibri" panose="020F0502020204030204" pitchFamily="34" charset="0"/>
                        </a:rPr>
                        <a:t>Nemoci trávicí soustavy</a:t>
                      </a:r>
                    </a:p>
                  </a:txBody>
                  <a:tcPr marL="9525" marR="9525" marT="9525" marB="0" anchor="ctr">
                    <a:noFill/>
                  </a:tcPr>
                </a:tc>
                <a:tc>
                  <a:txBody>
                    <a:bodyPr/>
                    <a:lstStyle/>
                    <a:p>
                      <a:pPr algn="ctr" rtl="0" fontAlgn="b"/>
                      <a:r>
                        <a:rPr lang="cs-CZ" sz="1200" b="0" i="0" u="none" strike="noStrike">
                          <a:solidFill>
                            <a:srgbClr val="000000"/>
                          </a:solidFill>
                          <a:effectLst/>
                          <a:latin typeface="Calibri" panose="020F0502020204030204" pitchFamily="34" charset="0"/>
                        </a:rPr>
                        <a:t>51.53</a:t>
                      </a:r>
                    </a:p>
                  </a:txBody>
                  <a:tcPr marL="9525" marR="9525" marT="9525" marB="0" anchor="ctr">
                    <a:noFill/>
                  </a:tcPr>
                </a:tc>
                <a:tc>
                  <a:txBody>
                    <a:bodyPr/>
                    <a:lstStyle/>
                    <a:p>
                      <a:pPr algn="ctr" rtl="0" fontAlgn="b"/>
                      <a:r>
                        <a:rPr lang="cs-CZ" sz="1200" b="0" i="0" u="none" strike="noStrike">
                          <a:solidFill>
                            <a:srgbClr val="000000"/>
                          </a:solidFill>
                          <a:effectLst/>
                          <a:latin typeface="Calibri" panose="020F0502020204030204" pitchFamily="34" charset="0"/>
                        </a:rPr>
                        <a:t>32.24</a:t>
                      </a:r>
                    </a:p>
                  </a:txBody>
                  <a:tcPr marL="9525" marR="9525" marT="9525" marB="0" anchor="ctr">
                    <a:noFill/>
                  </a:tcPr>
                </a:tc>
                <a:extLst>
                  <a:ext uri="{0D108BD9-81ED-4DB2-BD59-A6C34878D82A}">
                    <a16:rowId xmlns:a16="http://schemas.microsoft.com/office/drawing/2014/main" val="2362066607"/>
                  </a:ext>
                </a:extLst>
              </a:tr>
              <a:tr h="486967">
                <a:tc>
                  <a:txBody>
                    <a:bodyPr/>
                    <a:lstStyle/>
                    <a:p>
                      <a:pPr algn="r" rtl="0" fontAlgn="b"/>
                      <a:r>
                        <a:rPr lang="cs-CZ" sz="1200" b="0" i="0" u="none" strike="noStrike" dirty="0">
                          <a:solidFill>
                            <a:srgbClr val="000000"/>
                          </a:solidFill>
                          <a:effectLst/>
                          <a:latin typeface="Calibri" panose="020F0502020204030204" pitchFamily="34" charset="0"/>
                        </a:rPr>
                        <a:t>Poranění a otravy</a:t>
                      </a:r>
                    </a:p>
                  </a:txBody>
                  <a:tcPr marL="9525" marR="9525" marT="9525" marB="0" anchor="ctr"/>
                </a:tc>
                <a:tc>
                  <a:txBody>
                    <a:bodyPr/>
                    <a:lstStyle/>
                    <a:p>
                      <a:pPr algn="ctr" rtl="0" fontAlgn="b"/>
                      <a:r>
                        <a:rPr lang="cs-CZ" sz="1200" b="0" i="0" u="none" strike="noStrike">
                          <a:solidFill>
                            <a:srgbClr val="000000"/>
                          </a:solidFill>
                          <a:effectLst/>
                          <a:latin typeface="Calibri" panose="020F0502020204030204" pitchFamily="34" charset="0"/>
                        </a:rPr>
                        <a:t>63.89</a:t>
                      </a:r>
                    </a:p>
                  </a:txBody>
                  <a:tcPr marL="9525" marR="9525" marT="9525" marB="0" anchor="ctr"/>
                </a:tc>
                <a:tc>
                  <a:txBody>
                    <a:bodyPr/>
                    <a:lstStyle/>
                    <a:p>
                      <a:pPr algn="ctr" rtl="0" fontAlgn="b"/>
                      <a:r>
                        <a:rPr lang="cs-CZ" sz="1200" b="0" i="0" u="none" strike="noStrike">
                          <a:solidFill>
                            <a:srgbClr val="000000"/>
                          </a:solidFill>
                          <a:effectLst/>
                          <a:latin typeface="Calibri" panose="020F0502020204030204" pitchFamily="34" charset="0"/>
                        </a:rPr>
                        <a:t>33.09</a:t>
                      </a:r>
                    </a:p>
                  </a:txBody>
                  <a:tcPr marL="9525" marR="9525" marT="9525" marB="0" anchor="ctr"/>
                </a:tc>
                <a:extLst>
                  <a:ext uri="{0D108BD9-81ED-4DB2-BD59-A6C34878D82A}">
                    <a16:rowId xmlns:a16="http://schemas.microsoft.com/office/drawing/2014/main" val="379411287"/>
                  </a:ext>
                </a:extLst>
              </a:tr>
              <a:tr h="486967">
                <a:tc>
                  <a:txBody>
                    <a:bodyPr/>
                    <a:lstStyle/>
                    <a:p>
                      <a:pPr algn="r" rtl="0" fontAlgn="b"/>
                      <a:r>
                        <a:rPr lang="cs-CZ" sz="1200" b="0" i="0" u="none" strike="noStrike" dirty="0">
                          <a:solidFill>
                            <a:srgbClr val="000000"/>
                          </a:solidFill>
                          <a:effectLst/>
                          <a:latin typeface="Calibri" panose="020F0502020204030204" pitchFamily="34" charset="0"/>
                        </a:rPr>
                        <a:t>Ostatní</a:t>
                      </a:r>
                    </a:p>
                  </a:txBody>
                  <a:tcPr marL="9525" marR="9525" marT="9525" marB="0" anchor="ctr">
                    <a:noFill/>
                  </a:tcPr>
                </a:tc>
                <a:tc>
                  <a:txBody>
                    <a:bodyPr/>
                    <a:lstStyle/>
                    <a:p>
                      <a:pPr algn="ctr" rtl="0" fontAlgn="b"/>
                      <a:r>
                        <a:rPr lang="cs-CZ" sz="1200" b="0" i="0" u="none" strike="noStrike">
                          <a:solidFill>
                            <a:srgbClr val="000000"/>
                          </a:solidFill>
                          <a:effectLst/>
                          <a:latin typeface="Calibri" panose="020F0502020204030204" pitchFamily="34" charset="0"/>
                        </a:rPr>
                        <a:t>189.45</a:t>
                      </a:r>
                    </a:p>
                  </a:txBody>
                  <a:tcPr marL="9525" marR="9525" marT="9525" marB="0" anchor="ctr">
                    <a:noFill/>
                  </a:tcPr>
                </a:tc>
                <a:tc>
                  <a:txBody>
                    <a:bodyPr/>
                    <a:lstStyle/>
                    <a:p>
                      <a:pPr algn="ctr" rtl="0" fontAlgn="b"/>
                      <a:r>
                        <a:rPr lang="cs-CZ" sz="1200" b="0" i="0" u="none" strike="noStrike" dirty="0">
                          <a:solidFill>
                            <a:srgbClr val="000000"/>
                          </a:solidFill>
                          <a:effectLst/>
                          <a:latin typeface="Calibri" panose="020F0502020204030204" pitchFamily="34" charset="0"/>
                        </a:rPr>
                        <a:t>149.34</a:t>
                      </a:r>
                    </a:p>
                  </a:txBody>
                  <a:tcPr marL="9525" marR="9525" marT="9525" marB="0" anchor="ctr">
                    <a:noFill/>
                  </a:tcPr>
                </a:tc>
                <a:extLst>
                  <a:ext uri="{0D108BD9-81ED-4DB2-BD59-A6C34878D82A}">
                    <a16:rowId xmlns:a16="http://schemas.microsoft.com/office/drawing/2014/main" val="2419185582"/>
                  </a:ext>
                </a:extLst>
              </a:tr>
            </a:tbl>
          </a:graphicData>
        </a:graphic>
      </p:graphicFrame>
      <p:sp>
        <p:nvSpPr>
          <p:cNvPr id="14" name="Obdélník 13"/>
          <p:cNvSpPr/>
          <p:nvPr/>
        </p:nvSpPr>
        <p:spPr>
          <a:xfrm>
            <a:off x="2339010" y="1221312"/>
            <a:ext cx="4690226" cy="307777"/>
          </a:xfrm>
          <a:prstGeom prst="rect">
            <a:avLst/>
          </a:prstGeom>
        </p:spPr>
        <p:txBody>
          <a:bodyPr wrap="square">
            <a:spAutoFit/>
          </a:bodyPr>
          <a:lstStyle/>
          <a:p>
            <a:pPr algn="ctr"/>
            <a:r>
              <a:rPr lang="en-US" sz="1400" b="1" dirty="0" err="1"/>
              <a:t>Standardizovaná</a:t>
            </a:r>
            <a:r>
              <a:rPr lang="en-US" sz="1400" b="1" dirty="0"/>
              <a:t> </a:t>
            </a:r>
            <a:r>
              <a:rPr lang="en-US" sz="1400" b="1" dirty="0" err="1"/>
              <a:t>úmrtnost</a:t>
            </a:r>
            <a:r>
              <a:rPr lang="en-US" sz="1400" b="1" dirty="0"/>
              <a:t>  </a:t>
            </a:r>
            <a:r>
              <a:rPr lang="en-US" sz="1400" b="1" dirty="0" err="1"/>
              <a:t>na</a:t>
            </a:r>
            <a:r>
              <a:rPr lang="en-US" sz="1400" b="1" dirty="0"/>
              <a:t> 100 000 </a:t>
            </a:r>
            <a:r>
              <a:rPr lang="en-US" sz="1400" b="1" dirty="0" err="1" smtClean="0"/>
              <a:t>obyvatel</a:t>
            </a:r>
            <a:r>
              <a:rPr lang="cs-CZ" sz="1400" b="1" dirty="0" smtClean="0"/>
              <a:t> HKK</a:t>
            </a:r>
            <a:endParaRPr lang="en-US" sz="1400" b="1" dirty="0"/>
          </a:p>
        </p:txBody>
      </p:sp>
      <p:sp>
        <p:nvSpPr>
          <p:cNvPr id="15" name="TextovéPole 14"/>
          <p:cNvSpPr txBox="1"/>
          <p:nvPr/>
        </p:nvSpPr>
        <p:spPr>
          <a:xfrm>
            <a:off x="7338090" y="1745559"/>
            <a:ext cx="1967335" cy="307777"/>
          </a:xfrm>
          <a:prstGeom prst="rect">
            <a:avLst/>
          </a:prstGeom>
          <a:noFill/>
        </p:spPr>
        <p:txBody>
          <a:bodyPr wrap="square" rtlCol="0">
            <a:spAutoFit/>
          </a:bodyPr>
          <a:lstStyle/>
          <a:p>
            <a:r>
              <a:rPr lang="cs-CZ" sz="1400" i="1" dirty="0" smtClean="0"/>
              <a:t>Rozdíl muži - ženy</a:t>
            </a:r>
            <a:endParaRPr lang="cs-CZ" sz="1400" i="1" dirty="0"/>
          </a:p>
        </p:txBody>
      </p:sp>
      <p:graphicFrame>
        <p:nvGraphicFramePr>
          <p:cNvPr id="16" name="Graf 15"/>
          <p:cNvGraphicFramePr/>
          <p:nvPr>
            <p:extLst/>
          </p:nvPr>
        </p:nvGraphicFramePr>
        <p:xfrm>
          <a:off x="5177852" y="2022558"/>
          <a:ext cx="4320477" cy="36810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ovéPole 2"/>
          <p:cNvSpPr txBox="1"/>
          <p:nvPr/>
        </p:nvSpPr>
        <p:spPr>
          <a:xfrm>
            <a:off x="7857382" y="1352508"/>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24409288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171B212-F32B-4955-9A11-52E8B2664444}"/>
              </a:ext>
            </a:extLst>
          </p:cNvPr>
          <p:cNvSpPr>
            <a:spLocks noGrp="1"/>
          </p:cNvSpPr>
          <p:nvPr>
            <p:ph type="title"/>
          </p:nvPr>
        </p:nvSpPr>
        <p:spPr>
          <a:xfrm>
            <a:off x="452490" y="1382511"/>
            <a:ext cx="5246408" cy="1404481"/>
          </a:xfrm>
        </p:spPr>
        <p:txBody>
          <a:bodyPr/>
          <a:lstStyle/>
          <a:p>
            <a:r>
              <a:rPr lang="cs-CZ" dirty="0"/>
              <a:t>„ZDRAVÍ 2030“</a:t>
            </a:r>
            <a:br>
              <a:rPr lang="cs-CZ" dirty="0"/>
            </a:br>
            <a:r>
              <a:rPr lang="cs-CZ" dirty="0"/>
              <a:t>– analytická studie </a:t>
            </a:r>
          </a:p>
        </p:txBody>
      </p:sp>
      <p:sp>
        <p:nvSpPr>
          <p:cNvPr id="2" name="Text Placeholder 1"/>
          <p:cNvSpPr>
            <a:spLocks noGrp="1"/>
          </p:cNvSpPr>
          <p:nvPr>
            <p:ph type="body" sz="quarter" idx="10"/>
          </p:nvPr>
        </p:nvSpPr>
        <p:spPr/>
        <p:txBody>
          <a:bodyPr/>
          <a:lstStyle/>
          <a:p>
            <a:r>
              <a:rPr lang="cs-CZ" dirty="0"/>
              <a:t>Základní charakteristiky populace</a:t>
            </a:r>
          </a:p>
          <a:p>
            <a:r>
              <a:rPr lang="cs-CZ"/>
              <a:t>- r</a:t>
            </a:r>
            <a:r>
              <a:rPr lang="en-US" dirty="0" err="1"/>
              <a:t>eprodukční</a:t>
            </a:r>
            <a:r>
              <a:rPr lang="en-US" dirty="0"/>
              <a:t> </a:t>
            </a:r>
            <a:r>
              <a:rPr lang="en-US" dirty="0" err="1"/>
              <a:t>zdraví</a:t>
            </a:r>
            <a:endParaRPr lang="en-US" dirty="0"/>
          </a:p>
        </p:txBody>
      </p:sp>
    </p:spTree>
    <p:extLst>
      <p:ext uri="{BB962C8B-B14F-4D97-AF65-F5344CB8AC3E}">
        <p14:creationId xmlns:p14="http://schemas.microsoft.com/office/powerpoint/2010/main" val="1400171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a:extLst>
              <a:ext uri="{FF2B5EF4-FFF2-40B4-BE49-F238E27FC236}">
                <a16:creationId xmlns:a16="http://schemas.microsoft.com/office/drawing/2014/main" id="{1D5C1A3F-38FB-467F-A3BD-E6A890685E56}"/>
              </a:ext>
            </a:extLst>
          </p:cNvPr>
          <p:cNvSpPr txBox="1"/>
          <p:nvPr/>
        </p:nvSpPr>
        <p:spPr>
          <a:xfrm>
            <a:off x="7232172" y="535768"/>
            <a:ext cx="3823855" cy="2085109"/>
          </a:xfrm>
          <a:prstGeom prst="rect">
            <a:avLst/>
          </a:prstGeom>
          <a:noFill/>
          <a:ln>
            <a:noFill/>
          </a:ln>
        </p:spPr>
        <p:txBody>
          <a:bodyPr wrap="none" rtlCol="0">
            <a:noAutofit/>
          </a:bodyPr>
          <a:lstStyle/>
          <a:p>
            <a:pPr>
              <a:spcBef>
                <a:spcPct val="0"/>
              </a:spcBef>
            </a:pPr>
            <a:r>
              <a:rPr lang="cs-CZ" altLang="cs-CZ" sz="1400" b="1" dirty="0"/>
              <a:t>Porodnice v Královehradeckém kraji v roce 2018</a:t>
            </a:r>
          </a:p>
        </p:txBody>
      </p:sp>
      <p:sp>
        <p:nvSpPr>
          <p:cNvPr id="7" name="TextBox 6"/>
          <p:cNvSpPr txBox="1"/>
          <p:nvPr/>
        </p:nvSpPr>
        <p:spPr>
          <a:xfrm>
            <a:off x="134926" y="489891"/>
            <a:ext cx="3365024" cy="307777"/>
          </a:xfrm>
          <a:prstGeom prst="rect">
            <a:avLst/>
          </a:prstGeom>
          <a:noFill/>
        </p:spPr>
        <p:txBody>
          <a:bodyPr wrap="none" rtlCol="0">
            <a:spAutoFit/>
          </a:bodyPr>
          <a:lstStyle/>
          <a:p>
            <a:r>
              <a:rPr lang="cs-CZ" sz="1400" b="1" dirty="0"/>
              <a:t>Zdroj: </a:t>
            </a:r>
            <a:r>
              <a:rPr lang="cs-CZ" sz="1400" dirty="0"/>
              <a:t>ÚZIS ČR - NRPZS, RZZ, NRRZ - Rodička</a:t>
            </a:r>
            <a:endParaRPr lang="en-US" sz="1400" dirty="0"/>
          </a:p>
        </p:txBody>
      </p:sp>
      <p:sp>
        <p:nvSpPr>
          <p:cNvPr id="9" name="TextBox 7"/>
          <p:cNvSpPr txBox="1"/>
          <p:nvPr/>
        </p:nvSpPr>
        <p:spPr>
          <a:xfrm>
            <a:off x="110155" y="987820"/>
            <a:ext cx="3823855" cy="4170218"/>
          </a:xfrm>
          <a:prstGeom prst="rect">
            <a:avLst/>
          </a:prstGeom>
          <a:noFill/>
          <a:ln>
            <a:noFill/>
          </a:ln>
        </p:spPr>
        <p:txBody>
          <a:bodyPr wrap="none" rtlCol="0">
            <a:noAutofit/>
          </a:bodyPr>
          <a:lstStyle/>
          <a:p>
            <a:pPr>
              <a:spcBef>
                <a:spcPct val="0"/>
              </a:spcBef>
            </a:pPr>
            <a:r>
              <a:rPr lang="cs-CZ" altLang="cs-CZ" sz="1400" b="1" dirty="0"/>
              <a:t>Vývoj počtu porodnic v letech 2000-2018</a:t>
            </a:r>
          </a:p>
        </p:txBody>
      </p:sp>
      <p:sp>
        <p:nvSpPr>
          <p:cNvPr id="2" name="Title 1"/>
          <p:cNvSpPr>
            <a:spLocks noGrp="1"/>
          </p:cNvSpPr>
          <p:nvPr>
            <p:ph type="title"/>
          </p:nvPr>
        </p:nvSpPr>
        <p:spPr>
          <a:xfrm>
            <a:off x="110155" y="44227"/>
            <a:ext cx="5208290" cy="631595"/>
          </a:xfrm>
        </p:spPr>
        <p:txBody>
          <a:bodyPr>
            <a:normAutofit/>
          </a:bodyPr>
          <a:lstStyle/>
          <a:p>
            <a:r>
              <a:rPr lang="cs-CZ" dirty="0"/>
              <a:t>Počty a kapacita porodnic</a:t>
            </a:r>
            <a:endParaRPr lang="en-US" dirty="0"/>
          </a:p>
        </p:txBody>
      </p:sp>
      <p:sp>
        <p:nvSpPr>
          <p:cNvPr id="11" name="Obdélník 10">
            <a:extLst>
              <a:ext uri="{FF2B5EF4-FFF2-40B4-BE49-F238E27FC236}">
                <a16:creationId xmlns:a16="http://schemas.microsoft.com/office/drawing/2014/main" id="{4C6D05FA-0CAB-490A-95D7-98FBB0B97225}"/>
              </a:ext>
            </a:extLst>
          </p:cNvPr>
          <p:cNvSpPr/>
          <p:nvPr/>
        </p:nvSpPr>
        <p:spPr>
          <a:xfrm>
            <a:off x="7962192" y="2744910"/>
            <a:ext cx="4150865" cy="2246769"/>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V České republice dochází od roku 2000 k pozvolnému poklesu počtu porodnic. V Královehradeckém kraji je od roku 2014  otevřeno 5 porodnic.</a:t>
            </a:r>
          </a:p>
          <a:p>
            <a:pPr>
              <a:spcAft>
                <a:spcPts val="0"/>
              </a:spcAft>
            </a:pPr>
            <a:r>
              <a:rPr lang="cs-CZ" sz="1400" dirty="0">
                <a:latin typeface="Calibri" panose="020F0502020204030204" pitchFamily="34" charset="0"/>
                <a:ea typeface="Calibri" panose="020F0502020204030204" pitchFamily="34" charset="0"/>
              </a:rPr>
              <a:t>Počet porodů v Královehradeckém kraji se v posledních letech pohybuje nad 5 000 porody ročně.</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V Královehradeckém kraji se nachází 1 perinatologické centrum, tedy centrum zajišťující specializovanou péči o novorozence III. stupně, a to ve Fakultní nemocnici v Hradci Králové.</a:t>
            </a:r>
          </a:p>
        </p:txBody>
      </p:sp>
      <p:sp>
        <p:nvSpPr>
          <p:cNvPr id="8" name="Obdélník 7">
            <a:extLst>
              <a:ext uri="{FF2B5EF4-FFF2-40B4-BE49-F238E27FC236}">
                <a16:creationId xmlns:a16="http://schemas.microsoft.com/office/drawing/2014/main" id="{77D9AE20-A2A5-4FAB-95B8-704E710BC025}"/>
              </a:ext>
            </a:extLst>
          </p:cNvPr>
          <p:cNvSpPr/>
          <p:nvPr/>
        </p:nvSpPr>
        <p:spPr>
          <a:xfrm>
            <a:off x="7201701" y="819014"/>
            <a:ext cx="11643403" cy="1384995"/>
          </a:xfrm>
          <a:prstGeom prst="rect">
            <a:avLst/>
          </a:prstGeom>
        </p:spPr>
        <p:txBody>
          <a:bodyPr wrap="square">
            <a:spAutoFit/>
          </a:bodyPr>
          <a:lstStyle/>
          <a:p>
            <a:r>
              <a:rPr lang="cs-CZ" sz="1400" dirty="0">
                <a:latin typeface="Calibri" panose="020F0502020204030204" pitchFamily="34" charset="0"/>
                <a:ea typeface="Calibri" panose="020F0502020204030204" pitchFamily="34" charset="0"/>
              </a:rPr>
              <a:t>Fakultní nemocnice Hradec Králové</a:t>
            </a:r>
          </a:p>
          <a:p>
            <a:r>
              <a:rPr lang="cs-CZ" sz="1400" dirty="0">
                <a:latin typeface="Calibri" panose="020F0502020204030204" pitchFamily="34" charset="0"/>
                <a:ea typeface="Calibri" panose="020F0502020204030204" pitchFamily="34" charset="0"/>
              </a:rPr>
              <a:t>Oblastní nemocnice Náchod</a:t>
            </a:r>
          </a:p>
          <a:p>
            <a:r>
              <a:rPr lang="cs-CZ" sz="1400" dirty="0">
                <a:latin typeface="Calibri" panose="020F0502020204030204" pitchFamily="34" charset="0"/>
                <a:ea typeface="Calibri" panose="020F0502020204030204" pitchFamily="34" charset="0"/>
              </a:rPr>
              <a:t>Oblastní nemocnice Náchod a.s., Nemocnice Rychnov nad Kněžnou</a:t>
            </a:r>
          </a:p>
          <a:p>
            <a:r>
              <a:rPr lang="cs-CZ" sz="1400" dirty="0">
                <a:latin typeface="Calibri" panose="020F0502020204030204" pitchFamily="34" charset="0"/>
                <a:ea typeface="Calibri" panose="020F0502020204030204" pitchFamily="34" charset="0"/>
              </a:rPr>
              <a:t>Oblastní nemocnice Trutnov a.s.</a:t>
            </a:r>
          </a:p>
          <a:p>
            <a:r>
              <a:rPr lang="cs-CZ" sz="1400" dirty="0">
                <a:latin typeface="Calibri" panose="020F0502020204030204" pitchFamily="34" charset="0"/>
                <a:ea typeface="Calibri" panose="020F0502020204030204" pitchFamily="34" charset="0"/>
              </a:rPr>
              <a:t>Oblastní nemocnice Jičín a.s.</a:t>
            </a:r>
          </a:p>
          <a:p>
            <a:endParaRPr lang="cs-CZ" sz="1400" dirty="0">
              <a:latin typeface="Calibri" panose="020F0502020204030204" pitchFamily="34" charset="0"/>
              <a:ea typeface="Calibri" panose="020F0502020204030204" pitchFamily="34" charset="0"/>
            </a:endParaRPr>
          </a:p>
        </p:txBody>
      </p:sp>
      <p:sp>
        <p:nvSpPr>
          <p:cNvPr id="13" name="TextBox 7">
            <a:extLst>
              <a:ext uri="{FF2B5EF4-FFF2-40B4-BE49-F238E27FC236}">
                <a16:creationId xmlns:a16="http://schemas.microsoft.com/office/drawing/2014/main" id="{A18B75DE-73B6-4626-9378-28BF20046D81}"/>
              </a:ext>
            </a:extLst>
          </p:cNvPr>
          <p:cNvSpPr txBox="1"/>
          <p:nvPr/>
        </p:nvSpPr>
        <p:spPr>
          <a:xfrm>
            <a:off x="88686" y="3447636"/>
            <a:ext cx="3823855" cy="4170218"/>
          </a:xfrm>
          <a:prstGeom prst="rect">
            <a:avLst/>
          </a:prstGeom>
          <a:noFill/>
          <a:ln>
            <a:noFill/>
          </a:ln>
        </p:spPr>
        <p:txBody>
          <a:bodyPr wrap="none" rtlCol="0">
            <a:noAutofit/>
          </a:bodyPr>
          <a:lstStyle/>
          <a:p>
            <a:pPr>
              <a:spcBef>
                <a:spcPct val="0"/>
              </a:spcBef>
            </a:pPr>
            <a:r>
              <a:rPr lang="cs-CZ" altLang="cs-CZ" sz="1400" b="1" dirty="0"/>
              <a:t>Vývoj počtu porodů v porodnicích Královehradeckého kraje v letech 2000-2018</a:t>
            </a:r>
          </a:p>
        </p:txBody>
      </p:sp>
      <p:graphicFrame>
        <p:nvGraphicFramePr>
          <p:cNvPr id="16" name="Graf 15">
            <a:extLst>
              <a:ext uri="{FF2B5EF4-FFF2-40B4-BE49-F238E27FC236}">
                <a16:creationId xmlns:a16="http://schemas.microsoft.com/office/drawing/2014/main" id="{0DB1936E-7A71-477E-8313-65FDA101406E}"/>
              </a:ext>
            </a:extLst>
          </p:cNvPr>
          <p:cNvGraphicFramePr>
            <a:graphicFrameLocks/>
          </p:cNvGraphicFramePr>
          <p:nvPr>
            <p:extLst>
              <p:ext uri="{D42A27DB-BD31-4B8C-83A1-F6EECF244321}">
                <p14:modId xmlns:p14="http://schemas.microsoft.com/office/powerpoint/2010/main" val="1570491769"/>
              </p:ext>
            </p:extLst>
          </p:nvPr>
        </p:nvGraphicFramePr>
        <p:xfrm>
          <a:off x="65958" y="3695701"/>
          <a:ext cx="7639767" cy="29101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f 11">
            <a:extLst>
              <a:ext uri="{FF2B5EF4-FFF2-40B4-BE49-F238E27FC236}">
                <a16:creationId xmlns:a16="http://schemas.microsoft.com/office/drawing/2014/main" id="{37CD37B1-9BFD-4177-B9ED-6C1121640EF1}"/>
              </a:ext>
            </a:extLst>
          </p:cNvPr>
          <p:cNvGraphicFramePr>
            <a:graphicFrameLocks/>
          </p:cNvGraphicFramePr>
          <p:nvPr>
            <p:extLst>
              <p:ext uri="{D42A27DB-BD31-4B8C-83A1-F6EECF244321}">
                <p14:modId xmlns:p14="http://schemas.microsoft.com/office/powerpoint/2010/main" val="1515684538"/>
              </p:ext>
            </p:extLst>
          </p:nvPr>
        </p:nvGraphicFramePr>
        <p:xfrm>
          <a:off x="0" y="1082229"/>
          <a:ext cx="7589943" cy="2243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0587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422A63-8A64-47FE-8B32-27D77EB0F880}"/>
              </a:ext>
            </a:extLst>
          </p:cNvPr>
          <p:cNvSpPr>
            <a:spLocks noGrp="1"/>
          </p:cNvSpPr>
          <p:nvPr>
            <p:ph type="title"/>
          </p:nvPr>
        </p:nvSpPr>
        <p:spPr/>
        <p:txBody>
          <a:bodyPr>
            <a:normAutofit/>
          </a:bodyPr>
          <a:lstStyle/>
          <a:p>
            <a:r>
              <a:rPr lang="cs-CZ" sz="2800" dirty="0"/>
              <a:t>Charakteristika reprodukčního zdraví: porody podle zařízení</a:t>
            </a:r>
          </a:p>
        </p:txBody>
      </p:sp>
      <p:sp>
        <p:nvSpPr>
          <p:cNvPr id="3" name="TextBox 6">
            <a:extLst>
              <a:ext uri="{FF2B5EF4-FFF2-40B4-BE49-F238E27FC236}">
                <a16:creationId xmlns:a16="http://schemas.microsoft.com/office/drawing/2014/main" id="{5BFAB681-87E4-467C-AC61-F3FB4BD381B5}"/>
              </a:ext>
            </a:extLst>
          </p:cNvPr>
          <p:cNvSpPr txBox="1"/>
          <p:nvPr/>
        </p:nvSpPr>
        <p:spPr>
          <a:xfrm>
            <a:off x="202768" y="637963"/>
            <a:ext cx="2449068" cy="307777"/>
          </a:xfrm>
          <a:prstGeom prst="rect">
            <a:avLst/>
          </a:prstGeom>
          <a:noFill/>
        </p:spPr>
        <p:txBody>
          <a:bodyPr wrap="none" rtlCol="0">
            <a:spAutoFit/>
          </a:bodyPr>
          <a:lstStyle/>
          <a:p>
            <a:r>
              <a:rPr lang="cs-CZ" sz="1400" b="1" dirty="0"/>
              <a:t>Zdroj: </a:t>
            </a:r>
            <a:r>
              <a:rPr lang="cs-CZ" sz="1400" dirty="0"/>
              <a:t>ÚZIS ČR - NRRZ - Rodička</a:t>
            </a:r>
            <a:endParaRPr lang="en-US" sz="1400" dirty="0"/>
          </a:p>
        </p:txBody>
      </p:sp>
      <p:sp>
        <p:nvSpPr>
          <p:cNvPr id="4" name="TextBox 7">
            <a:extLst>
              <a:ext uri="{FF2B5EF4-FFF2-40B4-BE49-F238E27FC236}">
                <a16:creationId xmlns:a16="http://schemas.microsoft.com/office/drawing/2014/main" id="{EE498CCE-4B55-4843-B984-8D0E4E7A5C36}"/>
              </a:ext>
            </a:extLst>
          </p:cNvPr>
          <p:cNvSpPr txBox="1"/>
          <p:nvPr/>
        </p:nvSpPr>
        <p:spPr>
          <a:xfrm>
            <a:off x="44077" y="1144731"/>
            <a:ext cx="3823855" cy="4170218"/>
          </a:xfrm>
          <a:prstGeom prst="rect">
            <a:avLst/>
          </a:prstGeom>
          <a:noFill/>
          <a:ln>
            <a:noFill/>
          </a:ln>
        </p:spPr>
        <p:txBody>
          <a:bodyPr wrap="none" rtlCol="0">
            <a:noAutofit/>
          </a:bodyPr>
          <a:lstStyle/>
          <a:p>
            <a:pPr>
              <a:spcBef>
                <a:spcPct val="0"/>
              </a:spcBef>
            </a:pPr>
            <a:r>
              <a:rPr lang="cs-CZ" altLang="cs-CZ" sz="1600" b="1" dirty="0"/>
              <a:t>Porody podle zdravotnického zařízení v roce 2018</a:t>
            </a:r>
          </a:p>
        </p:txBody>
      </p:sp>
      <p:sp>
        <p:nvSpPr>
          <p:cNvPr id="7" name="Obdélník 6">
            <a:extLst>
              <a:ext uri="{FF2B5EF4-FFF2-40B4-BE49-F238E27FC236}">
                <a16:creationId xmlns:a16="http://schemas.microsoft.com/office/drawing/2014/main" id="{28DA8CE9-0AE1-42C4-8149-DC0CC09A3644}"/>
              </a:ext>
            </a:extLst>
          </p:cNvPr>
          <p:cNvSpPr/>
          <p:nvPr/>
        </p:nvSpPr>
        <p:spPr>
          <a:xfrm>
            <a:off x="458551" y="5392611"/>
            <a:ext cx="11866115" cy="584775"/>
          </a:xfrm>
          <a:prstGeom prst="rect">
            <a:avLst/>
          </a:prstGeom>
        </p:spPr>
        <p:txBody>
          <a:bodyPr wrap="square">
            <a:spAutoFit/>
          </a:bodyPr>
          <a:lstStyle/>
          <a:p>
            <a:pPr>
              <a:spcAft>
                <a:spcPts val="0"/>
              </a:spcAft>
            </a:pPr>
            <a:r>
              <a:rPr lang="cs-CZ" sz="1600" dirty="0"/>
              <a:t>Porodnická a gynekologická klinika FN Hradec Králové spolu s dětskou klinikou patří mezi síť perinatologických center, které zajišťují nejvyšší možnou dostupnou péči o těhotné ženy, rodičky, novorozence a o předčasně narozené děti v České Republice. </a:t>
            </a:r>
            <a:endParaRPr lang="cs-CZ" sz="1600" dirty="0">
              <a:latin typeface="Calibri" panose="020F0502020204030204" pitchFamily="34" charset="0"/>
              <a:ea typeface="Calibri" panose="020F0502020204030204" pitchFamily="34" charset="0"/>
            </a:endParaRPr>
          </a:p>
        </p:txBody>
      </p:sp>
      <p:sp>
        <p:nvSpPr>
          <p:cNvPr id="5" name="TextovéPole 4"/>
          <p:cNvSpPr txBox="1"/>
          <p:nvPr/>
        </p:nvSpPr>
        <p:spPr>
          <a:xfrm>
            <a:off x="7141464" y="1094661"/>
            <a:ext cx="2020824" cy="369332"/>
          </a:xfrm>
          <a:prstGeom prst="rect">
            <a:avLst/>
          </a:prstGeom>
          <a:solidFill>
            <a:srgbClr val="0070C0"/>
          </a:solidFill>
        </p:spPr>
        <p:txBody>
          <a:bodyPr wrap="square" rtlCol="0">
            <a:spAutoFit/>
          </a:bodyPr>
          <a:lstStyle/>
          <a:p>
            <a:pPr algn="ctr"/>
            <a:r>
              <a:rPr lang="cs-CZ" dirty="0">
                <a:solidFill>
                  <a:schemeClr val="bg1"/>
                </a:solidFill>
              </a:rPr>
              <a:t>Porodnice HKK</a:t>
            </a:r>
          </a:p>
        </p:txBody>
      </p:sp>
      <p:sp>
        <p:nvSpPr>
          <p:cNvPr id="8" name="TextovéPole 7"/>
          <p:cNvSpPr txBox="1"/>
          <p:nvPr/>
        </p:nvSpPr>
        <p:spPr>
          <a:xfrm>
            <a:off x="9320979" y="1094661"/>
            <a:ext cx="2020824" cy="369332"/>
          </a:xfrm>
          <a:prstGeom prst="rect">
            <a:avLst/>
          </a:prstGeom>
          <a:solidFill>
            <a:srgbClr val="C00000"/>
          </a:solidFill>
        </p:spPr>
        <p:txBody>
          <a:bodyPr wrap="square" rtlCol="0">
            <a:spAutoFit/>
          </a:bodyPr>
          <a:lstStyle/>
          <a:p>
            <a:pPr algn="ctr"/>
            <a:r>
              <a:rPr lang="cs-CZ" dirty="0">
                <a:solidFill>
                  <a:schemeClr val="bg1"/>
                </a:solidFill>
              </a:rPr>
              <a:t>Porodnice ČR</a:t>
            </a:r>
          </a:p>
        </p:txBody>
      </p:sp>
      <p:graphicFrame>
        <p:nvGraphicFramePr>
          <p:cNvPr id="12" name="Graf 11">
            <a:extLst>
              <a:ext uri="{FF2B5EF4-FFF2-40B4-BE49-F238E27FC236}">
                <a16:creationId xmlns:a16="http://schemas.microsoft.com/office/drawing/2014/main" id="{1CC3B92A-09AD-4663-9C2D-904973843A12}"/>
              </a:ext>
            </a:extLst>
          </p:cNvPr>
          <p:cNvGraphicFramePr>
            <a:graphicFrameLocks/>
          </p:cNvGraphicFramePr>
          <p:nvPr/>
        </p:nvGraphicFramePr>
        <p:xfrm>
          <a:off x="44077" y="1449000"/>
          <a:ext cx="12038432" cy="396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76007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422A63-8A64-47FE-8B32-27D77EB0F880}"/>
              </a:ext>
            </a:extLst>
          </p:cNvPr>
          <p:cNvSpPr>
            <a:spLocks noGrp="1"/>
          </p:cNvSpPr>
          <p:nvPr>
            <p:ph type="title"/>
          </p:nvPr>
        </p:nvSpPr>
        <p:spPr>
          <a:xfrm>
            <a:off x="172007" y="160257"/>
            <a:ext cx="10515600" cy="631595"/>
          </a:xfrm>
        </p:spPr>
        <p:txBody>
          <a:bodyPr/>
          <a:lstStyle/>
          <a:p>
            <a:r>
              <a:rPr lang="cs-CZ" dirty="0"/>
              <a:t>Charakteristika reprodukčního zdraví: vybrané ukazatele</a:t>
            </a:r>
          </a:p>
        </p:txBody>
      </p:sp>
      <p:sp>
        <p:nvSpPr>
          <p:cNvPr id="3" name="TextBox 6">
            <a:extLst>
              <a:ext uri="{FF2B5EF4-FFF2-40B4-BE49-F238E27FC236}">
                <a16:creationId xmlns:a16="http://schemas.microsoft.com/office/drawing/2014/main" id="{5BFAB681-87E4-467C-AC61-F3FB4BD381B5}"/>
              </a:ext>
            </a:extLst>
          </p:cNvPr>
          <p:cNvSpPr txBox="1"/>
          <p:nvPr/>
        </p:nvSpPr>
        <p:spPr>
          <a:xfrm>
            <a:off x="202768" y="637963"/>
            <a:ext cx="4150560" cy="307777"/>
          </a:xfrm>
          <a:prstGeom prst="rect">
            <a:avLst/>
          </a:prstGeom>
          <a:noFill/>
        </p:spPr>
        <p:txBody>
          <a:bodyPr wrap="none" rtlCol="0">
            <a:spAutoFit/>
          </a:bodyPr>
          <a:lstStyle/>
          <a:p>
            <a:r>
              <a:rPr lang="cs-CZ" sz="1400" b="1" dirty="0"/>
              <a:t>Zdroj: </a:t>
            </a:r>
            <a:r>
              <a:rPr lang="cs-CZ" sz="1400" dirty="0"/>
              <a:t>ČSÚ – ISDEM, ÚZIS ČR – NRRZ – Potraty, Rodička</a:t>
            </a:r>
            <a:endParaRPr lang="en-US" sz="1400" dirty="0"/>
          </a:p>
        </p:txBody>
      </p:sp>
      <p:sp>
        <p:nvSpPr>
          <p:cNvPr id="20" name="Obdélník 19">
            <a:extLst>
              <a:ext uri="{FF2B5EF4-FFF2-40B4-BE49-F238E27FC236}">
                <a16:creationId xmlns:a16="http://schemas.microsoft.com/office/drawing/2014/main" id="{11B9CAE8-9678-46D0-857E-C78DAF93D571}"/>
              </a:ext>
            </a:extLst>
          </p:cNvPr>
          <p:cNvSpPr/>
          <p:nvPr/>
        </p:nvSpPr>
        <p:spPr>
          <a:xfrm>
            <a:off x="7912100" y="4884883"/>
            <a:ext cx="4104009" cy="261610"/>
          </a:xfrm>
          <a:prstGeom prst="rect">
            <a:avLst/>
          </a:prstGeom>
        </p:spPr>
        <p:txBody>
          <a:bodyPr wrap="none">
            <a:spAutoFit/>
          </a:bodyPr>
          <a:lstStyle/>
          <a:p>
            <a:r>
              <a:rPr lang="cs-CZ" sz="1100" b="1" dirty="0"/>
              <a:t>Pozn.: </a:t>
            </a:r>
            <a:r>
              <a:rPr lang="cs-CZ" sz="1100" dirty="0"/>
              <a:t>Pokud není uvedeno jinak, údaje vycházejí z dat ČSÚ – ISDEM.</a:t>
            </a:r>
            <a:endParaRPr lang="en-US" sz="1100" dirty="0"/>
          </a:p>
        </p:txBody>
      </p:sp>
      <p:sp>
        <p:nvSpPr>
          <p:cNvPr id="12" name="TextBox 7">
            <a:extLst>
              <a:ext uri="{FF2B5EF4-FFF2-40B4-BE49-F238E27FC236}">
                <a16:creationId xmlns:a16="http://schemas.microsoft.com/office/drawing/2014/main" id="{EC4AAF0A-89F7-4D77-9C7C-367BFC22E24F}"/>
              </a:ext>
            </a:extLst>
          </p:cNvPr>
          <p:cNvSpPr txBox="1"/>
          <p:nvPr/>
        </p:nvSpPr>
        <p:spPr>
          <a:xfrm>
            <a:off x="61429" y="945740"/>
            <a:ext cx="3823855" cy="4170218"/>
          </a:xfrm>
          <a:prstGeom prst="rect">
            <a:avLst/>
          </a:prstGeom>
          <a:noFill/>
          <a:ln>
            <a:noFill/>
          </a:ln>
        </p:spPr>
        <p:txBody>
          <a:bodyPr wrap="none" rtlCol="0">
            <a:noAutofit/>
          </a:bodyPr>
          <a:lstStyle/>
          <a:p>
            <a:pPr>
              <a:spcBef>
                <a:spcPct val="0"/>
              </a:spcBef>
            </a:pPr>
            <a:r>
              <a:rPr lang="cs-CZ" altLang="cs-CZ" sz="1400" b="1" dirty="0"/>
              <a:t>Srovnání ČR a </a:t>
            </a:r>
            <a:r>
              <a:rPr lang="cs-CZ" altLang="cs-CZ" sz="1400" b="1" dirty="0" smtClean="0"/>
              <a:t>Královehradeckého </a:t>
            </a:r>
            <a:r>
              <a:rPr lang="cs-CZ" altLang="cs-CZ" sz="1400" b="1" dirty="0"/>
              <a:t>kraje ve vybraných ukazatelích reprodukčního zdraví v roce 2018</a:t>
            </a:r>
          </a:p>
        </p:txBody>
      </p:sp>
      <p:graphicFrame>
        <p:nvGraphicFramePr>
          <p:cNvPr id="13" name="Tabulka 12">
            <a:extLst>
              <a:ext uri="{FF2B5EF4-FFF2-40B4-BE49-F238E27FC236}">
                <a16:creationId xmlns:a16="http://schemas.microsoft.com/office/drawing/2014/main" id="{0CA4C100-B6CD-4E78-9CFD-E243E9A458EC}"/>
              </a:ext>
            </a:extLst>
          </p:cNvPr>
          <p:cNvGraphicFramePr>
            <a:graphicFrameLocks noGrp="1"/>
          </p:cNvGraphicFramePr>
          <p:nvPr>
            <p:extLst>
              <p:ext uri="{D42A27DB-BD31-4B8C-83A1-F6EECF244321}">
                <p14:modId xmlns:p14="http://schemas.microsoft.com/office/powerpoint/2010/main" val="4288420301"/>
              </p:ext>
            </p:extLst>
          </p:nvPr>
        </p:nvGraphicFramePr>
        <p:xfrm>
          <a:off x="151697" y="1221479"/>
          <a:ext cx="4064519" cy="5047561"/>
        </p:xfrm>
        <a:graphic>
          <a:graphicData uri="http://schemas.openxmlformats.org/drawingml/2006/table">
            <a:tbl>
              <a:tblPr/>
              <a:tblGrid>
                <a:gridCol w="2634010">
                  <a:extLst>
                    <a:ext uri="{9D8B030D-6E8A-4147-A177-3AD203B41FA5}">
                      <a16:colId xmlns:a16="http://schemas.microsoft.com/office/drawing/2014/main" val="2277973361"/>
                    </a:ext>
                  </a:extLst>
                </a:gridCol>
                <a:gridCol w="707818">
                  <a:extLst>
                    <a:ext uri="{9D8B030D-6E8A-4147-A177-3AD203B41FA5}">
                      <a16:colId xmlns:a16="http://schemas.microsoft.com/office/drawing/2014/main" val="1946290793"/>
                    </a:ext>
                  </a:extLst>
                </a:gridCol>
                <a:gridCol w="722691">
                  <a:extLst>
                    <a:ext uri="{9D8B030D-6E8A-4147-A177-3AD203B41FA5}">
                      <a16:colId xmlns:a16="http://schemas.microsoft.com/office/drawing/2014/main" val="1300128128"/>
                    </a:ext>
                  </a:extLst>
                </a:gridCol>
              </a:tblGrid>
              <a:tr h="174054">
                <a:tc>
                  <a:txBody>
                    <a:bodyPr/>
                    <a:lstStyle/>
                    <a:p>
                      <a:pPr algn="ctr" rtl="0" fontAlgn="ctr"/>
                      <a:r>
                        <a:rPr lang="cs-CZ" sz="1000" b="1" i="0" u="none" strike="noStrike" dirty="0">
                          <a:solidFill>
                            <a:srgbClr val="FFFFFF"/>
                          </a:solidFill>
                          <a:effectLst/>
                          <a:latin typeface="Calibri" panose="020F0502020204030204" pitchFamily="34" charset="0"/>
                        </a:rPr>
                        <a:t>ukazatel</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rtl="0" fontAlgn="ctr"/>
                      <a:r>
                        <a:rPr lang="cs-CZ" sz="1000" b="1" i="0" u="none" strike="noStrike" dirty="0">
                          <a:solidFill>
                            <a:srgbClr val="FFFFFF"/>
                          </a:solidFill>
                          <a:effectLst/>
                          <a:latin typeface="Calibri" panose="020F0502020204030204" pitchFamily="34" charset="0"/>
                        </a:rPr>
                        <a:t>ČR</a:t>
                      </a:r>
                    </a:p>
                  </a:txBody>
                  <a:tcPr marL="8703" marR="8703" marT="870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rtl="0" fontAlgn="ctr"/>
                      <a:r>
                        <a:rPr lang="cs-CZ" sz="1000" b="1" i="0" u="none" strike="noStrike" dirty="0">
                          <a:solidFill>
                            <a:srgbClr val="FFFFFF"/>
                          </a:solidFill>
                          <a:effectLst/>
                          <a:latin typeface="Calibri" panose="020F0502020204030204" pitchFamily="34" charset="0"/>
                        </a:rPr>
                        <a:t>HKK</a:t>
                      </a:r>
                    </a:p>
                  </a:txBody>
                  <a:tcPr marL="8703" marR="8703" marT="870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2403929400"/>
                  </a:ext>
                </a:extLst>
              </a:tr>
              <a:tr h="174054">
                <a:tc gridSpan="3">
                  <a:txBody>
                    <a:bodyPr/>
                    <a:lstStyle/>
                    <a:p>
                      <a:pPr algn="l" rtl="0" fontAlgn="ctr"/>
                      <a:r>
                        <a:rPr lang="cs-CZ" sz="1000" b="1" i="0" u="none" strike="noStrike" dirty="0">
                          <a:solidFill>
                            <a:srgbClr val="000000"/>
                          </a:solidFill>
                          <a:effectLst/>
                          <a:latin typeface="Calibri" panose="020F0502020204030204" pitchFamily="34" charset="0"/>
                        </a:rPr>
                        <a:t>1. Narození podle vitality</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324760178"/>
                  </a:ext>
                </a:extLst>
              </a:tr>
              <a:tr h="174054">
                <a:tc>
                  <a:txBody>
                    <a:bodyPr/>
                    <a:lstStyle/>
                    <a:p>
                      <a:pPr algn="r" rtl="0" fontAlgn="ctr"/>
                      <a:r>
                        <a:rPr lang="cs-CZ" sz="1000" b="1" i="0" u="none" strike="noStrike">
                          <a:solidFill>
                            <a:srgbClr val="000000"/>
                          </a:solidFill>
                          <a:effectLst/>
                          <a:latin typeface="Calibri" panose="020F0502020204030204" pitchFamily="34" charset="0"/>
                        </a:rPr>
                        <a:t>počet narozených</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114 419</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mn-lt"/>
                        </a:rPr>
                        <a:t>5 701</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975677940"/>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z toho počet živě narozených</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114 036</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mn-lt"/>
                        </a:rPr>
                        <a:t>5 677 </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621960971"/>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z toho počet živě narozených - chlapci</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58 256</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mn-lt"/>
                        </a:rPr>
                        <a:t>2 864 </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657468609"/>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z toho počet živě narozených – dívky</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a:noFill/>
                    </a:lnB>
                  </a:tcPr>
                </a:tc>
                <a:tc>
                  <a:txBody>
                    <a:bodyPr/>
                    <a:lstStyle/>
                    <a:p>
                      <a:pPr algn="r" rtl="0" fontAlgn="ctr"/>
                      <a:r>
                        <a:rPr lang="cs-CZ" sz="1000" b="0" i="0" u="none" strike="noStrike">
                          <a:solidFill>
                            <a:srgbClr val="000000"/>
                          </a:solidFill>
                          <a:effectLst/>
                          <a:latin typeface="Calibri" panose="020F0502020204030204" pitchFamily="34" charset="0"/>
                        </a:rPr>
                        <a:t>55 780</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mn-lt"/>
                        </a:rPr>
                        <a:t>2 813 </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a:noFill/>
                    </a:lnB>
                  </a:tcPr>
                </a:tc>
                <a:extLst>
                  <a:ext uri="{0D108BD9-81ED-4DB2-BD59-A6C34878D82A}">
                    <a16:rowId xmlns:a16="http://schemas.microsoft.com/office/drawing/2014/main" val="1379068861"/>
                  </a:ext>
                </a:extLst>
              </a:tr>
              <a:tr h="174054">
                <a:tc gridSpan="3">
                  <a:txBody>
                    <a:bodyPr/>
                    <a:lstStyle/>
                    <a:p>
                      <a:pPr algn="l" rtl="0" fontAlgn="ctr"/>
                      <a:r>
                        <a:rPr lang="cs-CZ" sz="1000" b="1" i="0" u="none" strike="noStrike" dirty="0">
                          <a:solidFill>
                            <a:srgbClr val="000000"/>
                          </a:solidFill>
                          <a:effectLst/>
                          <a:latin typeface="+mn-lt"/>
                        </a:rPr>
                        <a:t>2. Živě narození podle pořadí</a:t>
                      </a:r>
                    </a:p>
                  </a:txBody>
                  <a:tcPr marL="8703" marR="8703" marT="8703" marB="0" anchor="ctr">
                    <a:lnL>
                      <a:noFill/>
                    </a:lnL>
                    <a:lnR>
                      <a:noFill/>
                    </a:lnR>
                    <a:lnT>
                      <a:noFill/>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480372037"/>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živě narození - první v pořadí</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54 755</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chemeClr val="tx1"/>
                          </a:solidFill>
                          <a:effectLst/>
                          <a:latin typeface="+mn-lt"/>
                        </a:rPr>
                        <a:t>2 646</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695994803"/>
                  </a:ext>
                </a:extLst>
              </a:tr>
              <a:tr h="174054">
                <a:tc>
                  <a:txBody>
                    <a:bodyPr/>
                    <a:lstStyle/>
                    <a:p>
                      <a:pPr algn="r" rtl="0" fontAlgn="ctr"/>
                      <a:r>
                        <a:rPr lang="cs-CZ" sz="1000" b="1" i="0" u="none" strike="noStrike">
                          <a:solidFill>
                            <a:srgbClr val="000000"/>
                          </a:solidFill>
                          <a:effectLst/>
                          <a:latin typeface="Calibri" panose="020F0502020204030204" pitchFamily="34" charset="0"/>
                        </a:rPr>
                        <a:t>živě narození - druhý v pořadí</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42 462</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chemeClr val="tx1"/>
                          </a:solidFill>
                          <a:effectLst/>
                          <a:latin typeface="+mn-lt"/>
                        </a:rPr>
                        <a:t>2 145</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097184802"/>
                  </a:ext>
                </a:extLst>
              </a:tr>
              <a:tr h="174054">
                <a:tc>
                  <a:txBody>
                    <a:bodyPr/>
                    <a:lstStyle/>
                    <a:p>
                      <a:pPr algn="r" rtl="0" fontAlgn="ctr"/>
                      <a:r>
                        <a:rPr lang="cs-CZ" sz="1000" b="1" i="0" u="none" strike="noStrike">
                          <a:solidFill>
                            <a:srgbClr val="000000"/>
                          </a:solidFill>
                          <a:effectLst/>
                          <a:latin typeface="Calibri" panose="020F0502020204030204" pitchFamily="34" charset="0"/>
                        </a:rPr>
                        <a:t>živě narození - třetí v pořadí</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11 870</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chemeClr val="tx1"/>
                          </a:solidFill>
                          <a:effectLst/>
                          <a:latin typeface="+mn-lt"/>
                        </a:rPr>
                        <a:t>645</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254335144"/>
                  </a:ext>
                </a:extLst>
              </a:tr>
              <a:tr h="174054">
                <a:tc gridSpan="3">
                  <a:txBody>
                    <a:bodyPr/>
                    <a:lstStyle/>
                    <a:p>
                      <a:pPr algn="l" rtl="0" fontAlgn="ctr"/>
                      <a:r>
                        <a:rPr lang="cs-CZ" sz="1000" b="1" i="0" u="none" strike="noStrike" dirty="0">
                          <a:solidFill>
                            <a:srgbClr val="000000"/>
                          </a:solidFill>
                          <a:effectLst/>
                          <a:latin typeface="+mn-lt"/>
                        </a:rPr>
                        <a:t>3. Živě narození s nízkou porodní hmotností (do 2 500 g)</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680256503"/>
                  </a:ext>
                </a:extLst>
              </a:tr>
              <a:tr h="174054">
                <a:tc>
                  <a:txBody>
                    <a:bodyPr/>
                    <a:lstStyle/>
                    <a:p>
                      <a:pPr algn="r" rtl="0" fontAlgn="ctr"/>
                      <a:r>
                        <a:rPr lang="cs-CZ" sz="1000" b="1" i="0" u="none" strike="noStrike">
                          <a:solidFill>
                            <a:srgbClr val="000000"/>
                          </a:solidFill>
                          <a:effectLst/>
                          <a:latin typeface="Calibri" panose="020F0502020204030204" pitchFamily="34" charset="0"/>
                        </a:rPr>
                        <a:t>živě narození s nízkou porodní hmotností</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7 851</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mn-lt"/>
                        </a:rPr>
                        <a:t>403</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932013943"/>
                  </a:ext>
                </a:extLst>
              </a:tr>
              <a:tr h="348107">
                <a:tc>
                  <a:txBody>
                    <a:bodyPr/>
                    <a:lstStyle/>
                    <a:p>
                      <a:pPr algn="r" rtl="0" fontAlgn="ctr"/>
                      <a:r>
                        <a:rPr lang="cs-CZ" sz="1000" b="1" i="0" u="none" strike="noStrike">
                          <a:solidFill>
                            <a:srgbClr val="000000"/>
                          </a:solidFill>
                          <a:effectLst/>
                          <a:latin typeface="Calibri" panose="020F0502020204030204" pitchFamily="34" charset="0"/>
                        </a:rPr>
                        <a:t>podíl živě narozených dětí s nízkou porodní hmotností</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6,9%</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mn-lt"/>
                        </a:rPr>
                        <a:t>7,1%</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752269467"/>
                  </a:ext>
                </a:extLst>
              </a:tr>
              <a:tr h="174054">
                <a:tc gridSpan="3">
                  <a:txBody>
                    <a:bodyPr/>
                    <a:lstStyle/>
                    <a:p>
                      <a:pPr algn="l" rtl="0" fontAlgn="ctr"/>
                      <a:r>
                        <a:rPr lang="cs-CZ" sz="1000" b="1" i="0" u="none" strike="noStrike" dirty="0">
                          <a:solidFill>
                            <a:srgbClr val="000000"/>
                          </a:solidFill>
                          <a:effectLst/>
                          <a:latin typeface="+mn-lt"/>
                        </a:rPr>
                        <a:t>3. Živě narození do 37. týdne těhotenství</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141288808"/>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živě narození do 37. t. t. (včetně)</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13 973</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mn-lt"/>
                        </a:rPr>
                        <a:t>685</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99496122"/>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podíl živě narozených dětí do 37. t. t. (včetně)</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12,2%</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mn-lt"/>
                        </a:rPr>
                        <a:t>10,5%</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655235994"/>
                  </a:ext>
                </a:extLst>
              </a:tr>
              <a:tr h="174054">
                <a:tc gridSpan="3">
                  <a:txBody>
                    <a:bodyPr/>
                    <a:lstStyle/>
                    <a:p>
                      <a:pPr algn="l" rtl="0" fontAlgn="ctr"/>
                      <a:r>
                        <a:rPr lang="cs-CZ" sz="1000" b="1" i="0" u="none" strike="noStrike" dirty="0">
                          <a:solidFill>
                            <a:srgbClr val="000000"/>
                          </a:solidFill>
                          <a:effectLst/>
                          <a:latin typeface="+mn-lt"/>
                        </a:rPr>
                        <a:t>4. Narození rodičkám ve věku nad 35 let</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0867445"/>
                  </a:ext>
                </a:extLst>
              </a:tr>
              <a:tr h="348107">
                <a:tc>
                  <a:txBody>
                    <a:bodyPr/>
                    <a:lstStyle/>
                    <a:p>
                      <a:pPr algn="r" rtl="0" fontAlgn="ctr"/>
                      <a:r>
                        <a:rPr lang="cs-CZ" sz="1000" b="1" i="0" u="none" strike="noStrike" dirty="0">
                          <a:solidFill>
                            <a:srgbClr val="000000"/>
                          </a:solidFill>
                          <a:effectLst/>
                          <a:latin typeface="Calibri" panose="020F0502020204030204" pitchFamily="34" charset="0"/>
                        </a:rPr>
                        <a:t>Počet narozených rodičkám nad 35 let věku (včetně)</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24 808</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marL="0" algn="r" defTabSz="914400" rtl="0" eaLnBrk="1" fontAlgn="ctr" latinLnBrk="0" hangingPunct="1"/>
                      <a:r>
                        <a:rPr lang="cs-CZ" sz="1000" b="0" i="0" u="none" strike="noStrike" kern="1200" dirty="0">
                          <a:solidFill>
                            <a:srgbClr val="000000"/>
                          </a:solidFill>
                          <a:effectLst/>
                          <a:latin typeface="+mn-lt"/>
                          <a:ea typeface="+mn-ea"/>
                          <a:cs typeface="+mn-cs"/>
                        </a:rPr>
                        <a:t>1 171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46008420"/>
                  </a:ext>
                </a:extLst>
              </a:tr>
              <a:tr h="348107">
                <a:tc>
                  <a:txBody>
                    <a:bodyPr/>
                    <a:lstStyle/>
                    <a:p>
                      <a:pPr algn="r" rtl="0" fontAlgn="ctr"/>
                      <a:r>
                        <a:rPr lang="cs-CZ" sz="1000" b="1" i="0" u="none" strike="noStrike">
                          <a:solidFill>
                            <a:srgbClr val="000000"/>
                          </a:solidFill>
                          <a:effectLst/>
                          <a:latin typeface="Calibri" panose="020F0502020204030204" pitchFamily="34" charset="0"/>
                        </a:rPr>
                        <a:t>podíl narozených rodičkám nad 35 let věku (včetně)</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21,7%</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mn-lt"/>
                        </a:rPr>
                        <a:t>20,5%</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533743786"/>
                  </a:ext>
                </a:extLst>
              </a:tr>
              <a:tr h="348107">
                <a:tc>
                  <a:txBody>
                    <a:bodyPr/>
                    <a:lstStyle/>
                    <a:p>
                      <a:pPr algn="r" rtl="0" fontAlgn="ctr"/>
                      <a:r>
                        <a:rPr lang="cs-CZ" sz="1000" b="1" i="0" u="none" strike="noStrike" dirty="0">
                          <a:solidFill>
                            <a:srgbClr val="000000"/>
                          </a:solidFill>
                          <a:effectLst/>
                          <a:latin typeface="Calibri" panose="020F0502020204030204" pitchFamily="34" charset="0"/>
                        </a:rPr>
                        <a:t>Počet narozených rodičkám nad 45 let věku (včetně)</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258</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mn-lt"/>
                        </a:rPr>
                        <a:t>15</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426765123"/>
                  </a:ext>
                </a:extLst>
              </a:tr>
              <a:tr h="348107">
                <a:tc>
                  <a:txBody>
                    <a:bodyPr/>
                    <a:lstStyle/>
                    <a:p>
                      <a:pPr algn="r" rtl="0" fontAlgn="ctr"/>
                      <a:r>
                        <a:rPr lang="cs-CZ" sz="1000" b="1" i="0" u="none" strike="noStrike">
                          <a:solidFill>
                            <a:srgbClr val="000000"/>
                          </a:solidFill>
                          <a:effectLst/>
                          <a:latin typeface="Calibri" panose="020F0502020204030204" pitchFamily="34" charset="0"/>
                        </a:rPr>
                        <a:t>podíl narozených rodičkám nad 45 let věku (včetně)</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0,2%</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mn-lt"/>
                        </a:rPr>
                        <a:t>0,3%</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552604488"/>
                  </a:ext>
                </a:extLst>
              </a:tr>
              <a:tr h="174054">
                <a:tc gridSpan="3">
                  <a:txBody>
                    <a:bodyPr/>
                    <a:lstStyle/>
                    <a:p>
                      <a:pPr algn="l" rtl="0" fontAlgn="ctr"/>
                      <a:r>
                        <a:rPr lang="cs-CZ" sz="1000" b="1" i="0" u="none" strike="noStrike" dirty="0">
                          <a:solidFill>
                            <a:srgbClr val="000000"/>
                          </a:solidFill>
                          <a:effectLst/>
                          <a:latin typeface="+mn-lt"/>
                        </a:rPr>
                        <a:t>5. Průměrný věk rodiček</a:t>
                      </a:r>
                    </a:p>
                  </a:txBody>
                  <a:tcPr marL="8703" marR="8703" marT="870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20844206"/>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průměrný věk rodiček</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30,1</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mn-lt"/>
                        </a:rPr>
                        <a:t>30,6</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640841569"/>
                  </a:ext>
                </a:extLst>
              </a:tr>
              <a:tr h="174054">
                <a:tc>
                  <a:txBody>
                    <a:bodyPr/>
                    <a:lstStyle/>
                    <a:p>
                      <a:pPr algn="r" rtl="0" fontAlgn="ctr"/>
                      <a:r>
                        <a:rPr lang="cs-CZ" sz="1000" b="1" i="0" u="none" strike="noStrike" dirty="0">
                          <a:solidFill>
                            <a:srgbClr val="000000"/>
                          </a:solidFill>
                          <a:effectLst/>
                          <a:latin typeface="Calibri" panose="020F0502020204030204" pitchFamily="34" charset="0"/>
                        </a:rPr>
                        <a:t>průměrný věk prvorodiček</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28,4</a:t>
                      </a:r>
                    </a:p>
                  </a:txBody>
                  <a:tcPr marL="8703" marR="8703" marT="870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mn-lt"/>
                        </a:rPr>
                        <a:t>28,6</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767385322"/>
                  </a:ext>
                </a:extLst>
              </a:tr>
            </a:tbl>
          </a:graphicData>
        </a:graphic>
      </p:graphicFrame>
      <p:graphicFrame>
        <p:nvGraphicFramePr>
          <p:cNvPr id="15" name="Tabulka 14">
            <a:extLst>
              <a:ext uri="{FF2B5EF4-FFF2-40B4-BE49-F238E27FC236}">
                <a16:creationId xmlns:a16="http://schemas.microsoft.com/office/drawing/2014/main" id="{0EF46097-2BAA-4F43-B7CE-7CE81FD1922A}"/>
              </a:ext>
            </a:extLst>
          </p:cNvPr>
          <p:cNvGraphicFramePr>
            <a:graphicFrameLocks noGrp="1"/>
          </p:cNvGraphicFramePr>
          <p:nvPr>
            <p:extLst>
              <p:ext uri="{D42A27DB-BD31-4B8C-83A1-F6EECF244321}">
                <p14:modId xmlns:p14="http://schemas.microsoft.com/office/powerpoint/2010/main" val="1285458383"/>
              </p:ext>
            </p:extLst>
          </p:nvPr>
        </p:nvGraphicFramePr>
        <p:xfrm>
          <a:off x="4279900" y="1221479"/>
          <a:ext cx="3632200" cy="3429000"/>
        </p:xfrm>
        <a:graphic>
          <a:graphicData uri="http://schemas.openxmlformats.org/drawingml/2006/table">
            <a:tbl>
              <a:tblPr/>
              <a:tblGrid>
                <a:gridCol w="2386603">
                  <a:extLst>
                    <a:ext uri="{9D8B030D-6E8A-4147-A177-3AD203B41FA5}">
                      <a16:colId xmlns:a16="http://schemas.microsoft.com/office/drawing/2014/main" val="2387786956"/>
                    </a:ext>
                  </a:extLst>
                </a:gridCol>
                <a:gridCol w="637061">
                  <a:extLst>
                    <a:ext uri="{9D8B030D-6E8A-4147-A177-3AD203B41FA5}">
                      <a16:colId xmlns:a16="http://schemas.microsoft.com/office/drawing/2014/main" val="3767468175"/>
                    </a:ext>
                  </a:extLst>
                </a:gridCol>
                <a:gridCol w="608536">
                  <a:extLst>
                    <a:ext uri="{9D8B030D-6E8A-4147-A177-3AD203B41FA5}">
                      <a16:colId xmlns:a16="http://schemas.microsoft.com/office/drawing/2014/main" val="1544193370"/>
                    </a:ext>
                  </a:extLst>
                </a:gridCol>
              </a:tblGrid>
              <a:tr h="190500">
                <a:tc>
                  <a:txBody>
                    <a:bodyPr/>
                    <a:lstStyle/>
                    <a:p>
                      <a:pPr algn="ctr" rtl="0" fontAlgn="ctr"/>
                      <a:r>
                        <a:rPr lang="cs-CZ" sz="1000" b="1" i="0" u="none" strike="noStrike" dirty="0">
                          <a:solidFill>
                            <a:srgbClr val="FFFFFF"/>
                          </a:solidFill>
                          <a:effectLst/>
                          <a:latin typeface="Calibri" panose="020F0502020204030204" pitchFamily="34" charset="0"/>
                        </a:rPr>
                        <a:t>ukazatel</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rtl="0" fontAlgn="ctr"/>
                      <a:r>
                        <a:rPr lang="cs-CZ" sz="1000" b="1" i="0" u="none" strike="noStrike" dirty="0">
                          <a:solidFill>
                            <a:srgbClr val="FFFFFF"/>
                          </a:solidFill>
                          <a:effectLst/>
                          <a:latin typeface="Calibri" panose="020F0502020204030204" pitchFamily="34" charset="0"/>
                        </a:rPr>
                        <a:t>ČR</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rtl="0" fontAlgn="ctr"/>
                      <a:r>
                        <a:rPr lang="cs-CZ" sz="1000" b="1" i="0" u="none" strike="noStrike" dirty="0">
                          <a:solidFill>
                            <a:srgbClr val="FFFFFF"/>
                          </a:solidFill>
                          <a:effectLst/>
                          <a:latin typeface="Calibri" panose="020F0502020204030204" pitchFamily="34" charset="0"/>
                        </a:rPr>
                        <a:t>HKK</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134617592"/>
                  </a:ext>
                </a:extLst>
              </a:tr>
              <a:tr h="190500">
                <a:tc gridSpan="3">
                  <a:txBody>
                    <a:bodyPr/>
                    <a:lstStyle/>
                    <a:p>
                      <a:pPr algn="l" fontAlgn="ctr"/>
                      <a:r>
                        <a:rPr lang="cs-CZ" sz="1000" b="1" i="0" u="none" strike="noStrike">
                          <a:solidFill>
                            <a:srgbClr val="000000"/>
                          </a:solidFill>
                          <a:effectLst/>
                          <a:latin typeface="Calibri" panose="020F0502020204030204" pitchFamily="34" charset="0"/>
                        </a:rPr>
                        <a:t>6. Porody podle četnosti</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743854324"/>
                  </a:ext>
                </a:extLst>
              </a:tr>
              <a:tr h="190500">
                <a:tc>
                  <a:txBody>
                    <a:bodyPr/>
                    <a:lstStyle/>
                    <a:p>
                      <a:pPr algn="r" rtl="0" fontAlgn="ctr"/>
                      <a:r>
                        <a:rPr lang="cs-CZ" sz="1000" b="1" i="0" u="none" strike="noStrike">
                          <a:solidFill>
                            <a:srgbClr val="000000"/>
                          </a:solidFill>
                          <a:effectLst/>
                          <a:latin typeface="Calibri" panose="020F0502020204030204" pitchFamily="34" charset="0"/>
                        </a:rPr>
                        <a:t>počet porodů</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112 903</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chemeClr val="tx1"/>
                          </a:solidFill>
                          <a:effectLst/>
                          <a:latin typeface="Calibri" panose="020F0502020204030204" pitchFamily="34" charset="0"/>
                        </a:rPr>
                        <a:t>5 614</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804310612"/>
                  </a:ext>
                </a:extLst>
              </a:tr>
              <a:tr h="190500">
                <a:tc>
                  <a:txBody>
                    <a:bodyPr/>
                    <a:lstStyle/>
                    <a:p>
                      <a:pPr algn="r" rtl="0" fontAlgn="ctr"/>
                      <a:r>
                        <a:rPr lang="cs-CZ" sz="1000" b="1" i="0" u="none" strike="noStrike">
                          <a:solidFill>
                            <a:srgbClr val="000000"/>
                          </a:solidFill>
                          <a:effectLst/>
                          <a:latin typeface="Calibri" panose="020F0502020204030204" pitchFamily="34" charset="0"/>
                        </a:rPr>
                        <a:t>z toho počet porodů vícerčat</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1 505</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chemeClr val="tx1"/>
                          </a:solidFill>
                          <a:effectLst/>
                          <a:latin typeface="Calibri" panose="020F0502020204030204" pitchFamily="34" charset="0"/>
                        </a:rPr>
                        <a:t>86</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507632799"/>
                  </a:ext>
                </a:extLst>
              </a:tr>
              <a:tr h="190500">
                <a:tc>
                  <a:txBody>
                    <a:bodyPr/>
                    <a:lstStyle/>
                    <a:p>
                      <a:pPr algn="r" rtl="0" fontAlgn="ctr"/>
                      <a:r>
                        <a:rPr lang="cs-CZ" sz="1000" b="1" i="0" u="none" strike="noStrike">
                          <a:solidFill>
                            <a:srgbClr val="000000"/>
                          </a:solidFill>
                          <a:effectLst/>
                          <a:latin typeface="Calibri" panose="020F0502020204030204" pitchFamily="34" charset="0"/>
                        </a:rPr>
                        <a:t>z toho počet porodů dvojčat</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1 495</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85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057864211"/>
                  </a:ext>
                </a:extLst>
              </a:tr>
              <a:tr h="190500">
                <a:tc gridSpan="3">
                  <a:txBody>
                    <a:bodyPr/>
                    <a:lstStyle/>
                    <a:p>
                      <a:pPr algn="l" fontAlgn="ctr"/>
                      <a:r>
                        <a:rPr lang="pl-PL" sz="1000" b="1" i="0" u="none" strike="noStrike" dirty="0">
                          <a:solidFill>
                            <a:srgbClr val="000000"/>
                          </a:solidFill>
                          <a:effectLst/>
                          <a:latin typeface="Calibri" panose="020F0502020204030204" pitchFamily="34" charset="0"/>
                        </a:rPr>
                        <a:t>7. Porody podle způsobu porodu (ÚZIS ČR - NRRZ)</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751054057"/>
                  </a:ext>
                </a:extLst>
              </a:tr>
              <a:tr h="190500">
                <a:tc>
                  <a:txBody>
                    <a:bodyPr/>
                    <a:lstStyle/>
                    <a:p>
                      <a:pPr algn="r" rtl="0" fontAlgn="ctr"/>
                      <a:r>
                        <a:rPr lang="cs-CZ" sz="1000" b="1" i="0" u="none" strike="noStrike" dirty="0">
                          <a:solidFill>
                            <a:schemeClr val="tx1"/>
                          </a:solidFill>
                          <a:effectLst/>
                          <a:latin typeface="Calibri" panose="020F0502020204030204" pitchFamily="34" charset="0"/>
                        </a:rPr>
                        <a:t>podíl porodů per SC</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chemeClr val="tx1"/>
                          </a:solidFill>
                          <a:effectLst/>
                          <a:latin typeface="Calibri" panose="020F0502020204030204" pitchFamily="34" charset="0"/>
                        </a:rPr>
                        <a:t>23,57%</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chemeClr val="tx1"/>
                          </a:solidFill>
                          <a:effectLst/>
                          <a:latin typeface="Calibri" panose="020F0502020204030204" pitchFamily="34" charset="0"/>
                        </a:rPr>
                        <a:t>20,28%</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887793250"/>
                  </a:ext>
                </a:extLst>
              </a:tr>
              <a:tr h="190500">
                <a:tc gridSpan="3">
                  <a:txBody>
                    <a:bodyPr/>
                    <a:lstStyle/>
                    <a:p>
                      <a:pPr algn="l" fontAlgn="ctr"/>
                      <a:r>
                        <a:rPr lang="pl-PL" sz="1000" b="1" i="0" u="none" strike="noStrike">
                          <a:solidFill>
                            <a:srgbClr val="000000"/>
                          </a:solidFill>
                          <a:effectLst/>
                          <a:latin typeface="Calibri" panose="020F0502020204030204" pitchFamily="34" charset="0"/>
                        </a:rPr>
                        <a:t>8. Úmrtnost do 1 roku věku</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60063066"/>
                  </a:ext>
                </a:extLst>
              </a:tr>
              <a:tr h="190500">
                <a:tc>
                  <a:txBody>
                    <a:bodyPr/>
                    <a:lstStyle/>
                    <a:p>
                      <a:pPr algn="r" rtl="0" fontAlgn="ctr"/>
                      <a:r>
                        <a:rPr lang="cs-CZ" sz="1000" b="1" i="0" u="none" strike="noStrike">
                          <a:solidFill>
                            <a:srgbClr val="000000"/>
                          </a:solidFill>
                          <a:effectLst/>
                          <a:latin typeface="Calibri" panose="020F0502020204030204" pitchFamily="34" charset="0"/>
                        </a:rPr>
                        <a:t>úmrtnost do 1 dne</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0,5</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0,7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2456112895"/>
                  </a:ext>
                </a:extLst>
              </a:tr>
              <a:tr h="190500">
                <a:tc>
                  <a:txBody>
                    <a:bodyPr/>
                    <a:lstStyle/>
                    <a:p>
                      <a:pPr algn="r" rtl="0" fontAlgn="ctr"/>
                      <a:r>
                        <a:rPr lang="cs-CZ" sz="1000" b="1" i="0" u="none" strike="noStrike">
                          <a:solidFill>
                            <a:srgbClr val="000000"/>
                          </a:solidFill>
                          <a:effectLst/>
                          <a:latin typeface="Calibri" panose="020F0502020204030204" pitchFamily="34" charset="0"/>
                        </a:rPr>
                        <a:t>novorozenecká úmrtnost (do 28 dnů)</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525933140"/>
                  </a:ext>
                </a:extLst>
              </a:tr>
              <a:tr h="190500">
                <a:tc>
                  <a:txBody>
                    <a:bodyPr/>
                    <a:lstStyle/>
                    <a:p>
                      <a:pPr algn="r" rtl="0" fontAlgn="ctr"/>
                      <a:r>
                        <a:rPr lang="pl-PL" sz="1000" b="1" i="0" u="none" strike="noStrike">
                          <a:solidFill>
                            <a:srgbClr val="000000"/>
                          </a:solidFill>
                          <a:effectLst/>
                          <a:latin typeface="Calibri" panose="020F0502020204030204" pitchFamily="34" charset="0"/>
                        </a:rPr>
                        <a:t>kojenecká úmrtnost (do 1 roku)</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2,6</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2,1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10274071"/>
                  </a:ext>
                </a:extLst>
              </a:tr>
              <a:tr h="190500">
                <a:tc gridSpan="3">
                  <a:txBody>
                    <a:bodyPr/>
                    <a:lstStyle/>
                    <a:p>
                      <a:pPr algn="l" rtl="0" fontAlgn="ctr"/>
                      <a:r>
                        <a:rPr lang="cs-CZ" sz="1000" b="1" i="0" u="none" strike="noStrike" dirty="0">
                          <a:solidFill>
                            <a:srgbClr val="000000"/>
                          </a:solidFill>
                          <a:effectLst/>
                          <a:latin typeface="Calibri" panose="020F0502020204030204" pitchFamily="34" charset="0"/>
                        </a:rPr>
                        <a:t>9. Potraty podle druhu (</a:t>
                      </a:r>
                      <a:r>
                        <a:rPr lang="pl-PL" sz="1000" b="1" i="0" u="none" strike="noStrike" dirty="0">
                          <a:solidFill>
                            <a:srgbClr val="000000"/>
                          </a:solidFill>
                          <a:effectLst/>
                          <a:latin typeface="Calibri" panose="020F0502020204030204" pitchFamily="34" charset="0"/>
                        </a:rPr>
                        <a:t>ÚZIS ČR - NRRZ</a:t>
                      </a:r>
                      <a:r>
                        <a:rPr lang="cs-CZ" sz="10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653615260"/>
                  </a:ext>
                </a:extLst>
              </a:tr>
              <a:tr h="381000">
                <a:tc>
                  <a:txBody>
                    <a:bodyPr/>
                    <a:lstStyle/>
                    <a:p>
                      <a:pPr algn="r" rtl="0" fontAlgn="ctr"/>
                      <a:r>
                        <a:rPr lang="pl-PL" sz="1000" b="1" i="0" u="none" strike="noStrike">
                          <a:solidFill>
                            <a:srgbClr val="000000"/>
                          </a:solidFill>
                          <a:effectLst/>
                          <a:latin typeface="Calibri" panose="020F0502020204030204" pitchFamily="34" charset="0"/>
                        </a:rPr>
                        <a:t>potraty na 1 000 žen fertilního věku</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13,9</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13,8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22078056"/>
                  </a:ext>
                </a:extLst>
              </a:tr>
              <a:tr h="381000">
                <a:tc>
                  <a:txBody>
                    <a:bodyPr/>
                    <a:lstStyle/>
                    <a:p>
                      <a:pPr algn="r" rtl="0" fontAlgn="ctr"/>
                      <a:r>
                        <a:rPr lang="cs-CZ" sz="1000" b="1" i="0" u="none" strike="noStrike">
                          <a:solidFill>
                            <a:srgbClr val="000000"/>
                          </a:solidFill>
                          <a:effectLst/>
                          <a:latin typeface="Calibri" panose="020F0502020204030204" pitchFamily="34" charset="0"/>
                        </a:rPr>
                        <a:t>samovolné potraty na 1 000 žen fertilního věku</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160072935"/>
                  </a:ext>
                </a:extLst>
              </a:tr>
              <a:tr h="381000">
                <a:tc>
                  <a:txBody>
                    <a:bodyPr/>
                    <a:lstStyle/>
                    <a:p>
                      <a:pPr algn="r" rtl="0" fontAlgn="ctr"/>
                      <a:r>
                        <a:rPr lang="cs-CZ" sz="1000" b="1" i="0" u="none" strike="noStrike">
                          <a:solidFill>
                            <a:srgbClr val="000000"/>
                          </a:solidFill>
                          <a:effectLst/>
                          <a:latin typeface="Calibri" panose="020F0502020204030204" pitchFamily="34" charset="0"/>
                        </a:rPr>
                        <a:t>umělá přerušení těhotenství na 1 000 žen fertilního věku</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7,7</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7,3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613261302"/>
                  </a:ext>
                </a:extLst>
              </a:tr>
            </a:tbl>
          </a:graphicData>
        </a:graphic>
      </p:graphicFrame>
      <p:graphicFrame>
        <p:nvGraphicFramePr>
          <p:cNvPr id="16" name="Tabulka 15">
            <a:extLst>
              <a:ext uri="{FF2B5EF4-FFF2-40B4-BE49-F238E27FC236}">
                <a16:creationId xmlns:a16="http://schemas.microsoft.com/office/drawing/2014/main" id="{37A7FDAD-3D73-4DB8-9D72-59CCC640D976}"/>
              </a:ext>
            </a:extLst>
          </p:cNvPr>
          <p:cNvGraphicFramePr>
            <a:graphicFrameLocks noGrp="1"/>
          </p:cNvGraphicFramePr>
          <p:nvPr>
            <p:extLst>
              <p:ext uri="{D42A27DB-BD31-4B8C-83A1-F6EECF244321}">
                <p14:modId xmlns:p14="http://schemas.microsoft.com/office/powerpoint/2010/main" val="2835295036"/>
              </p:ext>
            </p:extLst>
          </p:nvPr>
        </p:nvGraphicFramePr>
        <p:xfrm>
          <a:off x="8039468" y="1213326"/>
          <a:ext cx="4049645" cy="3635046"/>
        </p:xfrm>
        <a:graphic>
          <a:graphicData uri="http://schemas.openxmlformats.org/drawingml/2006/table">
            <a:tbl>
              <a:tblPr/>
              <a:tblGrid>
                <a:gridCol w="2824307">
                  <a:extLst>
                    <a:ext uri="{9D8B030D-6E8A-4147-A177-3AD203B41FA5}">
                      <a16:colId xmlns:a16="http://schemas.microsoft.com/office/drawing/2014/main" val="3393284011"/>
                    </a:ext>
                  </a:extLst>
                </a:gridCol>
                <a:gridCol w="630543">
                  <a:extLst>
                    <a:ext uri="{9D8B030D-6E8A-4147-A177-3AD203B41FA5}">
                      <a16:colId xmlns:a16="http://schemas.microsoft.com/office/drawing/2014/main" val="2738354660"/>
                    </a:ext>
                  </a:extLst>
                </a:gridCol>
                <a:gridCol w="594795">
                  <a:extLst>
                    <a:ext uri="{9D8B030D-6E8A-4147-A177-3AD203B41FA5}">
                      <a16:colId xmlns:a16="http://schemas.microsoft.com/office/drawing/2014/main" val="691759479"/>
                    </a:ext>
                  </a:extLst>
                </a:gridCol>
              </a:tblGrid>
              <a:tr h="192102">
                <a:tc>
                  <a:txBody>
                    <a:bodyPr/>
                    <a:lstStyle/>
                    <a:p>
                      <a:pPr algn="ctr" rtl="0" fontAlgn="ctr"/>
                      <a:r>
                        <a:rPr lang="cs-CZ" sz="1000" b="1" i="0" u="none" strike="noStrike" dirty="0">
                          <a:solidFill>
                            <a:srgbClr val="FFFFFF"/>
                          </a:solidFill>
                          <a:effectLst/>
                          <a:latin typeface="Calibri" panose="020F0502020204030204" pitchFamily="34" charset="0"/>
                        </a:rPr>
                        <a:t>ukazatel</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rtl="0" fontAlgn="ctr"/>
                      <a:r>
                        <a:rPr lang="cs-CZ" sz="1000" b="1" i="0" u="none" strike="noStrike" dirty="0">
                          <a:solidFill>
                            <a:srgbClr val="FFFFFF"/>
                          </a:solidFill>
                          <a:effectLst/>
                          <a:latin typeface="Calibri" panose="020F0502020204030204" pitchFamily="34" charset="0"/>
                        </a:rPr>
                        <a:t>ČR</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rtl="0" fontAlgn="ctr"/>
                      <a:r>
                        <a:rPr lang="cs-CZ" sz="1000" b="1" i="0" u="none" strike="noStrike" dirty="0">
                          <a:solidFill>
                            <a:srgbClr val="FFFFFF"/>
                          </a:solidFill>
                          <a:effectLst/>
                          <a:latin typeface="Calibri" panose="020F0502020204030204" pitchFamily="34" charset="0"/>
                        </a:rPr>
                        <a:t>HKK</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981670656"/>
                  </a:ext>
                </a:extLst>
              </a:tr>
              <a:tr h="192102">
                <a:tc gridSpan="3">
                  <a:txBody>
                    <a:bodyPr/>
                    <a:lstStyle/>
                    <a:p>
                      <a:pPr algn="l" rtl="0" fontAlgn="ctr"/>
                      <a:r>
                        <a:rPr lang="cs-CZ" sz="1000" b="1" i="0" u="none" strike="noStrike" dirty="0">
                          <a:solidFill>
                            <a:srgbClr val="000000"/>
                          </a:solidFill>
                          <a:effectLst/>
                          <a:latin typeface="Calibri" panose="020F0502020204030204" pitchFamily="34" charset="0"/>
                        </a:rPr>
                        <a:t>10. Průměrný věk pacientky při potratu (</a:t>
                      </a:r>
                      <a:r>
                        <a:rPr lang="pl-PL" sz="1000" b="1" i="0" u="none" strike="noStrike" dirty="0">
                          <a:solidFill>
                            <a:srgbClr val="000000"/>
                          </a:solidFill>
                          <a:effectLst/>
                          <a:latin typeface="Calibri" panose="020F0502020204030204" pitchFamily="34" charset="0"/>
                        </a:rPr>
                        <a:t>ÚZIS ČR - NRRZ</a:t>
                      </a:r>
                      <a:r>
                        <a:rPr lang="cs-CZ" sz="10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19616492"/>
                  </a:ext>
                </a:extLst>
              </a:tr>
              <a:tr h="192102">
                <a:tc>
                  <a:txBody>
                    <a:bodyPr/>
                    <a:lstStyle/>
                    <a:p>
                      <a:pPr algn="r" rtl="0" fontAlgn="ctr"/>
                      <a:r>
                        <a:rPr lang="cs-CZ" sz="1000" b="1" i="0" u="none" strike="noStrike" dirty="0">
                          <a:solidFill>
                            <a:srgbClr val="000000"/>
                          </a:solidFill>
                          <a:effectLst/>
                          <a:latin typeface="Calibri" panose="020F0502020204030204" pitchFamily="34" charset="0"/>
                        </a:rPr>
                        <a:t>průměrný věk ženy při  potratu</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31,2</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470959788"/>
                  </a:ext>
                </a:extLst>
              </a:tr>
              <a:tr h="192102">
                <a:tc>
                  <a:txBody>
                    <a:bodyPr/>
                    <a:lstStyle/>
                    <a:p>
                      <a:pPr algn="r" rtl="0" fontAlgn="ctr"/>
                      <a:r>
                        <a:rPr lang="cs-CZ" sz="1000" b="1" i="0" u="none" strike="noStrike" dirty="0">
                          <a:solidFill>
                            <a:srgbClr val="000000"/>
                          </a:solidFill>
                          <a:effectLst/>
                          <a:latin typeface="Calibri" panose="020F0502020204030204" pitchFamily="34" charset="0"/>
                        </a:rPr>
                        <a:t>průměrný věk ženy při samovolném potratu</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32,1</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32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276388875"/>
                  </a:ext>
                </a:extLst>
              </a:tr>
              <a:tr h="192102">
                <a:tc>
                  <a:txBody>
                    <a:bodyPr/>
                    <a:lstStyle/>
                    <a:p>
                      <a:pPr algn="r" rtl="0" fontAlgn="ctr"/>
                      <a:r>
                        <a:rPr lang="cs-CZ" sz="1000" b="1" i="0" u="none" strike="noStrike" dirty="0">
                          <a:solidFill>
                            <a:srgbClr val="000000"/>
                          </a:solidFill>
                          <a:effectLst/>
                          <a:latin typeface="Calibri" panose="020F0502020204030204" pitchFamily="34" charset="0"/>
                        </a:rPr>
                        <a:t>průměrný věk ženy při uměle přerušeném těhotenství</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30,6</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570272894"/>
                  </a:ext>
                </a:extLst>
              </a:tr>
              <a:tr h="202144">
                <a:tc gridSpan="3">
                  <a:txBody>
                    <a:bodyPr/>
                    <a:lstStyle/>
                    <a:p>
                      <a:pPr algn="l" rtl="0" fontAlgn="ctr"/>
                      <a:r>
                        <a:rPr lang="cs-CZ" sz="1000" b="1" i="0" u="none" strike="noStrike" dirty="0">
                          <a:solidFill>
                            <a:srgbClr val="000000"/>
                          </a:solidFill>
                          <a:effectLst/>
                          <a:latin typeface="Calibri" panose="020F0502020204030204" pitchFamily="34" charset="0"/>
                        </a:rPr>
                        <a:t>11. Potraty podle počtu živě narozených dětí před potratem (</a:t>
                      </a:r>
                      <a:r>
                        <a:rPr lang="pl-PL" sz="1000" b="1" i="0" u="none" strike="noStrike" dirty="0">
                          <a:solidFill>
                            <a:srgbClr val="000000"/>
                          </a:solidFill>
                          <a:effectLst/>
                          <a:latin typeface="Calibri" panose="020F0502020204030204" pitchFamily="34" charset="0"/>
                        </a:rPr>
                        <a:t>ÚZIS ČR - NRRZ</a:t>
                      </a:r>
                      <a:r>
                        <a:rPr lang="cs-CZ" sz="10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pPr algn="l" rtl="0" fontAlgn="ctr"/>
                      <a:endParaRPr lang="cs-CZ" sz="1000" b="1"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tc hMerge="1">
                  <a:txBody>
                    <a:bodyPr/>
                    <a:lstStyle/>
                    <a:p>
                      <a:pPr algn="l" rtl="0" fontAlgn="ctr"/>
                      <a:endParaRPr lang="cs-CZ" sz="1000" b="1"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4C6E7"/>
                    </a:solidFill>
                  </a:tcPr>
                </a:tc>
                <a:extLst>
                  <a:ext uri="{0D108BD9-81ED-4DB2-BD59-A6C34878D82A}">
                    <a16:rowId xmlns:a16="http://schemas.microsoft.com/office/drawing/2014/main" val="4147243190"/>
                  </a:ext>
                </a:extLst>
              </a:tr>
              <a:tr h="384204">
                <a:tc>
                  <a:txBody>
                    <a:bodyPr/>
                    <a:lstStyle/>
                    <a:p>
                      <a:pPr algn="r" rtl="0" fontAlgn="ctr"/>
                      <a:r>
                        <a:rPr lang="cs-CZ" sz="1000" b="1" i="0" u="none" strike="noStrike" dirty="0">
                          <a:solidFill>
                            <a:srgbClr val="000000"/>
                          </a:solidFill>
                          <a:effectLst/>
                          <a:latin typeface="Calibri" panose="020F0502020204030204" pitchFamily="34" charset="0"/>
                        </a:rPr>
                        <a:t>počet potratů s počtem živě narozených dětí - žádné</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11 620</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marL="0" algn="r" defTabSz="914400" rtl="0" eaLnBrk="1" fontAlgn="ctr" latinLnBrk="0" hangingPunct="1"/>
                      <a:r>
                        <a:rPr lang="cs-CZ" sz="1000" b="0" i="0" u="none" strike="noStrike" kern="1200" dirty="0">
                          <a:solidFill>
                            <a:srgbClr val="000000"/>
                          </a:solidFill>
                          <a:effectLst/>
                          <a:latin typeface="Calibri" panose="020F0502020204030204" pitchFamily="34" charset="0"/>
                          <a:ea typeface="+mn-ea"/>
                          <a:cs typeface="+mn-cs"/>
                        </a:rPr>
                        <a:t>532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818091763"/>
                  </a:ext>
                </a:extLst>
              </a:tr>
              <a:tr h="384204">
                <a:tc>
                  <a:txBody>
                    <a:bodyPr/>
                    <a:lstStyle/>
                    <a:p>
                      <a:pPr algn="r" rtl="0" fontAlgn="ctr"/>
                      <a:r>
                        <a:rPr lang="cs-CZ" sz="1000" b="1" i="0" u="none" strike="noStrike" dirty="0">
                          <a:solidFill>
                            <a:srgbClr val="000000"/>
                          </a:solidFill>
                          <a:effectLst/>
                          <a:latin typeface="Calibri" panose="020F0502020204030204" pitchFamily="34" charset="0"/>
                        </a:rPr>
                        <a:t>podíl potratů s počtem živě narozených dětí - žádné</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35,3%</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marL="0" algn="r" defTabSz="914400" rtl="0" eaLnBrk="1" fontAlgn="ctr" latinLnBrk="0" hangingPunct="1"/>
                      <a:r>
                        <a:rPr lang="cs-CZ" sz="1000" b="0" i="0" u="none" strike="noStrike" kern="1200" dirty="0">
                          <a:solidFill>
                            <a:srgbClr val="000000"/>
                          </a:solidFill>
                          <a:effectLst/>
                          <a:latin typeface="Calibri" panose="020F0502020204030204" pitchFamily="34" charset="0"/>
                          <a:ea typeface="+mn-ea"/>
                          <a:cs typeface="+mn-cs"/>
                        </a:rPr>
                        <a:t>32,4%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894440221"/>
                  </a:ext>
                </a:extLst>
              </a:tr>
              <a:tr h="316968">
                <a:tc>
                  <a:txBody>
                    <a:bodyPr/>
                    <a:lstStyle/>
                    <a:p>
                      <a:pPr algn="r" rtl="0" fontAlgn="ctr"/>
                      <a:r>
                        <a:rPr lang="cs-CZ" sz="1000" b="1" i="0" u="none" strike="noStrike" dirty="0">
                          <a:solidFill>
                            <a:srgbClr val="000000"/>
                          </a:solidFill>
                          <a:effectLst/>
                          <a:latin typeface="Calibri" panose="020F0502020204030204" pitchFamily="34" charset="0"/>
                        </a:rPr>
                        <a:t>počet samovolných potratů s počtem živě narozených dětí - žádné</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5 754</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marL="0" algn="r" defTabSz="914400" rtl="0" eaLnBrk="1" fontAlgn="ctr" latinLnBrk="0" hangingPunct="1"/>
                      <a:r>
                        <a:rPr lang="cs-CZ" sz="1000" b="0" i="0" u="none" strike="noStrike" kern="1200" dirty="0">
                          <a:solidFill>
                            <a:srgbClr val="000000"/>
                          </a:solidFill>
                          <a:effectLst/>
                          <a:latin typeface="Calibri" panose="020F0502020204030204" pitchFamily="34" charset="0"/>
                          <a:ea typeface="+mn-ea"/>
                          <a:cs typeface="+mn-cs"/>
                        </a:rPr>
                        <a:t>271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14180984"/>
                  </a:ext>
                </a:extLst>
              </a:tr>
              <a:tr h="384204">
                <a:tc>
                  <a:txBody>
                    <a:bodyPr/>
                    <a:lstStyle/>
                    <a:p>
                      <a:pPr algn="r" rtl="0" fontAlgn="ctr"/>
                      <a:r>
                        <a:rPr lang="cs-CZ" sz="1000" b="1" i="0" u="none" strike="noStrike" dirty="0">
                          <a:solidFill>
                            <a:srgbClr val="000000"/>
                          </a:solidFill>
                          <a:effectLst/>
                          <a:latin typeface="Calibri" panose="020F0502020204030204" pitchFamily="34" charset="0"/>
                        </a:rPr>
                        <a:t>podíl samovolných potratů s počtem živě narozených dětí - žádné</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a:solidFill>
                            <a:srgbClr val="000000"/>
                          </a:solidFill>
                          <a:effectLst/>
                          <a:latin typeface="Calibri" panose="020F0502020204030204" pitchFamily="34" charset="0"/>
                        </a:rPr>
                        <a:t>43,2%</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marL="0" algn="r" defTabSz="914400" rtl="0" eaLnBrk="1" fontAlgn="ctr" latinLnBrk="0" hangingPunct="1"/>
                      <a:r>
                        <a:rPr lang="cs-CZ" sz="1000" b="0" i="0" u="none" strike="noStrike" kern="1200" dirty="0">
                          <a:solidFill>
                            <a:srgbClr val="000000"/>
                          </a:solidFill>
                          <a:effectLst/>
                          <a:latin typeface="Calibri" panose="020F0502020204030204" pitchFamily="34" charset="0"/>
                          <a:ea typeface="+mn-ea"/>
                          <a:cs typeface="+mn-cs"/>
                        </a:rPr>
                        <a:t>40,1%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408209317"/>
                  </a:ext>
                </a:extLst>
              </a:tr>
              <a:tr h="384204">
                <a:tc>
                  <a:txBody>
                    <a:bodyPr/>
                    <a:lstStyle/>
                    <a:p>
                      <a:pPr algn="r" rtl="0" fontAlgn="ctr"/>
                      <a:r>
                        <a:rPr lang="cs-CZ" sz="1000" b="1" i="0" u="none" strike="noStrike" dirty="0">
                          <a:solidFill>
                            <a:srgbClr val="000000"/>
                          </a:solidFill>
                          <a:effectLst/>
                          <a:latin typeface="Calibri" panose="020F0502020204030204" pitchFamily="34" charset="0"/>
                        </a:rPr>
                        <a:t>počet uměle přerušených těhotenství s počtem živě narozených dětí - žádné</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5 279</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marL="0" algn="r" defTabSz="914400" rtl="0" eaLnBrk="1" fontAlgn="ctr" latinLnBrk="0" hangingPunct="1"/>
                      <a:r>
                        <a:rPr lang="cs-CZ" sz="1000" b="0" i="0" u="none" strike="noStrike" kern="1200" dirty="0">
                          <a:solidFill>
                            <a:srgbClr val="000000"/>
                          </a:solidFill>
                          <a:effectLst/>
                          <a:latin typeface="Calibri" panose="020F0502020204030204" pitchFamily="34" charset="0"/>
                          <a:ea typeface="+mn-ea"/>
                          <a:cs typeface="+mn-cs"/>
                        </a:rPr>
                        <a:t>218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719725261"/>
                  </a:ext>
                </a:extLst>
              </a:tr>
              <a:tr h="384204">
                <a:tc>
                  <a:txBody>
                    <a:bodyPr/>
                    <a:lstStyle/>
                    <a:p>
                      <a:pPr algn="r" rtl="0" fontAlgn="ctr"/>
                      <a:r>
                        <a:rPr lang="cs-CZ" sz="1000" b="1" i="0" u="none" strike="noStrike" dirty="0">
                          <a:solidFill>
                            <a:srgbClr val="000000"/>
                          </a:solidFill>
                          <a:effectLst/>
                          <a:latin typeface="Calibri" panose="020F0502020204030204" pitchFamily="34" charset="0"/>
                        </a:rPr>
                        <a:t>podíl uměle přerušených těhotenství s počtem živě narozených dětí - žádné</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ctr"/>
                      <a:r>
                        <a:rPr lang="cs-CZ" sz="1000" b="0" i="0" u="none" strike="noStrike" dirty="0">
                          <a:solidFill>
                            <a:srgbClr val="000000"/>
                          </a:solidFill>
                          <a:effectLst/>
                          <a:latin typeface="Calibri" panose="020F0502020204030204" pitchFamily="34" charset="0"/>
                        </a:rPr>
                        <a:t>28,9%</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marL="0" algn="r" defTabSz="914400" rtl="0" eaLnBrk="1" fontAlgn="ctr" latinLnBrk="0" hangingPunct="1"/>
                      <a:r>
                        <a:rPr lang="cs-CZ" sz="1000" b="0" i="0" u="none" strike="noStrike" kern="1200" dirty="0">
                          <a:solidFill>
                            <a:srgbClr val="000000"/>
                          </a:solidFill>
                          <a:effectLst/>
                          <a:latin typeface="Calibri" panose="020F0502020204030204" pitchFamily="34" charset="0"/>
                          <a:ea typeface="+mn-ea"/>
                          <a:cs typeface="+mn-cs"/>
                        </a:rPr>
                        <a:t>25,0%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808241600"/>
                  </a:ext>
                </a:extLst>
              </a:tr>
            </a:tbl>
          </a:graphicData>
        </a:graphic>
      </p:graphicFrame>
    </p:spTree>
    <p:extLst>
      <p:ext uri="{BB962C8B-B14F-4D97-AF65-F5344CB8AC3E}">
        <p14:creationId xmlns:p14="http://schemas.microsoft.com/office/powerpoint/2010/main" val="2504748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3">
            <a:extLst>
              <a:ext uri="{FF2B5EF4-FFF2-40B4-BE49-F238E27FC236}">
                <a16:creationId xmlns:a16="http://schemas.microsoft.com/office/drawing/2014/main" id="{E0250494-5C83-4E4E-A0E4-73AA2F37AD2F}"/>
              </a:ext>
            </a:extLst>
          </p:cNvPr>
          <p:cNvGrpSpPr/>
          <p:nvPr/>
        </p:nvGrpSpPr>
        <p:grpSpPr>
          <a:xfrm>
            <a:off x="10134165" y="98024"/>
            <a:ext cx="2018923" cy="686726"/>
            <a:chOff x="9868966" y="545145"/>
            <a:chExt cx="1621130" cy="561419"/>
          </a:xfrm>
        </p:grpSpPr>
        <p:sp>
          <p:nvSpPr>
            <p:cNvPr id="17" name="Rectangle 15">
              <a:extLst>
                <a:ext uri="{FF2B5EF4-FFF2-40B4-BE49-F238E27FC236}">
                  <a16:creationId xmlns:a16="http://schemas.microsoft.com/office/drawing/2014/main" id="{6B97B694-CD68-4795-AFD3-54F96C1950A4}"/>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Vlajka CR">
              <a:extLst>
                <a:ext uri="{FF2B5EF4-FFF2-40B4-BE49-F238E27FC236}">
                  <a16:creationId xmlns:a16="http://schemas.microsoft.com/office/drawing/2014/main" id="{BFF141B6-49EB-4834-B7DF-4F670AF420F3}"/>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7">
              <a:extLst>
                <a:ext uri="{FF2B5EF4-FFF2-40B4-BE49-F238E27FC236}">
                  <a16:creationId xmlns:a16="http://schemas.microsoft.com/office/drawing/2014/main" id="{90C34691-B08D-4E32-AD07-EBE5F83F602B}"/>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2" name="Nadpis 1">
            <a:extLst>
              <a:ext uri="{FF2B5EF4-FFF2-40B4-BE49-F238E27FC236}">
                <a16:creationId xmlns:a16="http://schemas.microsoft.com/office/drawing/2014/main" id="{A2422A63-8A64-47FE-8B32-27D77EB0F880}"/>
              </a:ext>
            </a:extLst>
          </p:cNvPr>
          <p:cNvSpPr>
            <a:spLocks noGrp="1"/>
          </p:cNvSpPr>
          <p:nvPr>
            <p:ph type="title"/>
          </p:nvPr>
        </p:nvSpPr>
        <p:spPr/>
        <p:txBody>
          <a:bodyPr>
            <a:normAutofit/>
          </a:bodyPr>
          <a:lstStyle/>
          <a:p>
            <a:r>
              <a:rPr lang="cs-CZ" dirty="0"/>
              <a:t>Místo porodu v časovém trendu - ČR</a:t>
            </a:r>
          </a:p>
        </p:txBody>
      </p:sp>
      <p:sp>
        <p:nvSpPr>
          <p:cNvPr id="3" name="TextBox 6">
            <a:extLst>
              <a:ext uri="{FF2B5EF4-FFF2-40B4-BE49-F238E27FC236}">
                <a16:creationId xmlns:a16="http://schemas.microsoft.com/office/drawing/2014/main" id="{5BFAB681-87E4-467C-AC61-F3FB4BD381B5}"/>
              </a:ext>
            </a:extLst>
          </p:cNvPr>
          <p:cNvSpPr txBox="1"/>
          <p:nvPr/>
        </p:nvSpPr>
        <p:spPr>
          <a:xfrm>
            <a:off x="303352" y="637963"/>
            <a:ext cx="2835200" cy="307777"/>
          </a:xfrm>
          <a:prstGeom prst="rect">
            <a:avLst/>
          </a:prstGeom>
          <a:noFill/>
        </p:spPr>
        <p:txBody>
          <a:bodyPr wrap="none" rtlCol="0">
            <a:spAutoFit/>
          </a:bodyPr>
          <a:lstStyle/>
          <a:p>
            <a:r>
              <a:rPr lang="cs-CZ" sz="1400" b="1" dirty="0"/>
              <a:t>Zdroj: </a:t>
            </a:r>
            <a:r>
              <a:rPr lang="cs-CZ" sz="1400" dirty="0"/>
              <a:t>ÚZIS ČR - NRRZ - Novorozenec</a:t>
            </a:r>
            <a:endParaRPr lang="en-US" sz="1400" dirty="0"/>
          </a:p>
        </p:txBody>
      </p:sp>
      <p:sp>
        <p:nvSpPr>
          <p:cNvPr id="4" name="TextBox 7">
            <a:extLst>
              <a:ext uri="{FF2B5EF4-FFF2-40B4-BE49-F238E27FC236}">
                <a16:creationId xmlns:a16="http://schemas.microsoft.com/office/drawing/2014/main" id="{EE498CCE-4B55-4843-B984-8D0E4E7A5C36}"/>
              </a:ext>
            </a:extLst>
          </p:cNvPr>
          <p:cNvSpPr txBox="1"/>
          <p:nvPr/>
        </p:nvSpPr>
        <p:spPr>
          <a:xfrm>
            <a:off x="126568" y="1047476"/>
            <a:ext cx="3823855" cy="4170218"/>
          </a:xfrm>
          <a:prstGeom prst="rect">
            <a:avLst/>
          </a:prstGeom>
          <a:noFill/>
          <a:ln>
            <a:noFill/>
          </a:ln>
        </p:spPr>
        <p:txBody>
          <a:bodyPr wrap="none" rtlCol="0">
            <a:noAutofit/>
          </a:bodyPr>
          <a:lstStyle/>
          <a:p>
            <a:pPr>
              <a:spcBef>
                <a:spcPct val="0"/>
              </a:spcBef>
            </a:pPr>
            <a:r>
              <a:rPr lang="cs-CZ" altLang="cs-CZ" sz="1600" b="1" dirty="0"/>
              <a:t>Vývoj počtu narozených podle místa porodu v ČR v letech 2000-2018</a:t>
            </a:r>
          </a:p>
        </p:txBody>
      </p:sp>
      <p:sp>
        <p:nvSpPr>
          <p:cNvPr id="7" name="Obdélník 6">
            <a:extLst>
              <a:ext uri="{FF2B5EF4-FFF2-40B4-BE49-F238E27FC236}">
                <a16:creationId xmlns:a16="http://schemas.microsoft.com/office/drawing/2014/main" id="{A8FCCC17-BDEC-4983-B095-8E8324D6749F}"/>
              </a:ext>
            </a:extLst>
          </p:cNvPr>
          <p:cNvSpPr/>
          <p:nvPr/>
        </p:nvSpPr>
        <p:spPr>
          <a:xfrm>
            <a:off x="272591" y="5424743"/>
            <a:ext cx="11288556" cy="830997"/>
          </a:xfrm>
          <a:prstGeom prst="rect">
            <a:avLst/>
          </a:prstGeom>
        </p:spPr>
        <p:txBody>
          <a:bodyPr wrap="square">
            <a:spAutoFit/>
          </a:bodyPr>
          <a:lstStyle/>
          <a:p>
            <a:pPr>
              <a:spcAft>
                <a:spcPts val="0"/>
              </a:spcAft>
            </a:pPr>
            <a:r>
              <a:rPr lang="cs-CZ" sz="1600" dirty="0">
                <a:latin typeface="Calibri" panose="020F0502020204030204" pitchFamily="34" charset="0"/>
                <a:ea typeface="Calibri" panose="020F0502020204030204" pitchFamily="34" charset="0"/>
              </a:rPr>
              <a:t>Počet novorozenců narozených mimo zdravotnická zařízení se během let příliš nemění a zůstává celkově velmi nízký. Řada těchto porodů je akutní „nehodou“, o tom svědčí řada předčasně narozených dětí mimo zdravotnická zařízení. V roce 2018 bylo do registru celkem nahlášených 62 plánovaných porodů doma.</a:t>
            </a:r>
          </a:p>
        </p:txBody>
      </p:sp>
      <p:sp>
        <p:nvSpPr>
          <p:cNvPr id="9" name="Obdélník 8">
            <a:extLst>
              <a:ext uri="{FF2B5EF4-FFF2-40B4-BE49-F238E27FC236}">
                <a16:creationId xmlns:a16="http://schemas.microsoft.com/office/drawing/2014/main" id="{A8FCCC17-BDEC-4983-B095-8E8324D6749F}"/>
              </a:ext>
            </a:extLst>
          </p:cNvPr>
          <p:cNvSpPr/>
          <p:nvPr/>
        </p:nvSpPr>
        <p:spPr>
          <a:xfrm>
            <a:off x="76200" y="4993856"/>
            <a:ext cx="11989232" cy="430887"/>
          </a:xfrm>
          <a:prstGeom prst="rect">
            <a:avLst/>
          </a:prstGeom>
        </p:spPr>
        <p:txBody>
          <a:bodyPr wrap="square">
            <a:spAutoFit/>
          </a:bodyPr>
          <a:lstStyle/>
          <a:p>
            <a:pPr>
              <a:spcAft>
                <a:spcPts val="0"/>
              </a:spcAft>
            </a:pPr>
            <a:r>
              <a:rPr lang="cs-CZ" sz="1100" b="1" dirty="0">
                <a:latin typeface="Calibri" panose="020F0502020204030204" pitchFamily="34" charset="0"/>
                <a:ea typeface="Calibri" panose="020F0502020204030204" pitchFamily="34" charset="0"/>
              </a:rPr>
              <a:t>Pozn.: </a:t>
            </a:r>
            <a:r>
              <a:rPr lang="cs-CZ" sz="1100" dirty="0">
                <a:latin typeface="Calibri" panose="020F0502020204030204" pitchFamily="34" charset="0"/>
                <a:ea typeface="Calibri" panose="020F0502020204030204" pitchFamily="34" charset="0"/>
              </a:rPr>
              <a:t>Od roku 2016 jsou započítáni všichni novorozenci, tzv. i novorozenci, kteří nemají k sobě hlášení Zpráva o Rodičce. Do roku 2016 jsou uváděni jen novorozenci, kteří mají k sobě hlášení o Rodičce. </a:t>
            </a:r>
          </a:p>
          <a:p>
            <a:pPr>
              <a:spcAft>
                <a:spcPts val="0"/>
              </a:spcAft>
            </a:pPr>
            <a:r>
              <a:rPr lang="cs-CZ" sz="1100" dirty="0">
                <a:latin typeface="Calibri" panose="020F0502020204030204" pitchFamily="34" charset="0"/>
                <a:ea typeface="Calibri" panose="020F0502020204030204" pitchFamily="34" charset="0"/>
              </a:rPr>
              <a:t>             Domácí porody jsou evidovány v Národním registru reprodukčního zdraví od roku 2012.</a:t>
            </a:r>
          </a:p>
        </p:txBody>
      </p:sp>
      <p:graphicFrame>
        <p:nvGraphicFramePr>
          <p:cNvPr id="14" name="Graf 13">
            <a:extLst>
              <a:ext uri="{FF2B5EF4-FFF2-40B4-BE49-F238E27FC236}">
                <a16:creationId xmlns:a16="http://schemas.microsoft.com/office/drawing/2014/main" id="{4E6A3193-70AB-41B2-AF14-B67A496626C7}"/>
              </a:ext>
            </a:extLst>
          </p:cNvPr>
          <p:cNvGraphicFramePr>
            <a:graphicFrameLocks/>
          </p:cNvGraphicFramePr>
          <p:nvPr/>
        </p:nvGraphicFramePr>
        <p:xfrm>
          <a:off x="-141517" y="1453971"/>
          <a:ext cx="12333517" cy="36802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0351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422A63-8A64-47FE-8B32-27D77EB0F880}"/>
              </a:ext>
            </a:extLst>
          </p:cNvPr>
          <p:cNvSpPr>
            <a:spLocks noGrp="1"/>
          </p:cNvSpPr>
          <p:nvPr>
            <p:ph type="title"/>
          </p:nvPr>
        </p:nvSpPr>
        <p:spPr/>
        <p:txBody>
          <a:bodyPr>
            <a:normAutofit/>
          </a:bodyPr>
          <a:lstStyle/>
          <a:p>
            <a:r>
              <a:rPr lang="cs-CZ" dirty="0"/>
              <a:t>Místo porodu v časovém trendu - HKK</a:t>
            </a:r>
          </a:p>
        </p:txBody>
      </p:sp>
      <p:sp>
        <p:nvSpPr>
          <p:cNvPr id="3" name="TextBox 6">
            <a:extLst>
              <a:ext uri="{FF2B5EF4-FFF2-40B4-BE49-F238E27FC236}">
                <a16:creationId xmlns:a16="http://schemas.microsoft.com/office/drawing/2014/main" id="{5BFAB681-87E4-467C-AC61-F3FB4BD381B5}"/>
              </a:ext>
            </a:extLst>
          </p:cNvPr>
          <p:cNvSpPr txBox="1"/>
          <p:nvPr/>
        </p:nvSpPr>
        <p:spPr>
          <a:xfrm>
            <a:off x="272591" y="659140"/>
            <a:ext cx="2835200" cy="307777"/>
          </a:xfrm>
          <a:prstGeom prst="rect">
            <a:avLst/>
          </a:prstGeom>
          <a:noFill/>
        </p:spPr>
        <p:txBody>
          <a:bodyPr wrap="none" rtlCol="0">
            <a:spAutoFit/>
          </a:bodyPr>
          <a:lstStyle/>
          <a:p>
            <a:r>
              <a:rPr lang="cs-CZ" sz="1400" b="1" dirty="0"/>
              <a:t>Zdroj: </a:t>
            </a:r>
            <a:r>
              <a:rPr lang="cs-CZ" sz="1400" dirty="0"/>
              <a:t>ÚZIS ČR - NRRZ - Novorozenec</a:t>
            </a:r>
            <a:endParaRPr lang="en-US" sz="1400" dirty="0"/>
          </a:p>
        </p:txBody>
      </p:sp>
      <p:sp>
        <p:nvSpPr>
          <p:cNvPr id="7" name="Obdélník 6">
            <a:extLst>
              <a:ext uri="{FF2B5EF4-FFF2-40B4-BE49-F238E27FC236}">
                <a16:creationId xmlns:a16="http://schemas.microsoft.com/office/drawing/2014/main" id="{A8FCCC17-BDEC-4983-B095-8E8324D6749F}"/>
              </a:ext>
            </a:extLst>
          </p:cNvPr>
          <p:cNvSpPr/>
          <p:nvPr/>
        </p:nvSpPr>
        <p:spPr>
          <a:xfrm>
            <a:off x="272591" y="5495488"/>
            <a:ext cx="11778996" cy="830997"/>
          </a:xfrm>
          <a:prstGeom prst="rect">
            <a:avLst/>
          </a:prstGeom>
        </p:spPr>
        <p:txBody>
          <a:bodyPr wrap="square">
            <a:spAutoFit/>
          </a:bodyPr>
          <a:lstStyle/>
          <a:p>
            <a:pPr>
              <a:spcAft>
                <a:spcPts val="0"/>
              </a:spcAft>
            </a:pPr>
            <a:r>
              <a:rPr lang="cs-CZ" sz="1600" dirty="0">
                <a:latin typeface="Calibri" panose="020F0502020204030204" pitchFamily="34" charset="0"/>
                <a:ea typeface="Calibri" panose="020F0502020204030204" pitchFamily="34" charset="0"/>
              </a:rPr>
              <a:t>Počet novorozenců narozených mimo zdravotnická zařízení se během let příliš nemění a zůstává celkově nízký. Řada těchto porodů je „nehodou“, o tom svědčí řada předčasně narozených dětí mimo zdravotnická zařízení. V registru byli v roce 2018 hlášeni 2 novorozenci, kteří byli narozeni plánovaně doma.</a:t>
            </a:r>
          </a:p>
        </p:txBody>
      </p:sp>
      <p:sp>
        <p:nvSpPr>
          <p:cNvPr id="9" name="Obdélník 8">
            <a:extLst>
              <a:ext uri="{FF2B5EF4-FFF2-40B4-BE49-F238E27FC236}">
                <a16:creationId xmlns:a16="http://schemas.microsoft.com/office/drawing/2014/main" id="{A8FCCC17-BDEC-4983-B095-8E8324D6749F}"/>
              </a:ext>
            </a:extLst>
          </p:cNvPr>
          <p:cNvSpPr/>
          <p:nvPr/>
        </p:nvSpPr>
        <p:spPr>
          <a:xfrm>
            <a:off x="209459" y="5168875"/>
            <a:ext cx="12053300" cy="430887"/>
          </a:xfrm>
          <a:prstGeom prst="rect">
            <a:avLst/>
          </a:prstGeom>
        </p:spPr>
        <p:txBody>
          <a:bodyPr wrap="square">
            <a:spAutoFit/>
          </a:bodyPr>
          <a:lstStyle/>
          <a:p>
            <a:pPr>
              <a:spcAft>
                <a:spcPts val="0"/>
              </a:spcAft>
            </a:pPr>
            <a:r>
              <a:rPr lang="cs-CZ" sz="1100" b="1" dirty="0">
                <a:latin typeface="Calibri" panose="020F0502020204030204" pitchFamily="34" charset="0"/>
                <a:ea typeface="Calibri" panose="020F0502020204030204" pitchFamily="34" charset="0"/>
              </a:rPr>
              <a:t>Pozn.: </a:t>
            </a:r>
            <a:r>
              <a:rPr lang="cs-CZ" sz="1100" dirty="0">
                <a:latin typeface="Calibri" panose="020F0502020204030204" pitchFamily="34" charset="0"/>
                <a:ea typeface="Calibri" panose="020F0502020204030204" pitchFamily="34" charset="0"/>
              </a:rPr>
              <a:t>Od roku 2016 jsou započítáni všichni novorozenci, tzv. i novorozenci, kteří nemají k sobě hlášení Zpráva o Rodičce. Do roku 2016 jsou uváděni jen novorozenci, kteří mají k sobě hlášení o Rodičce. </a:t>
            </a:r>
          </a:p>
          <a:p>
            <a:pPr>
              <a:spcAft>
                <a:spcPts val="0"/>
              </a:spcAft>
            </a:pPr>
            <a:r>
              <a:rPr lang="cs-CZ" sz="1100" dirty="0">
                <a:latin typeface="Calibri" panose="020F0502020204030204" pitchFamily="34" charset="0"/>
                <a:ea typeface="Calibri" panose="020F0502020204030204" pitchFamily="34" charset="0"/>
              </a:rPr>
              <a:t>             Domácí porody jsou evidovány v Národním registru reprodukčního zdraví od roku 2012.</a:t>
            </a:r>
          </a:p>
        </p:txBody>
      </p:sp>
      <p:sp>
        <p:nvSpPr>
          <p:cNvPr id="13" name="TextBox 7">
            <a:extLst>
              <a:ext uri="{FF2B5EF4-FFF2-40B4-BE49-F238E27FC236}">
                <a16:creationId xmlns:a16="http://schemas.microsoft.com/office/drawing/2014/main" id="{0BFE13D7-B436-4233-83C8-589AB094F318}"/>
              </a:ext>
            </a:extLst>
          </p:cNvPr>
          <p:cNvSpPr txBox="1"/>
          <p:nvPr/>
        </p:nvSpPr>
        <p:spPr>
          <a:xfrm>
            <a:off x="0" y="1233997"/>
            <a:ext cx="3823855" cy="4170218"/>
          </a:xfrm>
          <a:prstGeom prst="rect">
            <a:avLst/>
          </a:prstGeom>
          <a:noFill/>
          <a:ln>
            <a:noFill/>
          </a:ln>
        </p:spPr>
        <p:txBody>
          <a:bodyPr wrap="none" rtlCol="0">
            <a:noAutofit/>
          </a:bodyPr>
          <a:lstStyle/>
          <a:p>
            <a:pPr>
              <a:spcBef>
                <a:spcPct val="0"/>
              </a:spcBef>
            </a:pPr>
            <a:r>
              <a:rPr lang="cs-CZ" altLang="cs-CZ" sz="1600" b="1" dirty="0"/>
              <a:t>Vývoj počtu narozených podle místa porodu s bydlištěm matky v Královehradeckém kraji v letech 2000-2018</a:t>
            </a:r>
          </a:p>
        </p:txBody>
      </p:sp>
      <p:graphicFrame>
        <p:nvGraphicFramePr>
          <p:cNvPr id="14" name="Graf 13">
            <a:extLst>
              <a:ext uri="{FF2B5EF4-FFF2-40B4-BE49-F238E27FC236}">
                <a16:creationId xmlns:a16="http://schemas.microsoft.com/office/drawing/2014/main" id="{70F262C0-8585-4790-82D6-05140E887E18}"/>
              </a:ext>
            </a:extLst>
          </p:cNvPr>
          <p:cNvGraphicFramePr>
            <a:graphicFrameLocks/>
          </p:cNvGraphicFramePr>
          <p:nvPr/>
        </p:nvGraphicFramePr>
        <p:xfrm>
          <a:off x="-141517" y="1453971"/>
          <a:ext cx="12333517" cy="36802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59208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3430" y="619857"/>
            <a:ext cx="2484334" cy="307777"/>
          </a:xfrm>
          <a:prstGeom prst="rect">
            <a:avLst/>
          </a:prstGeom>
          <a:noFill/>
        </p:spPr>
        <p:txBody>
          <a:bodyPr wrap="none" rtlCol="0">
            <a:spAutoFit/>
          </a:bodyPr>
          <a:lstStyle/>
          <a:p>
            <a:r>
              <a:rPr lang="cs-CZ" sz="1400" b="1" dirty="0"/>
              <a:t>Zdroj: </a:t>
            </a:r>
            <a:r>
              <a:rPr lang="cs-CZ" sz="1400" dirty="0"/>
              <a:t>ÚZIS ČR – NRRZ - Rodička</a:t>
            </a:r>
            <a:endParaRPr lang="en-US" sz="1400" dirty="0"/>
          </a:p>
        </p:txBody>
      </p:sp>
      <p:sp>
        <p:nvSpPr>
          <p:cNvPr id="8" name="Title 7"/>
          <p:cNvSpPr>
            <a:spLocks noGrp="1"/>
          </p:cNvSpPr>
          <p:nvPr>
            <p:ph type="title"/>
          </p:nvPr>
        </p:nvSpPr>
        <p:spPr/>
        <p:txBody>
          <a:bodyPr>
            <a:normAutofit fontScale="90000"/>
          </a:bodyPr>
          <a:lstStyle/>
          <a:p>
            <a:r>
              <a:rPr lang="en-US" dirty="0" err="1"/>
              <a:t>Charakteristika</a:t>
            </a:r>
            <a:r>
              <a:rPr lang="en-US" dirty="0"/>
              <a:t> </a:t>
            </a:r>
            <a:r>
              <a:rPr lang="en-US" dirty="0" err="1"/>
              <a:t>matek</a:t>
            </a:r>
            <a:r>
              <a:rPr lang="en-US" dirty="0"/>
              <a:t>: </a:t>
            </a:r>
            <a:r>
              <a:rPr lang="en-US" dirty="0" err="1"/>
              <a:t>první</a:t>
            </a:r>
            <a:r>
              <a:rPr lang="en-US" dirty="0"/>
              <a:t> </a:t>
            </a:r>
            <a:r>
              <a:rPr lang="en-US" dirty="0" err="1"/>
              <a:t>návštěvy</a:t>
            </a:r>
            <a:r>
              <a:rPr lang="en-US" dirty="0"/>
              <a:t> v </a:t>
            </a:r>
            <a:r>
              <a:rPr lang="en-US" dirty="0" err="1"/>
              <a:t>rámci</a:t>
            </a:r>
            <a:r>
              <a:rPr lang="en-US" dirty="0"/>
              <a:t> </a:t>
            </a:r>
            <a:r>
              <a:rPr lang="en-US" dirty="0" err="1"/>
              <a:t>prenatální</a:t>
            </a:r>
            <a:r>
              <a:rPr lang="en-US" dirty="0"/>
              <a:t> </a:t>
            </a:r>
            <a:r>
              <a:rPr lang="en-US" dirty="0" err="1"/>
              <a:t>péče</a:t>
            </a:r>
            <a:endParaRPr lang="en-US" dirty="0"/>
          </a:p>
        </p:txBody>
      </p:sp>
      <p:sp>
        <p:nvSpPr>
          <p:cNvPr id="28" name="Obdélník 27">
            <a:extLst>
              <a:ext uri="{FF2B5EF4-FFF2-40B4-BE49-F238E27FC236}">
                <a16:creationId xmlns:a16="http://schemas.microsoft.com/office/drawing/2014/main" id="{4819CB08-7AFE-4284-AC51-0A6770E14A5F}"/>
              </a:ext>
            </a:extLst>
          </p:cNvPr>
          <p:cNvSpPr/>
          <p:nvPr/>
        </p:nvSpPr>
        <p:spPr>
          <a:xfrm>
            <a:off x="6840237" y="3746522"/>
            <a:ext cx="5063071" cy="246221"/>
          </a:xfrm>
          <a:prstGeom prst="rect">
            <a:avLst/>
          </a:prstGeom>
        </p:spPr>
        <p:txBody>
          <a:bodyPr wrap="square">
            <a:spAutoFit/>
          </a:bodyPr>
          <a:lstStyle/>
          <a:p>
            <a:pPr>
              <a:spcAft>
                <a:spcPts val="0"/>
              </a:spcAft>
            </a:pPr>
            <a:r>
              <a:rPr lang="cs-CZ" sz="1000" dirty="0">
                <a:solidFill>
                  <a:schemeClr val="bg1"/>
                </a:solidFill>
                <a:latin typeface="Calibri" panose="020F0502020204030204" pitchFamily="34" charset="0"/>
                <a:ea typeface="Calibri" panose="020F0502020204030204" pitchFamily="34" charset="0"/>
              </a:rPr>
              <a:t>83,8%              85,3%              79,9%              82,3%              82,2%               82,9%              83,3%                       </a:t>
            </a:r>
          </a:p>
        </p:txBody>
      </p:sp>
      <p:pic>
        <p:nvPicPr>
          <p:cNvPr id="3" name="Obrázek 2">
            <a:extLst>
              <a:ext uri="{FF2B5EF4-FFF2-40B4-BE49-F238E27FC236}">
                <a16:creationId xmlns:a16="http://schemas.microsoft.com/office/drawing/2014/main" id="{513B1E62-23B3-4D5B-89F0-90F95824F7B5}"/>
              </a:ext>
            </a:extLst>
          </p:cNvPr>
          <p:cNvPicPr>
            <a:picLocks noChangeAspect="1"/>
          </p:cNvPicPr>
          <p:nvPr/>
        </p:nvPicPr>
        <p:blipFill>
          <a:blip r:embed="rId2"/>
          <a:stretch>
            <a:fillRect/>
          </a:stretch>
        </p:blipFill>
        <p:spPr>
          <a:xfrm>
            <a:off x="4289581" y="6104488"/>
            <a:ext cx="4505954" cy="219106"/>
          </a:xfrm>
          <a:prstGeom prst="rect">
            <a:avLst/>
          </a:prstGeom>
        </p:spPr>
      </p:pic>
      <p:sp>
        <p:nvSpPr>
          <p:cNvPr id="37" name="Obdélník 36">
            <a:extLst>
              <a:ext uri="{FF2B5EF4-FFF2-40B4-BE49-F238E27FC236}">
                <a16:creationId xmlns:a16="http://schemas.microsoft.com/office/drawing/2014/main" id="{497D2C4D-F1E1-4630-BD4B-6204A69EAD1F}"/>
              </a:ext>
            </a:extLst>
          </p:cNvPr>
          <p:cNvSpPr/>
          <p:nvPr/>
        </p:nvSpPr>
        <p:spPr>
          <a:xfrm>
            <a:off x="6840237" y="3746522"/>
            <a:ext cx="5063071" cy="246221"/>
          </a:xfrm>
          <a:prstGeom prst="rect">
            <a:avLst/>
          </a:prstGeom>
        </p:spPr>
        <p:txBody>
          <a:bodyPr wrap="square">
            <a:spAutoFit/>
          </a:bodyPr>
          <a:lstStyle/>
          <a:p>
            <a:pPr>
              <a:spcAft>
                <a:spcPts val="0"/>
              </a:spcAft>
            </a:pPr>
            <a:r>
              <a:rPr lang="cs-CZ" sz="1000" dirty="0">
                <a:solidFill>
                  <a:schemeClr val="bg1"/>
                </a:solidFill>
                <a:latin typeface="Calibri" panose="020F0502020204030204" pitchFamily="34" charset="0"/>
                <a:ea typeface="Calibri" panose="020F0502020204030204" pitchFamily="34" charset="0"/>
              </a:rPr>
              <a:t>83,8%              85,3%              79,9%              82,3%              82,2%               82,9%              83,3%                       </a:t>
            </a:r>
          </a:p>
        </p:txBody>
      </p:sp>
      <p:sp>
        <p:nvSpPr>
          <p:cNvPr id="40" name="TextBox 7">
            <a:extLst>
              <a:ext uri="{FF2B5EF4-FFF2-40B4-BE49-F238E27FC236}">
                <a16:creationId xmlns:a16="http://schemas.microsoft.com/office/drawing/2014/main" id="{C8B09544-E528-43B8-92BE-3BC2A6370A42}"/>
              </a:ext>
            </a:extLst>
          </p:cNvPr>
          <p:cNvSpPr txBox="1"/>
          <p:nvPr/>
        </p:nvSpPr>
        <p:spPr>
          <a:xfrm>
            <a:off x="154920" y="1096200"/>
            <a:ext cx="5589734" cy="300085"/>
          </a:xfrm>
          <a:prstGeom prst="rect">
            <a:avLst/>
          </a:prstGeom>
          <a:noFill/>
          <a:ln>
            <a:noFill/>
          </a:ln>
        </p:spPr>
        <p:txBody>
          <a:bodyPr wrap="none" rtlCol="0">
            <a:noAutofit/>
          </a:bodyPr>
          <a:lstStyle/>
          <a:p>
            <a:r>
              <a:rPr lang="cs-CZ" sz="1400" b="1" dirty="0"/>
              <a:t>Načasování prvních návštěv v rámci prenatální péče u těhotných žen </a:t>
            </a:r>
          </a:p>
          <a:p>
            <a:r>
              <a:rPr lang="cs-CZ" sz="1400" b="1" dirty="0"/>
              <a:t>– Česká republika</a:t>
            </a:r>
            <a:endParaRPr lang="en-US" sz="1400" b="1" dirty="0"/>
          </a:p>
        </p:txBody>
      </p:sp>
      <p:graphicFrame>
        <p:nvGraphicFramePr>
          <p:cNvPr id="42" name="Graf 41">
            <a:extLst>
              <a:ext uri="{FF2B5EF4-FFF2-40B4-BE49-F238E27FC236}">
                <a16:creationId xmlns:a16="http://schemas.microsoft.com/office/drawing/2014/main" id="{9832FDEB-9152-43E9-B6A4-C66A189E0A71}"/>
              </a:ext>
            </a:extLst>
          </p:cNvPr>
          <p:cNvGraphicFramePr>
            <a:graphicFrameLocks/>
          </p:cNvGraphicFramePr>
          <p:nvPr/>
        </p:nvGraphicFramePr>
        <p:xfrm>
          <a:off x="-51390" y="1584939"/>
          <a:ext cx="6418686" cy="47287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7">
            <a:extLst>
              <a:ext uri="{FF2B5EF4-FFF2-40B4-BE49-F238E27FC236}">
                <a16:creationId xmlns:a16="http://schemas.microsoft.com/office/drawing/2014/main" id="{DFC51174-A01B-4597-AC98-61B3F2B9698B}"/>
              </a:ext>
            </a:extLst>
          </p:cNvPr>
          <p:cNvSpPr txBox="1"/>
          <p:nvPr/>
        </p:nvSpPr>
        <p:spPr>
          <a:xfrm>
            <a:off x="6378211" y="1096200"/>
            <a:ext cx="6120775" cy="774700"/>
          </a:xfrm>
          <a:prstGeom prst="rect">
            <a:avLst/>
          </a:prstGeom>
          <a:noFill/>
          <a:ln>
            <a:noFill/>
          </a:ln>
        </p:spPr>
        <p:txBody>
          <a:bodyPr wrap="none" rtlCol="0">
            <a:noAutofit/>
          </a:bodyPr>
          <a:lstStyle/>
          <a:p>
            <a:r>
              <a:rPr lang="cs-CZ" sz="1400" b="1" dirty="0"/>
              <a:t>Načasování prvních návštěv v rámci prenatální péče u těhotných žen </a:t>
            </a:r>
          </a:p>
          <a:p>
            <a:r>
              <a:rPr lang="cs-CZ" sz="1400" b="1" dirty="0"/>
              <a:t>– Královehradecký kraj</a:t>
            </a:r>
            <a:endParaRPr lang="en-US" sz="1400" b="1" dirty="0"/>
          </a:p>
        </p:txBody>
      </p:sp>
      <p:graphicFrame>
        <p:nvGraphicFramePr>
          <p:cNvPr id="13" name="Graf 12">
            <a:extLst>
              <a:ext uri="{FF2B5EF4-FFF2-40B4-BE49-F238E27FC236}">
                <a16:creationId xmlns:a16="http://schemas.microsoft.com/office/drawing/2014/main" id="{64277398-F51A-4BC5-8CCE-470FD645EE9D}"/>
              </a:ext>
            </a:extLst>
          </p:cNvPr>
          <p:cNvGraphicFramePr>
            <a:graphicFrameLocks/>
          </p:cNvGraphicFramePr>
          <p:nvPr/>
        </p:nvGraphicFramePr>
        <p:xfrm>
          <a:off x="5960240" y="1509368"/>
          <a:ext cx="6418686" cy="4728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9314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171B212-F32B-4955-9A11-52E8B2664444}"/>
              </a:ext>
            </a:extLst>
          </p:cNvPr>
          <p:cNvSpPr>
            <a:spLocks noGrp="1"/>
          </p:cNvSpPr>
          <p:nvPr>
            <p:ph type="title"/>
          </p:nvPr>
        </p:nvSpPr>
        <p:spPr>
          <a:xfrm>
            <a:off x="452490" y="1382511"/>
            <a:ext cx="5246408" cy="1404481"/>
          </a:xfrm>
        </p:spPr>
        <p:txBody>
          <a:bodyPr/>
          <a:lstStyle/>
          <a:p>
            <a:r>
              <a:rPr lang="cs-CZ" dirty="0"/>
              <a:t>„ZDRAVÍ 2030“</a:t>
            </a:r>
            <a:br>
              <a:rPr lang="cs-CZ" dirty="0"/>
            </a:br>
            <a:r>
              <a:rPr lang="cs-CZ" dirty="0"/>
              <a:t>– analytická studie </a:t>
            </a:r>
          </a:p>
        </p:txBody>
      </p:sp>
      <p:sp>
        <p:nvSpPr>
          <p:cNvPr id="2" name="Text Placeholder 1"/>
          <p:cNvSpPr>
            <a:spLocks noGrp="1"/>
          </p:cNvSpPr>
          <p:nvPr>
            <p:ph type="body" sz="quarter" idx="10"/>
          </p:nvPr>
        </p:nvSpPr>
        <p:spPr/>
        <p:txBody>
          <a:bodyPr/>
          <a:lstStyle/>
          <a:p>
            <a:r>
              <a:rPr lang="en-US" dirty="0" err="1"/>
              <a:t>Demografické</a:t>
            </a:r>
            <a:r>
              <a:rPr lang="en-US" dirty="0"/>
              <a:t> a </a:t>
            </a:r>
            <a:r>
              <a:rPr lang="en-US" dirty="0" err="1"/>
              <a:t>socioekonomické</a:t>
            </a:r>
            <a:r>
              <a:rPr lang="en-US" dirty="0"/>
              <a:t> </a:t>
            </a:r>
            <a:r>
              <a:rPr lang="en-US" dirty="0" err="1"/>
              <a:t>faktory</a:t>
            </a:r>
            <a:endParaRPr lang="en-US" dirty="0"/>
          </a:p>
          <a:p>
            <a:r>
              <a:rPr lang="en-US" dirty="0" err="1"/>
              <a:t>determinující</a:t>
            </a:r>
            <a:r>
              <a:rPr lang="en-US" dirty="0"/>
              <a:t> </a:t>
            </a:r>
            <a:r>
              <a:rPr lang="en-US" dirty="0" err="1"/>
              <a:t>vývoj</a:t>
            </a:r>
            <a:r>
              <a:rPr lang="en-US" dirty="0"/>
              <a:t> </a:t>
            </a:r>
            <a:r>
              <a:rPr lang="en-US" dirty="0" err="1"/>
              <a:t>potřeb</a:t>
            </a:r>
            <a:r>
              <a:rPr lang="en-US" dirty="0"/>
              <a:t> </a:t>
            </a:r>
            <a:r>
              <a:rPr lang="en-US" dirty="0" err="1"/>
              <a:t>zdravotní</a:t>
            </a:r>
            <a:r>
              <a:rPr lang="en-US" dirty="0"/>
              <a:t> </a:t>
            </a:r>
            <a:r>
              <a:rPr lang="en-US" dirty="0" err="1"/>
              <a:t>péče</a:t>
            </a:r>
            <a:endParaRPr lang="en-US" dirty="0"/>
          </a:p>
        </p:txBody>
      </p:sp>
    </p:spTree>
    <p:extLst>
      <p:ext uri="{BB962C8B-B14F-4D97-AF65-F5344CB8AC3E}">
        <p14:creationId xmlns:p14="http://schemas.microsoft.com/office/powerpoint/2010/main" val="3076526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1492" y="622947"/>
            <a:ext cx="1553952"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12" name="Obdélník 11">
            <a:extLst>
              <a:ext uri="{FF2B5EF4-FFF2-40B4-BE49-F238E27FC236}">
                <a16:creationId xmlns:a16="http://schemas.microsoft.com/office/drawing/2014/main" id="{194AB54E-6761-44A4-A52F-B37F9B332B9D}"/>
              </a:ext>
            </a:extLst>
          </p:cNvPr>
          <p:cNvSpPr/>
          <p:nvPr/>
        </p:nvSpPr>
        <p:spPr>
          <a:xfrm>
            <a:off x="258290" y="5324407"/>
            <a:ext cx="11675421" cy="830997"/>
          </a:xfrm>
          <a:prstGeom prst="rect">
            <a:avLst/>
          </a:prstGeom>
        </p:spPr>
        <p:txBody>
          <a:bodyPr wrap="square">
            <a:spAutoFit/>
          </a:bodyPr>
          <a:lstStyle/>
          <a:p>
            <a:pPr>
              <a:spcAft>
                <a:spcPts val="0"/>
              </a:spcAft>
            </a:pPr>
            <a:r>
              <a:rPr lang="cs-CZ" sz="1200" dirty="0">
                <a:latin typeface="Calibri" panose="020F0502020204030204" pitchFamily="34" charset="0"/>
                <a:ea typeface="Calibri" panose="020F0502020204030204" pitchFamily="34" charset="0"/>
              </a:rPr>
              <a:t>Z rozložení věkově specifických měr plodnosti je patrné snižování intenzity plodnosti žen v nižších věkových kategoriích a celkový posun porodnosti do vyššího věku. V posledních dvou letech dochází ke koncentrace maximálních měr plodnosti okolo věku 30 let. Stoupající věk rodiček je dlouhodobým problémem nejen České republiky, ale celého vyspělého světa. V důsledku vyššího věku rodiček dochází k nárůstu rizika výskytu komplikací v těhotenství a za porodu, ke zvyšování rizika výskytu vícečetných těhotenství a také k nárůstu rizika výskytu vrozených onemocnění plodu. Všechny tyto problémy a rizikové faktory samozřejmě znamenají také zvyšující se náklady na péči o těhotné a novorozence.</a:t>
            </a:r>
          </a:p>
        </p:txBody>
      </p:sp>
      <p:sp>
        <p:nvSpPr>
          <p:cNvPr id="2" name="TextovéPole 1"/>
          <p:cNvSpPr txBox="1"/>
          <p:nvPr/>
        </p:nvSpPr>
        <p:spPr>
          <a:xfrm>
            <a:off x="4827329" y="1529820"/>
            <a:ext cx="1296024" cy="646331"/>
          </a:xfrm>
          <a:prstGeom prst="rect">
            <a:avLst/>
          </a:prstGeom>
          <a:noFill/>
        </p:spPr>
        <p:txBody>
          <a:bodyPr wrap="square" rtlCol="0">
            <a:spAutoFit/>
          </a:bodyPr>
          <a:lstStyle/>
          <a:p>
            <a:r>
              <a:rPr lang="cs-CZ" sz="1200" b="1" dirty="0"/>
              <a:t>2000: N= 90 910</a:t>
            </a:r>
          </a:p>
          <a:p>
            <a:r>
              <a:rPr lang="cs-CZ" sz="1200" b="1" dirty="0"/>
              <a:t>2010: N= 117 153</a:t>
            </a:r>
          </a:p>
          <a:p>
            <a:r>
              <a:rPr lang="cs-CZ" sz="1200" b="1" dirty="0"/>
              <a:t>2018: N= 114 036</a:t>
            </a:r>
          </a:p>
        </p:txBody>
      </p:sp>
      <p:sp>
        <p:nvSpPr>
          <p:cNvPr id="3" name="TextovéPole 2">
            <a:extLst>
              <a:ext uri="{FF2B5EF4-FFF2-40B4-BE49-F238E27FC236}">
                <a16:creationId xmlns:a16="http://schemas.microsoft.com/office/drawing/2014/main" id="{D870CBF9-B1A2-4BE3-8CE5-0F53AF27C0AF}"/>
              </a:ext>
            </a:extLst>
          </p:cNvPr>
          <p:cNvSpPr txBox="1"/>
          <p:nvPr/>
        </p:nvSpPr>
        <p:spPr>
          <a:xfrm rot="16200000">
            <a:off x="5371659" y="2939531"/>
            <a:ext cx="1584152" cy="276999"/>
          </a:xfrm>
          <a:prstGeom prst="rect">
            <a:avLst/>
          </a:prstGeom>
          <a:noFill/>
        </p:spPr>
        <p:txBody>
          <a:bodyPr wrap="none" rtlCol="0">
            <a:spAutoFit/>
          </a:bodyPr>
          <a:lstStyle/>
          <a:p>
            <a:r>
              <a:rPr lang="cs-CZ" sz="1200" b="1" dirty="0"/>
              <a:t>Počet živě narozených</a:t>
            </a:r>
          </a:p>
        </p:txBody>
      </p:sp>
      <p:sp>
        <p:nvSpPr>
          <p:cNvPr id="4" name="Title 3"/>
          <p:cNvSpPr>
            <a:spLocks noGrp="1"/>
          </p:cNvSpPr>
          <p:nvPr>
            <p:ph type="title"/>
          </p:nvPr>
        </p:nvSpPr>
        <p:spPr/>
        <p:txBody>
          <a:bodyPr>
            <a:normAutofit/>
          </a:bodyPr>
          <a:lstStyle/>
          <a:p>
            <a:r>
              <a:rPr lang="en-US" dirty="0" err="1"/>
              <a:t>Charakteristika</a:t>
            </a:r>
            <a:r>
              <a:rPr lang="en-US" dirty="0"/>
              <a:t> </a:t>
            </a:r>
            <a:r>
              <a:rPr lang="en-US" dirty="0" err="1"/>
              <a:t>matek</a:t>
            </a:r>
            <a:r>
              <a:rPr lang="en-US" dirty="0"/>
              <a:t>: </a:t>
            </a:r>
            <a:r>
              <a:rPr lang="en-US" dirty="0" err="1"/>
              <a:t>věk</a:t>
            </a:r>
            <a:endParaRPr lang="en-US" dirty="0"/>
          </a:p>
        </p:txBody>
      </p:sp>
      <p:graphicFrame>
        <p:nvGraphicFramePr>
          <p:cNvPr id="19" name="Graf 18">
            <a:extLst>
              <a:ext uri="{FF2B5EF4-FFF2-40B4-BE49-F238E27FC236}">
                <a16:creationId xmlns:a16="http://schemas.microsoft.com/office/drawing/2014/main" id="{00000000-0008-0000-0500-000004000000}"/>
              </a:ext>
            </a:extLst>
          </p:cNvPr>
          <p:cNvGraphicFramePr>
            <a:graphicFrameLocks/>
          </p:cNvGraphicFramePr>
          <p:nvPr/>
        </p:nvGraphicFramePr>
        <p:xfrm>
          <a:off x="126802" y="1065895"/>
          <a:ext cx="6036933" cy="4179906"/>
        </p:xfrm>
        <a:graphic>
          <a:graphicData uri="http://schemas.openxmlformats.org/drawingml/2006/chart">
            <c:chart xmlns:c="http://schemas.openxmlformats.org/drawingml/2006/chart" xmlns:r="http://schemas.openxmlformats.org/officeDocument/2006/relationships" r:id="rId2"/>
          </a:graphicData>
        </a:graphic>
      </p:graphicFrame>
      <p:pic>
        <p:nvPicPr>
          <p:cNvPr id="5" name="Obrázek 4">
            <a:extLst>
              <a:ext uri="{FF2B5EF4-FFF2-40B4-BE49-F238E27FC236}">
                <a16:creationId xmlns:a16="http://schemas.microsoft.com/office/drawing/2014/main" id="{368F4F03-98EE-4F06-8B96-1E8CCE43C13E}"/>
              </a:ext>
            </a:extLst>
          </p:cNvPr>
          <p:cNvPicPr>
            <a:picLocks noChangeAspect="1"/>
          </p:cNvPicPr>
          <p:nvPr/>
        </p:nvPicPr>
        <p:blipFill>
          <a:blip r:embed="rId3"/>
          <a:stretch>
            <a:fillRect/>
          </a:stretch>
        </p:blipFill>
        <p:spPr>
          <a:xfrm>
            <a:off x="4717317" y="5081597"/>
            <a:ext cx="3353268" cy="219106"/>
          </a:xfrm>
          <a:prstGeom prst="rect">
            <a:avLst/>
          </a:prstGeom>
        </p:spPr>
      </p:pic>
      <p:sp>
        <p:nvSpPr>
          <p:cNvPr id="15" name="TextBox 7">
            <a:extLst>
              <a:ext uri="{FF2B5EF4-FFF2-40B4-BE49-F238E27FC236}">
                <a16:creationId xmlns:a16="http://schemas.microsoft.com/office/drawing/2014/main" id="{2469749A-B5A4-4EEA-BFB1-2ED18B90B3B0}"/>
              </a:ext>
            </a:extLst>
          </p:cNvPr>
          <p:cNvSpPr txBox="1"/>
          <p:nvPr/>
        </p:nvSpPr>
        <p:spPr>
          <a:xfrm>
            <a:off x="84931" y="898904"/>
            <a:ext cx="12022138" cy="389154"/>
          </a:xfrm>
          <a:prstGeom prst="rect">
            <a:avLst/>
          </a:prstGeom>
          <a:noFill/>
          <a:ln>
            <a:noFill/>
          </a:ln>
        </p:spPr>
        <p:txBody>
          <a:bodyPr wrap="none" rtlCol="0">
            <a:noAutofit/>
          </a:bodyPr>
          <a:lstStyle/>
          <a:p>
            <a:pPr algn="just"/>
            <a:r>
              <a:rPr lang="cs-CZ" sz="1600" b="1" dirty="0"/>
              <a:t>Živě narození podle věku matky v roce 2000 až 2018 </a:t>
            </a:r>
            <a:r>
              <a:rPr lang="cs-CZ" sz="1600" b="1" dirty="0" smtClean="0"/>
              <a:t>v </a:t>
            </a:r>
            <a:r>
              <a:rPr lang="cs-CZ" sz="1600" b="1" dirty="0"/>
              <a:t>ČR                               Živě narození podle věku matky v roce 2000 až 2018 </a:t>
            </a:r>
            <a:r>
              <a:rPr lang="cs-CZ" sz="1600" b="1" dirty="0" smtClean="0"/>
              <a:t>v </a:t>
            </a:r>
            <a:r>
              <a:rPr lang="cs-CZ" sz="1600" b="1" dirty="0"/>
              <a:t>HKK</a:t>
            </a:r>
            <a:endParaRPr lang="en-US" sz="1600" b="1" dirty="0"/>
          </a:p>
        </p:txBody>
      </p:sp>
      <p:graphicFrame>
        <p:nvGraphicFramePr>
          <p:cNvPr id="16" name="Graf 15">
            <a:extLst>
              <a:ext uri="{FF2B5EF4-FFF2-40B4-BE49-F238E27FC236}">
                <a16:creationId xmlns:a16="http://schemas.microsoft.com/office/drawing/2014/main" id="{9029FE81-EB5A-4D7C-B618-D8A732143962}"/>
              </a:ext>
            </a:extLst>
          </p:cNvPr>
          <p:cNvGraphicFramePr>
            <a:graphicFrameLocks/>
          </p:cNvGraphicFramePr>
          <p:nvPr/>
        </p:nvGraphicFramePr>
        <p:xfrm>
          <a:off x="6172714" y="1167126"/>
          <a:ext cx="6037200" cy="41796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ovéPole 16">
            <a:extLst>
              <a:ext uri="{FF2B5EF4-FFF2-40B4-BE49-F238E27FC236}">
                <a16:creationId xmlns:a16="http://schemas.microsoft.com/office/drawing/2014/main" id="{BB8CA39D-A83E-47ED-BDA5-3CFAD311BC3F}"/>
              </a:ext>
            </a:extLst>
          </p:cNvPr>
          <p:cNvSpPr txBox="1"/>
          <p:nvPr/>
        </p:nvSpPr>
        <p:spPr>
          <a:xfrm>
            <a:off x="10521263" y="1408374"/>
            <a:ext cx="1296024" cy="830997"/>
          </a:xfrm>
          <a:prstGeom prst="rect">
            <a:avLst/>
          </a:prstGeom>
          <a:noFill/>
        </p:spPr>
        <p:txBody>
          <a:bodyPr wrap="square" rtlCol="0">
            <a:spAutoFit/>
          </a:bodyPr>
          <a:lstStyle/>
          <a:p>
            <a:r>
              <a:rPr lang="cs-CZ" sz="1200" b="1" dirty="0"/>
              <a:t>2000: N= 4 969</a:t>
            </a:r>
          </a:p>
          <a:p>
            <a:r>
              <a:rPr lang="cs-CZ" sz="1200" b="1" dirty="0"/>
              <a:t>2010: N= 6 021</a:t>
            </a:r>
          </a:p>
          <a:p>
            <a:r>
              <a:rPr lang="cs-CZ" sz="1200" b="1" dirty="0"/>
              <a:t>2018: N= 5 677</a:t>
            </a:r>
          </a:p>
          <a:p>
            <a:endParaRPr lang="cs-CZ" sz="1200" b="1" dirty="0"/>
          </a:p>
        </p:txBody>
      </p:sp>
    </p:spTree>
    <p:extLst>
      <p:ext uri="{BB962C8B-B14F-4D97-AF65-F5344CB8AC3E}">
        <p14:creationId xmlns:p14="http://schemas.microsoft.com/office/powerpoint/2010/main" val="15161970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20202" y="6241774"/>
            <a:ext cx="11571798" cy="624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5292" y="639271"/>
            <a:ext cx="1553952"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9" name="Text Box 64"/>
          <p:cNvSpPr txBox="1">
            <a:spLocks noChangeArrowheads="1"/>
          </p:cNvSpPr>
          <p:nvPr/>
        </p:nvSpPr>
        <p:spPr bwMode="auto">
          <a:xfrm>
            <a:off x="1889244" y="1088379"/>
            <a:ext cx="3986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altLang="cs-CZ" sz="1600" b="1" i="0" u="none" strike="noStrike" kern="1200" cap="none" spc="0" normalizeH="0" baseline="0" noProof="0" dirty="0">
                <a:ln>
                  <a:noFill/>
                </a:ln>
                <a:effectLst/>
                <a:uLnTx/>
                <a:uFillTx/>
                <a:latin typeface="+mn-lt"/>
                <a:ea typeface="+mn-ea"/>
                <a:cs typeface="Arial" panose="020B0604020202020204" pitchFamily="34" charset="0"/>
              </a:rPr>
              <a:t> Průměrný věk matky při narození dítěte</a:t>
            </a:r>
          </a:p>
        </p:txBody>
      </p:sp>
      <p:sp>
        <p:nvSpPr>
          <p:cNvPr id="18" name="Text Box 64"/>
          <p:cNvSpPr txBox="1">
            <a:spLocks noChangeArrowheads="1"/>
          </p:cNvSpPr>
          <p:nvPr/>
        </p:nvSpPr>
        <p:spPr bwMode="auto">
          <a:xfrm>
            <a:off x="7865143" y="1047193"/>
            <a:ext cx="3899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spcBef>
                <a:spcPct val="0"/>
              </a:spcBef>
              <a:buNone/>
              <a:defRPr/>
            </a:pPr>
            <a:r>
              <a:rPr kumimoji="0" lang="cs-CZ" altLang="cs-CZ" sz="1600" b="1" i="0" u="none" strike="noStrike" kern="1200" cap="none" spc="0" normalizeH="0" baseline="0" noProof="0" dirty="0">
                <a:ln>
                  <a:noFill/>
                </a:ln>
                <a:effectLst/>
                <a:uLnTx/>
                <a:uFillTx/>
                <a:latin typeface="+mn-lt"/>
                <a:cs typeface="Arial" panose="020B0604020202020204" pitchFamily="34" charset="0"/>
              </a:rPr>
              <a:t> Počet žen ve věkových skupinách</a:t>
            </a:r>
            <a:r>
              <a:rPr lang="cs-CZ" altLang="cs-CZ" sz="1600" b="1" dirty="0">
                <a:latin typeface="+mn-lt"/>
                <a:cs typeface="Arial" panose="020B0604020202020204" pitchFamily="34" charset="0"/>
              </a:rPr>
              <a:t> </a:t>
            </a:r>
          </a:p>
          <a:p>
            <a:pPr lvl="0" algn="ctr">
              <a:spcBef>
                <a:spcPct val="0"/>
              </a:spcBef>
              <a:buNone/>
              <a:defRPr/>
            </a:pPr>
            <a:r>
              <a:rPr lang="cs-CZ" altLang="cs-CZ" sz="1600" b="1" dirty="0">
                <a:latin typeface="+mn-lt"/>
                <a:cs typeface="Arial" panose="020B0604020202020204" pitchFamily="34" charset="0"/>
              </a:rPr>
              <a:t>k 1. 7. 2018 pro ČR</a:t>
            </a:r>
          </a:p>
        </p:txBody>
      </p:sp>
      <p:sp>
        <p:nvSpPr>
          <p:cNvPr id="14" name="Obdélník 13">
            <a:extLst>
              <a:ext uri="{FF2B5EF4-FFF2-40B4-BE49-F238E27FC236}">
                <a16:creationId xmlns:a16="http://schemas.microsoft.com/office/drawing/2014/main" id="{194AB54E-6761-44A4-A52F-B37F9B332B9D}"/>
              </a:ext>
            </a:extLst>
          </p:cNvPr>
          <p:cNvSpPr/>
          <p:nvPr/>
        </p:nvSpPr>
        <p:spPr>
          <a:xfrm>
            <a:off x="272591" y="5775964"/>
            <a:ext cx="11769399" cy="954107"/>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Průměrný věk matek v ČR dlouhodobě narůstá, v roce 2018 dosáhnul hranice 30 let, průměrný věk při prvním porodu je 28,4 let. Tato průměrná hodnota má však významnou variabilitu a zejména ve velkých městech přesahuje i hodnotu 32–33 let. Kromě rizik, která sebou tento vývoj nese pro zdraví matek a dětí, má daný vývoj významné demografické konsekvence. V důsledku odkládaných prvních porodů do vyššího věku matky a v důsledku poklesu porodnosti v období před a na přelomu tisíciletí klesl v ČR počet žen ve věkových kohortách 10–20 let. Průměrný věk matek v Královehradeckém kraji je  vyšší než v celé ČR.</a:t>
            </a:r>
          </a:p>
        </p:txBody>
      </p:sp>
      <p:cxnSp>
        <p:nvCxnSpPr>
          <p:cNvPr id="5" name="Přímá spojnice 4"/>
          <p:cNvCxnSpPr/>
          <p:nvPr/>
        </p:nvCxnSpPr>
        <p:spPr>
          <a:xfrm>
            <a:off x="1510682" y="1948901"/>
            <a:ext cx="549156" cy="0"/>
          </a:xfrm>
          <a:prstGeom prst="line">
            <a:avLst/>
          </a:prstGeom>
          <a:ln w="28575">
            <a:solidFill>
              <a:srgbClr val="D71440"/>
            </a:solidFill>
            <a:prstDash val="dash"/>
          </a:ln>
        </p:spPr>
        <p:style>
          <a:lnRef idx="1">
            <a:schemeClr val="accent1"/>
          </a:lnRef>
          <a:fillRef idx="0">
            <a:schemeClr val="accent1"/>
          </a:fillRef>
          <a:effectRef idx="0">
            <a:schemeClr val="accent1"/>
          </a:effectRef>
          <a:fontRef idx="minor">
            <a:schemeClr val="tx1"/>
          </a:fontRef>
        </p:style>
      </p:cxnSp>
      <p:sp>
        <p:nvSpPr>
          <p:cNvPr id="16" name="TextBox 6"/>
          <p:cNvSpPr txBox="1"/>
          <p:nvPr/>
        </p:nvSpPr>
        <p:spPr>
          <a:xfrm>
            <a:off x="2136033" y="1794240"/>
            <a:ext cx="1550168" cy="307777"/>
          </a:xfrm>
          <a:prstGeom prst="rect">
            <a:avLst/>
          </a:prstGeom>
          <a:noFill/>
        </p:spPr>
        <p:txBody>
          <a:bodyPr wrap="none" rtlCol="0">
            <a:spAutoFit/>
          </a:bodyPr>
          <a:lstStyle/>
          <a:p>
            <a:r>
              <a:rPr lang="cs-CZ" sz="1400" dirty="0"/>
              <a:t>Průměrný věk v ČR</a:t>
            </a:r>
            <a:endParaRPr lang="en-US" sz="1400" dirty="0"/>
          </a:p>
        </p:txBody>
      </p:sp>
      <p:cxnSp>
        <p:nvCxnSpPr>
          <p:cNvPr id="21" name="Přímá spojnice 20"/>
          <p:cNvCxnSpPr>
            <a:cxnSpLocks/>
          </p:cNvCxnSpPr>
          <p:nvPr/>
        </p:nvCxnSpPr>
        <p:spPr>
          <a:xfrm>
            <a:off x="3969718" y="1948901"/>
            <a:ext cx="549156" cy="0"/>
          </a:xfrm>
          <a:prstGeom prst="line">
            <a:avLst/>
          </a:prstGeom>
          <a:ln w="28575">
            <a:solidFill>
              <a:srgbClr val="959595"/>
            </a:solidFill>
            <a:prstDash val="dash"/>
          </a:ln>
        </p:spPr>
        <p:style>
          <a:lnRef idx="1">
            <a:schemeClr val="accent1"/>
          </a:lnRef>
          <a:fillRef idx="0">
            <a:schemeClr val="accent1"/>
          </a:fillRef>
          <a:effectRef idx="0">
            <a:schemeClr val="accent1"/>
          </a:effectRef>
          <a:fontRef idx="minor">
            <a:schemeClr val="tx1"/>
          </a:fontRef>
        </p:style>
      </p:cxnSp>
      <p:sp>
        <p:nvSpPr>
          <p:cNvPr id="23" name="TextBox 6"/>
          <p:cNvSpPr txBox="1"/>
          <p:nvPr/>
        </p:nvSpPr>
        <p:spPr>
          <a:xfrm>
            <a:off x="4594375" y="1825941"/>
            <a:ext cx="2225289" cy="307777"/>
          </a:xfrm>
          <a:prstGeom prst="rect">
            <a:avLst/>
          </a:prstGeom>
          <a:noFill/>
        </p:spPr>
        <p:txBody>
          <a:bodyPr wrap="none" rtlCol="0">
            <a:spAutoFit/>
          </a:bodyPr>
          <a:lstStyle/>
          <a:p>
            <a:r>
              <a:rPr lang="cs-CZ" sz="1400" dirty="0"/>
              <a:t>Věk při prvním porodu v	ČR</a:t>
            </a:r>
            <a:endParaRPr lang="en-US" sz="1400" dirty="0"/>
          </a:p>
        </p:txBody>
      </p:sp>
      <p:cxnSp>
        <p:nvCxnSpPr>
          <p:cNvPr id="19" name="Přímá spojnice 18"/>
          <p:cNvCxnSpPr/>
          <p:nvPr/>
        </p:nvCxnSpPr>
        <p:spPr>
          <a:xfrm>
            <a:off x="1510682" y="1646012"/>
            <a:ext cx="549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a:off x="3969718" y="1641162"/>
            <a:ext cx="5491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err="1"/>
              <a:t>Průměrný</a:t>
            </a:r>
            <a:r>
              <a:rPr lang="en-US" dirty="0"/>
              <a:t> </a:t>
            </a:r>
            <a:r>
              <a:rPr lang="en-US" dirty="0" err="1"/>
              <a:t>věk</a:t>
            </a:r>
            <a:r>
              <a:rPr lang="en-US" dirty="0"/>
              <a:t> </a:t>
            </a:r>
            <a:r>
              <a:rPr lang="en-US" dirty="0" err="1"/>
              <a:t>matky</a:t>
            </a:r>
            <a:r>
              <a:rPr lang="en-US" dirty="0"/>
              <a:t> </a:t>
            </a:r>
            <a:r>
              <a:rPr lang="en-US" dirty="0" err="1"/>
              <a:t>při</a:t>
            </a:r>
            <a:r>
              <a:rPr lang="en-US" dirty="0"/>
              <a:t> </a:t>
            </a:r>
            <a:r>
              <a:rPr lang="en-US" dirty="0" err="1"/>
              <a:t>narození</a:t>
            </a:r>
            <a:r>
              <a:rPr lang="en-US" dirty="0"/>
              <a:t> </a:t>
            </a:r>
            <a:r>
              <a:rPr lang="en-US" dirty="0" err="1"/>
              <a:t>dítěte</a:t>
            </a:r>
            <a:r>
              <a:rPr lang="en-US" dirty="0"/>
              <a:t>: </a:t>
            </a:r>
            <a:r>
              <a:rPr lang="en-US" dirty="0" err="1"/>
              <a:t>vývoj</a:t>
            </a:r>
            <a:r>
              <a:rPr lang="en-US" dirty="0"/>
              <a:t> v </a:t>
            </a:r>
            <a:r>
              <a:rPr lang="en-US" dirty="0" err="1"/>
              <a:t>čase</a:t>
            </a:r>
            <a:endParaRPr lang="en-US" dirty="0"/>
          </a:p>
        </p:txBody>
      </p:sp>
      <p:graphicFrame>
        <p:nvGraphicFramePr>
          <p:cNvPr id="34" name="Graf 33">
            <a:extLst>
              <a:ext uri="{FF2B5EF4-FFF2-40B4-BE49-F238E27FC236}">
                <a16:creationId xmlns:a16="http://schemas.microsoft.com/office/drawing/2014/main" id="{10BB619F-F3E5-4082-A645-D243B874813A}"/>
              </a:ext>
            </a:extLst>
          </p:cNvPr>
          <p:cNvGraphicFramePr>
            <a:graphicFrameLocks/>
          </p:cNvGraphicFramePr>
          <p:nvPr>
            <p:extLst>
              <p:ext uri="{D42A27DB-BD31-4B8C-83A1-F6EECF244321}">
                <p14:modId xmlns:p14="http://schemas.microsoft.com/office/powerpoint/2010/main" val="1004663277"/>
              </p:ext>
            </p:extLst>
          </p:nvPr>
        </p:nvGraphicFramePr>
        <p:xfrm>
          <a:off x="7746125" y="1438746"/>
          <a:ext cx="4295865" cy="2028607"/>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Box 6">
            <a:extLst>
              <a:ext uri="{FF2B5EF4-FFF2-40B4-BE49-F238E27FC236}">
                <a16:creationId xmlns:a16="http://schemas.microsoft.com/office/drawing/2014/main" id="{299301C5-F760-4CC0-9E4D-61B00E52802E}"/>
              </a:ext>
            </a:extLst>
          </p:cNvPr>
          <p:cNvSpPr txBox="1"/>
          <p:nvPr/>
        </p:nvSpPr>
        <p:spPr>
          <a:xfrm>
            <a:off x="2136033" y="1472548"/>
            <a:ext cx="1654364" cy="307777"/>
          </a:xfrm>
          <a:prstGeom prst="rect">
            <a:avLst/>
          </a:prstGeom>
          <a:noFill/>
        </p:spPr>
        <p:txBody>
          <a:bodyPr wrap="none" rtlCol="0">
            <a:spAutoFit/>
          </a:bodyPr>
          <a:lstStyle/>
          <a:p>
            <a:r>
              <a:rPr lang="cs-CZ" sz="1400" dirty="0"/>
              <a:t>Průměrný věk v HKK</a:t>
            </a:r>
            <a:endParaRPr lang="en-US" sz="1400" dirty="0"/>
          </a:p>
        </p:txBody>
      </p:sp>
      <p:sp>
        <p:nvSpPr>
          <p:cNvPr id="30" name="TextBox 6">
            <a:extLst>
              <a:ext uri="{FF2B5EF4-FFF2-40B4-BE49-F238E27FC236}">
                <a16:creationId xmlns:a16="http://schemas.microsoft.com/office/drawing/2014/main" id="{54F0D897-0CE2-408B-9C19-9203B5100C73}"/>
              </a:ext>
            </a:extLst>
          </p:cNvPr>
          <p:cNvSpPr txBox="1"/>
          <p:nvPr/>
        </p:nvSpPr>
        <p:spPr>
          <a:xfrm>
            <a:off x="4594375" y="1493270"/>
            <a:ext cx="2280881" cy="307777"/>
          </a:xfrm>
          <a:prstGeom prst="rect">
            <a:avLst/>
          </a:prstGeom>
          <a:noFill/>
        </p:spPr>
        <p:txBody>
          <a:bodyPr wrap="none" rtlCol="0">
            <a:spAutoFit/>
          </a:bodyPr>
          <a:lstStyle/>
          <a:p>
            <a:r>
              <a:rPr lang="cs-CZ" sz="1400" dirty="0"/>
              <a:t>Věk při prvním porodu v HKK</a:t>
            </a:r>
            <a:endParaRPr lang="en-US" sz="1400" dirty="0"/>
          </a:p>
        </p:txBody>
      </p:sp>
      <p:sp>
        <p:nvSpPr>
          <p:cNvPr id="31" name="Text Box 64">
            <a:extLst>
              <a:ext uri="{FF2B5EF4-FFF2-40B4-BE49-F238E27FC236}">
                <a16:creationId xmlns:a16="http://schemas.microsoft.com/office/drawing/2014/main" id="{40A344F7-2195-458B-B899-C1393F2AE172}"/>
              </a:ext>
            </a:extLst>
          </p:cNvPr>
          <p:cNvSpPr txBox="1">
            <a:spLocks noChangeArrowheads="1"/>
          </p:cNvSpPr>
          <p:nvPr/>
        </p:nvSpPr>
        <p:spPr bwMode="auto">
          <a:xfrm>
            <a:off x="7944126" y="3304624"/>
            <a:ext cx="3899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spcBef>
                <a:spcPct val="0"/>
              </a:spcBef>
              <a:buNone/>
              <a:defRPr/>
            </a:pPr>
            <a:r>
              <a:rPr kumimoji="0" lang="cs-CZ" altLang="cs-CZ" sz="1600" b="1" i="0" u="none" strike="noStrike" kern="1200" cap="none" spc="0" normalizeH="0" baseline="0" noProof="0" dirty="0">
                <a:ln>
                  <a:noFill/>
                </a:ln>
                <a:effectLst/>
                <a:uLnTx/>
                <a:uFillTx/>
                <a:latin typeface="+mn-lt"/>
                <a:cs typeface="Arial" panose="020B0604020202020204" pitchFamily="34" charset="0"/>
              </a:rPr>
              <a:t> Počet žen ve věkových skupinách</a:t>
            </a:r>
            <a:r>
              <a:rPr lang="cs-CZ" altLang="cs-CZ" sz="1600" b="1" dirty="0">
                <a:latin typeface="+mn-lt"/>
                <a:cs typeface="Arial" panose="020B0604020202020204" pitchFamily="34" charset="0"/>
              </a:rPr>
              <a:t> </a:t>
            </a:r>
          </a:p>
          <a:p>
            <a:pPr lvl="0" algn="ctr">
              <a:spcBef>
                <a:spcPct val="0"/>
              </a:spcBef>
              <a:buNone/>
              <a:defRPr/>
            </a:pPr>
            <a:r>
              <a:rPr lang="cs-CZ" altLang="cs-CZ" sz="1600" b="1" dirty="0">
                <a:latin typeface="+mn-lt"/>
                <a:cs typeface="Arial" panose="020B0604020202020204" pitchFamily="34" charset="0"/>
              </a:rPr>
              <a:t>k 1. 7. 2018 pro Královehradecký kraj</a:t>
            </a:r>
          </a:p>
        </p:txBody>
      </p:sp>
      <p:graphicFrame>
        <p:nvGraphicFramePr>
          <p:cNvPr id="33" name="Graf 32">
            <a:extLst>
              <a:ext uri="{FF2B5EF4-FFF2-40B4-BE49-F238E27FC236}">
                <a16:creationId xmlns:a16="http://schemas.microsoft.com/office/drawing/2014/main" id="{9F237AA4-6C60-4798-BA99-DC6707D0EF17}"/>
              </a:ext>
            </a:extLst>
          </p:cNvPr>
          <p:cNvGraphicFramePr>
            <a:graphicFrameLocks/>
          </p:cNvGraphicFramePr>
          <p:nvPr>
            <p:extLst>
              <p:ext uri="{D42A27DB-BD31-4B8C-83A1-F6EECF244321}">
                <p14:modId xmlns:p14="http://schemas.microsoft.com/office/powerpoint/2010/main" val="3782001928"/>
              </p:ext>
            </p:extLst>
          </p:nvPr>
        </p:nvGraphicFramePr>
        <p:xfrm>
          <a:off x="478457" y="2079320"/>
          <a:ext cx="6352939" cy="36903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Graf 34">
            <a:extLst>
              <a:ext uri="{FF2B5EF4-FFF2-40B4-BE49-F238E27FC236}">
                <a16:creationId xmlns:a16="http://schemas.microsoft.com/office/drawing/2014/main" id="{5AC17C47-A7FF-42B0-943B-24758F23EF16}"/>
              </a:ext>
            </a:extLst>
          </p:cNvPr>
          <p:cNvGraphicFramePr>
            <a:graphicFrameLocks/>
          </p:cNvGraphicFramePr>
          <p:nvPr>
            <p:extLst>
              <p:ext uri="{D42A27DB-BD31-4B8C-83A1-F6EECF244321}">
                <p14:modId xmlns:p14="http://schemas.microsoft.com/office/powerpoint/2010/main" val="1877888018"/>
              </p:ext>
            </p:extLst>
          </p:nvPr>
        </p:nvGraphicFramePr>
        <p:xfrm>
          <a:off x="7623543" y="3889399"/>
          <a:ext cx="4295866" cy="18761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92380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EA328CEC-C272-456D-B936-D7E722870E2A}"/>
              </a:ext>
            </a:extLst>
          </p:cNvPr>
          <p:cNvSpPr txBox="1">
            <a:spLocks/>
          </p:cNvSpPr>
          <p:nvPr/>
        </p:nvSpPr>
        <p:spPr>
          <a:xfrm>
            <a:off x="342639" y="5685180"/>
            <a:ext cx="11297133" cy="774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3200" b="1" dirty="0">
              <a:solidFill>
                <a:srgbClr val="F6063C"/>
              </a:solidFill>
              <a:effectLst>
                <a:outerShdw blurRad="38100" dist="38100" dir="2700000" algn="tl">
                  <a:srgbClr val="000000">
                    <a:alpha val="43137"/>
                  </a:srgbClr>
                </a:outerShdw>
              </a:effectLst>
            </a:endParaRPr>
          </a:p>
        </p:txBody>
      </p:sp>
      <p:sp>
        <p:nvSpPr>
          <p:cNvPr id="7" name="TextBox 6"/>
          <p:cNvSpPr txBox="1"/>
          <p:nvPr/>
        </p:nvSpPr>
        <p:spPr>
          <a:xfrm>
            <a:off x="392442" y="622947"/>
            <a:ext cx="2484334" cy="307777"/>
          </a:xfrm>
          <a:prstGeom prst="rect">
            <a:avLst/>
          </a:prstGeom>
          <a:noFill/>
        </p:spPr>
        <p:txBody>
          <a:bodyPr wrap="none" rtlCol="0">
            <a:spAutoFit/>
          </a:bodyPr>
          <a:lstStyle/>
          <a:p>
            <a:r>
              <a:rPr lang="cs-CZ" sz="1400" b="1" dirty="0"/>
              <a:t>Zdroj: </a:t>
            </a:r>
            <a:r>
              <a:rPr lang="cs-CZ" sz="1400" dirty="0"/>
              <a:t>ÚZIS ČR – NRRZ - Rodička</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194322" y="5159910"/>
            <a:ext cx="11964786" cy="1384995"/>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V lidské populaci je obvyklý porod jednoho plodu. Pravděpodobnost porodu vícerčat stoupá s věkem ženy, s počtem předchozích porodů, dále je ovlivněna genetickými faktory a významně jí ovlivňuje také léčba neplodnosti. Vícečetné těhotenství významně zvyšuje zdravotní rizika pro ženu i plody. Z toho důvodu je snaha pokud možno výskyt těchto těhotenství snižovat. Ke snižování přispěla i změna zákona č.48/1994 Sb., o veřejném zdravotním pojištění, z prosince 2015, kdy jsou nově hrazeny 4 cykly asistované reprodukce na místo původních 3, pokud je v prvních dvou cyklech transferováno pouze 1 embryo. V České republice se podíl porodů vícerčat úspěšně snižuje, v posledních 12 letech počet těchto porodů klesl o čtvrtinu.</a:t>
            </a:r>
          </a:p>
          <a:p>
            <a:pPr>
              <a:spcAft>
                <a:spcPts val="0"/>
              </a:spcAft>
            </a:pPr>
            <a:r>
              <a:rPr lang="cs-CZ" sz="1400" dirty="0">
                <a:latin typeface="Calibri" panose="020F0502020204030204" pitchFamily="34" charset="0"/>
                <a:ea typeface="Calibri" panose="020F0502020204030204" pitchFamily="34" charset="0"/>
              </a:rPr>
              <a:t> </a:t>
            </a:r>
          </a:p>
        </p:txBody>
      </p:sp>
      <p:sp>
        <p:nvSpPr>
          <p:cNvPr id="2" name="TextovéPole 1">
            <a:extLst>
              <a:ext uri="{FF2B5EF4-FFF2-40B4-BE49-F238E27FC236}">
                <a16:creationId xmlns:a16="http://schemas.microsoft.com/office/drawing/2014/main" id="{A46CECA6-B76F-409C-B61B-F76E6C7B9520}"/>
              </a:ext>
            </a:extLst>
          </p:cNvPr>
          <p:cNvSpPr txBox="1"/>
          <p:nvPr/>
        </p:nvSpPr>
        <p:spPr>
          <a:xfrm rot="16200000">
            <a:off x="-358556" y="2481942"/>
            <a:ext cx="1215846" cy="276999"/>
          </a:xfrm>
          <a:prstGeom prst="rect">
            <a:avLst/>
          </a:prstGeom>
          <a:noFill/>
        </p:spPr>
        <p:txBody>
          <a:bodyPr wrap="none" rtlCol="0">
            <a:spAutoFit/>
          </a:bodyPr>
          <a:lstStyle/>
          <a:p>
            <a:r>
              <a:rPr lang="cs-CZ" sz="1200" b="1" dirty="0"/>
              <a:t>Podíl porodů ČR</a:t>
            </a:r>
          </a:p>
        </p:txBody>
      </p:sp>
      <p:sp>
        <p:nvSpPr>
          <p:cNvPr id="13" name="TextovéPole 12">
            <a:extLst>
              <a:ext uri="{FF2B5EF4-FFF2-40B4-BE49-F238E27FC236}">
                <a16:creationId xmlns:a16="http://schemas.microsoft.com/office/drawing/2014/main" id="{6ADEF51B-5674-4A70-ADFA-4D12CD90FB53}"/>
              </a:ext>
            </a:extLst>
          </p:cNvPr>
          <p:cNvSpPr txBox="1"/>
          <p:nvPr/>
        </p:nvSpPr>
        <p:spPr>
          <a:xfrm rot="16200000">
            <a:off x="5576884" y="2450699"/>
            <a:ext cx="1315232" cy="276999"/>
          </a:xfrm>
          <a:prstGeom prst="rect">
            <a:avLst/>
          </a:prstGeom>
          <a:noFill/>
        </p:spPr>
        <p:txBody>
          <a:bodyPr wrap="none" rtlCol="0">
            <a:spAutoFit/>
          </a:bodyPr>
          <a:lstStyle/>
          <a:p>
            <a:r>
              <a:rPr lang="cs-CZ" sz="1200" b="1" dirty="0"/>
              <a:t>Podíl porodů HKK</a:t>
            </a:r>
          </a:p>
        </p:txBody>
      </p:sp>
      <p:sp>
        <p:nvSpPr>
          <p:cNvPr id="14" name="TextovéPole 13">
            <a:extLst>
              <a:ext uri="{FF2B5EF4-FFF2-40B4-BE49-F238E27FC236}">
                <a16:creationId xmlns:a16="http://schemas.microsoft.com/office/drawing/2014/main" id="{5CD2F658-005C-4F31-9905-3247B6AA87B0}"/>
              </a:ext>
            </a:extLst>
          </p:cNvPr>
          <p:cNvSpPr txBox="1"/>
          <p:nvPr/>
        </p:nvSpPr>
        <p:spPr>
          <a:xfrm rot="16200000">
            <a:off x="4893682" y="2616627"/>
            <a:ext cx="1884460" cy="276999"/>
          </a:xfrm>
          <a:prstGeom prst="rect">
            <a:avLst/>
          </a:prstGeom>
          <a:noFill/>
        </p:spPr>
        <p:txBody>
          <a:bodyPr wrap="square" rtlCol="0">
            <a:spAutoFit/>
          </a:bodyPr>
          <a:lstStyle/>
          <a:p>
            <a:r>
              <a:rPr lang="cs-CZ" sz="1200" b="1" dirty="0"/>
              <a:t>Podíl porodů </a:t>
            </a:r>
            <a:r>
              <a:rPr lang="cs-CZ" sz="1200" b="1" dirty="0" err="1"/>
              <a:t>vícerčat</a:t>
            </a:r>
            <a:r>
              <a:rPr lang="cs-CZ" sz="1200" b="1" dirty="0"/>
              <a:t> ČR</a:t>
            </a:r>
          </a:p>
        </p:txBody>
      </p:sp>
      <p:sp>
        <p:nvSpPr>
          <p:cNvPr id="15" name="TextovéPole 14">
            <a:extLst>
              <a:ext uri="{FF2B5EF4-FFF2-40B4-BE49-F238E27FC236}">
                <a16:creationId xmlns:a16="http://schemas.microsoft.com/office/drawing/2014/main" id="{431F7481-BE13-4143-B35B-7E3C3CA03805}"/>
              </a:ext>
            </a:extLst>
          </p:cNvPr>
          <p:cNvSpPr txBox="1"/>
          <p:nvPr/>
        </p:nvSpPr>
        <p:spPr>
          <a:xfrm rot="16200000">
            <a:off x="10918935" y="2598271"/>
            <a:ext cx="1844544" cy="276999"/>
          </a:xfrm>
          <a:prstGeom prst="rect">
            <a:avLst/>
          </a:prstGeom>
          <a:noFill/>
        </p:spPr>
        <p:txBody>
          <a:bodyPr wrap="none" rtlCol="0">
            <a:spAutoFit/>
          </a:bodyPr>
          <a:lstStyle/>
          <a:p>
            <a:r>
              <a:rPr lang="cs-CZ" sz="1200" b="1" dirty="0"/>
              <a:t>Podíl porodů vícerčat HKK</a:t>
            </a:r>
          </a:p>
        </p:txBody>
      </p:sp>
      <p:sp>
        <p:nvSpPr>
          <p:cNvPr id="3" name="Title 2"/>
          <p:cNvSpPr>
            <a:spLocks noGrp="1"/>
          </p:cNvSpPr>
          <p:nvPr>
            <p:ph type="title"/>
          </p:nvPr>
        </p:nvSpPr>
        <p:spPr/>
        <p:txBody>
          <a:bodyPr>
            <a:normAutofit/>
          </a:bodyPr>
          <a:lstStyle/>
          <a:p>
            <a:r>
              <a:rPr lang="pl-PL" dirty="0"/>
              <a:t>Charakteristika matek: porody dle četnosti těhotenství</a:t>
            </a:r>
            <a:endParaRPr lang="en-US" dirty="0"/>
          </a:p>
        </p:txBody>
      </p:sp>
      <p:graphicFrame>
        <p:nvGraphicFramePr>
          <p:cNvPr id="17" name="Graf 16">
            <a:extLst>
              <a:ext uri="{FF2B5EF4-FFF2-40B4-BE49-F238E27FC236}">
                <a16:creationId xmlns:a16="http://schemas.microsoft.com/office/drawing/2014/main" id="{001B1944-64CA-4912-82B9-1575CC4FCC88}"/>
              </a:ext>
            </a:extLst>
          </p:cNvPr>
          <p:cNvGraphicFramePr>
            <a:graphicFrameLocks/>
          </p:cNvGraphicFramePr>
          <p:nvPr/>
        </p:nvGraphicFramePr>
        <p:xfrm>
          <a:off x="342639" y="1208046"/>
          <a:ext cx="5400000" cy="39600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Obrázek 3">
            <a:extLst>
              <a:ext uri="{FF2B5EF4-FFF2-40B4-BE49-F238E27FC236}">
                <a16:creationId xmlns:a16="http://schemas.microsoft.com/office/drawing/2014/main" id="{EB813CAB-8AFE-4EA2-BB68-2684CFCD90D2}"/>
              </a:ext>
            </a:extLst>
          </p:cNvPr>
          <p:cNvPicPr>
            <a:picLocks noChangeAspect="1"/>
          </p:cNvPicPr>
          <p:nvPr/>
        </p:nvPicPr>
        <p:blipFill>
          <a:blip r:embed="rId3"/>
          <a:stretch>
            <a:fillRect/>
          </a:stretch>
        </p:blipFill>
        <p:spPr>
          <a:xfrm>
            <a:off x="3844754" y="5036595"/>
            <a:ext cx="4477375" cy="190527"/>
          </a:xfrm>
          <a:prstGeom prst="rect">
            <a:avLst/>
          </a:prstGeom>
        </p:spPr>
      </p:pic>
      <p:sp>
        <p:nvSpPr>
          <p:cNvPr id="19" name="TextBox 7">
            <a:extLst>
              <a:ext uri="{FF2B5EF4-FFF2-40B4-BE49-F238E27FC236}">
                <a16:creationId xmlns:a16="http://schemas.microsoft.com/office/drawing/2014/main" id="{555229B2-C495-42F6-B61B-269AB23B2938}"/>
              </a:ext>
            </a:extLst>
          </p:cNvPr>
          <p:cNvSpPr txBox="1"/>
          <p:nvPr/>
        </p:nvSpPr>
        <p:spPr>
          <a:xfrm>
            <a:off x="0" y="939157"/>
            <a:ext cx="5611397" cy="578800"/>
          </a:xfrm>
          <a:prstGeom prst="rect">
            <a:avLst/>
          </a:prstGeom>
          <a:noFill/>
          <a:ln>
            <a:noFill/>
          </a:ln>
        </p:spPr>
        <p:txBody>
          <a:bodyPr wrap="none" rtlCol="0">
            <a:noAutofit/>
          </a:bodyPr>
          <a:lstStyle/>
          <a:p>
            <a:r>
              <a:rPr lang="cs-CZ" sz="1600" b="1" dirty="0"/>
              <a:t>Porody podle četnosti v letech 2000-2018 v</a:t>
            </a:r>
            <a:r>
              <a:rPr lang="cs-CZ" sz="1600" b="1" dirty="0" smtClean="0"/>
              <a:t> </a:t>
            </a:r>
            <a:r>
              <a:rPr lang="cs-CZ" sz="1600" b="1" dirty="0"/>
              <a:t>ČR                                            Porody podle četnosti v letech 2005-2018 </a:t>
            </a:r>
            <a:r>
              <a:rPr lang="cs-CZ" sz="1600" b="1" dirty="0" smtClean="0"/>
              <a:t>v </a:t>
            </a:r>
            <a:r>
              <a:rPr lang="cs-CZ" sz="1600" b="1" dirty="0"/>
              <a:t>HKK</a:t>
            </a:r>
            <a:endParaRPr lang="en-US" sz="1600" b="1" dirty="0"/>
          </a:p>
        </p:txBody>
      </p:sp>
      <p:graphicFrame>
        <p:nvGraphicFramePr>
          <p:cNvPr id="20" name="Graf 19">
            <a:extLst>
              <a:ext uri="{FF2B5EF4-FFF2-40B4-BE49-F238E27FC236}">
                <a16:creationId xmlns:a16="http://schemas.microsoft.com/office/drawing/2014/main" id="{8C86E34D-1F80-4889-A1C6-653358AA281E}"/>
              </a:ext>
            </a:extLst>
          </p:cNvPr>
          <p:cNvGraphicFramePr>
            <a:graphicFrameLocks/>
          </p:cNvGraphicFramePr>
          <p:nvPr/>
        </p:nvGraphicFramePr>
        <p:xfrm>
          <a:off x="6254983" y="1151037"/>
          <a:ext cx="5594378" cy="41543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2690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af 19">
            <a:extLst>
              <a:ext uri="{FF2B5EF4-FFF2-40B4-BE49-F238E27FC236}">
                <a16:creationId xmlns:a16="http://schemas.microsoft.com/office/drawing/2014/main" id="{9B875985-D082-4F3A-8134-68E3558A4A03}"/>
              </a:ext>
            </a:extLst>
          </p:cNvPr>
          <p:cNvGraphicFramePr>
            <a:graphicFrameLocks/>
          </p:cNvGraphicFramePr>
          <p:nvPr>
            <p:extLst>
              <p:ext uri="{D42A27DB-BD31-4B8C-83A1-F6EECF244321}">
                <p14:modId xmlns:p14="http://schemas.microsoft.com/office/powerpoint/2010/main" val="1996419798"/>
              </p:ext>
            </p:extLst>
          </p:nvPr>
        </p:nvGraphicFramePr>
        <p:xfrm>
          <a:off x="6096000" y="1167059"/>
          <a:ext cx="5760000" cy="26788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 5"/>
          <p:cNvGraphicFramePr>
            <a:graphicFrameLocks/>
          </p:cNvGraphicFramePr>
          <p:nvPr/>
        </p:nvGraphicFramePr>
        <p:xfrm>
          <a:off x="89414" y="1080762"/>
          <a:ext cx="5760000"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6"/>
          <p:cNvSpPr txBox="1"/>
          <p:nvPr/>
        </p:nvSpPr>
        <p:spPr>
          <a:xfrm>
            <a:off x="315574" y="555793"/>
            <a:ext cx="1567737"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13" name="TextovéPole 12"/>
          <p:cNvSpPr txBox="1"/>
          <p:nvPr/>
        </p:nvSpPr>
        <p:spPr>
          <a:xfrm>
            <a:off x="6219798" y="3912866"/>
            <a:ext cx="5972202" cy="2800767"/>
          </a:xfrm>
          <a:prstGeom prst="rect">
            <a:avLst/>
          </a:prstGeom>
          <a:noFill/>
        </p:spPr>
        <p:txBody>
          <a:bodyPr wrap="square" rtlCol="0">
            <a:spAutoFit/>
          </a:bodyPr>
          <a:lstStyle/>
          <a:p>
            <a:r>
              <a:rPr lang="cs-CZ" sz="1600" dirty="0"/>
              <a:t>Počet narozených dětí jedné matce a pravděpodobnost zvětšování rodiny jsou ovlivňovány komplexem faktorů, které lze rozdělit na zdravotní a sociální. </a:t>
            </a:r>
          </a:p>
          <a:p>
            <a:endParaRPr lang="cs-CZ" sz="1600" dirty="0"/>
          </a:p>
          <a:p>
            <a:r>
              <a:rPr lang="cs-CZ" sz="1600" dirty="0"/>
              <a:t>Obecně lze říci, že </a:t>
            </a:r>
            <a:r>
              <a:rPr lang="cs-CZ" sz="1600" b="1" dirty="0"/>
              <a:t>nejvíce dětí se rodí v prvním pořadí </a:t>
            </a:r>
            <a:r>
              <a:rPr lang="cs-CZ" sz="1600" dirty="0"/>
              <a:t>(v současné době cca ½ narozených). Pravděpodobnost, že bezdětná žena bude mít první dítě, se v současnosti pohybuje okolo 85 %. Oproti roku 1990 je nadále významně snížena pravděpodobnost narození dítěte vyššího pořadí. Na tuto problematiku se lze nejefektivněji zaměřit prostřednictvím rodinné politiky.</a:t>
            </a:r>
          </a:p>
          <a:p>
            <a:endParaRPr lang="cs-CZ" sz="1600" dirty="0"/>
          </a:p>
        </p:txBody>
      </p:sp>
      <p:sp>
        <p:nvSpPr>
          <p:cNvPr id="5" name="Obdélník 4"/>
          <p:cNvSpPr/>
          <p:nvPr/>
        </p:nvSpPr>
        <p:spPr>
          <a:xfrm>
            <a:off x="84605" y="791852"/>
            <a:ext cx="4272580" cy="307777"/>
          </a:xfrm>
          <a:prstGeom prst="rect">
            <a:avLst/>
          </a:prstGeom>
        </p:spPr>
        <p:txBody>
          <a:bodyPr wrap="none">
            <a:spAutoFit/>
          </a:bodyPr>
          <a:lstStyle/>
          <a:p>
            <a:r>
              <a:rPr lang="cs-CZ" sz="1400" b="1" dirty="0"/>
              <a:t>Úhrnná plodnost podle pořadí v letech 1990-2018 </a:t>
            </a:r>
            <a:r>
              <a:rPr lang="cs-CZ" sz="1400" b="1" dirty="0" smtClean="0"/>
              <a:t>v </a:t>
            </a:r>
            <a:r>
              <a:rPr lang="cs-CZ" sz="1400" b="1" dirty="0"/>
              <a:t>ČR </a:t>
            </a:r>
            <a:endParaRPr lang="en-US" sz="1400" b="1" dirty="0"/>
          </a:p>
        </p:txBody>
      </p:sp>
      <p:sp>
        <p:nvSpPr>
          <p:cNvPr id="3" name="Title 2"/>
          <p:cNvSpPr>
            <a:spLocks noGrp="1"/>
          </p:cNvSpPr>
          <p:nvPr>
            <p:ph type="title"/>
          </p:nvPr>
        </p:nvSpPr>
        <p:spPr/>
        <p:txBody>
          <a:bodyPr>
            <a:normAutofit/>
          </a:bodyPr>
          <a:lstStyle/>
          <a:p>
            <a:r>
              <a:rPr lang="en-US" dirty="0" err="1"/>
              <a:t>Úhrnná</a:t>
            </a:r>
            <a:r>
              <a:rPr lang="en-US" dirty="0"/>
              <a:t> </a:t>
            </a:r>
            <a:r>
              <a:rPr lang="en-US" dirty="0" err="1"/>
              <a:t>plodnost</a:t>
            </a:r>
            <a:r>
              <a:rPr lang="en-US" dirty="0"/>
              <a:t> a </a:t>
            </a:r>
            <a:r>
              <a:rPr lang="en-US" dirty="0" err="1"/>
              <a:t>pravděpodobnost</a:t>
            </a:r>
            <a:r>
              <a:rPr lang="en-US" dirty="0"/>
              <a:t> </a:t>
            </a:r>
            <a:r>
              <a:rPr lang="en-US" dirty="0" err="1"/>
              <a:t>zvětšování</a:t>
            </a:r>
            <a:r>
              <a:rPr lang="en-US" dirty="0"/>
              <a:t> </a:t>
            </a:r>
            <a:r>
              <a:rPr lang="en-US" dirty="0" err="1"/>
              <a:t>rodiny</a:t>
            </a:r>
            <a:endParaRPr lang="en-US" dirty="0"/>
          </a:p>
        </p:txBody>
      </p:sp>
      <p:sp>
        <p:nvSpPr>
          <p:cNvPr id="22" name="Obdélník 21">
            <a:extLst>
              <a:ext uri="{FF2B5EF4-FFF2-40B4-BE49-F238E27FC236}">
                <a16:creationId xmlns:a16="http://schemas.microsoft.com/office/drawing/2014/main" id="{BAEF6B84-E5AE-4199-B2C1-6487D193848E}"/>
              </a:ext>
            </a:extLst>
          </p:cNvPr>
          <p:cNvSpPr/>
          <p:nvPr/>
        </p:nvSpPr>
        <p:spPr>
          <a:xfrm>
            <a:off x="9526290" y="3570557"/>
            <a:ext cx="2230098" cy="261610"/>
          </a:xfrm>
          <a:prstGeom prst="rect">
            <a:avLst/>
          </a:prstGeom>
        </p:spPr>
        <p:txBody>
          <a:bodyPr wrap="none">
            <a:spAutoFit/>
          </a:bodyPr>
          <a:lstStyle/>
          <a:p>
            <a:r>
              <a:rPr lang="cs-CZ" sz="1100" b="1" dirty="0"/>
              <a:t>Pozn.: Pst. </a:t>
            </a:r>
            <a:r>
              <a:rPr lang="cs-CZ" sz="1100" dirty="0"/>
              <a:t>Pravděpodobnost početí</a:t>
            </a:r>
            <a:endParaRPr lang="en-US" sz="1100" b="1" dirty="0"/>
          </a:p>
        </p:txBody>
      </p:sp>
      <p:sp>
        <p:nvSpPr>
          <p:cNvPr id="17" name="Obdélník 16">
            <a:extLst>
              <a:ext uri="{FF2B5EF4-FFF2-40B4-BE49-F238E27FC236}">
                <a16:creationId xmlns:a16="http://schemas.microsoft.com/office/drawing/2014/main" id="{1CD2A34D-2E6E-4266-BE38-0F0A9B6813CB}"/>
              </a:ext>
            </a:extLst>
          </p:cNvPr>
          <p:cNvSpPr/>
          <p:nvPr/>
        </p:nvSpPr>
        <p:spPr>
          <a:xfrm>
            <a:off x="6033556" y="854804"/>
            <a:ext cx="5697778" cy="307777"/>
          </a:xfrm>
          <a:prstGeom prst="rect">
            <a:avLst/>
          </a:prstGeom>
        </p:spPr>
        <p:txBody>
          <a:bodyPr wrap="none">
            <a:spAutoFit/>
          </a:bodyPr>
          <a:lstStyle/>
          <a:p>
            <a:r>
              <a:rPr lang="cs-CZ" sz="1400" b="1" dirty="0"/>
              <a:t>Pravděpodobnost zvětšování rodiny v roce </a:t>
            </a:r>
            <a:r>
              <a:rPr lang="cs-CZ" sz="1400" b="1" dirty="0" smtClean="0"/>
              <a:t>2018: ČR </a:t>
            </a:r>
            <a:r>
              <a:rPr lang="cs-CZ" sz="1400" b="1" dirty="0"/>
              <a:t>a Královehradecký kraj</a:t>
            </a:r>
            <a:endParaRPr lang="en-US" sz="1400" b="1" dirty="0"/>
          </a:p>
        </p:txBody>
      </p:sp>
      <p:sp>
        <p:nvSpPr>
          <p:cNvPr id="19" name="Obdélník 18">
            <a:extLst>
              <a:ext uri="{FF2B5EF4-FFF2-40B4-BE49-F238E27FC236}">
                <a16:creationId xmlns:a16="http://schemas.microsoft.com/office/drawing/2014/main" id="{782C7BAB-E985-4C11-8A64-FF30229CA0E8}"/>
              </a:ext>
            </a:extLst>
          </p:cNvPr>
          <p:cNvSpPr/>
          <p:nvPr/>
        </p:nvSpPr>
        <p:spPr>
          <a:xfrm>
            <a:off x="89414" y="3668871"/>
            <a:ext cx="5543762" cy="307777"/>
          </a:xfrm>
          <a:prstGeom prst="rect">
            <a:avLst/>
          </a:prstGeom>
        </p:spPr>
        <p:txBody>
          <a:bodyPr wrap="none">
            <a:spAutoFit/>
          </a:bodyPr>
          <a:lstStyle/>
          <a:p>
            <a:r>
              <a:rPr lang="cs-CZ" sz="1400" b="1" dirty="0"/>
              <a:t>Úhrnná plodnost podle pořadí v letech </a:t>
            </a:r>
            <a:r>
              <a:rPr lang="cs-CZ" sz="1400" b="1" dirty="0" smtClean="0"/>
              <a:t>2000–2018: </a:t>
            </a:r>
            <a:r>
              <a:rPr lang="cs-CZ" sz="1400" b="1" dirty="0"/>
              <a:t>Královehradecký kraj</a:t>
            </a:r>
            <a:endParaRPr lang="en-US" sz="1400" b="1" dirty="0"/>
          </a:p>
        </p:txBody>
      </p:sp>
      <p:graphicFrame>
        <p:nvGraphicFramePr>
          <p:cNvPr id="21" name="Graf 20">
            <a:extLst>
              <a:ext uri="{FF2B5EF4-FFF2-40B4-BE49-F238E27FC236}">
                <a16:creationId xmlns:a16="http://schemas.microsoft.com/office/drawing/2014/main" id="{ABCF7AE9-CDD2-4785-9168-F26314E38A4D}"/>
              </a:ext>
            </a:extLst>
          </p:cNvPr>
          <p:cNvGraphicFramePr>
            <a:graphicFrameLocks/>
          </p:cNvGraphicFramePr>
          <p:nvPr/>
        </p:nvGraphicFramePr>
        <p:xfrm>
          <a:off x="89414" y="3976872"/>
          <a:ext cx="5838522" cy="25334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41123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p:cNvSpPr txBox="1"/>
          <p:nvPr/>
        </p:nvSpPr>
        <p:spPr>
          <a:xfrm>
            <a:off x="315574" y="555793"/>
            <a:ext cx="1567737"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13" name="TextovéPole 12"/>
          <p:cNvSpPr txBox="1"/>
          <p:nvPr/>
        </p:nvSpPr>
        <p:spPr>
          <a:xfrm>
            <a:off x="9469931" y="1214692"/>
            <a:ext cx="2636520" cy="2308324"/>
          </a:xfrm>
          <a:prstGeom prst="rect">
            <a:avLst/>
          </a:prstGeom>
          <a:noFill/>
        </p:spPr>
        <p:txBody>
          <a:bodyPr wrap="square" rtlCol="0">
            <a:spAutoFit/>
          </a:bodyPr>
          <a:lstStyle/>
          <a:p>
            <a:r>
              <a:rPr lang="cs-CZ" sz="1600" dirty="0"/>
              <a:t>Počet narozených dětí v současnosti nižší oproti roku 2007. Pokles je zaznamenán ve všech pořadí. Od roku 2007 poklesl počet prvorozených dětí o 3%, počet druhorozených o cca 8% a narozených ve třetím a vyšším pořadí o cca 15%. </a:t>
            </a:r>
          </a:p>
        </p:txBody>
      </p:sp>
      <p:sp>
        <p:nvSpPr>
          <p:cNvPr id="3" name="Title 2"/>
          <p:cNvSpPr>
            <a:spLocks noGrp="1"/>
          </p:cNvSpPr>
          <p:nvPr>
            <p:ph type="title"/>
          </p:nvPr>
        </p:nvSpPr>
        <p:spPr/>
        <p:txBody>
          <a:bodyPr>
            <a:normAutofit/>
          </a:bodyPr>
          <a:lstStyle/>
          <a:p>
            <a:r>
              <a:rPr lang="cs-CZ" dirty="0"/>
              <a:t>Vývoj počtu narozených dle pořadí </a:t>
            </a:r>
            <a:endParaRPr lang="en-US" dirty="0"/>
          </a:p>
        </p:txBody>
      </p:sp>
      <p:sp>
        <p:nvSpPr>
          <p:cNvPr id="8" name="TextBox 7">
            <a:extLst>
              <a:ext uri="{FF2B5EF4-FFF2-40B4-BE49-F238E27FC236}">
                <a16:creationId xmlns:a16="http://schemas.microsoft.com/office/drawing/2014/main" id="{E544E94D-6A54-45C5-8092-E18711D2A55F}"/>
              </a:ext>
            </a:extLst>
          </p:cNvPr>
          <p:cNvSpPr txBox="1"/>
          <p:nvPr/>
        </p:nvSpPr>
        <p:spPr>
          <a:xfrm>
            <a:off x="0" y="939157"/>
            <a:ext cx="5611397" cy="578800"/>
          </a:xfrm>
          <a:prstGeom prst="rect">
            <a:avLst/>
          </a:prstGeom>
          <a:noFill/>
          <a:ln>
            <a:noFill/>
          </a:ln>
        </p:spPr>
        <p:txBody>
          <a:bodyPr wrap="none" rtlCol="0">
            <a:noAutofit/>
          </a:bodyPr>
          <a:lstStyle/>
          <a:p>
            <a:r>
              <a:rPr lang="cs-CZ" sz="1600" b="1" dirty="0"/>
              <a:t>Narození podle pořadí v letech 2007-2018 </a:t>
            </a:r>
            <a:r>
              <a:rPr lang="cs-CZ" sz="1600" b="1" dirty="0" smtClean="0"/>
              <a:t>v </a:t>
            </a:r>
            <a:r>
              <a:rPr lang="cs-CZ" sz="1600" b="1" dirty="0"/>
              <a:t>HKK                    Změna počtu narozených oproti roku 2007 </a:t>
            </a:r>
            <a:r>
              <a:rPr lang="cs-CZ" sz="1600" b="1" dirty="0" smtClean="0"/>
              <a:t>v HKK</a:t>
            </a:r>
            <a:endParaRPr lang="en-US" sz="1600" b="1" dirty="0"/>
          </a:p>
        </p:txBody>
      </p:sp>
      <p:graphicFrame>
        <p:nvGraphicFramePr>
          <p:cNvPr id="14" name="Zástupný symbol pro obsah 6">
            <a:extLst>
              <a:ext uri="{FF2B5EF4-FFF2-40B4-BE49-F238E27FC236}">
                <a16:creationId xmlns:a16="http://schemas.microsoft.com/office/drawing/2014/main" id="{76F6614D-B581-4402-86D0-E5D3CC4CD3CD}"/>
              </a:ext>
            </a:extLst>
          </p:cNvPr>
          <p:cNvGraphicFramePr>
            <a:graphicFrameLocks/>
          </p:cNvGraphicFramePr>
          <p:nvPr>
            <p:extLst>
              <p:ext uri="{D42A27DB-BD31-4B8C-83A1-F6EECF244321}">
                <p14:modId xmlns:p14="http://schemas.microsoft.com/office/powerpoint/2010/main" val="3638492520"/>
              </p:ext>
            </p:extLst>
          </p:nvPr>
        </p:nvGraphicFramePr>
        <p:xfrm>
          <a:off x="85549" y="1259106"/>
          <a:ext cx="4500000" cy="4965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Zástupný symbol pro obsah 6">
            <a:extLst>
              <a:ext uri="{FF2B5EF4-FFF2-40B4-BE49-F238E27FC236}">
                <a16:creationId xmlns:a16="http://schemas.microsoft.com/office/drawing/2014/main" id="{650AA6C7-9F81-44D1-81F8-E57EF138A356}"/>
              </a:ext>
            </a:extLst>
          </p:cNvPr>
          <p:cNvGraphicFramePr>
            <a:graphicFrameLocks/>
          </p:cNvGraphicFramePr>
          <p:nvPr>
            <p:extLst>
              <p:ext uri="{D42A27DB-BD31-4B8C-83A1-F6EECF244321}">
                <p14:modId xmlns:p14="http://schemas.microsoft.com/office/powerpoint/2010/main" val="2284744230"/>
              </p:ext>
            </p:extLst>
          </p:nvPr>
        </p:nvGraphicFramePr>
        <p:xfrm>
          <a:off x="4662092" y="1259106"/>
          <a:ext cx="4500000" cy="4965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9807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3">
            <a:extLst>
              <a:ext uri="{FF2B5EF4-FFF2-40B4-BE49-F238E27FC236}">
                <a16:creationId xmlns:a16="http://schemas.microsoft.com/office/drawing/2014/main" id="{187B0A9B-80D8-4334-827F-0CA664B0DA70}"/>
              </a:ext>
            </a:extLst>
          </p:cNvPr>
          <p:cNvGrpSpPr/>
          <p:nvPr/>
        </p:nvGrpSpPr>
        <p:grpSpPr>
          <a:xfrm>
            <a:off x="10134165" y="98024"/>
            <a:ext cx="2018923" cy="686726"/>
            <a:chOff x="9868966" y="545145"/>
            <a:chExt cx="1621130" cy="561419"/>
          </a:xfrm>
        </p:grpSpPr>
        <p:sp>
          <p:nvSpPr>
            <p:cNvPr id="20" name="Rectangle 15">
              <a:extLst>
                <a:ext uri="{FF2B5EF4-FFF2-40B4-BE49-F238E27FC236}">
                  <a16:creationId xmlns:a16="http://schemas.microsoft.com/office/drawing/2014/main" id="{0FF57D22-0DD5-46FD-ACBF-A3CA8C88D63F}"/>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Vlajka CR">
              <a:extLst>
                <a:ext uri="{FF2B5EF4-FFF2-40B4-BE49-F238E27FC236}">
                  <a16:creationId xmlns:a16="http://schemas.microsoft.com/office/drawing/2014/main" id="{79BD46C3-60B1-455C-9B82-B004B4A23B95}"/>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17">
              <a:extLst>
                <a:ext uri="{FF2B5EF4-FFF2-40B4-BE49-F238E27FC236}">
                  <a16:creationId xmlns:a16="http://schemas.microsoft.com/office/drawing/2014/main" id="{5B3C91B9-13ED-40C7-A07D-50A553B3CAFE}"/>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2" name="Rectangle 1"/>
          <p:cNvSpPr/>
          <p:nvPr/>
        </p:nvSpPr>
        <p:spPr>
          <a:xfrm>
            <a:off x="3829050" y="1452562"/>
            <a:ext cx="259757" cy="38600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2493" y="639079"/>
            <a:ext cx="1735475" cy="307777"/>
          </a:xfrm>
          <a:prstGeom prst="rect">
            <a:avLst/>
          </a:prstGeom>
          <a:noFill/>
        </p:spPr>
        <p:txBody>
          <a:bodyPr wrap="none" rtlCol="0">
            <a:spAutoFit/>
          </a:bodyPr>
          <a:lstStyle/>
          <a:p>
            <a:r>
              <a:rPr lang="cs-CZ" sz="1400" b="1" dirty="0"/>
              <a:t>Zdroj: </a:t>
            </a:r>
            <a:r>
              <a:rPr lang="cs-CZ" sz="1400" dirty="0"/>
              <a:t>EUROPERISTAT</a:t>
            </a:r>
            <a:endParaRPr lang="en-US" sz="1400" dirty="0"/>
          </a:p>
        </p:txBody>
      </p:sp>
      <p:sp>
        <p:nvSpPr>
          <p:cNvPr id="9" name="TextBox 7"/>
          <p:cNvSpPr txBox="1"/>
          <p:nvPr/>
        </p:nvSpPr>
        <p:spPr>
          <a:xfrm>
            <a:off x="284002" y="1180486"/>
            <a:ext cx="3823855" cy="4170218"/>
          </a:xfrm>
          <a:prstGeom prst="rect">
            <a:avLst/>
          </a:prstGeom>
          <a:noFill/>
          <a:ln>
            <a:noFill/>
          </a:ln>
        </p:spPr>
        <p:txBody>
          <a:bodyPr wrap="none" rtlCol="0">
            <a:noAutofit/>
          </a:bodyPr>
          <a:lstStyle/>
          <a:p>
            <a:r>
              <a:rPr lang="cs-CZ" sz="1400" b="1" dirty="0"/>
              <a:t>Narození podle způsobu porodu v roce 2015</a:t>
            </a:r>
            <a:endParaRPr lang="en-US" sz="1400" b="1" dirty="0"/>
          </a:p>
        </p:txBody>
      </p:sp>
      <p:sp>
        <p:nvSpPr>
          <p:cNvPr id="14" name="Obdélník 13">
            <a:extLst>
              <a:ext uri="{FF2B5EF4-FFF2-40B4-BE49-F238E27FC236}">
                <a16:creationId xmlns:a16="http://schemas.microsoft.com/office/drawing/2014/main" id="{194AB54E-6761-44A4-A52F-B37F9B332B9D}"/>
              </a:ext>
            </a:extLst>
          </p:cNvPr>
          <p:cNvSpPr/>
          <p:nvPr/>
        </p:nvSpPr>
        <p:spPr>
          <a:xfrm>
            <a:off x="7467600" y="1330036"/>
            <a:ext cx="3823855" cy="3539430"/>
          </a:xfrm>
          <a:prstGeom prst="rect">
            <a:avLst/>
          </a:prstGeom>
        </p:spPr>
        <p:txBody>
          <a:bodyPr wrap="square">
            <a:spAutoFit/>
          </a:bodyPr>
          <a:lstStyle/>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Riziko porodu císařským řezem zvyšují zejména věk matky, počet přecházejících porodů a další významné komplikace těhotenství a porodu, jako například předčasné odloučení placenty nebo placenta </a:t>
            </a:r>
            <a:r>
              <a:rPr lang="cs-CZ" sz="1400" dirty="0" err="1">
                <a:latin typeface="Calibri" panose="020F0502020204030204" pitchFamily="34" charset="0"/>
                <a:ea typeface="Calibri" panose="020F0502020204030204" pitchFamily="34" charset="0"/>
              </a:rPr>
              <a:t>praevia</a:t>
            </a:r>
            <a:r>
              <a:rPr lang="cs-CZ" sz="1400" dirty="0">
                <a:latin typeface="Calibri" panose="020F0502020204030204" pitchFamily="34" charset="0"/>
                <a:ea typeface="Calibri" panose="020F0502020204030204" pitchFamily="34" charset="0"/>
              </a:rPr>
              <a:t> (vcestné lůžko).</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Protože předcházející SC je jednou z indikací k opětovnému SC, otevírá se tím </a:t>
            </a:r>
            <a:r>
              <a:rPr lang="cs-CZ" sz="1400" b="1" dirty="0">
                <a:latin typeface="Calibri" panose="020F0502020204030204" pitchFamily="34" charset="0"/>
                <a:ea typeface="Calibri" panose="020F0502020204030204" pitchFamily="34" charset="0"/>
              </a:rPr>
              <a:t>„spirálový efekt“ </a:t>
            </a:r>
            <a:r>
              <a:rPr lang="cs-CZ" sz="1400" dirty="0">
                <a:latin typeface="Calibri" panose="020F0502020204030204" pitchFamily="34" charset="0"/>
                <a:ea typeface="Calibri" panose="020F0502020204030204" pitchFamily="34" charset="0"/>
              </a:rPr>
              <a:t>nárůstu frekvence SC v populaci rodiček.</a:t>
            </a:r>
          </a:p>
          <a:p>
            <a:pPr>
              <a:spcAft>
                <a:spcPts val="0"/>
              </a:spcAft>
            </a:pPr>
            <a:endParaRPr lang="cs-CZ" sz="1400" dirty="0">
              <a:latin typeface="Calibri" panose="020F0502020204030204" pitchFamily="34" charset="0"/>
              <a:ea typeface="Calibri" panose="020F0502020204030204" pitchFamily="34" charset="0"/>
            </a:endParaRPr>
          </a:p>
          <a:p>
            <a:r>
              <a:rPr lang="cs-CZ" sz="1400" dirty="0">
                <a:latin typeface="Calibri" panose="020F0502020204030204" pitchFamily="34" charset="0"/>
                <a:ea typeface="Calibri" panose="020F0502020204030204" pitchFamily="34" charset="0"/>
              </a:rPr>
              <a:t>V evropském srovnání je podíl porodů per SC v ČR průměrný.</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endParaRPr lang="cs-CZ" sz="1400" dirty="0">
              <a:latin typeface="Calibri" panose="020F0502020204030204" pitchFamily="34" charset="0"/>
              <a:ea typeface="Calibri" panose="020F0502020204030204" pitchFamily="34" charset="0"/>
            </a:endParaRPr>
          </a:p>
        </p:txBody>
      </p:sp>
      <p:sp>
        <p:nvSpPr>
          <p:cNvPr id="13" name="Obdélník 12">
            <a:extLst>
              <a:ext uri="{FF2B5EF4-FFF2-40B4-BE49-F238E27FC236}">
                <a16:creationId xmlns:a16="http://schemas.microsoft.com/office/drawing/2014/main" id="{194AB54E-6761-44A4-A52F-B37F9B332B9D}"/>
              </a:ext>
            </a:extLst>
          </p:cNvPr>
          <p:cNvSpPr/>
          <p:nvPr/>
        </p:nvSpPr>
        <p:spPr>
          <a:xfrm>
            <a:off x="433754" y="5702557"/>
            <a:ext cx="6650334" cy="276999"/>
          </a:xfrm>
          <a:prstGeom prst="rect">
            <a:avLst/>
          </a:prstGeom>
        </p:spPr>
        <p:txBody>
          <a:bodyPr wrap="square">
            <a:spAutoFit/>
          </a:bodyPr>
          <a:lstStyle/>
          <a:p>
            <a:r>
              <a:rPr lang="cs-CZ" sz="1200" b="1" dirty="0"/>
              <a:t>Pozn.: </a:t>
            </a:r>
            <a:r>
              <a:rPr lang="cs-CZ" sz="1200" dirty="0"/>
              <a:t>* Data odpovídají roku 2014.</a:t>
            </a:r>
          </a:p>
        </p:txBody>
      </p:sp>
      <p:graphicFrame>
        <p:nvGraphicFramePr>
          <p:cNvPr id="15" name="Graf 14"/>
          <p:cNvGraphicFramePr>
            <a:graphicFrameLocks/>
          </p:cNvGraphicFramePr>
          <p:nvPr/>
        </p:nvGraphicFramePr>
        <p:xfrm>
          <a:off x="332493" y="1490662"/>
          <a:ext cx="6954132" cy="4119563"/>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p:cNvSpPr>
            <a:spLocks noGrp="1"/>
          </p:cNvSpPr>
          <p:nvPr>
            <p:ph type="title"/>
          </p:nvPr>
        </p:nvSpPr>
        <p:spPr/>
        <p:txBody>
          <a:bodyPr>
            <a:normAutofit/>
          </a:bodyPr>
          <a:lstStyle/>
          <a:p>
            <a:r>
              <a:rPr lang="en-US" dirty="0" err="1"/>
              <a:t>Způsob</a:t>
            </a:r>
            <a:r>
              <a:rPr lang="en-US" dirty="0"/>
              <a:t> </a:t>
            </a:r>
            <a:r>
              <a:rPr lang="en-US" dirty="0" err="1"/>
              <a:t>porodu</a:t>
            </a:r>
            <a:r>
              <a:rPr lang="en-US" dirty="0"/>
              <a:t>: </a:t>
            </a:r>
            <a:r>
              <a:rPr lang="en-US" dirty="0" err="1"/>
              <a:t>mezinárodní</a:t>
            </a:r>
            <a:r>
              <a:rPr lang="en-US" dirty="0"/>
              <a:t> </a:t>
            </a:r>
            <a:r>
              <a:rPr lang="en-US" dirty="0" err="1"/>
              <a:t>srovnání</a:t>
            </a:r>
            <a:r>
              <a:rPr lang="en-US" dirty="0"/>
              <a:t> </a:t>
            </a:r>
          </a:p>
        </p:txBody>
      </p:sp>
    </p:spTree>
    <p:extLst>
      <p:ext uri="{BB962C8B-B14F-4D97-AF65-F5344CB8AC3E}">
        <p14:creationId xmlns:p14="http://schemas.microsoft.com/office/powerpoint/2010/main" val="36556211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2493" y="639079"/>
            <a:ext cx="2484334" cy="307777"/>
          </a:xfrm>
          <a:prstGeom prst="rect">
            <a:avLst/>
          </a:prstGeom>
          <a:noFill/>
        </p:spPr>
        <p:txBody>
          <a:bodyPr wrap="none" rtlCol="0">
            <a:spAutoFit/>
          </a:bodyPr>
          <a:lstStyle/>
          <a:p>
            <a:r>
              <a:rPr lang="cs-CZ" sz="1400" b="1" dirty="0"/>
              <a:t>Zdroj: </a:t>
            </a:r>
            <a:r>
              <a:rPr lang="cs-CZ" sz="1400" dirty="0"/>
              <a:t>ÚZIS ČR – NRRZ - Rodička</a:t>
            </a:r>
            <a:endParaRPr lang="en-US" sz="1400" dirty="0"/>
          </a:p>
        </p:txBody>
      </p:sp>
      <p:sp>
        <p:nvSpPr>
          <p:cNvPr id="9" name="TextBox 7"/>
          <p:cNvSpPr txBox="1"/>
          <p:nvPr/>
        </p:nvSpPr>
        <p:spPr>
          <a:xfrm>
            <a:off x="1095966" y="1016551"/>
            <a:ext cx="3823855" cy="4170218"/>
          </a:xfrm>
          <a:prstGeom prst="rect">
            <a:avLst/>
          </a:prstGeom>
          <a:noFill/>
          <a:ln>
            <a:noFill/>
          </a:ln>
        </p:spPr>
        <p:txBody>
          <a:bodyPr wrap="none" rtlCol="0">
            <a:noAutofit/>
          </a:bodyPr>
          <a:lstStyle/>
          <a:p>
            <a:r>
              <a:rPr lang="cs-CZ" sz="1400" b="1" dirty="0"/>
              <a:t>Císařské řezy v letech </a:t>
            </a:r>
            <a:r>
              <a:rPr lang="cs-CZ" sz="1400" b="1" dirty="0" smtClean="0"/>
              <a:t>1990-2018: </a:t>
            </a:r>
            <a:r>
              <a:rPr lang="cs-CZ" sz="1400" b="1" dirty="0"/>
              <a:t>ČR</a:t>
            </a:r>
            <a:endParaRPr lang="en-US" sz="1400" b="1" dirty="0"/>
          </a:p>
        </p:txBody>
      </p:sp>
      <p:sp>
        <p:nvSpPr>
          <p:cNvPr id="14" name="Obdélník 13">
            <a:extLst>
              <a:ext uri="{FF2B5EF4-FFF2-40B4-BE49-F238E27FC236}">
                <a16:creationId xmlns:a16="http://schemas.microsoft.com/office/drawing/2014/main" id="{194AB54E-6761-44A4-A52F-B37F9B332B9D}"/>
              </a:ext>
            </a:extLst>
          </p:cNvPr>
          <p:cNvSpPr/>
          <p:nvPr/>
        </p:nvSpPr>
        <p:spPr>
          <a:xfrm>
            <a:off x="271011" y="5299315"/>
            <a:ext cx="11367150" cy="954107"/>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Poměrně nepříznivým jevem </a:t>
            </a:r>
            <a:r>
              <a:rPr lang="cs-CZ" sz="1400" b="1" dirty="0">
                <a:latin typeface="Calibri" panose="020F0502020204030204" pitchFamily="34" charset="0"/>
                <a:ea typeface="Calibri" panose="020F0502020204030204" pitchFamily="34" charset="0"/>
              </a:rPr>
              <a:t>v posledních dvaceti letech byl kontinuální a zrychlující se nárůst počtu císařských řezů (SC)</a:t>
            </a:r>
            <a:r>
              <a:rPr lang="cs-CZ" sz="1400" dirty="0">
                <a:latin typeface="Calibri" panose="020F0502020204030204" pitchFamily="34" charset="0"/>
                <a:ea typeface="Calibri" panose="020F0502020204030204" pitchFamily="34" charset="0"/>
              </a:rPr>
              <a:t>. K zastavení nárůstu došlo v roce 2014 (na hodnotě 26,1 % za celou populaci ČR a na hodnotě 23,8% za populaci HKK). V roce 2018 činily v ČR císařské řezy 23,6 % porodů, v HKK to bylo 23,8%. Další vývoj ukáže, zda je jedná o pokles trvalý nebo jen o lokální kolísání. Je přitom nutné zdůraznit, že existuje velký potenciální prostor k dalšímu poklesu. Doporučené rozmezí pro četnost císařských řezů WHO uvádí 10 % - 15 %.</a:t>
            </a:r>
          </a:p>
        </p:txBody>
      </p:sp>
      <p:sp>
        <p:nvSpPr>
          <p:cNvPr id="2" name="TextovéPole 1"/>
          <p:cNvSpPr txBox="1"/>
          <p:nvPr/>
        </p:nvSpPr>
        <p:spPr>
          <a:xfrm rot="5400000">
            <a:off x="5557021" y="3054382"/>
            <a:ext cx="980690" cy="276999"/>
          </a:xfrm>
          <a:prstGeom prst="rect">
            <a:avLst/>
          </a:prstGeom>
          <a:noFill/>
        </p:spPr>
        <p:txBody>
          <a:bodyPr wrap="square" rtlCol="0">
            <a:spAutoFit/>
          </a:bodyPr>
          <a:lstStyle/>
          <a:p>
            <a:r>
              <a:rPr lang="cs-CZ" sz="1200" b="1" dirty="0"/>
              <a:t>Podíl (v %)</a:t>
            </a:r>
          </a:p>
        </p:txBody>
      </p:sp>
      <p:sp>
        <p:nvSpPr>
          <p:cNvPr id="12" name="TextovéPole 11">
            <a:extLst>
              <a:ext uri="{FF2B5EF4-FFF2-40B4-BE49-F238E27FC236}">
                <a16:creationId xmlns:a16="http://schemas.microsoft.com/office/drawing/2014/main" id="{3BCF6867-6EE7-4896-B75D-E4239B7BABCE}"/>
              </a:ext>
            </a:extLst>
          </p:cNvPr>
          <p:cNvSpPr txBox="1"/>
          <p:nvPr/>
        </p:nvSpPr>
        <p:spPr>
          <a:xfrm rot="5400000">
            <a:off x="11561163" y="2963161"/>
            <a:ext cx="980690" cy="276999"/>
          </a:xfrm>
          <a:prstGeom prst="rect">
            <a:avLst/>
          </a:prstGeom>
          <a:noFill/>
        </p:spPr>
        <p:txBody>
          <a:bodyPr wrap="square" rtlCol="0">
            <a:spAutoFit/>
          </a:bodyPr>
          <a:lstStyle/>
          <a:p>
            <a:r>
              <a:rPr lang="cs-CZ" sz="1200" b="1" dirty="0"/>
              <a:t>Podíl (v %)</a:t>
            </a:r>
          </a:p>
        </p:txBody>
      </p:sp>
      <p:sp>
        <p:nvSpPr>
          <p:cNvPr id="3" name="Title 2"/>
          <p:cNvSpPr>
            <a:spLocks noGrp="1"/>
          </p:cNvSpPr>
          <p:nvPr>
            <p:ph type="title"/>
          </p:nvPr>
        </p:nvSpPr>
        <p:spPr/>
        <p:txBody>
          <a:bodyPr>
            <a:normAutofit/>
          </a:bodyPr>
          <a:lstStyle/>
          <a:p>
            <a:r>
              <a:rPr lang="en-US" dirty="0" err="1"/>
              <a:t>Způsob</a:t>
            </a:r>
            <a:r>
              <a:rPr lang="en-US" dirty="0"/>
              <a:t> </a:t>
            </a:r>
            <a:r>
              <a:rPr lang="en-US" dirty="0" err="1"/>
              <a:t>porodu</a:t>
            </a:r>
            <a:r>
              <a:rPr lang="en-US" dirty="0"/>
              <a:t>: </a:t>
            </a:r>
            <a:r>
              <a:rPr lang="cs-CZ" dirty="0"/>
              <a:t>c</a:t>
            </a:r>
            <a:r>
              <a:rPr lang="en-US" dirty="0" err="1"/>
              <a:t>ísařské</a:t>
            </a:r>
            <a:r>
              <a:rPr lang="en-US" dirty="0"/>
              <a:t> </a:t>
            </a:r>
            <a:r>
              <a:rPr lang="en-US" dirty="0" err="1"/>
              <a:t>řezy</a:t>
            </a:r>
            <a:r>
              <a:rPr lang="en-US" dirty="0"/>
              <a:t> v </a:t>
            </a:r>
            <a:r>
              <a:rPr lang="en-US" dirty="0" err="1"/>
              <a:t>trendu</a:t>
            </a:r>
            <a:endParaRPr lang="en-US" dirty="0"/>
          </a:p>
        </p:txBody>
      </p:sp>
      <p:graphicFrame>
        <p:nvGraphicFramePr>
          <p:cNvPr id="16" name="Graf 15">
            <a:extLst>
              <a:ext uri="{FF2B5EF4-FFF2-40B4-BE49-F238E27FC236}">
                <a16:creationId xmlns:a16="http://schemas.microsoft.com/office/drawing/2014/main" id="{E93B6166-D70E-4C70-B708-9F1D425C3FF9}"/>
              </a:ext>
            </a:extLst>
          </p:cNvPr>
          <p:cNvGraphicFramePr>
            <a:graphicFrameLocks/>
          </p:cNvGraphicFramePr>
          <p:nvPr/>
        </p:nvGraphicFramePr>
        <p:xfrm>
          <a:off x="0" y="1240058"/>
          <a:ext cx="6821995" cy="39600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Obrázek 3">
            <a:extLst>
              <a:ext uri="{FF2B5EF4-FFF2-40B4-BE49-F238E27FC236}">
                <a16:creationId xmlns:a16="http://schemas.microsoft.com/office/drawing/2014/main" id="{C746066C-C1F6-4F2E-8ACE-CB3800E8157F}"/>
              </a:ext>
            </a:extLst>
          </p:cNvPr>
          <p:cNvPicPr>
            <a:picLocks noChangeAspect="1"/>
          </p:cNvPicPr>
          <p:nvPr/>
        </p:nvPicPr>
        <p:blipFill>
          <a:blip r:embed="rId3"/>
          <a:stretch>
            <a:fillRect/>
          </a:stretch>
        </p:blipFill>
        <p:spPr>
          <a:xfrm>
            <a:off x="3453924" y="5000005"/>
            <a:ext cx="5001323" cy="200053"/>
          </a:xfrm>
          <a:prstGeom prst="rect">
            <a:avLst/>
          </a:prstGeom>
        </p:spPr>
      </p:pic>
      <p:sp>
        <p:nvSpPr>
          <p:cNvPr id="17" name="TextBox 7">
            <a:extLst>
              <a:ext uri="{FF2B5EF4-FFF2-40B4-BE49-F238E27FC236}">
                <a16:creationId xmlns:a16="http://schemas.microsoft.com/office/drawing/2014/main" id="{8C08A1B8-AF22-4032-97E5-81F828C0E53B}"/>
              </a:ext>
            </a:extLst>
          </p:cNvPr>
          <p:cNvSpPr txBox="1"/>
          <p:nvPr/>
        </p:nvSpPr>
        <p:spPr>
          <a:xfrm>
            <a:off x="6881897" y="864559"/>
            <a:ext cx="3823855" cy="4170218"/>
          </a:xfrm>
          <a:prstGeom prst="rect">
            <a:avLst/>
          </a:prstGeom>
          <a:noFill/>
          <a:ln>
            <a:noFill/>
          </a:ln>
        </p:spPr>
        <p:txBody>
          <a:bodyPr wrap="none" rtlCol="0">
            <a:noAutofit/>
          </a:bodyPr>
          <a:lstStyle/>
          <a:p>
            <a:r>
              <a:rPr lang="cs-CZ" sz="1400" b="1" dirty="0"/>
              <a:t>Císařské řezy v letech </a:t>
            </a:r>
            <a:r>
              <a:rPr lang="cs-CZ" sz="1400" b="1" dirty="0" smtClean="0"/>
              <a:t>2000–2018: </a:t>
            </a:r>
            <a:r>
              <a:rPr lang="cs-CZ" sz="1400" b="1" dirty="0"/>
              <a:t>Královehradecký kraj</a:t>
            </a:r>
            <a:endParaRPr lang="en-US" sz="1400" b="1" dirty="0"/>
          </a:p>
        </p:txBody>
      </p:sp>
      <p:graphicFrame>
        <p:nvGraphicFramePr>
          <p:cNvPr id="18" name="Graf 17">
            <a:extLst>
              <a:ext uri="{FF2B5EF4-FFF2-40B4-BE49-F238E27FC236}">
                <a16:creationId xmlns:a16="http://schemas.microsoft.com/office/drawing/2014/main" id="{A2F50769-4A98-4C4A-9CE5-0C0FD6C80973}"/>
              </a:ext>
            </a:extLst>
          </p:cNvPr>
          <p:cNvGraphicFramePr>
            <a:graphicFrameLocks/>
          </p:cNvGraphicFramePr>
          <p:nvPr/>
        </p:nvGraphicFramePr>
        <p:xfrm>
          <a:off x="6380303" y="1183625"/>
          <a:ext cx="5744667" cy="38899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71169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3">
            <a:extLst>
              <a:ext uri="{FF2B5EF4-FFF2-40B4-BE49-F238E27FC236}">
                <a16:creationId xmlns:a16="http://schemas.microsoft.com/office/drawing/2014/main" id="{8D63C48F-B72B-4599-B348-2F25AF1F893B}"/>
              </a:ext>
            </a:extLst>
          </p:cNvPr>
          <p:cNvGrpSpPr/>
          <p:nvPr/>
        </p:nvGrpSpPr>
        <p:grpSpPr>
          <a:xfrm>
            <a:off x="10134165" y="98024"/>
            <a:ext cx="2018923" cy="686726"/>
            <a:chOff x="9868966" y="545145"/>
            <a:chExt cx="1621130" cy="561419"/>
          </a:xfrm>
        </p:grpSpPr>
        <p:sp>
          <p:nvSpPr>
            <p:cNvPr id="21" name="Rectangle 15">
              <a:extLst>
                <a:ext uri="{FF2B5EF4-FFF2-40B4-BE49-F238E27FC236}">
                  <a16:creationId xmlns:a16="http://schemas.microsoft.com/office/drawing/2014/main" id="{79C7DDBC-2187-444A-8BCA-066FFA2389E3}"/>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Vlajka CR">
              <a:extLst>
                <a:ext uri="{FF2B5EF4-FFF2-40B4-BE49-F238E27FC236}">
                  <a16:creationId xmlns:a16="http://schemas.microsoft.com/office/drawing/2014/main" id="{83C56233-CCBD-407C-ADFE-CE4A400CC9DB}"/>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17">
              <a:extLst>
                <a:ext uri="{FF2B5EF4-FFF2-40B4-BE49-F238E27FC236}">
                  <a16:creationId xmlns:a16="http://schemas.microsoft.com/office/drawing/2014/main" id="{60614B55-D99D-4B21-91A8-532FE13A3563}"/>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2" name="Rectangle 1"/>
          <p:cNvSpPr/>
          <p:nvPr/>
        </p:nvSpPr>
        <p:spPr>
          <a:xfrm>
            <a:off x="3343275" y="1533525"/>
            <a:ext cx="400050" cy="41052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7603" y="622947"/>
            <a:ext cx="1735475" cy="307777"/>
          </a:xfrm>
          <a:prstGeom prst="rect">
            <a:avLst/>
          </a:prstGeom>
          <a:noFill/>
        </p:spPr>
        <p:txBody>
          <a:bodyPr wrap="none" rtlCol="0">
            <a:spAutoFit/>
          </a:bodyPr>
          <a:lstStyle/>
          <a:p>
            <a:r>
              <a:rPr lang="cs-CZ" sz="1400" b="1" dirty="0"/>
              <a:t>Zdroj: </a:t>
            </a:r>
            <a:r>
              <a:rPr lang="cs-CZ" sz="1400" dirty="0"/>
              <a:t>EUROPERISTAT</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7467600" y="1330036"/>
            <a:ext cx="3823855" cy="584775"/>
          </a:xfrm>
          <a:prstGeom prst="rect">
            <a:avLst/>
          </a:prstGeom>
        </p:spPr>
        <p:txBody>
          <a:bodyPr wrap="square">
            <a:spAutoFit/>
          </a:bodyPr>
          <a:lstStyle/>
          <a:p>
            <a:pPr>
              <a:spcAft>
                <a:spcPts val="0"/>
              </a:spcAft>
            </a:pPr>
            <a:endParaRPr lang="cs-CZ" sz="1600" dirty="0">
              <a:latin typeface="Calibri" panose="020F0502020204030204" pitchFamily="34" charset="0"/>
              <a:ea typeface="Calibri" panose="020F0502020204030204" pitchFamily="34" charset="0"/>
            </a:endParaRPr>
          </a:p>
          <a:p>
            <a:pPr>
              <a:spcAft>
                <a:spcPts val="0"/>
              </a:spcAft>
            </a:pPr>
            <a:endParaRPr lang="cs-CZ" sz="1600" dirty="0">
              <a:latin typeface="Calibri" panose="020F0502020204030204" pitchFamily="34" charset="0"/>
              <a:ea typeface="Calibri" panose="020F0502020204030204" pitchFamily="34" charset="0"/>
            </a:endParaRPr>
          </a:p>
        </p:txBody>
      </p:sp>
      <p:sp>
        <p:nvSpPr>
          <p:cNvPr id="11" name="TextBox 7"/>
          <p:cNvSpPr txBox="1"/>
          <p:nvPr/>
        </p:nvSpPr>
        <p:spPr>
          <a:xfrm>
            <a:off x="234908" y="1090051"/>
            <a:ext cx="3823855" cy="4170218"/>
          </a:xfrm>
          <a:prstGeom prst="rect">
            <a:avLst/>
          </a:prstGeom>
          <a:noFill/>
          <a:ln>
            <a:noFill/>
          </a:ln>
        </p:spPr>
        <p:txBody>
          <a:bodyPr wrap="none" rtlCol="0">
            <a:noAutofit/>
          </a:bodyPr>
          <a:lstStyle/>
          <a:p>
            <a:r>
              <a:rPr lang="cs-CZ" sz="1400" b="1" dirty="0"/>
              <a:t>Rodičky, které kouřily během těhotenství, v roce 2015</a:t>
            </a:r>
            <a:endParaRPr lang="en-US" sz="1400" b="1" dirty="0"/>
          </a:p>
        </p:txBody>
      </p:sp>
      <p:graphicFrame>
        <p:nvGraphicFramePr>
          <p:cNvPr id="12" name="Graf 11"/>
          <p:cNvGraphicFramePr>
            <a:graphicFrameLocks/>
          </p:cNvGraphicFramePr>
          <p:nvPr>
            <p:extLst>
              <p:ext uri="{D42A27DB-BD31-4B8C-83A1-F6EECF244321}">
                <p14:modId xmlns:p14="http://schemas.microsoft.com/office/powerpoint/2010/main" val="181721845"/>
              </p:ext>
            </p:extLst>
          </p:nvPr>
        </p:nvGraphicFramePr>
        <p:xfrm>
          <a:off x="267603" y="1380834"/>
          <a:ext cx="6445913" cy="4711474"/>
        </p:xfrm>
        <a:graphic>
          <a:graphicData uri="http://schemas.openxmlformats.org/drawingml/2006/chart">
            <c:chart xmlns:c="http://schemas.openxmlformats.org/drawingml/2006/chart" xmlns:r="http://schemas.openxmlformats.org/officeDocument/2006/relationships" r:id="rId4"/>
          </a:graphicData>
        </a:graphic>
      </p:graphicFrame>
      <p:sp>
        <p:nvSpPr>
          <p:cNvPr id="13" name="Obdélník 12">
            <a:extLst>
              <a:ext uri="{FF2B5EF4-FFF2-40B4-BE49-F238E27FC236}">
                <a16:creationId xmlns:a16="http://schemas.microsoft.com/office/drawing/2014/main" id="{194AB54E-6761-44A4-A52F-B37F9B332B9D}"/>
              </a:ext>
            </a:extLst>
          </p:cNvPr>
          <p:cNvSpPr/>
          <p:nvPr/>
        </p:nvSpPr>
        <p:spPr>
          <a:xfrm>
            <a:off x="5632831" y="5291892"/>
            <a:ext cx="6650334" cy="461665"/>
          </a:xfrm>
          <a:prstGeom prst="rect">
            <a:avLst/>
          </a:prstGeom>
        </p:spPr>
        <p:txBody>
          <a:bodyPr wrap="square">
            <a:spAutoFit/>
          </a:bodyPr>
          <a:lstStyle/>
          <a:p>
            <a:r>
              <a:rPr lang="cs-CZ" sz="1200" b="1" dirty="0"/>
              <a:t>Pozn.: </a:t>
            </a:r>
            <a:r>
              <a:rPr lang="cs-CZ" sz="1200" dirty="0"/>
              <a:t>* V druhém trimestru</a:t>
            </a:r>
          </a:p>
          <a:p>
            <a:r>
              <a:rPr lang="cs-CZ" sz="1200" dirty="0"/>
              <a:t>             ** V třetím trimestru</a:t>
            </a:r>
          </a:p>
        </p:txBody>
      </p:sp>
      <p:sp>
        <p:nvSpPr>
          <p:cNvPr id="15" name="Obdélník 14">
            <a:extLst>
              <a:ext uri="{FF2B5EF4-FFF2-40B4-BE49-F238E27FC236}">
                <a16:creationId xmlns:a16="http://schemas.microsoft.com/office/drawing/2014/main" id="{194AB54E-6761-44A4-A52F-B37F9B332B9D}"/>
              </a:ext>
            </a:extLst>
          </p:cNvPr>
          <p:cNvSpPr/>
          <p:nvPr/>
        </p:nvSpPr>
        <p:spPr>
          <a:xfrm>
            <a:off x="7467599" y="1914811"/>
            <a:ext cx="3823855" cy="3108543"/>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Kouření na začátku a v průběhu těhotenství je velmi rizikovým faktorem, zejména pro plod. </a:t>
            </a:r>
            <a:br>
              <a:rPr lang="cs-CZ" sz="1400" dirty="0">
                <a:latin typeface="Calibri" panose="020F0502020204030204" pitchFamily="34" charset="0"/>
                <a:ea typeface="Calibri" panose="020F0502020204030204" pitchFamily="34" charset="0"/>
              </a:rPr>
            </a:br>
            <a:r>
              <a:rPr lang="cs-CZ" sz="1400" dirty="0">
                <a:latin typeface="Calibri" panose="020F0502020204030204" pitchFamily="34" charset="0"/>
                <a:ea typeface="Calibri" panose="020F0502020204030204" pitchFamily="34" charset="0"/>
              </a:rPr>
              <a:t>U kuřaček je výrazně vyšší riziko mimoděložního těhotenství a samovolného potratu. Také častěji dochází k úmrtí plodu. Děti narozené kuřačkám mají často nižší porodní hmotnost, a tedy ztíženou adaptaci po narození. Častěji se u nich mohou vyskytovat různá onemocnění dýchacích cest, snížená imunita, astma či poruchy vývoje </a:t>
            </a:r>
            <a:br>
              <a:rPr lang="cs-CZ" sz="1400" dirty="0">
                <a:latin typeface="Calibri" panose="020F0502020204030204" pitchFamily="34" charset="0"/>
                <a:ea typeface="Calibri" panose="020F0502020204030204" pitchFamily="34" charset="0"/>
              </a:rPr>
            </a:br>
            <a:r>
              <a:rPr lang="cs-CZ" sz="1400" dirty="0">
                <a:latin typeface="Calibri" panose="020F0502020204030204" pitchFamily="34" charset="0"/>
                <a:ea typeface="Calibri" panose="020F0502020204030204" pitchFamily="34" charset="0"/>
              </a:rPr>
              <a:t>a chování. </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V evropském srovnání je podíl kouřících matek </a:t>
            </a:r>
            <a:br>
              <a:rPr lang="cs-CZ" sz="1400" dirty="0">
                <a:latin typeface="Calibri" panose="020F0502020204030204" pitchFamily="34" charset="0"/>
                <a:ea typeface="Calibri" panose="020F0502020204030204" pitchFamily="34" charset="0"/>
              </a:rPr>
            </a:br>
            <a:r>
              <a:rPr lang="cs-CZ" sz="1400" dirty="0">
                <a:latin typeface="Calibri" panose="020F0502020204030204" pitchFamily="34" charset="0"/>
                <a:ea typeface="Calibri" panose="020F0502020204030204" pitchFamily="34" charset="0"/>
              </a:rPr>
              <a:t>v ČR průměrný.</a:t>
            </a:r>
          </a:p>
          <a:p>
            <a:pPr>
              <a:spcAft>
                <a:spcPts val="0"/>
              </a:spcAft>
            </a:pPr>
            <a:endParaRPr lang="cs-CZ" sz="1400" dirty="0">
              <a:latin typeface="Calibri" panose="020F0502020204030204" pitchFamily="34" charset="0"/>
              <a:ea typeface="Calibri" panose="020F0502020204030204" pitchFamily="34" charset="0"/>
            </a:endParaRPr>
          </a:p>
        </p:txBody>
      </p:sp>
      <p:sp>
        <p:nvSpPr>
          <p:cNvPr id="3" name="Title 2"/>
          <p:cNvSpPr>
            <a:spLocks noGrp="1"/>
          </p:cNvSpPr>
          <p:nvPr>
            <p:ph type="title"/>
          </p:nvPr>
        </p:nvSpPr>
        <p:spPr/>
        <p:txBody>
          <a:bodyPr/>
          <a:lstStyle/>
          <a:p>
            <a:r>
              <a:rPr lang="en-US" dirty="0" err="1"/>
              <a:t>Kouření</a:t>
            </a:r>
            <a:r>
              <a:rPr lang="en-US" dirty="0"/>
              <a:t> u </a:t>
            </a:r>
            <a:r>
              <a:rPr lang="en-US" dirty="0" err="1"/>
              <a:t>rodiček</a:t>
            </a:r>
            <a:r>
              <a:rPr lang="en-US" dirty="0"/>
              <a:t> v ČR: </a:t>
            </a:r>
            <a:r>
              <a:rPr lang="cs-CZ" dirty="0"/>
              <a:t>mezinárodní srovnání</a:t>
            </a:r>
            <a:endParaRPr lang="en-US" dirty="0"/>
          </a:p>
        </p:txBody>
      </p:sp>
    </p:spTree>
    <p:extLst>
      <p:ext uri="{BB962C8B-B14F-4D97-AF65-F5344CB8AC3E}">
        <p14:creationId xmlns:p14="http://schemas.microsoft.com/office/powerpoint/2010/main" val="34413753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2591" y="573589"/>
            <a:ext cx="2484334" cy="307777"/>
          </a:xfrm>
          <a:prstGeom prst="rect">
            <a:avLst/>
          </a:prstGeom>
          <a:noFill/>
        </p:spPr>
        <p:txBody>
          <a:bodyPr wrap="none" rtlCol="0">
            <a:spAutoFit/>
          </a:bodyPr>
          <a:lstStyle/>
          <a:p>
            <a:r>
              <a:rPr lang="cs-CZ" sz="1400" b="1" dirty="0"/>
              <a:t>Zdroj: </a:t>
            </a:r>
            <a:r>
              <a:rPr lang="cs-CZ" sz="1400" dirty="0"/>
              <a:t>ÚZIS ČR – NRRZ - Rodička</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5033073" y="4022266"/>
            <a:ext cx="6984043" cy="2123658"/>
          </a:xfrm>
          <a:prstGeom prst="rect">
            <a:avLst/>
          </a:prstGeom>
        </p:spPr>
        <p:txBody>
          <a:bodyPr wrap="square">
            <a:spAutoFit/>
          </a:bodyPr>
          <a:lstStyle/>
          <a:p>
            <a:pPr>
              <a:spcAft>
                <a:spcPts val="0"/>
              </a:spcAft>
            </a:pPr>
            <a:r>
              <a:rPr lang="cs-CZ" sz="1200" dirty="0">
                <a:latin typeface="Calibri" panose="020F0502020204030204" pitchFamily="34" charset="0"/>
                <a:ea typeface="Calibri" panose="020F0502020204030204" pitchFamily="34" charset="0"/>
              </a:rPr>
              <a:t>Podíl rodiček, které kouřily na počátku nebo v průběhu těhotenství, představuje v posledních 2 letech přibližně 11 % všech rodiček, kalkulujeme-li všechny věkové kategorie spojené. Vyšší počty rodiček kuřaček obecně pozorujeme zejména v nižších věkových kategoriích. Jedná se pravděpodobně o ženy, které neplánovaly početí a kouřily na počátku těhotenství.  </a:t>
            </a:r>
          </a:p>
          <a:p>
            <a:pPr>
              <a:spcAft>
                <a:spcPts val="0"/>
              </a:spcAft>
            </a:pPr>
            <a:endParaRPr lang="cs-CZ" sz="1200" b="1" dirty="0">
              <a:latin typeface="Calibri" panose="020F0502020204030204" pitchFamily="34" charset="0"/>
              <a:ea typeface="Calibri" panose="020F0502020204030204" pitchFamily="34" charset="0"/>
            </a:endParaRPr>
          </a:p>
          <a:p>
            <a:pPr>
              <a:spcAft>
                <a:spcPts val="0"/>
              </a:spcAft>
            </a:pPr>
            <a:r>
              <a:rPr lang="cs-CZ" sz="1200" dirty="0">
                <a:latin typeface="Calibri" panose="020F0502020204030204" pitchFamily="34" charset="0"/>
                <a:ea typeface="Calibri" panose="020F0502020204030204" pitchFamily="34" charset="0"/>
              </a:rPr>
              <a:t>Kartogram ilustruje nevyšší koncentraci těhotných kuřaček v regionech severozápadních Čech  a severní Moravy.  Kouření u těhotných, zejména během těhotenství, do značné míry souvisí se sociálním postavením a vzděláním obyvatel v regionu. </a:t>
            </a:r>
          </a:p>
          <a:p>
            <a:pPr>
              <a:spcAft>
                <a:spcPts val="0"/>
              </a:spcAft>
            </a:pPr>
            <a:endParaRPr lang="cs-CZ" sz="1200" dirty="0">
              <a:latin typeface="Calibri" panose="020F0502020204030204" pitchFamily="34" charset="0"/>
              <a:ea typeface="Calibri" panose="020F0502020204030204" pitchFamily="34" charset="0"/>
            </a:endParaRPr>
          </a:p>
          <a:p>
            <a:r>
              <a:rPr lang="cs-CZ" sz="1200" dirty="0">
                <a:latin typeface="Calibri" panose="020F0502020204030204" pitchFamily="34" charset="0"/>
                <a:ea typeface="Calibri" panose="020F0502020204030204" pitchFamily="34" charset="0"/>
              </a:rPr>
              <a:t>Kouření v těhotenství je spojeno se značnými riziky zejména pro plod. Je zcela namístě zvážit informační kampaň a zdůrazňovat rizika spojená s kouřením v těhotenství. </a:t>
            </a:r>
          </a:p>
        </p:txBody>
      </p:sp>
      <p:sp>
        <p:nvSpPr>
          <p:cNvPr id="11" name="TextBox 7"/>
          <p:cNvSpPr txBox="1"/>
          <p:nvPr/>
        </p:nvSpPr>
        <p:spPr>
          <a:xfrm>
            <a:off x="257558" y="869917"/>
            <a:ext cx="3823855" cy="634943"/>
          </a:xfrm>
          <a:prstGeom prst="rect">
            <a:avLst/>
          </a:prstGeom>
          <a:noFill/>
          <a:ln>
            <a:noFill/>
          </a:ln>
        </p:spPr>
        <p:txBody>
          <a:bodyPr wrap="none" rtlCol="0">
            <a:noAutofit/>
          </a:bodyPr>
          <a:lstStyle/>
          <a:p>
            <a:r>
              <a:rPr lang="cs-CZ" sz="1400" b="1" dirty="0"/>
              <a:t>Rodičky, které kouřily v těhotenství, v letech </a:t>
            </a:r>
            <a:r>
              <a:rPr lang="cs-CZ" sz="1400" b="1" dirty="0" smtClean="0"/>
              <a:t>2017–2018: </a:t>
            </a:r>
            <a:r>
              <a:rPr lang="cs-CZ" sz="1400" b="1" dirty="0"/>
              <a:t>ČR</a:t>
            </a:r>
            <a:endParaRPr lang="en-US" sz="1400" b="1" dirty="0"/>
          </a:p>
        </p:txBody>
      </p:sp>
      <p:graphicFrame>
        <p:nvGraphicFramePr>
          <p:cNvPr id="16" name="Graf 15"/>
          <p:cNvGraphicFramePr>
            <a:graphicFrameLocks/>
          </p:cNvGraphicFramePr>
          <p:nvPr>
            <p:extLst>
              <p:ext uri="{D42A27DB-BD31-4B8C-83A1-F6EECF244321}">
                <p14:modId xmlns:p14="http://schemas.microsoft.com/office/powerpoint/2010/main" val="523905116"/>
              </p:ext>
            </p:extLst>
          </p:nvPr>
        </p:nvGraphicFramePr>
        <p:xfrm>
          <a:off x="234991" y="1127230"/>
          <a:ext cx="4798082" cy="1940503"/>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7"/>
          <p:cNvSpPr txBox="1"/>
          <p:nvPr/>
        </p:nvSpPr>
        <p:spPr>
          <a:xfrm>
            <a:off x="4746262" y="1227028"/>
            <a:ext cx="1167730" cy="634943"/>
          </a:xfrm>
          <a:prstGeom prst="rect">
            <a:avLst/>
          </a:prstGeom>
          <a:solidFill>
            <a:schemeClr val="bg1"/>
          </a:solidFill>
          <a:ln>
            <a:noFill/>
          </a:ln>
        </p:spPr>
        <p:txBody>
          <a:bodyPr wrap="none" rtlCol="0">
            <a:noAutofit/>
          </a:bodyPr>
          <a:lstStyle/>
          <a:p>
            <a:r>
              <a:rPr lang="cs-CZ" sz="1200" b="1" dirty="0"/>
              <a:t>2017: N=13 048</a:t>
            </a:r>
          </a:p>
          <a:p>
            <a:r>
              <a:rPr lang="cs-CZ" sz="1200" b="1" dirty="0"/>
              <a:t>2018: N=12 752</a:t>
            </a:r>
            <a:endParaRPr lang="en-US" sz="1200" b="1" dirty="0"/>
          </a:p>
        </p:txBody>
      </p:sp>
      <p:sp>
        <p:nvSpPr>
          <p:cNvPr id="14" name="Obdélník 13"/>
          <p:cNvSpPr/>
          <p:nvPr/>
        </p:nvSpPr>
        <p:spPr>
          <a:xfrm>
            <a:off x="256081" y="3313597"/>
            <a:ext cx="3646447" cy="307777"/>
          </a:xfrm>
          <a:prstGeom prst="rect">
            <a:avLst/>
          </a:prstGeom>
        </p:spPr>
        <p:txBody>
          <a:bodyPr wrap="none">
            <a:spAutoFit/>
          </a:bodyPr>
          <a:lstStyle/>
          <a:p>
            <a:r>
              <a:rPr lang="cs-CZ" sz="1400" b="1" dirty="0"/>
              <a:t>Podíl rodiček, které kouřily v těhotenství, 2018</a:t>
            </a:r>
            <a:endParaRPr lang="en-US" sz="1400" b="1" dirty="0"/>
          </a:p>
        </p:txBody>
      </p:sp>
      <p:sp>
        <p:nvSpPr>
          <p:cNvPr id="19" name="TextBox 7">
            <a:extLst>
              <a:ext uri="{FF2B5EF4-FFF2-40B4-BE49-F238E27FC236}">
                <a16:creationId xmlns:a16="http://schemas.microsoft.com/office/drawing/2014/main" id="{58941AF4-0302-4347-936E-58F189FBBA1D}"/>
              </a:ext>
            </a:extLst>
          </p:cNvPr>
          <p:cNvSpPr txBox="1"/>
          <p:nvPr/>
        </p:nvSpPr>
        <p:spPr>
          <a:xfrm>
            <a:off x="10855860" y="1219218"/>
            <a:ext cx="1167730" cy="634943"/>
          </a:xfrm>
          <a:prstGeom prst="rect">
            <a:avLst/>
          </a:prstGeom>
          <a:solidFill>
            <a:schemeClr val="bg1"/>
          </a:solidFill>
          <a:ln>
            <a:noFill/>
          </a:ln>
        </p:spPr>
        <p:txBody>
          <a:bodyPr wrap="none" rtlCol="0">
            <a:noAutofit/>
          </a:bodyPr>
          <a:lstStyle/>
          <a:p>
            <a:r>
              <a:rPr lang="cs-CZ" sz="1200" b="1" dirty="0"/>
              <a:t>2017: N = 470</a:t>
            </a:r>
          </a:p>
          <a:p>
            <a:r>
              <a:rPr lang="cs-CZ" sz="1200" b="1" dirty="0"/>
              <a:t>2018: N = 520</a:t>
            </a:r>
            <a:endParaRPr lang="en-US" sz="1200" b="1" dirty="0"/>
          </a:p>
        </p:txBody>
      </p:sp>
      <p:sp>
        <p:nvSpPr>
          <p:cNvPr id="20" name="Obdélník 19">
            <a:extLst>
              <a:ext uri="{FF2B5EF4-FFF2-40B4-BE49-F238E27FC236}">
                <a16:creationId xmlns:a16="http://schemas.microsoft.com/office/drawing/2014/main" id="{E2981D27-03FE-45BC-8935-07AA974DDEB2}"/>
              </a:ext>
            </a:extLst>
          </p:cNvPr>
          <p:cNvSpPr/>
          <p:nvPr/>
        </p:nvSpPr>
        <p:spPr>
          <a:xfrm>
            <a:off x="4746262" y="3171826"/>
            <a:ext cx="7305896" cy="400110"/>
          </a:xfrm>
          <a:prstGeom prst="rect">
            <a:avLst/>
          </a:prstGeom>
        </p:spPr>
        <p:txBody>
          <a:bodyPr wrap="square">
            <a:spAutoFit/>
          </a:bodyPr>
          <a:lstStyle/>
          <a:p>
            <a:r>
              <a:rPr lang="cs-CZ" sz="1000" b="1" dirty="0"/>
              <a:t>Pozn.: </a:t>
            </a:r>
            <a:r>
              <a:rPr lang="cs-CZ" sz="1000" dirty="0"/>
              <a:t>N je počet rodiček, které kouřily na počátku nebo během těhotenství. N zahrnuje i rodičky s neudaným věkem rodiček.</a:t>
            </a:r>
          </a:p>
          <a:p>
            <a:r>
              <a:rPr lang="cs-CZ" sz="1000" dirty="0"/>
              <a:t>            Graf odpovídá rodičkám s uvedeným věkem při porodu.</a:t>
            </a:r>
          </a:p>
        </p:txBody>
      </p:sp>
      <p:sp>
        <p:nvSpPr>
          <p:cNvPr id="2" name="Title 1"/>
          <p:cNvSpPr>
            <a:spLocks noGrp="1"/>
          </p:cNvSpPr>
          <p:nvPr>
            <p:ph type="title"/>
          </p:nvPr>
        </p:nvSpPr>
        <p:spPr/>
        <p:txBody>
          <a:bodyPr>
            <a:normAutofit/>
          </a:bodyPr>
          <a:lstStyle/>
          <a:p>
            <a:r>
              <a:rPr lang="nl-NL" dirty="0"/>
              <a:t>Kouření u rodiček v ČR: trend</a:t>
            </a:r>
            <a:endParaRPr lang="en-US" dirty="0"/>
          </a:p>
        </p:txBody>
      </p:sp>
      <p:sp>
        <p:nvSpPr>
          <p:cNvPr id="15" name="Rectangle 17">
            <a:extLst>
              <a:ext uri="{FF2B5EF4-FFF2-40B4-BE49-F238E27FC236}">
                <a16:creationId xmlns:a16="http://schemas.microsoft.com/office/drawing/2014/main" id="{EE31DAE5-5169-463B-8408-64DD756C883B}"/>
              </a:ext>
            </a:extLst>
          </p:cNvPr>
          <p:cNvSpPr/>
          <p:nvPr/>
        </p:nvSpPr>
        <p:spPr>
          <a:xfrm>
            <a:off x="653627" y="6313530"/>
            <a:ext cx="11506119" cy="544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2AEA41AA-32A6-4F70-A63C-6779DC9EF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4" y="3600538"/>
            <a:ext cx="4606421" cy="3257462"/>
          </a:xfrm>
          <a:prstGeom prst="rect">
            <a:avLst/>
          </a:prstGeom>
        </p:spPr>
      </p:pic>
      <p:sp>
        <p:nvSpPr>
          <p:cNvPr id="26" name="TextBox 7">
            <a:extLst>
              <a:ext uri="{FF2B5EF4-FFF2-40B4-BE49-F238E27FC236}">
                <a16:creationId xmlns:a16="http://schemas.microsoft.com/office/drawing/2014/main" id="{3FAECBF7-D10E-437F-B932-452B0F9134AC}"/>
              </a:ext>
            </a:extLst>
          </p:cNvPr>
          <p:cNvSpPr txBox="1"/>
          <p:nvPr/>
        </p:nvSpPr>
        <p:spPr>
          <a:xfrm>
            <a:off x="4804508" y="1941903"/>
            <a:ext cx="1167730" cy="634943"/>
          </a:xfrm>
          <a:prstGeom prst="rect">
            <a:avLst/>
          </a:prstGeom>
          <a:solidFill>
            <a:schemeClr val="bg1"/>
          </a:solidFill>
          <a:ln>
            <a:noFill/>
          </a:ln>
        </p:spPr>
        <p:txBody>
          <a:bodyPr wrap="none" rtlCol="0">
            <a:noAutofit/>
          </a:bodyPr>
          <a:lstStyle/>
          <a:p>
            <a:r>
              <a:rPr lang="cs-CZ" sz="1200" b="1" dirty="0"/>
              <a:t>2017: 11,69 %</a:t>
            </a:r>
          </a:p>
          <a:p>
            <a:r>
              <a:rPr lang="cs-CZ" sz="1200" b="1" dirty="0"/>
              <a:t>2018: 11,42 %</a:t>
            </a:r>
            <a:endParaRPr lang="en-US" sz="1200" b="1" dirty="0"/>
          </a:p>
        </p:txBody>
      </p:sp>
      <p:sp>
        <p:nvSpPr>
          <p:cNvPr id="27" name="TextBox 7">
            <a:extLst>
              <a:ext uri="{FF2B5EF4-FFF2-40B4-BE49-F238E27FC236}">
                <a16:creationId xmlns:a16="http://schemas.microsoft.com/office/drawing/2014/main" id="{DE1D6EB7-F5B3-4CBA-AA76-38911C676DA8}"/>
              </a:ext>
            </a:extLst>
          </p:cNvPr>
          <p:cNvSpPr txBox="1"/>
          <p:nvPr/>
        </p:nvSpPr>
        <p:spPr>
          <a:xfrm>
            <a:off x="10855860" y="1953680"/>
            <a:ext cx="1167730" cy="634943"/>
          </a:xfrm>
          <a:prstGeom prst="rect">
            <a:avLst/>
          </a:prstGeom>
          <a:solidFill>
            <a:schemeClr val="bg1"/>
          </a:solidFill>
          <a:ln>
            <a:noFill/>
          </a:ln>
        </p:spPr>
        <p:txBody>
          <a:bodyPr wrap="none" rtlCol="0">
            <a:noAutofit/>
          </a:bodyPr>
          <a:lstStyle/>
          <a:p>
            <a:r>
              <a:rPr lang="cs-CZ" sz="1200" b="1" dirty="0"/>
              <a:t>2017: 8,49 %</a:t>
            </a:r>
          </a:p>
          <a:p>
            <a:r>
              <a:rPr lang="cs-CZ" sz="1200" b="1" dirty="0"/>
              <a:t>2018: 9,50 %</a:t>
            </a:r>
            <a:endParaRPr lang="en-US" sz="1200" b="1" dirty="0"/>
          </a:p>
        </p:txBody>
      </p:sp>
      <p:sp>
        <p:nvSpPr>
          <p:cNvPr id="23" name="TextBox 7">
            <a:extLst>
              <a:ext uri="{FF2B5EF4-FFF2-40B4-BE49-F238E27FC236}">
                <a16:creationId xmlns:a16="http://schemas.microsoft.com/office/drawing/2014/main" id="{7104B1B4-4FAC-4EE7-B8A3-829CB9609DB2}"/>
              </a:ext>
            </a:extLst>
          </p:cNvPr>
          <p:cNvSpPr txBox="1"/>
          <p:nvPr/>
        </p:nvSpPr>
        <p:spPr>
          <a:xfrm>
            <a:off x="6140574" y="869917"/>
            <a:ext cx="3823855" cy="476283"/>
          </a:xfrm>
          <a:prstGeom prst="rect">
            <a:avLst/>
          </a:prstGeom>
          <a:noFill/>
          <a:ln>
            <a:noFill/>
          </a:ln>
        </p:spPr>
        <p:txBody>
          <a:bodyPr wrap="none" rtlCol="0">
            <a:noAutofit/>
          </a:bodyPr>
          <a:lstStyle/>
          <a:p>
            <a:r>
              <a:rPr lang="cs-CZ" sz="1400" b="1" dirty="0"/>
              <a:t>Rodičky, které kouřily v těhotenství, v letech </a:t>
            </a:r>
            <a:r>
              <a:rPr lang="cs-CZ" sz="1400" b="1" dirty="0" smtClean="0"/>
              <a:t>2017–2018: </a:t>
            </a:r>
            <a:r>
              <a:rPr lang="cs-CZ" sz="1400" b="1" dirty="0"/>
              <a:t>HKK</a:t>
            </a:r>
            <a:endParaRPr lang="en-US" sz="1400" b="1" dirty="0">
              <a:highlight>
                <a:srgbClr val="FFFF00"/>
              </a:highlight>
            </a:endParaRPr>
          </a:p>
        </p:txBody>
      </p:sp>
      <p:graphicFrame>
        <p:nvGraphicFramePr>
          <p:cNvPr id="24" name="Graf 23">
            <a:extLst>
              <a:ext uri="{FF2B5EF4-FFF2-40B4-BE49-F238E27FC236}">
                <a16:creationId xmlns:a16="http://schemas.microsoft.com/office/drawing/2014/main" id="{4F3AB36D-ADAC-4864-BF56-80C3DBEE5E75}"/>
              </a:ext>
            </a:extLst>
          </p:cNvPr>
          <p:cNvGraphicFramePr>
            <a:graphicFrameLocks/>
          </p:cNvGraphicFramePr>
          <p:nvPr>
            <p:extLst>
              <p:ext uri="{D42A27DB-BD31-4B8C-83A1-F6EECF244321}">
                <p14:modId xmlns:p14="http://schemas.microsoft.com/office/powerpoint/2010/main" val="2834325532"/>
              </p:ext>
            </p:extLst>
          </p:nvPr>
        </p:nvGraphicFramePr>
        <p:xfrm>
          <a:off x="6130229" y="1130836"/>
          <a:ext cx="5041776" cy="19435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20641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kt 23"/>
          <p:cNvGraphicFramePr>
            <a:graphicFrameLocks/>
          </p:cNvGraphicFramePr>
          <p:nvPr>
            <p:extLst>
              <p:ext uri="{D42A27DB-BD31-4B8C-83A1-F6EECF244321}">
                <p14:modId xmlns:p14="http://schemas.microsoft.com/office/powerpoint/2010/main" val="3501798673"/>
              </p:ext>
            </p:extLst>
          </p:nvPr>
        </p:nvGraphicFramePr>
        <p:xfrm>
          <a:off x="351040" y="856429"/>
          <a:ext cx="576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85313" y="622947"/>
            <a:ext cx="2448491" cy="307777"/>
          </a:xfrm>
          <a:prstGeom prst="rect">
            <a:avLst/>
          </a:prstGeom>
          <a:noFill/>
        </p:spPr>
        <p:txBody>
          <a:bodyPr wrap="none" rtlCol="0">
            <a:spAutoFit/>
          </a:bodyPr>
          <a:lstStyle/>
          <a:p>
            <a:r>
              <a:rPr lang="cs-CZ" sz="1400" b="1" dirty="0"/>
              <a:t>Zdroj</a:t>
            </a:r>
            <a:r>
              <a:rPr lang="cs-CZ" sz="1400" dirty="0"/>
              <a:t>: ÚZIS ČR – NRRZ - Potraty</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326227" y="5233005"/>
            <a:ext cx="11489920" cy="1015663"/>
          </a:xfrm>
          <a:prstGeom prst="rect">
            <a:avLst/>
          </a:prstGeom>
        </p:spPr>
        <p:txBody>
          <a:bodyPr wrap="square">
            <a:spAutoFit/>
          </a:bodyPr>
          <a:lstStyle/>
          <a:p>
            <a:r>
              <a:rPr lang="cs-CZ" sz="1200" b="1" dirty="0"/>
              <a:t>Umělé přerušení těhotenství (UPT) </a:t>
            </a:r>
            <a:r>
              <a:rPr lang="cs-CZ" sz="1200" dirty="0"/>
              <a:t>z jiných než zdravotních důvodů bylo v českém prostředí uzákoněno v roce 1957. Až do počátku devadesátých let se porodnost a potratovost vyvíjely inverzně v závislosti na nastavení legislativních pravidel pro umělé přerušování těhotenství. Na počátku devadesátých let se potrácelo téměř stejné množství plodů, jako se rodilo dětí. Od té doby se absolutní počet potratů snižuje. Na intenzivním poklesu v průběhu 90. let se podílelo zejména snižování indukované potratovosti, urychlené zavedením poplatku za UPT v roce 1993. V posledních letech </a:t>
            </a:r>
            <a:r>
              <a:rPr lang="cs-CZ" sz="1200" b="1" dirty="0"/>
              <a:t>pokračuje kontinuální pokles umělé potratovosti</a:t>
            </a:r>
            <a:r>
              <a:rPr lang="cs-CZ" sz="1200" dirty="0"/>
              <a:t>, oproti tomu </a:t>
            </a:r>
            <a:r>
              <a:rPr lang="cs-CZ" sz="1200" b="1" dirty="0"/>
              <a:t>narůstá samovolná potratovost</a:t>
            </a:r>
            <a:r>
              <a:rPr lang="cs-CZ" sz="1200" dirty="0"/>
              <a:t>. K nárůstu samovolné potratovosti dochází zejména z důvodu stoupajícího věku těhotných.</a:t>
            </a:r>
            <a:endParaRPr lang="cs-CZ" sz="1200" dirty="0">
              <a:latin typeface="Calibri" panose="020F0502020204030204" pitchFamily="34" charset="0"/>
              <a:ea typeface="Calibri" panose="020F0502020204030204" pitchFamily="34" charset="0"/>
            </a:endParaRPr>
          </a:p>
        </p:txBody>
      </p:sp>
      <p:sp>
        <p:nvSpPr>
          <p:cNvPr id="9" name="TextBox 7"/>
          <p:cNvSpPr txBox="1"/>
          <p:nvPr/>
        </p:nvSpPr>
        <p:spPr>
          <a:xfrm>
            <a:off x="577284" y="870868"/>
            <a:ext cx="10742988" cy="490010"/>
          </a:xfrm>
          <a:prstGeom prst="rect">
            <a:avLst/>
          </a:prstGeom>
          <a:noFill/>
          <a:ln>
            <a:noFill/>
          </a:ln>
        </p:spPr>
        <p:txBody>
          <a:bodyPr wrap="none" rtlCol="0">
            <a:noAutofit/>
          </a:bodyPr>
          <a:lstStyle/>
          <a:p>
            <a:pPr>
              <a:spcBef>
                <a:spcPct val="0"/>
              </a:spcBef>
            </a:pPr>
            <a:r>
              <a:rPr lang="cs-CZ" altLang="cs-CZ" sz="1600" b="1" dirty="0"/>
              <a:t>Obecné míry plodnosti a potratovosti (1953–2018</a:t>
            </a:r>
            <a:r>
              <a:rPr lang="cs-CZ" altLang="cs-CZ" sz="1600" b="1" dirty="0" smtClean="0"/>
              <a:t>): </a:t>
            </a:r>
            <a:r>
              <a:rPr lang="cs-CZ" altLang="cs-CZ" sz="1600" b="1" dirty="0"/>
              <a:t>ČR                </a:t>
            </a:r>
            <a:r>
              <a:rPr lang="cs-CZ" altLang="cs-CZ" sz="1600" b="1" dirty="0" smtClean="0"/>
              <a:t>             </a:t>
            </a:r>
            <a:r>
              <a:rPr lang="cs-CZ" altLang="cs-CZ" sz="1600" b="1" dirty="0"/>
              <a:t>Obecné míry plodnosti a potratovosti (2003–2018</a:t>
            </a:r>
            <a:r>
              <a:rPr lang="cs-CZ" altLang="cs-CZ" sz="1600" b="1" dirty="0" smtClean="0"/>
              <a:t>): </a:t>
            </a:r>
            <a:r>
              <a:rPr lang="cs-CZ" altLang="cs-CZ" sz="1600" b="1" dirty="0"/>
              <a:t>HKK</a:t>
            </a:r>
          </a:p>
        </p:txBody>
      </p:sp>
      <p:sp>
        <p:nvSpPr>
          <p:cNvPr id="12" name="TextBox 9"/>
          <p:cNvSpPr txBox="1"/>
          <p:nvPr/>
        </p:nvSpPr>
        <p:spPr>
          <a:xfrm rot="16200000">
            <a:off x="-1311290" y="2669116"/>
            <a:ext cx="3018447" cy="276999"/>
          </a:xfrm>
          <a:prstGeom prst="rect">
            <a:avLst/>
          </a:prstGeom>
          <a:noFill/>
        </p:spPr>
        <p:txBody>
          <a:bodyPr wrap="square" rtlCol="0">
            <a:spAutoFit/>
          </a:bodyPr>
          <a:lstStyle>
            <a:defPPr>
              <a:defRPr lang="cs-CZ"/>
            </a:defPPr>
            <a:lvl1pPr algn="l" rtl="0" fontAlgn="base">
              <a:spcBef>
                <a:spcPct val="0"/>
              </a:spcBef>
              <a:spcAft>
                <a:spcPct val="0"/>
              </a:spcAft>
              <a:defRPr sz="1000" kern="1200">
                <a:solidFill>
                  <a:schemeClr val="tx1"/>
                </a:solidFill>
                <a:latin typeface="Arial" charset="0"/>
                <a:ea typeface="+mn-ea"/>
                <a:cs typeface="Arial" charset="0"/>
              </a:defRPr>
            </a:lvl1pPr>
            <a:lvl2pPr marL="457200" algn="l" rtl="0" fontAlgn="base">
              <a:spcBef>
                <a:spcPct val="0"/>
              </a:spcBef>
              <a:spcAft>
                <a:spcPct val="0"/>
              </a:spcAft>
              <a:defRPr sz="1000" kern="1200">
                <a:solidFill>
                  <a:schemeClr val="tx1"/>
                </a:solidFill>
                <a:latin typeface="Arial" charset="0"/>
                <a:ea typeface="+mn-ea"/>
                <a:cs typeface="Arial" charset="0"/>
              </a:defRPr>
            </a:lvl2pPr>
            <a:lvl3pPr marL="914400" algn="l" rtl="0" fontAlgn="base">
              <a:spcBef>
                <a:spcPct val="0"/>
              </a:spcBef>
              <a:spcAft>
                <a:spcPct val="0"/>
              </a:spcAft>
              <a:defRPr sz="1000" kern="1200">
                <a:solidFill>
                  <a:schemeClr val="tx1"/>
                </a:solidFill>
                <a:latin typeface="Arial" charset="0"/>
                <a:ea typeface="+mn-ea"/>
                <a:cs typeface="Arial" charset="0"/>
              </a:defRPr>
            </a:lvl3pPr>
            <a:lvl4pPr marL="1371600" algn="l" rtl="0" fontAlgn="base">
              <a:spcBef>
                <a:spcPct val="0"/>
              </a:spcBef>
              <a:spcAft>
                <a:spcPct val="0"/>
              </a:spcAft>
              <a:defRPr sz="1000" kern="1200">
                <a:solidFill>
                  <a:schemeClr val="tx1"/>
                </a:solidFill>
                <a:latin typeface="Arial" charset="0"/>
                <a:ea typeface="+mn-ea"/>
                <a:cs typeface="Arial" charset="0"/>
              </a:defRPr>
            </a:lvl4pPr>
            <a:lvl5pPr marL="1828800" algn="l" rtl="0" fontAlgn="base">
              <a:spcBef>
                <a:spcPct val="0"/>
              </a:spcBef>
              <a:spcAft>
                <a:spcPct val="0"/>
              </a:spcAft>
              <a:defRPr sz="1000" kern="1200">
                <a:solidFill>
                  <a:schemeClr val="tx1"/>
                </a:solidFill>
                <a:latin typeface="Arial" charset="0"/>
                <a:ea typeface="+mn-ea"/>
                <a:cs typeface="Arial" charset="0"/>
              </a:defRPr>
            </a:lvl5pPr>
            <a:lvl6pPr marL="2286000" algn="l" defTabSz="914400" rtl="0" eaLnBrk="1" latinLnBrk="0" hangingPunct="1">
              <a:defRPr sz="1000" kern="1200">
                <a:solidFill>
                  <a:schemeClr val="tx1"/>
                </a:solidFill>
                <a:latin typeface="Arial" charset="0"/>
                <a:ea typeface="+mn-ea"/>
                <a:cs typeface="Arial" charset="0"/>
              </a:defRPr>
            </a:lvl6pPr>
            <a:lvl7pPr marL="2743200" algn="l" defTabSz="914400" rtl="0" eaLnBrk="1" latinLnBrk="0" hangingPunct="1">
              <a:defRPr sz="1000" kern="1200">
                <a:solidFill>
                  <a:schemeClr val="tx1"/>
                </a:solidFill>
                <a:latin typeface="Arial" charset="0"/>
                <a:ea typeface="+mn-ea"/>
                <a:cs typeface="Arial" charset="0"/>
              </a:defRPr>
            </a:lvl7pPr>
            <a:lvl8pPr marL="3200400" algn="l" defTabSz="914400" rtl="0" eaLnBrk="1" latinLnBrk="0" hangingPunct="1">
              <a:defRPr sz="1000" kern="1200">
                <a:solidFill>
                  <a:schemeClr val="tx1"/>
                </a:solidFill>
                <a:latin typeface="Arial" charset="0"/>
                <a:ea typeface="+mn-ea"/>
                <a:cs typeface="Arial" charset="0"/>
              </a:defRPr>
            </a:lvl8pPr>
            <a:lvl9pPr marL="3657600" algn="l" defTabSz="914400" rtl="0" eaLnBrk="1" latinLnBrk="0" hangingPunct="1">
              <a:defRPr sz="1000" kern="1200">
                <a:solidFill>
                  <a:schemeClr val="tx1"/>
                </a:solidFill>
                <a:latin typeface="Arial" charset="0"/>
                <a:ea typeface="+mn-ea"/>
                <a:cs typeface="Arial" charset="0"/>
              </a:defRPr>
            </a:lvl9pPr>
          </a:lstStyle>
          <a:p>
            <a:pPr algn="ctr"/>
            <a:r>
              <a:rPr lang="cs-CZ" sz="1200" b="1" dirty="0"/>
              <a:t>Podíl (na 1 000 žen ve fertilním věku)</a:t>
            </a:r>
          </a:p>
        </p:txBody>
      </p:sp>
      <p:sp>
        <p:nvSpPr>
          <p:cNvPr id="15" name="Obdélník 14">
            <a:extLst>
              <a:ext uri="{FF2B5EF4-FFF2-40B4-BE49-F238E27FC236}">
                <a16:creationId xmlns:a16="http://schemas.microsoft.com/office/drawing/2014/main" id="{194AB54E-6761-44A4-A52F-B37F9B332B9D}"/>
              </a:ext>
            </a:extLst>
          </p:cNvPr>
          <p:cNvSpPr/>
          <p:nvPr/>
        </p:nvSpPr>
        <p:spPr>
          <a:xfrm>
            <a:off x="3022478" y="94192"/>
            <a:ext cx="7383394" cy="830997"/>
          </a:xfrm>
          <a:prstGeom prst="rect">
            <a:avLst/>
          </a:prstGeom>
        </p:spPr>
        <p:txBody>
          <a:bodyPr wrap="square">
            <a:spAutoFit/>
          </a:bodyPr>
          <a:lstStyle/>
          <a:p>
            <a:r>
              <a:rPr lang="cs-CZ" sz="1200" b="1" dirty="0"/>
              <a:t>Pozn.: </a:t>
            </a:r>
            <a:r>
              <a:rPr lang="cs-CZ" sz="1200" dirty="0"/>
              <a:t>Od roku 2000 jsou započítány i cizinky s trvalým nebo dlouhodobým pobytem na území ČR. </a:t>
            </a:r>
          </a:p>
          <a:p>
            <a:r>
              <a:rPr lang="cs-CZ" sz="1200" dirty="0"/>
              <a:t>Potratem se rozumí ukončení těhotenství ženy, při němž plod neprojevuje ani jednu ze známek života a jeho porodní hmotnost je nižší než 500 g a pokud hmotnost nelze zjistit, jestliže je těhotenství kratší než 22 týdnů. Dále ukončení těhotenství při němž bylo z dělohy ženy vyňato plodové vejce bez obalu nebo těhotenská sliznice.</a:t>
            </a:r>
          </a:p>
        </p:txBody>
      </p:sp>
      <p:sp>
        <p:nvSpPr>
          <p:cNvPr id="2" name="Title 1"/>
          <p:cNvSpPr>
            <a:spLocks noGrp="1"/>
          </p:cNvSpPr>
          <p:nvPr>
            <p:ph type="title"/>
          </p:nvPr>
        </p:nvSpPr>
        <p:spPr>
          <a:xfrm>
            <a:off x="272591" y="160257"/>
            <a:ext cx="2214577" cy="631595"/>
          </a:xfrm>
        </p:spPr>
        <p:txBody>
          <a:bodyPr>
            <a:normAutofit/>
          </a:bodyPr>
          <a:lstStyle/>
          <a:p>
            <a:r>
              <a:rPr lang="en-US" dirty="0" err="1"/>
              <a:t>Potratovost</a:t>
            </a:r>
            <a:endParaRPr lang="en-US" dirty="0"/>
          </a:p>
        </p:txBody>
      </p:sp>
      <p:sp>
        <p:nvSpPr>
          <p:cNvPr id="19" name="TextBox 9">
            <a:extLst>
              <a:ext uri="{FF2B5EF4-FFF2-40B4-BE49-F238E27FC236}">
                <a16:creationId xmlns:a16="http://schemas.microsoft.com/office/drawing/2014/main" id="{039E623D-68FF-49B3-89EF-866E44B42BD3}"/>
              </a:ext>
            </a:extLst>
          </p:cNvPr>
          <p:cNvSpPr txBox="1"/>
          <p:nvPr/>
        </p:nvSpPr>
        <p:spPr>
          <a:xfrm rot="16200000">
            <a:off x="4882907" y="2746041"/>
            <a:ext cx="3018447" cy="276999"/>
          </a:xfrm>
          <a:prstGeom prst="rect">
            <a:avLst/>
          </a:prstGeom>
          <a:noFill/>
        </p:spPr>
        <p:txBody>
          <a:bodyPr wrap="square" rtlCol="0">
            <a:spAutoFit/>
          </a:bodyPr>
          <a:lstStyle>
            <a:defPPr>
              <a:defRPr lang="cs-CZ"/>
            </a:defPPr>
            <a:lvl1pPr algn="l" rtl="0" fontAlgn="base">
              <a:spcBef>
                <a:spcPct val="0"/>
              </a:spcBef>
              <a:spcAft>
                <a:spcPct val="0"/>
              </a:spcAft>
              <a:defRPr sz="1000" kern="1200">
                <a:solidFill>
                  <a:schemeClr val="tx1"/>
                </a:solidFill>
                <a:latin typeface="Arial" charset="0"/>
                <a:ea typeface="+mn-ea"/>
                <a:cs typeface="Arial" charset="0"/>
              </a:defRPr>
            </a:lvl1pPr>
            <a:lvl2pPr marL="457200" algn="l" rtl="0" fontAlgn="base">
              <a:spcBef>
                <a:spcPct val="0"/>
              </a:spcBef>
              <a:spcAft>
                <a:spcPct val="0"/>
              </a:spcAft>
              <a:defRPr sz="1000" kern="1200">
                <a:solidFill>
                  <a:schemeClr val="tx1"/>
                </a:solidFill>
                <a:latin typeface="Arial" charset="0"/>
                <a:ea typeface="+mn-ea"/>
                <a:cs typeface="Arial" charset="0"/>
              </a:defRPr>
            </a:lvl2pPr>
            <a:lvl3pPr marL="914400" algn="l" rtl="0" fontAlgn="base">
              <a:spcBef>
                <a:spcPct val="0"/>
              </a:spcBef>
              <a:spcAft>
                <a:spcPct val="0"/>
              </a:spcAft>
              <a:defRPr sz="1000" kern="1200">
                <a:solidFill>
                  <a:schemeClr val="tx1"/>
                </a:solidFill>
                <a:latin typeface="Arial" charset="0"/>
                <a:ea typeface="+mn-ea"/>
                <a:cs typeface="Arial" charset="0"/>
              </a:defRPr>
            </a:lvl3pPr>
            <a:lvl4pPr marL="1371600" algn="l" rtl="0" fontAlgn="base">
              <a:spcBef>
                <a:spcPct val="0"/>
              </a:spcBef>
              <a:spcAft>
                <a:spcPct val="0"/>
              </a:spcAft>
              <a:defRPr sz="1000" kern="1200">
                <a:solidFill>
                  <a:schemeClr val="tx1"/>
                </a:solidFill>
                <a:latin typeface="Arial" charset="0"/>
                <a:ea typeface="+mn-ea"/>
                <a:cs typeface="Arial" charset="0"/>
              </a:defRPr>
            </a:lvl4pPr>
            <a:lvl5pPr marL="1828800" algn="l" rtl="0" fontAlgn="base">
              <a:spcBef>
                <a:spcPct val="0"/>
              </a:spcBef>
              <a:spcAft>
                <a:spcPct val="0"/>
              </a:spcAft>
              <a:defRPr sz="1000" kern="1200">
                <a:solidFill>
                  <a:schemeClr val="tx1"/>
                </a:solidFill>
                <a:latin typeface="Arial" charset="0"/>
                <a:ea typeface="+mn-ea"/>
                <a:cs typeface="Arial" charset="0"/>
              </a:defRPr>
            </a:lvl5pPr>
            <a:lvl6pPr marL="2286000" algn="l" defTabSz="914400" rtl="0" eaLnBrk="1" latinLnBrk="0" hangingPunct="1">
              <a:defRPr sz="1000" kern="1200">
                <a:solidFill>
                  <a:schemeClr val="tx1"/>
                </a:solidFill>
                <a:latin typeface="Arial" charset="0"/>
                <a:ea typeface="+mn-ea"/>
                <a:cs typeface="Arial" charset="0"/>
              </a:defRPr>
            </a:lvl6pPr>
            <a:lvl7pPr marL="2743200" algn="l" defTabSz="914400" rtl="0" eaLnBrk="1" latinLnBrk="0" hangingPunct="1">
              <a:defRPr sz="1000" kern="1200">
                <a:solidFill>
                  <a:schemeClr val="tx1"/>
                </a:solidFill>
                <a:latin typeface="Arial" charset="0"/>
                <a:ea typeface="+mn-ea"/>
                <a:cs typeface="Arial" charset="0"/>
              </a:defRPr>
            </a:lvl7pPr>
            <a:lvl8pPr marL="3200400" algn="l" defTabSz="914400" rtl="0" eaLnBrk="1" latinLnBrk="0" hangingPunct="1">
              <a:defRPr sz="1000" kern="1200">
                <a:solidFill>
                  <a:schemeClr val="tx1"/>
                </a:solidFill>
                <a:latin typeface="Arial" charset="0"/>
                <a:ea typeface="+mn-ea"/>
                <a:cs typeface="Arial" charset="0"/>
              </a:defRPr>
            </a:lvl8pPr>
            <a:lvl9pPr marL="3657600" algn="l" defTabSz="914400" rtl="0" eaLnBrk="1" latinLnBrk="0" hangingPunct="1">
              <a:defRPr sz="1000" kern="1200">
                <a:solidFill>
                  <a:schemeClr val="tx1"/>
                </a:solidFill>
                <a:latin typeface="Arial" charset="0"/>
                <a:ea typeface="+mn-ea"/>
                <a:cs typeface="Arial" charset="0"/>
              </a:defRPr>
            </a:lvl9pPr>
          </a:lstStyle>
          <a:p>
            <a:pPr algn="ctr"/>
            <a:r>
              <a:rPr lang="cs-CZ" sz="1200" b="1" dirty="0"/>
              <a:t>Podíl (na 1 000 žen ve fertilním věku)</a:t>
            </a:r>
          </a:p>
        </p:txBody>
      </p:sp>
      <p:sp>
        <p:nvSpPr>
          <p:cNvPr id="20" name="Obdélník 19">
            <a:extLst>
              <a:ext uri="{FF2B5EF4-FFF2-40B4-BE49-F238E27FC236}">
                <a16:creationId xmlns:a16="http://schemas.microsoft.com/office/drawing/2014/main" id="{9EAB9047-6824-4C1F-A34E-7BF9492B498B}"/>
              </a:ext>
            </a:extLst>
          </p:cNvPr>
          <p:cNvSpPr/>
          <p:nvPr/>
        </p:nvSpPr>
        <p:spPr>
          <a:xfrm>
            <a:off x="6563494" y="4970320"/>
            <a:ext cx="2481770" cy="261610"/>
          </a:xfrm>
          <a:prstGeom prst="rect">
            <a:avLst/>
          </a:prstGeom>
        </p:spPr>
        <p:txBody>
          <a:bodyPr wrap="none">
            <a:spAutoFit/>
          </a:bodyPr>
          <a:lstStyle/>
          <a:p>
            <a:r>
              <a:rPr lang="cs-CZ" sz="1100" b="1" dirty="0"/>
              <a:t>Pozn.: UPT </a:t>
            </a:r>
            <a:r>
              <a:rPr lang="cs-CZ" sz="1100" dirty="0"/>
              <a:t>Umělá přerušení těhotenství</a:t>
            </a:r>
            <a:endParaRPr lang="en-US" sz="1100" b="1" dirty="0"/>
          </a:p>
        </p:txBody>
      </p:sp>
      <p:sp>
        <p:nvSpPr>
          <p:cNvPr id="21" name="Obdélník 20">
            <a:extLst>
              <a:ext uri="{FF2B5EF4-FFF2-40B4-BE49-F238E27FC236}">
                <a16:creationId xmlns:a16="http://schemas.microsoft.com/office/drawing/2014/main" id="{4E697C39-E8C5-4687-B164-9B41F25DDB78}"/>
              </a:ext>
            </a:extLst>
          </p:cNvPr>
          <p:cNvSpPr/>
          <p:nvPr/>
        </p:nvSpPr>
        <p:spPr>
          <a:xfrm>
            <a:off x="540708" y="4962252"/>
            <a:ext cx="2481770" cy="261610"/>
          </a:xfrm>
          <a:prstGeom prst="rect">
            <a:avLst/>
          </a:prstGeom>
        </p:spPr>
        <p:txBody>
          <a:bodyPr wrap="none">
            <a:spAutoFit/>
          </a:bodyPr>
          <a:lstStyle/>
          <a:p>
            <a:r>
              <a:rPr lang="cs-CZ" sz="1100" b="1" dirty="0"/>
              <a:t>Pozn.: UPT </a:t>
            </a:r>
            <a:r>
              <a:rPr lang="cs-CZ" sz="1100" dirty="0"/>
              <a:t>Umělá přerušení těhotenství</a:t>
            </a:r>
            <a:endParaRPr lang="en-US" sz="1100" b="1" dirty="0"/>
          </a:p>
        </p:txBody>
      </p:sp>
      <p:graphicFrame>
        <p:nvGraphicFramePr>
          <p:cNvPr id="17" name="Objekt 23">
            <a:extLst>
              <a:ext uri="{FF2B5EF4-FFF2-40B4-BE49-F238E27FC236}">
                <a16:creationId xmlns:a16="http://schemas.microsoft.com/office/drawing/2014/main" id="{B215EE52-5B7C-4BE8-8B4A-1710FAD4732D}"/>
              </a:ext>
            </a:extLst>
          </p:cNvPr>
          <p:cNvGraphicFramePr>
            <a:graphicFrameLocks/>
          </p:cNvGraphicFramePr>
          <p:nvPr>
            <p:extLst>
              <p:ext uri="{D42A27DB-BD31-4B8C-83A1-F6EECF244321}">
                <p14:modId xmlns:p14="http://schemas.microsoft.com/office/powerpoint/2010/main" val="1198570740"/>
              </p:ext>
            </p:extLst>
          </p:nvPr>
        </p:nvGraphicFramePr>
        <p:xfrm>
          <a:off x="6399714" y="856429"/>
          <a:ext cx="576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55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7558" y="653725"/>
            <a:ext cx="2206117" cy="307777"/>
          </a:xfrm>
          <a:prstGeom prst="rect">
            <a:avLst/>
          </a:prstGeom>
          <a:noFill/>
        </p:spPr>
        <p:txBody>
          <a:bodyPr wrap="none" rtlCol="0">
            <a:spAutoFit/>
          </a:bodyPr>
          <a:lstStyle/>
          <a:p>
            <a:r>
              <a:rPr lang="cs-CZ" sz="1400" dirty="0"/>
              <a:t>Zdroj: Český statistický úřad</a:t>
            </a:r>
            <a:endParaRPr lang="en-US" sz="1400" dirty="0"/>
          </a:p>
        </p:txBody>
      </p:sp>
      <p:sp>
        <p:nvSpPr>
          <p:cNvPr id="8" name="TextBox 7"/>
          <p:cNvSpPr txBox="1"/>
          <p:nvPr/>
        </p:nvSpPr>
        <p:spPr>
          <a:xfrm>
            <a:off x="8016279" y="653725"/>
            <a:ext cx="4051277" cy="5870699"/>
          </a:xfrm>
          <a:prstGeom prst="rect">
            <a:avLst/>
          </a:prstGeom>
          <a:noFill/>
          <a:ln>
            <a:noFill/>
          </a:ln>
        </p:spPr>
        <p:txBody>
          <a:bodyPr wrap="square" rtlCol="0">
            <a:noAutofit/>
          </a:bodyPr>
          <a:lstStyle/>
          <a:p>
            <a:r>
              <a:rPr lang="cs-CZ" sz="1400" dirty="0"/>
              <a:t>Struktura populace s vysokým podílem starších obyvatel jak u mužů, tak i u žen je významným faktorem určujícím budoucí vývoj českého zdravotnictví očekávatelné potřeby zdravotních </a:t>
            </a:r>
            <a:br>
              <a:rPr lang="cs-CZ" sz="1400" dirty="0"/>
            </a:br>
            <a:r>
              <a:rPr lang="cs-CZ" sz="1400" dirty="0"/>
              <a:t>a sociálních služeb. Průměrný věk populace ČR byl</a:t>
            </a:r>
            <a:br>
              <a:rPr lang="cs-CZ" sz="1400" dirty="0"/>
            </a:br>
            <a:r>
              <a:rPr lang="cs-CZ" sz="1400" dirty="0"/>
              <a:t>k 31.12.2018 u mužů 40,9 let a u žen 43,7 let. Podíl osob nad 60 let věku je přibližně 25 %. </a:t>
            </a:r>
          </a:p>
          <a:p>
            <a:r>
              <a:rPr lang="cs-CZ" sz="1400" b="1" dirty="0" smtClean="0"/>
              <a:t>Obyvatelstvo </a:t>
            </a:r>
            <a:r>
              <a:rPr lang="cs-CZ" sz="1400" b="1" dirty="0"/>
              <a:t>Královéhradeckého kraje má oproti celé ČR starší věkovou strukturu, tj. vyšší podíl osob ve věku nad 60 let a menší podíl osob </a:t>
            </a:r>
            <a:r>
              <a:rPr lang="cs-CZ" sz="1400" b="1" dirty="0" smtClean="0"/>
              <a:t>v produktivních věkových kategoriích 30-39 </a:t>
            </a:r>
            <a:r>
              <a:rPr lang="cs-CZ" sz="1400" b="1" dirty="0"/>
              <a:t>let.</a:t>
            </a:r>
          </a:p>
          <a:p>
            <a:r>
              <a:rPr lang="cs-CZ" sz="1400" dirty="0"/>
              <a:t>Demografické predikce ukazují, že v následujících 30 letech dojde k významnému nárůstu podílu obyvatel starších než 65 let. S tímto vývojem bude nevyhnutelně spojena vyšší nemocnost typická pro populaci seniorů. Populační modely v souvislosti s tím ukazují na očekávatelný nárůst počtu pacientů se zhoubnými nádory, nemocemi oběhové soustavy a s diabetem. Podstatný bude rovněž růst počtu nemocných seniorů s neurodegenerativními onemocněními (demence, Alzheimerova choroba). Tato část populace bude potřebovat dlouhodobou zdravotně-sociální péči. Budoucí demografický vývoj české populace tak bude výzvou i pro segment paliativní medicíny a obecně i pro segment zdravotně sociálních služeb v závěru života. </a:t>
            </a:r>
            <a:endParaRPr lang="en-US" sz="1400" dirty="0"/>
          </a:p>
        </p:txBody>
      </p:sp>
      <p:grpSp>
        <p:nvGrpSpPr>
          <p:cNvPr id="15" name="Skupina 14">
            <a:extLst>
              <a:ext uri="{FF2B5EF4-FFF2-40B4-BE49-F238E27FC236}">
                <a16:creationId xmlns:a16="http://schemas.microsoft.com/office/drawing/2014/main" id="{A54F08C5-3936-466E-A719-0E5C675261B9}"/>
              </a:ext>
            </a:extLst>
          </p:cNvPr>
          <p:cNvGrpSpPr/>
          <p:nvPr/>
        </p:nvGrpSpPr>
        <p:grpSpPr>
          <a:xfrm>
            <a:off x="2790713" y="6042130"/>
            <a:ext cx="686482" cy="307777"/>
            <a:chOff x="1688842" y="6286404"/>
            <a:chExt cx="686482" cy="307777"/>
          </a:xfrm>
        </p:grpSpPr>
        <p:sp>
          <p:nvSpPr>
            <p:cNvPr id="4" name="Obdélník 3">
              <a:extLst>
                <a:ext uri="{FF2B5EF4-FFF2-40B4-BE49-F238E27FC236}">
                  <a16:creationId xmlns:a16="http://schemas.microsoft.com/office/drawing/2014/main" id="{D2A6E6C5-D403-4AB3-B656-8C7EADCD5AAF}"/>
                </a:ext>
              </a:extLst>
            </p:cNvPr>
            <p:cNvSpPr/>
            <p:nvPr/>
          </p:nvSpPr>
          <p:spPr>
            <a:xfrm>
              <a:off x="1688842" y="6373024"/>
              <a:ext cx="144000" cy="144000"/>
            </a:xfrm>
            <a:prstGeom prst="rect">
              <a:avLst/>
            </a:prstGeom>
            <a:solidFill>
              <a:srgbClr val="0842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a:extLst>
                <a:ext uri="{FF2B5EF4-FFF2-40B4-BE49-F238E27FC236}">
                  <a16:creationId xmlns:a16="http://schemas.microsoft.com/office/drawing/2014/main" id="{D922AE85-0AA5-404E-8C71-09DCB097E201}"/>
                </a:ext>
              </a:extLst>
            </p:cNvPr>
            <p:cNvSpPr txBox="1"/>
            <p:nvPr/>
          </p:nvSpPr>
          <p:spPr>
            <a:xfrm>
              <a:off x="1841203" y="6286404"/>
              <a:ext cx="534121" cy="307777"/>
            </a:xfrm>
            <a:prstGeom prst="rect">
              <a:avLst/>
            </a:prstGeom>
            <a:noFill/>
          </p:spPr>
          <p:txBody>
            <a:bodyPr wrap="none" rtlCol="0">
              <a:spAutoFit/>
            </a:bodyPr>
            <a:lstStyle/>
            <a:p>
              <a:r>
                <a:rPr lang="cs-CZ" sz="1400" dirty="0"/>
                <a:t>muži</a:t>
              </a:r>
            </a:p>
          </p:txBody>
        </p:sp>
      </p:grpSp>
      <p:grpSp>
        <p:nvGrpSpPr>
          <p:cNvPr id="16" name="Skupina 15">
            <a:extLst>
              <a:ext uri="{FF2B5EF4-FFF2-40B4-BE49-F238E27FC236}">
                <a16:creationId xmlns:a16="http://schemas.microsoft.com/office/drawing/2014/main" id="{CB75927E-5089-4E97-B541-BE572D882C26}"/>
              </a:ext>
            </a:extLst>
          </p:cNvPr>
          <p:cNvGrpSpPr/>
          <p:nvPr/>
        </p:nvGrpSpPr>
        <p:grpSpPr>
          <a:xfrm>
            <a:off x="3503268" y="6050738"/>
            <a:ext cx="669432" cy="307777"/>
            <a:chOff x="2708989" y="6289048"/>
            <a:chExt cx="669432" cy="307777"/>
          </a:xfrm>
        </p:grpSpPr>
        <p:sp>
          <p:nvSpPr>
            <p:cNvPr id="10" name="Obdélník 9">
              <a:extLst>
                <a:ext uri="{FF2B5EF4-FFF2-40B4-BE49-F238E27FC236}">
                  <a16:creationId xmlns:a16="http://schemas.microsoft.com/office/drawing/2014/main" id="{45022294-0691-427A-A146-110ADE93ABDE}"/>
                </a:ext>
              </a:extLst>
            </p:cNvPr>
            <p:cNvSpPr/>
            <p:nvPr/>
          </p:nvSpPr>
          <p:spPr>
            <a:xfrm>
              <a:off x="2708989" y="6373024"/>
              <a:ext cx="144000" cy="144000"/>
            </a:xfrm>
            <a:prstGeom prst="rect">
              <a:avLst/>
            </a:prstGeom>
            <a:solidFill>
              <a:srgbClr val="D714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FF033C75-B91C-4980-B3BC-A528E5C856FB}"/>
                </a:ext>
              </a:extLst>
            </p:cNvPr>
            <p:cNvSpPr txBox="1"/>
            <p:nvPr/>
          </p:nvSpPr>
          <p:spPr>
            <a:xfrm>
              <a:off x="2864498" y="6289048"/>
              <a:ext cx="513923" cy="307777"/>
            </a:xfrm>
            <a:prstGeom prst="rect">
              <a:avLst/>
            </a:prstGeom>
            <a:noFill/>
          </p:spPr>
          <p:txBody>
            <a:bodyPr wrap="none" rtlCol="0">
              <a:spAutoFit/>
            </a:bodyPr>
            <a:lstStyle/>
            <a:p>
              <a:r>
                <a:rPr lang="cs-CZ" sz="1400" dirty="0"/>
                <a:t>ženy</a:t>
              </a:r>
            </a:p>
          </p:txBody>
        </p:sp>
      </p:grpSp>
      <p:grpSp>
        <p:nvGrpSpPr>
          <p:cNvPr id="17" name="Skupina 16">
            <a:extLst>
              <a:ext uri="{FF2B5EF4-FFF2-40B4-BE49-F238E27FC236}">
                <a16:creationId xmlns:a16="http://schemas.microsoft.com/office/drawing/2014/main" id="{69FF4F11-2F30-437E-B2A4-564C2E401D93}"/>
              </a:ext>
            </a:extLst>
          </p:cNvPr>
          <p:cNvGrpSpPr/>
          <p:nvPr/>
        </p:nvGrpSpPr>
        <p:grpSpPr>
          <a:xfrm>
            <a:off x="4172700" y="6050738"/>
            <a:ext cx="540359" cy="307777"/>
            <a:chOff x="3738467" y="6288833"/>
            <a:chExt cx="540359" cy="307777"/>
          </a:xfrm>
        </p:grpSpPr>
        <p:sp>
          <p:nvSpPr>
            <p:cNvPr id="11" name="Obdélník 10">
              <a:extLst>
                <a:ext uri="{FF2B5EF4-FFF2-40B4-BE49-F238E27FC236}">
                  <a16:creationId xmlns:a16="http://schemas.microsoft.com/office/drawing/2014/main" id="{606A79B1-6D70-4D67-8BB4-10F940C8919E}"/>
                </a:ext>
              </a:extLst>
            </p:cNvPr>
            <p:cNvSpPr/>
            <p:nvPr/>
          </p:nvSpPr>
          <p:spPr>
            <a:xfrm>
              <a:off x="3738467" y="6373024"/>
              <a:ext cx="144000" cy="14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55BA7006-0C9D-456A-9364-B6FD6377DA1B}"/>
                </a:ext>
              </a:extLst>
            </p:cNvPr>
            <p:cNvSpPr txBox="1"/>
            <p:nvPr/>
          </p:nvSpPr>
          <p:spPr>
            <a:xfrm>
              <a:off x="3900196" y="6288833"/>
              <a:ext cx="378630" cy="307777"/>
            </a:xfrm>
            <a:prstGeom prst="rect">
              <a:avLst/>
            </a:prstGeom>
            <a:noFill/>
          </p:spPr>
          <p:txBody>
            <a:bodyPr wrap="none" rtlCol="0">
              <a:spAutoFit/>
            </a:bodyPr>
            <a:lstStyle/>
            <a:p>
              <a:r>
                <a:rPr lang="cs-CZ" sz="1400" dirty="0"/>
                <a:t>ČR</a:t>
              </a:r>
            </a:p>
          </p:txBody>
        </p:sp>
      </p:grpSp>
      <p:sp>
        <p:nvSpPr>
          <p:cNvPr id="3" name="Title 2"/>
          <p:cNvSpPr>
            <a:spLocks noGrp="1"/>
          </p:cNvSpPr>
          <p:nvPr>
            <p:ph type="title"/>
          </p:nvPr>
        </p:nvSpPr>
        <p:spPr/>
        <p:txBody>
          <a:bodyPr>
            <a:normAutofit/>
          </a:bodyPr>
          <a:lstStyle/>
          <a:p>
            <a:r>
              <a:rPr lang="en-US" dirty="0" err="1"/>
              <a:t>Obyvatelstvo</a:t>
            </a:r>
            <a:r>
              <a:rPr lang="en-US" dirty="0"/>
              <a:t> </a:t>
            </a:r>
            <a:r>
              <a:rPr lang="en-US" dirty="0" err="1"/>
              <a:t>podle</a:t>
            </a:r>
            <a:r>
              <a:rPr lang="en-US" dirty="0"/>
              <a:t> </a:t>
            </a:r>
            <a:r>
              <a:rPr lang="en-US" dirty="0" err="1"/>
              <a:t>pohlaví</a:t>
            </a:r>
            <a:r>
              <a:rPr lang="en-US" dirty="0"/>
              <a:t> a </a:t>
            </a:r>
            <a:r>
              <a:rPr lang="en-US" dirty="0" err="1"/>
              <a:t>věku</a:t>
            </a:r>
            <a:r>
              <a:rPr lang="en-US" dirty="0"/>
              <a:t> </a:t>
            </a:r>
          </a:p>
        </p:txBody>
      </p:sp>
      <p:graphicFrame>
        <p:nvGraphicFramePr>
          <p:cNvPr id="19" name="Graf 18">
            <a:extLst>
              <a:ext uri="{FF2B5EF4-FFF2-40B4-BE49-F238E27FC236}">
                <a16:creationId xmlns:a16="http://schemas.microsoft.com/office/drawing/2014/main" id="{5234D50A-C3C6-4CEF-9369-CD0B91C4EE5D}"/>
              </a:ext>
            </a:extLst>
          </p:cNvPr>
          <p:cNvGraphicFramePr/>
          <p:nvPr>
            <p:extLst>
              <p:ext uri="{D42A27DB-BD31-4B8C-83A1-F6EECF244321}">
                <p14:modId xmlns:p14="http://schemas.microsoft.com/office/powerpoint/2010/main" val="194738537"/>
              </p:ext>
            </p:extLst>
          </p:nvPr>
        </p:nvGraphicFramePr>
        <p:xfrm>
          <a:off x="38612" y="961502"/>
          <a:ext cx="6460089" cy="5089236"/>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ovéPole 21">
            <a:extLst>
              <a:ext uri="{FF2B5EF4-FFF2-40B4-BE49-F238E27FC236}">
                <a16:creationId xmlns:a16="http://schemas.microsoft.com/office/drawing/2014/main" id="{C2511FDD-7A30-4229-9CD0-5634213539B0}"/>
              </a:ext>
            </a:extLst>
          </p:cNvPr>
          <p:cNvSpPr txBox="1"/>
          <p:nvPr/>
        </p:nvSpPr>
        <p:spPr>
          <a:xfrm>
            <a:off x="38612" y="961502"/>
            <a:ext cx="6078071" cy="369332"/>
          </a:xfrm>
          <a:prstGeom prst="rect">
            <a:avLst/>
          </a:prstGeom>
          <a:noFill/>
        </p:spPr>
        <p:txBody>
          <a:bodyPr wrap="square" rtlCol="0">
            <a:spAutoFit/>
          </a:bodyPr>
          <a:lstStyle/>
          <a:p>
            <a:r>
              <a:rPr lang="cs-CZ" dirty="0"/>
              <a:t>Věkové rozložení obyvatelstva v HKK a v ČR v roce k 31.12.2018</a:t>
            </a:r>
          </a:p>
        </p:txBody>
      </p:sp>
      <p:graphicFrame>
        <p:nvGraphicFramePr>
          <p:cNvPr id="23" name="Tabulka 22">
            <a:extLst>
              <a:ext uri="{FF2B5EF4-FFF2-40B4-BE49-F238E27FC236}">
                <a16:creationId xmlns:a16="http://schemas.microsoft.com/office/drawing/2014/main" id="{A54E1BEF-5FF1-4A78-A40F-302F59DF1158}"/>
              </a:ext>
            </a:extLst>
          </p:cNvPr>
          <p:cNvGraphicFramePr>
            <a:graphicFrameLocks noGrp="1"/>
          </p:cNvGraphicFramePr>
          <p:nvPr/>
        </p:nvGraphicFramePr>
        <p:xfrm>
          <a:off x="6158131" y="1201920"/>
          <a:ext cx="1584000" cy="4711200"/>
        </p:xfrm>
        <a:graphic>
          <a:graphicData uri="http://schemas.openxmlformats.org/drawingml/2006/table">
            <a:tbl>
              <a:tblPr>
                <a:tableStyleId>{5C22544A-7EE6-4342-B048-85BDC9FD1C3A}</a:tableStyleId>
              </a:tblPr>
              <a:tblGrid>
                <a:gridCol w="792000">
                  <a:extLst>
                    <a:ext uri="{9D8B030D-6E8A-4147-A177-3AD203B41FA5}">
                      <a16:colId xmlns:a16="http://schemas.microsoft.com/office/drawing/2014/main" val="2979473968"/>
                    </a:ext>
                  </a:extLst>
                </a:gridCol>
                <a:gridCol w="792000">
                  <a:extLst>
                    <a:ext uri="{9D8B030D-6E8A-4147-A177-3AD203B41FA5}">
                      <a16:colId xmlns:a16="http://schemas.microsoft.com/office/drawing/2014/main" val="2404589684"/>
                    </a:ext>
                  </a:extLst>
                </a:gridCol>
              </a:tblGrid>
              <a:tr h="288000">
                <a:tc>
                  <a:txBody>
                    <a:bodyPr/>
                    <a:lstStyle/>
                    <a:p>
                      <a:pPr algn="ctr">
                        <a:lnSpc>
                          <a:spcPct val="100000"/>
                        </a:lnSpc>
                      </a:pPr>
                      <a:r>
                        <a:rPr lang="cs-CZ" sz="1400" b="1" dirty="0">
                          <a:solidFill>
                            <a:schemeClr val="bg1"/>
                          </a:solidFill>
                        </a:rPr>
                        <a:t>muži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4263"/>
                    </a:solidFill>
                  </a:tcPr>
                </a:tc>
                <a:tc>
                  <a:txBody>
                    <a:bodyPr/>
                    <a:lstStyle/>
                    <a:p>
                      <a:pPr algn="ctr">
                        <a:lnSpc>
                          <a:spcPct val="100000"/>
                        </a:lnSpc>
                      </a:pPr>
                      <a:r>
                        <a:rPr lang="cs-CZ" sz="1400" b="1" dirty="0">
                          <a:solidFill>
                            <a:schemeClr val="bg1"/>
                          </a:solidFill>
                        </a:rPr>
                        <a:t>ženy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1440"/>
                    </a:solidFill>
                  </a:tcPr>
                </a:tc>
                <a:extLst>
                  <a:ext uri="{0D108BD9-81ED-4DB2-BD59-A6C34878D82A}">
                    <a16:rowId xmlns:a16="http://schemas.microsoft.com/office/drawing/2014/main" val="786492661"/>
                  </a:ext>
                </a:extLst>
              </a:tr>
              <a:tr h="244800">
                <a:tc>
                  <a:txBody>
                    <a:bodyPr/>
                    <a:lstStyle/>
                    <a:p>
                      <a:pPr algn="ctr" fontAlgn="b"/>
                      <a:r>
                        <a:rPr lang="cs-CZ" sz="1400" b="0" i="0" u="none" strike="noStrike">
                          <a:solidFill>
                            <a:srgbClr val="00B050"/>
                          </a:solidFill>
                          <a:effectLst/>
                          <a:latin typeface="+mn-lt"/>
                        </a:rPr>
                        <a:t>0,22 %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0,28 %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6629834"/>
                  </a:ext>
                </a:extLst>
              </a:tr>
              <a:tr h="244800">
                <a:tc>
                  <a:txBody>
                    <a:bodyPr/>
                    <a:lstStyle/>
                    <a:p>
                      <a:pPr algn="ctr" fontAlgn="b"/>
                      <a:r>
                        <a:rPr lang="cs-CZ" sz="1400" b="0" i="0" u="none" strike="noStrike">
                          <a:solidFill>
                            <a:srgbClr val="00B050"/>
                          </a:solidFill>
                          <a:effectLst/>
                          <a:latin typeface="+mn-lt"/>
                        </a:rPr>
                        <a:t>0,17 %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0,20 %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6777191"/>
                  </a:ext>
                </a:extLst>
              </a:tr>
              <a:tr h="244800">
                <a:tc>
                  <a:txBody>
                    <a:bodyPr/>
                    <a:lstStyle/>
                    <a:p>
                      <a:pPr algn="ctr" fontAlgn="b"/>
                      <a:r>
                        <a:rPr lang="cs-CZ" sz="1400" b="0" i="0" u="none" strike="noStrike">
                          <a:solidFill>
                            <a:srgbClr val="00B050"/>
                          </a:solidFill>
                          <a:effectLst/>
                          <a:latin typeface="+mn-lt"/>
                        </a:rPr>
                        <a:t>0,20 %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0,24 %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7735668"/>
                  </a:ext>
                </a:extLst>
              </a:tr>
              <a:tr h="244800">
                <a:tc>
                  <a:txBody>
                    <a:bodyPr/>
                    <a:lstStyle/>
                    <a:p>
                      <a:pPr algn="ctr" fontAlgn="b"/>
                      <a:r>
                        <a:rPr lang="cs-CZ" sz="1400" b="0" i="0" u="none" strike="noStrike">
                          <a:solidFill>
                            <a:srgbClr val="00B050"/>
                          </a:solidFill>
                          <a:effectLst/>
                          <a:latin typeface="+mn-lt"/>
                        </a:rPr>
                        <a:t>0,46 %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0,48 %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195716"/>
                  </a:ext>
                </a:extLst>
              </a:tr>
              <a:tr h="244800">
                <a:tc>
                  <a:txBody>
                    <a:bodyPr/>
                    <a:lstStyle/>
                    <a:p>
                      <a:pPr algn="ctr" fontAlgn="b"/>
                      <a:r>
                        <a:rPr lang="cs-CZ" sz="1400" b="0" i="0" u="none" strike="noStrike">
                          <a:solidFill>
                            <a:srgbClr val="00B050"/>
                          </a:solidFill>
                          <a:effectLst/>
                          <a:latin typeface="+mn-lt"/>
                        </a:rPr>
                        <a:t>0,44 %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0,45 %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534811"/>
                  </a:ext>
                </a:extLst>
              </a:tr>
              <a:tr h="244800">
                <a:tc>
                  <a:txBody>
                    <a:bodyPr/>
                    <a:lstStyle/>
                    <a:p>
                      <a:pPr algn="ctr" fontAlgn="b"/>
                      <a:r>
                        <a:rPr lang="cs-CZ" sz="1400" b="0" i="0" u="none" strike="noStrike">
                          <a:solidFill>
                            <a:srgbClr val="00B050"/>
                          </a:solidFill>
                          <a:effectLst/>
                          <a:latin typeface="+mn-lt"/>
                        </a:rPr>
                        <a:t>0,28 %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0,25 %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0239709"/>
                  </a:ext>
                </a:extLst>
              </a:tr>
              <a:tr h="244800">
                <a:tc>
                  <a:txBody>
                    <a:bodyPr/>
                    <a:lstStyle/>
                    <a:p>
                      <a:pPr algn="ctr" fontAlgn="b"/>
                      <a:r>
                        <a:rPr lang="cs-CZ" sz="1400" b="0" i="0" u="none" strike="noStrike">
                          <a:solidFill>
                            <a:srgbClr val="9C0006"/>
                          </a:solidFill>
                          <a:effectLst/>
                          <a:latin typeface="+mn-lt"/>
                        </a:rPr>
                        <a:t>-0,10 %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9C0006"/>
                          </a:solidFill>
                          <a:effectLst/>
                          <a:latin typeface="+mn-lt"/>
                        </a:rPr>
                        <a:t>-0,02 %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2911067"/>
                  </a:ext>
                </a:extLst>
              </a:tr>
              <a:tr h="244800">
                <a:tc>
                  <a:txBody>
                    <a:bodyPr/>
                    <a:lstStyle/>
                    <a:p>
                      <a:pPr algn="ctr" fontAlgn="b"/>
                      <a:r>
                        <a:rPr lang="cs-CZ" sz="1400" b="0" i="0" u="none" strike="noStrike">
                          <a:solidFill>
                            <a:srgbClr val="9C0006"/>
                          </a:solidFill>
                          <a:effectLst/>
                          <a:latin typeface="+mn-lt"/>
                        </a:rPr>
                        <a:t>-0,10 %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9C0006"/>
                          </a:solidFill>
                          <a:effectLst/>
                          <a:latin typeface="+mn-lt"/>
                        </a:rPr>
                        <a:t>-0,08 %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0814981"/>
                  </a:ext>
                </a:extLst>
              </a:tr>
              <a:tr h="244800">
                <a:tc>
                  <a:txBody>
                    <a:bodyPr/>
                    <a:lstStyle/>
                    <a:p>
                      <a:pPr algn="ctr" fontAlgn="b"/>
                      <a:r>
                        <a:rPr lang="cs-CZ" sz="1400" b="0" i="0" u="none" strike="noStrike">
                          <a:solidFill>
                            <a:srgbClr val="9C0006"/>
                          </a:solidFill>
                          <a:effectLst/>
                          <a:latin typeface="+mn-lt"/>
                        </a:rPr>
                        <a:t>-0,06 %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0,03 %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383175"/>
                  </a:ext>
                </a:extLst>
              </a:tr>
              <a:tr h="244800">
                <a:tc>
                  <a:txBody>
                    <a:bodyPr/>
                    <a:lstStyle/>
                    <a:p>
                      <a:pPr algn="ctr" fontAlgn="b"/>
                      <a:r>
                        <a:rPr lang="cs-CZ" sz="1400" b="0" i="0" u="none" strike="noStrike">
                          <a:solidFill>
                            <a:srgbClr val="9C0006"/>
                          </a:solidFill>
                          <a:effectLst/>
                          <a:latin typeface="+mn-lt"/>
                        </a:rPr>
                        <a:t>-0,28 %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9C0006"/>
                          </a:solidFill>
                          <a:effectLst/>
                          <a:latin typeface="+mn-lt"/>
                        </a:rPr>
                        <a:t>-0,28 %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668490"/>
                  </a:ext>
                </a:extLst>
              </a:tr>
              <a:tr h="244800">
                <a:tc>
                  <a:txBody>
                    <a:bodyPr/>
                    <a:lstStyle/>
                    <a:p>
                      <a:pPr algn="ctr" fontAlgn="b"/>
                      <a:r>
                        <a:rPr lang="cs-CZ" sz="1400" b="0" i="0" u="none" strike="noStrike">
                          <a:solidFill>
                            <a:srgbClr val="9C0006"/>
                          </a:solidFill>
                          <a:effectLst/>
                          <a:latin typeface="+mn-lt"/>
                        </a:rPr>
                        <a:t>-0,64 %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9C0006"/>
                          </a:solidFill>
                          <a:effectLst/>
                          <a:latin typeface="+mn-lt"/>
                        </a:rPr>
                        <a:t>-0,64 %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8596407"/>
                  </a:ext>
                </a:extLst>
              </a:tr>
              <a:tr h="244800">
                <a:tc>
                  <a:txBody>
                    <a:bodyPr/>
                    <a:lstStyle/>
                    <a:p>
                      <a:pPr algn="ctr" fontAlgn="b"/>
                      <a:r>
                        <a:rPr lang="cs-CZ" sz="1400" b="0" i="0" u="none" strike="noStrike">
                          <a:solidFill>
                            <a:srgbClr val="9C0006"/>
                          </a:solidFill>
                          <a:effectLst/>
                          <a:latin typeface="+mn-lt"/>
                        </a:rPr>
                        <a:t>-0,52 %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9C0006"/>
                          </a:solidFill>
                          <a:effectLst/>
                          <a:latin typeface="+mn-lt"/>
                        </a:rPr>
                        <a:t>-0,54 %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564201"/>
                  </a:ext>
                </a:extLst>
              </a:tr>
              <a:tr h="244800">
                <a:tc>
                  <a:txBody>
                    <a:bodyPr/>
                    <a:lstStyle/>
                    <a:p>
                      <a:pPr algn="ctr" fontAlgn="b"/>
                      <a:r>
                        <a:rPr lang="cs-CZ" sz="1400" b="0" i="0" u="none" strike="noStrike">
                          <a:solidFill>
                            <a:srgbClr val="9C0006"/>
                          </a:solidFill>
                          <a:effectLst/>
                          <a:latin typeface="+mn-lt"/>
                        </a:rPr>
                        <a:t>-0,08 %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9C0006"/>
                          </a:solidFill>
                          <a:effectLst/>
                          <a:latin typeface="+mn-lt"/>
                        </a:rPr>
                        <a:t>-0,16 %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5403012"/>
                  </a:ext>
                </a:extLst>
              </a:tr>
              <a:tr h="244800">
                <a:tc>
                  <a:txBody>
                    <a:bodyPr/>
                    <a:lstStyle/>
                    <a:p>
                      <a:pPr algn="ctr" fontAlgn="b"/>
                      <a:r>
                        <a:rPr lang="cs-CZ" sz="1400" b="0" i="0" u="none" strike="noStrike">
                          <a:solidFill>
                            <a:srgbClr val="00B050"/>
                          </a:solidFill>
                          <a:effectLst/>
                          <a:latin typeface="+mn-lt"/>
                        </a:rPr>
                        <a:t>0,23 %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0,01 %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102272"/>
                  </a:ext>
                </a:extLst>
              </a:tr>
              <a:tr h="244800">
                <a:tc>
                  <a:txBody>
                    <a:bodyPr/>
                    <a:lstStyle/>
                    <a:p>
                      <a:pPr algn="ctr" fontAlgn="b"/>
                      <a:r>
                        <a:rPr lang="cs-CZ" sz="1400" b="0" i="0" u="none" strike="noStrike">
                          <a:solidFill>
                            <a:srgbClr val="00B050"/>
                          </a:solidFill>
                          <a:effectLst/>
                          <a:latin typeface="+mn-lt"/>
                        </a:rPr>
                        <a:t>0,16 %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0,12 %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0526913"/>
                  </a:ext>
                </a:extLst>
              </a:tr>
              <a:tr h="244800">
                <a:tc>
                  <a:txBody>
                    <a:bodyPr/>
                    <a:lstStyle/>
                    <a:p>
                      <a:pPr algn="ctr" fontAlgn="b"/>
                      <a:r>
                        <a:rPr lang="cs-CZ" sz="1400" b="0" i="0" u="none" strike="noStrike">
                          <a:solidFill>
                            <a:srgbClr val="00B050"/>
                          </a:solidFill>
                          <a:effectLst/>
                          <a:latin typeface="+mn-lt"/>
                        </a:rPr>
                        <a:t>0,06 %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00B050"/>
                          </a:solidFill>
                          <a:effectLst/>
                          <a:latin typeface="+mn-lt"/>
                        </a:rPr>
                        <a:t>0,03 %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5166516"/>
                  </a:ext>
                </a:extLst>
              </a:tr>
              <a:tr h="244800">
                <a:tc>
                  <a:txBody>
                    <a:bodyPr/>
                    <a:lstStyle/>
                    <a:p>
                      <a:pPr algn="ctr" fontAlgn="b"/>
                      <a:r>
                        <a:rPr lang="cs-CZ" sz="1400" b="0" i="0" u="none" strike="noStrike">
                          <a:solidFill>
                            <a:srgbClr val="9C0006"/>
                          </a:solidFill>
                          <a:effectLst/>
                          <a:latin typeface="+mn-lt"/>
                        </a:rPr>
                        <a:t>-0,16 %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a:solidFill>
                            <a:srgbClr val="9C0006"/>
                          </a:solidFill>
                          <a:effectLst/>
                          <a:latin typeface="+mn-lt"/>
                        </a:rPr>
                        <a:t>-0,15 %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6285852"/>
                  </a:ext>
                </a:extLst>
              </a:tr>
              <a:tr h="244800">
                <a:tc>
                  <a:txBody>
                    <a:bodyPr/>
                    <a:lstStyle/>
                    <a:p>
                      <a:pPr algn="ctr" fontAlgn="b"/>
                      <a:r>
                        <a:rPr lang="cs-CZ" sz="1400" b="0" i="0" u="none" strike="noStrike">
                          <a:solidFill>
                            <a:srgbClr val="9C0006"/>
                          </a:solidFill>
                          <a:effectLst/>
                          <a:latin typeface="+mn-lt"/>
                        </a:rPr>
                        <a:t>-0,28 %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400" b="0" i="0" u="none" strike="noStrike" dirty="0">
                          <a:solidFill>
                            <a:srgbClr val="9C0006"/>
                          </a:solidFill>
                          <a:effectLst/>
                          <a:latin typeface="+mn-lt"/>
                        </a:rPr>
                        <a:t>-0,24 %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2466429"/>
                  </a:ext>
                </a:extLst>
              </a:tr>
            </a:tbl>
          </a:graphicData>
        </a:graphic>
      </p:graphicFrame>
      <p:sp>
        <p:nvSpPr>
          <p:cNvPr id="24" name="TextovéPole 23">
            <a:extLst>
              <a:ext uri="{FF2B5EF4-FFF2-40B4-BE49-F238E27FC236}">
                <a16:creationId xmlns:a16="http://schemas.microsoft.com/office/drawing/2014/main" id="{3C268FAF-7767-4EF4-AADE-DFD4A4E15E2F}"/>
              </a:ext>
            </a:extLst>
          </p:cNvPr>
          <p:cNvSpPr txBox="1"/>
          <p:nvPr/>
        </p:nvSpPr>
        <p:spPr>
          <a:xfrm>
            <a:off x="6006892" y="875383"/>
            <a:ext cx="1697324" cy="307777"/>
          </a:xfrm>
          <a:prstGeom prst="rect">
            <a:avLst/>
          </a:prstGeom>
          <a:noFill/>
        </p:spPr>
        <p:txBody>
          <a:bodyPr wrap="none" rtlCol="0">
            <a:spAutoFit/>
          </a:bodyPr>
          <a:lstStyle/>
          <a:p>
            <a:r>
              <a:rPr lang="cs-CZ" sz="1400" dirty="0"/>
              <a:t>Rozdíl mezi HKK a ČR</a:t>
            </a:r>
          </a:p>
        </p:txBody>
      </p:sp>
    </p:spTree>
    <p:extLst>
      <p:ext uri="{BB962C8B-B14F-4D97-AF65-F5344CB8AC3E}">
        <p14:creationId xmlns:p14="http://schemas.microsoft.com/office/powerpoint/2010/main" val="3506316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1344" y="583411"/>
            <a:ext cx="2450094" cy="307777"/>
          </a:xfrm>
          <a:prstGeom prst="rect">
            <a:avLst/>
          </a:prstGeom>
          <a:noFill/>
        </p:spPr>
        <p:txBody>
          <a:bodyPr wrap="none" rtlCol="0">
            <a:spAutoFit/>
          </a:bodyPr>
          <a:lstStyle/>
          <a:p>
            <a:r>
              <a:rPr lang="cs-CZ" sz="1400" b="1" dirty="0"/>
              <a:t>Zdroj: </a:t>
            </a:r>
            <a:r>
              <a:rPr lang="cs-CZ" sz="1400" dirty="0"/>
              <a:t>ÚZIS ČR – NRRZ - Potraty</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8366917" y="786395"/>
            <a:ext cx="3620440" cy="5693866"/>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Regionální rozdíly mezi jednotlivými kraji v úrovni potratovosti se sice snižují, nicméně stále přetrvává významný rozdíl mezi severozápadními a západními Čechami a zbytkem republiky. </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Nejvyšší umělá potratovost dlouhodobě je dlouhodobě hlášena především v severozápadních Čechách, tedy Ústeckém, Karlovarském kraji, ale také v Libereckém kraji. Úroveň umělé potratovosti lze do jisté míry označit za ukazatel sociálně demografické vyspělosti regionu. V Královehradeckém kraji je četnost umělého přerušení těhotenství nižší než v celé populaci ČR, naopak samovolná potratovost se pohybuje nad republikovým průměrem. </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Samovolná potratovost je oproti umělé odrazem zdravotního stavu těhotných. Její nárůst je významně ovlivňován stále stoupajícím věkem rodiček. Dokládá to i mapa, kde nejvyšší míry samovolné potratovosti dosahují regiony s vyšším průměrným věkem rodiček. Tento trend bude pravděpodobně pokračovat.</a:t>
            </a:r>
          </a:p>
        </p:txBody>
      </p:sp>
      <p:sp>
        <p:nvSpPr>
          <p:cNvPr id="9" name="TextBox 7"/>
          <p:cNvSpPr txBox="1"/>
          <p:nvPr/>
        </p:nvSpPr>
        <p:spPr>
          <a:xfrm>
            <a:off x="262271" y="943717"/>
            <a:ext cx="3823855" cy="4170218"/>
          </a:xfrm>
          <a:prstGeom prst="rect">
            <a:avLst/>
          </a:prstGeom>
          <a:noFill/>
          <a:ln>
            <a:noFill/>
          </a:ln>
        </p:spPr>
        <p:txBody>
          <a:bodyPr wrap="none" rtlCol="0">
            <a:noAutofit/>
          </a:bodyPr>
          <a:lstStyle/>
          <a:p>
            <a:pPr>
              <a:spcBef>
                <a:spcPct val="0"/>
              </a:spcBef>
            </a:pPr>
            <a:r>
              <a:rPr lang="cs-CZ" altLang="cs-CZ" sz="1400" b="1" dirty="0"/>
              <a:t>Samovolné potraty na 1 000 žen fertilního věku v roce 2018</a:t>
            </a:r>
          </a:p>
        </p:txBody>
      </p:sp>
      <p:sp>
        <p:nvSpPr>
          <p:cNvPr id="11" name="TextBox 7"/>
          <p:cNvSpPr txBox="1"/>
          <p:nvPr/>
        </p:nvSpPr>
        <p:spPr>
          <a:xfrm>
            <a:off x="457483" y="3592092"/>
            <a:ext cx="3823855" cy="4170218"/>
          </a:xfrm>
          <a:prstGeom prst="rect">
            <a:avLst/>
          </a:prstGeom>
          <a:noFill/>
          <a:ln>
            <a:noFill/>
          </a:ln>
        </p:spPr>
        <p:txBody>
          <a:bodyPr wrap="none" rtlCol="0">
            <a:noAutofit/>
          </a:bodyPr>
          <a:lstStyle/>
          <a:p>
            <a:pPr>
              <a:spcBef>
                <a:spcPct val="0"/>
              </a:spcBef>
            </a:pPr>
            <a:r>
              <a:rPr lang="cs-CZ" altLang="cs-CZ" sz="1400" b="1" dirty="0"/>
              <a:t>Uměle přerušená těhotenství na 1 000 žen fertilního věku v roce 2018</a:t>
            </a:r>
          </a:p>
        </p:txBody>
      </p:sp>
      <p:sp>
        <p:nvSpPr>
          <p:cNvPr id="2" name="Title 1"/>
          <p:cNvSpPr>
            <a:spLocks noGrp="1"/>
          </p:cNvSpPr>
          <p:nvPr>
            <p:ph type="title"/>
          </p:nvPr>
        </p:nvSpPr>
        <p:spPr/>
        <p:txBody>
          <a:bodyPr>
            <a:normAutofit/>
          </a:bodyPr>
          <a:lstStyle/>
          <a:p>
            <a:r>
              <a:rPr lang="en-US" dirty="0" err="1"/>
              <a:t>Potratovost</a:t>
            </a:r>
            <a:r>
              <a:rPr lang="en-US" dirty="0"/>
              <a:t>: </a:t>
            </a:r>
            <a:r>
              <a:rPr lang="en-US" dirty="0" err="1"/>
              <a:t>srovnání</a:t>
            </a:r>
            <a:r>
              <a:rPr lang="en-US" dirty="0"/>
              <a:t> </a:t>
            </a:r>
            <a:r>
              <a:rPr lang="en-US" dirty="0" err="1"/>
              <a:t>regionů</a:t>
            </a:r>
            <a:r>
              <a:rPr lang="en-US" dirty="0"/>
              <a:t> ČR </a:t>
            </a:r>
          </a:p>
        </p:txBody>
      </p:sp>
      <p:graphicFrame>
        <p:nvGraphicFramePr>
          <p:cNvPr id="6" name="Tabulka 5">
            <a:extLst>
              <a:ext uri="{FF2B5EF4-FFF2-40B4-BE49-F238E27FC236}">
                <a16:creationId xmlns:a16="http://schemas.microsoft.com/office/drawing/2014/main" id="{2B1EF518-BFDD-4F9E-93B2-DF5AC0464DE7}"/>
              </a:ext>
            </a:extLst>
          </p:cNvPr>
          <p:cNvGraphicFramePr>
            <a:graphicFrameLocks noGrp="1"/>
          </p:cNvGraphicFramePr>
          <p:nvPr>
            <p:extLst>
              <p:ext uri="{D42A27DB-BD31-4B8C-83A1-F6EECF244321}">
                <p14:modId xmlns:p14="http://schemas.microsoft.com/office/powerpoint/2010/main" val="3040704851"/>
              </p:ext>
            </p:extLst>
          </p:nvPr>
        </p:nvGraphicFramePr>
        <p:xfrm>
          <a:off x="4175262" y="1247945"/>
          <a:ext cx="1506923" cy="1797522"/>
        </p:xfrm>
        <a:graphic>
          <a:graphicData uri="http://schemas.openxmlformats.org/drawingml/2006/table">
            <a:tbl>
              <a:tblPr/>
              <a:tblGrid>
                <a:gridCol w="1052003">
                  <a:extLst>
                    <a:ext uri="{9D8B030D-6E8A-4147-A177-3AD203B41FA5}">
                      <a16:colId xmlns:a16="http://schemas.microsoft.com/office/drawing/2014/main" val="3007338779"/>
                    </a:ext>
                  </a:extLst>
                </a:gridCol>
                <a:gridCol w="454920">
                  <a:extLst>
                    <a:ext uri="{9D8B030D-6E8A-4147-A177-3AD203B41FA5}">
                      <a16:colId xmlns:a16="http://schemas.microsoft.com/office/drawing/2014/main" val="1739226826"/>
                    </a:ext>
                  </a:extLst>
                </a:gridCol>
              </a:tblGrid>
              <a:tr h="198006">
                <a:tc gridSpan="2">
                  <a:txBody>
                    <a:bodyPr/>
                    <a:lstStyle/>
                    <a:p>
                      <a:pPr algn="ctr" rtl="0" fontAlgn="ctr"/>
                      <a:r>
                        <a:rPr lang="cs-CZ" sz="900" b="1" i="0" u="none" strike="noStrike" dirty="0">
                          <a:solidFill>
                            <a:srgbClr val="FFFFFF"/>
                          </a:solidFill>
                          <a:effectLst/>
                          <a:latin typeface="Calibri" panose="020F0502020204030204" pitchFamily="34" charset="0"/>
                        </a:rPr>
                        <a:t>Samovolné potraty na 1 000 žen fertilního věku v roce 2018 podle okresu bydliště</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hMerge="1">
                  <a:txBody>
                    <a:bodyPr/>
                    <a:lstStyle/>
                    <a:p>
                      <a:pPr algn="ctr" rtl="0" fontAlgn="ctr"/>
                      <a:endParaRPr lang="cs-CZ" sz="900" b="1" i="0" u="none" strike="noStrike" dirty="0">
                        <a:solidFill>
                          <a:srgbClr val="FFFFFF"/>
                        </a:solidFill>
                        <a:effectLst/>
                        <a:latin typeface="Calibri" panose="020F0502020204030204" pitchFamily="34" charset="0"/>
                      </a:endParaRP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2394500271"/>
                  </a:ext>
                </a:extLst>
              </a:tr>
              <a:tr h="198006">
                <a:tc>
                  <a:txBody>
                    <a:bodyPr/>
                    <a:lstStyle/>
                    <a:p>
                      <a:pPr algn="r" rtl="0" fontAlgn="b"/>
                      <a:r>
                        <a:rPr lang="cs-CZ" sz="900" b="1" i="0" u="none" strike="noStrike">
                          <a:solidFill>
                            <a:srgbClr val="000000"/>
                          </a:solidFill>
                          <a:effectLst/>
                          <a:latin typeface="Calibri" panose="020F0502020204030204" pitchFamily="34" charset="0"/>
                        </a:rPr>
                        <a:t>ČR</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Calibri" panose="020F0502020204030204" pitchFamily="34" charset="0"/>
                        </a:rPr>
                        <a:t>5,62</a:t>
                      </a:r>
                    </a:p>
                  </a:txBody>
                  <a:tcPr marL="0" marR="0" marT="0"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57858367"/>
                  </a:ext>
                </a:extLst>
              </a:tr>
              <a:tr h="198006">
                <a:tc>
                  <a:txBody>
                    <a:bodyPr/>
                    <a:lstStyle/>
                    <a:p>
                      <a:pPr algn="r" rtl="0" fontAlgn="b"/>
                      <a:r>
                        <a:rPr lang="cs-CZ" sz="900" b="1" i="0" u="none" strike="noStrike" dirty="0">
                          <a:solidFill>
                            <a:srgbClr val="000000"/>
                          </a:solidFill>
                          <a:effectLst/>
                          <a:latin typeface="Calibri" panose="020F0502020204030204" pitchFamily="34" charset="0"/>
                        </a:rPr>
                        <a:t>Královehradecký kraj</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1" i="0" u="none" strike="noStrike" dirty="0">
                          <a:solidFill>
                            <a:srgbClr val="000000"/>
                          </a:solidFill>
                          <a:effectLst/>
                          <a:latin typeface="Calibri" panose="020F0502020204030204" pitchFamily="34" charset="0"/>
                        </a:rPr>
                        <a:t>5,69</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602286590"/>
                  </a:ext>
                </a:extLst>
              </a:tr>
              <a:tr h="198006">
                <a:tc>
                  <a:txBody>
                    <a:bodyPr/>
                    <a:lstStyle/>
                    <a:p>
                      <a:pPr algn="r" rtl="0" fontAlgn="b"/>
                      <a:r>
                        <a:rPr lang="cs-CZ" sz="900" b="0" i="0" u="none" strike="noStrike" dirty="0">
                          <a:solidFill>
                            <a:srgbClr val="000000"/>
                          </a:solidFill>
                          <a:effectLst/>
                          <a:latin typeface="Calibri" panose="020F0502020204030204" pitchFamily="34" charset="0"/>
                        </a:rPr>
                        <a:t>Hradec Králové</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Calibri" panose="020F0502020204030204" pitchFamily="34" charset="0"/>
                        </a:rPr>
                        <a:t>4,82</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4120150082"/>
                  </a:ext>
                </a:extLst>
              </a:tr>
              <a:tr h="198006">
                <a:tc>
                  <a:txBody>
                    <a:bodyPr/>
                    <a:lstStyle/>
                    <a:p>
                      <a:pPr algn="r" rtl="0" fontAlgn="b"/>
                      <a:r>
                        <a:rPr lang="cs-CZ" sz="900" b="0" i="0" u="none" strike="noStrike" dirty="0">
                          <a:solidFill>
                            <a:srgbClr val="000000"/>
                          </a:solidFill>
                          <a:effectLst/>
                          <a:latin typeface="Calibri" panose="020F0502020204030204" pitchFamily="34" charset="0"/>
                        </a:rPr>
                        <a:t>Jičín</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Calibri" panose="020F0502020204030204" pitchFamily="34" charset="0"/>
                        </a:rPr>
                        <a:t>4,71</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60841402"/>
                  </a:ext>
                </a:extLst>
              </a:tr>
              <a:tr h="198006">
                <a:tc>
                  <a:txBody>
                    <a:bodyPr/>
                    <a:lstStyle/>
                    <a:p>
                      <a:pPr algn="r" rtl="0" fontAlgn="b"/>
                      <a:r>
                        <a:rPr lang="cs-CZ" sz="900" b="0" i="0" u="none" strike="noStrike" dirty="0">
                          <a:solidFill>
                            <a:srgbClr val="000000"/>
                          </a:solidFill>
                          <a:effectLst/>
                          <a:latin typeface="Calibri" panose="020F0502020204030204" pitchFamily="34" charset="0"/>
                        </a:rPr>
                        <a:t>Náchod</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Calibri" panose="020F0502020204030204" pitchFamily="34" charset="0"/>
                        </a:rPr>
                        <a:t>5,69</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958338916"/>
                  </a:ext>
                </a:extLst>
              </a:tr>
              <a:tr h="198006">
                <a:tc>
                  <a:txBody>
                    <a:bodyPr/>
                    <a:lstStyle/>
                    <a:p>
                      <a:pPr algn="r" rtl="0" fontAlgn="b"/>
                      <a:r>
                        <a:rPr lang="cs-CZ" sz="900" b="0" i="0" u="none" strike="noStrike" dirty="0">
                          <a:solidFill>
                            <a:srgbClr val="000000"/>
                          </a:solidFill>
                          <a:effectLst/>
                          <a:latin typeface="Calibri" panose="020F0502020204030204" pitchFamily="34" charset="0"/>
                        </a:rPr>
                        <a:t>Rychnov nad Kněžnou</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Calibri" panose="020F0502020204030204" pitchFamily="34" charset="0"/>
                        </a:rPr>
                        <a:t>6,72</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646222044"/>
                  </a:ext>
                </a:extLst>
              </a:tr>
              <a:tr h="198006">
                <a:tc>
                  <a:txBody>
                    <a:bodyPr/>
                    <a:lstStyle/>
                    <a:p>
                      <a:pPr algn="r" rtl="0" fontAlgn="b"/>
                      <a:r>
                        <a:rPr lang="cs-CZ" sz="900" b="0" i="0" u="none" strike="noStrike" dirty="0">
                          <a:solidFill>
                            <a:srgbClr val="000000"/>
                          </a:solidFill>
                          <a:effectLst/>
                          <a:latin typeface="Calibri" panose="020F0502020204030204" pitchFamily="34" charset="0"/>
                        </a:rPr>
                        <a:t>Trutnov</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Calibri" panose="020F0502020204030204" pitchFamily="34" charset="0"/>
                        </a:rPr>
                        <a:t>6,88</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770963357"/>
                  </a:ext>
                </a:extLst>
              </a:tr>
            </a:tbl>
          </a:graphicData>
        </a:graphic>
      </p:graphicFrame>
      <p:graphicFrame>
        <p:nvGraphicFramePr>
          <p:cNvPr id="8" name="Tabulka 7">
            <a:extLst>
              <a:ext uri="{FF2B5EF4-FFF2-40B4-BE49-F238E27FC236}">
                <a16:creationId xmlns:a16="http://schemas.microsoft.com/office/drawing/2014/main" id="{147E2CBD-71BB-417C-80B0-A9B358D8EBA1}"/>
              </a:ext>
            </a:extLst>
          </p:cNvPr>
          <p:cNvGraphicFramePr>
            <a:graphicFrameLocks noGrp="1"/>
          </p:cNvGraphicFramePr>
          <p:nvPr>
            <p:extLst>
              <p:ext uri="{D42A27DB-BD31-4B8C-83A1-F6EECF244321}">
                <p14:modId xmlns:p14="http://schemas.microsoft.com/office/powerpoint/2010/main" val="37295243"/>
              </p:ext>
            </p:extLst>
          </p:nvPr>
        </p:nvGraphicFramePr>
        <p:xfrm>
          <a:off x="4174154" y="3941705"/>
          <a:ext cx="1552773" cy="1797522"/>
        </p:xfrm>
        <a:graphic>
          <a:graphicData uri="http://schemas.openxmlformats.org/drawingml/2006/table">
            <a:tbl>
              <a:tblPr/>
              <a:tblGrid>
                <a:gridCol w="1084011">
                  <a:extLst>
                    <a:ext uri="{9D8B030D-6E8A-4147-A177-3AD203B41FA5}">
                      <a16:colId xmlns:a16="http://schemas.microsoft.com/office/drawing/2014/main" val="3519327272"/>
                    </a:ext>
                  </a:extLst>
                </a:gridCol>
                <a:gridCol w="468762">
                  <a:extLst>
                    <a:ext uri="{9D8B030D-6E8A-4147-A177-3AD203B41FA5}">
                      <a16:colId xmlns:a16="http://schemas.microsoft.com/office/drawing/2014/main" val="947897576"/>
                    </a:ext>
                  </a:extLst>
                </a:gridCol>
              </a:tblGrid>
              <a:tr h="198006">
                <a:tc gridSpan="2">
                  <a:txBody>
                    <a:bodyPr/>
                    <a:lstStyle/>
                    <a:p>
                      <a:pPr algn="ctr" rtl="0" fontAlgn="ctr"/>
                      <a:r>
                        <a:rPr lang="cs-CZ" sz="900" b="1" i="0" u="none" strike="noStrike" dirty="0">
                          <a:solidFill>
                            <a:srgbClr val="FFFFFF"/>
                          </a:solidFill>
                          <a:effectLst/>
                          <a:latin typeface="Calibri" panose="020F0502020204030204" pitchFamily="34" charset="0"/>
                        </a:rPr>
                        <a:t>Umělá přerušení těhotenství na 1 000 žen fertilního věku v roce 2018 podle okresu bydliště</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hMerge="1">
                  <a:txBody>
                    <a:bodyPr/>
                    <a:lstStyle/>
                    <a:p>
                      <a:pPr algn="ctr" rtl="0" fontAlgn="ctr"/>
                      <a:endParaRPr lang="cs-CZ" sz="900" b="1" i="0" u="none" strike="noStrike" dirty="0">
                        <a:solidFill>
                          <a:srgbClr val="FFFFFF"/>
                        </a:solidFill>
                        <a:effectLst/>
                        <a:latin typeface="Calibri" panose="020F0502020204030204" pitchFamily="34" charset="0"/>
                      </a:endParaRP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538991127"/>
                  </a:ext>
                </a:extLst>
              </a:tr>
              <a:tr h="198006">
                <a:tc>
                  <a:txBody>
                    <a:bodyPr/>
                    <a:lstStyle/>
                    <a:p>
                      <a:pPr algn="r" rtl="0" fontAlgn="b"/>
                      <a:r>
                        <a:rPr lang="cs-CZ" sz="900" b="1" i="0" u="none" strike="noStrike">
                          <a:solidFill>
                            <a:srgbClr val="000000"/>
                          </a:solidFill>
                          <a:effectLst/>
                          <a:latin typeface="Calibri" panose="020F0502020204030204" pitchFamily="34" charset="0"/>
                        </a:rPr>
                        <a:t>ČR</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Calibri" panose="020F0502020204030204" pitchFamily="34" charset="0"/>
                        </a:rPr>
                        <a:t>7,72</a:t>
                      </a:r>
                    </a:p>
                  </a:txBody>
                  <a:tcPr marL="0" marR="0" marT="0"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799931303"/>
                  </a:ext>
                </a:extLst>
              </a:tr>
              <a:tr h="198006">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cs-CZ" sz="900" b="1" i="0" u="none" strike="noStrike" dirty="0">
                          <a:solidFill>
                            <a:srgbClr val="000000"/>
                          </a:solidFill>
                          <a:effectLst/>
                          <a:latin typeface="Calibri" panose="020F0502020204030204" pitchFamily="34" charset="0"/>
                        </a:rPr>
                        <a:t>Královehradecký kraj</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1" i="0" u="none" strike="noStrike" dirty="0">
                          <a:solidFill>
                            <a:srgbClr val="000000"/>
                          </a:solidFill>
                          <a:effectLst/>
                          <a:latin typeface="Calibri" panose="020F0502020204030204" pitchFamily="34" charset="0"/>
                        </a:rPr>
                        <a:t>7,34</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639902225"/>
                  </a:ext>
                </a:extLst>
              </a:tr>
              <a:tr h="198006">
                <a:tc>
                  <a:txBody>
                    <a:bodyPr/>
                    <a:lstStyle/>
                    <a:p>
                      <a:pPr algn="r" rtl="0" fontAlgn="b"/>
                      <a:r>
                        <a:rPr lang="cs-CZ" sz="900" b="0" i="0" u="none" strike="noStrike" dirty="0">
                          <a:solidFill>
                            <a:srgbClr val="000000"/>
                          </a:solidFill>
                          <a:effectLst/>
                          <a:latin typeface="Calibri" panose="020F0502020204030204" pitchFamily="34" charset="0"/>
                        </a:rPr>
                        <a:t>Hradec Králové</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Calibri" panose="020F0502020204030204" pitchFamily="34" charset="0"/>
                        </a:rPr>
                        <a:t>7,01</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452034631"/>
                  </a:ext>
                </a:extLst>
              </a:tr>
              <a:tr h="198006">
                <a:tc>
                  <a:txBody>
                    <a:bodyPr/>
                    <a:lstStyle/>
                    <a:p>
                      <a:pPr algn="r" rtl="0" fontAlgn="b"/>
                      <a:r>
                        <a:rPr lang="cs-CZ" sz="900" b="0" i="0" u="none" strike="noStrike" dirty="0">
                          <a:solidFill>
                            <a:srgbClr val="000000"/>
                          </a:solidFill>
                          <a:effectLst/>
                          <a:latin typeface="Calibri" panose="020F0502020204030204" pitchFamily="34" charset="0"/>
                        </a:rPr>
                        <a:t>Jičín</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Calibri" panose="020F0502020204030204" pitchFamily="34" charset="0"/>
                        </a:rPr>
                        <a:t>5,83</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37327606"/>
                  </a:ext>
                </a:extLst>
              </a:tr>
              <a:tr h="198006">
                <a:tc>
                  <a:txBody>
                    <a:bodyPr/>
                    <a:lstStyle/>
                    <a:p>
                      <a:pPr algn="r" rtl="0" fontAlgn="b"/>
                      <a:r>
                        <a:rPr lang="cs-CZ" sz="900" b="0" i="0" u="none" strike="noStrike" dirty="0">
                          <a:solidFill>
                            <a:srgbClr val="000000"/>
                          </a:solidFill>
                          <a:effectLst/>
                          <a:latin typeface="Calibri" panose="020F0502020204030204" pitchFamily="34" charset="0"/>
                        </a:rPr>
                        <a:t>Náchod</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Calibri" panose="020F0502020204030204" pitchFamily="34" charset="0"/>
                        </a:rPr>
                        <a:t>7,03</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04723330"/>
                  </a:ext>
                </a:extLst>
              </a:tr>
              <a:tr h="198006">
                <a:tc>
                  <a:txBody>
                    <a:bodyPr/>
                    <a:lstStyle/>
                    <a:p>
                      <a:pPr algn="r" rtl="0" fontAlgn="b"/>
                      <a:r>
                        <a:rPr lang="cs-CZ" sz="900" b="0" i="0" u="none" strike="noStrike" dirty="0">
                          <a:solidFill>
                            <a:srgbClr val="000000"/>
                          </a:solidFill>
                          <a:effectLst/>
                          <a:latin typeface="Calibri" panose="020F0502020204030204" pitchFamily="34" charset="0"/>
                        </a:rPr>
                        <a:t>Rychnov nad Kněžnou</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Calibri" panose="020F0502020204030204" pitchFamily="34" charset="0"/>
                        </a:rPr>
                        <a:t>6,84</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90626362"/>
                  </a:ext>
                </a:extLst>
              </a:tr>
              <a:tr h="198006">
                <a:tc>
                  <a:txBody>
                    <a:bodyPr/>
                    <a:lstStyle/>
                    <a:p>
                      <a:pPr algn="r" rtl="0" fontAlgn="b"/>
                      <a:r>
                        <a:rPr lang="cs-CZ" sz="900" b="0" i="0" u="none" strike="noStrike" dirty="0">
                          <a:solidFill>
                            <a:srgbClr val="000000"/>
                          </a:solidFill>
                          <a:effectLst/>
                          <a:latin typeface="Calibri" panose="020F0502020204030204" pitchFamily="34" charset="0"/>
                        </a:rPr>
                        <a:t>Trutnov</a:t>
                      </a:r>
                    </a:p>
                  </a:txBody>
                  <a:tcPr marL="0" marR="0" marT="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Calibri" panose="020F0502020204030204" pitchFamily="34" charset="0"/>
                        </a:rPr>
                        <a:t>9,45</a:t>
                      </a:r>
                    </a:p>
                  </a:txBody>
                  <a:tcPr marL="0" marR="0" marT="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71428503"/>
                  </a:ext>
                </a:extLst>
              </a:tr>
            </a:tbl>
          </a:graphicData>
        </a:graphic>
      </p:graphicFrame>
      <p:pic>
        <p:nvPicPr>
          <p:cNvPr id="16" name="Obrázek 15">
            <a:extLst>
              <a:ext uri="{FF2B5EF4-FFF2-40B4-BE49-F238E27FC236}">
                <a16:creationId xmlns:a16="http://schemas.microsoft.com/office/drawing/2014/main" id="{122EE33C-6FDA-4C17-AD42-C67921D931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57" y="3844963"/>
            <a:ext cx="3375513" cy="2387018"/>
          </a:xfrm>
          <a:prstGeom prst="rect">
            <a:avLst/>
          </a:prstGeom>
        </p:spPr>
      </p:pic>
      <p:pic>
        <p:nvPicPr>
          <p:cNvPr id="4" name="Obrázek 3">
            <a:extLst>
              <a:ext uri="{FF2B5EF4-FFF2-40B4-BE49-F238E27FC236}">
                <a16:creationId xmlns:a16="http://schemas.microsoft.com/office/drawing/2014/main" id="{4DED3661-AEB3-4750-A73A-114A2753B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83" y="1219110"/>
            <a:ext cx="3375513" cy="2387018"/>
          </a:xfrm>
          <a:prstGeom prst="rect">
            <a:avLst/>
          </a:prstGeom>
        </p:spPr>
      </p:pic>
      <p:graphicFrame>
        <p:nvGraphicFramePr>
          <p:cNvPr id="17" name="Tabulka 16">
            <a:extLst>
              <a:ext uri="{FF2B5EF4-FFF2-40B4-BE49-F238E27FC236}">
                <a16:creationId xmlns:a16="http://schemas.microsoft.com/office/drawing/2014/main" id="{8058D1C2-8F0C-4433-A03D-F0BF4CEA7D87}"/>
              </a:ext>
            </a:extLst>
          </p:cNvPr>
          <p:cNvGraphicFramePr>
            <a:graphicFrameLocks noGrp="1"/>
          </p:cNvGraphicFramePr>
          <p:nvPr>
            <p:extLst>
              <p:ext uri="{D42A27DB-BD31-4B8C-83A1-F6EECF244321}">
                <p14:modId xmlns:p14="http://schemas.microsoft.com/office/powerpoint/2010/main" val="3866971921"/>
              </p:ext>
            </p:extLst>
          </p:nvPr>
        </p:nvGraphicFramePr>
        <p:xfrm>
          <a:off x="6509817" y="3908316"/>
          <a:ext cx="1397000" cy="2221575"/>
        </p:xfrm>
        <a:graphic>
          <a:graphicData uri="http://schemas.openxmlformats.org/drawingml/2006/table">
            <a:tbl>
              <a:tblPr/>
              <a:tblGrid>
                <a:gridCol w="787400">
                  <a:extLst>
                    <a:ext uri="{9D8B030D-6E8A-4147-A177-3AD203B41FA5}">
                      <a16:colId xmlns:a16="http://schemas.microsoft.com/office/drawing/2014/main" val="3367922351"/>
                    </a:ext>
                  </a:extLst>
                </a:gridCol>
                <a:gridCol w="609600">
                  <a:extLst>
                    <a:ext uri="{9D8B030D-6E8A-4147-A177-3AD203B41FA5}">
                      <a16:colId xmlns:a16="http://schemas.microsoft.com/office/drawing/2014/main" val="431981798"/>
                    </a:ext>
                  </a:extLst>
                </a:gridCol>
              </a:tblGrid>
              <a:tr h="381345">
                <a:tc gridSpan="2">
                  <a:txBody>
                    <a:bodyPr/>
                    <a:lstStyle/>
                    <a:p>
                      <a:pPr algn="ctr" rtl="0" fontAlgn="ctr"/>
                      <a:r>
                        <a:rPr lang="cs-CZ" sz="800" b="1" i="0" u="none" strike="noStrike" dirty="0">
                          <a:solidFill>
                            <a:srgbClr val="FFFFFF"/>
                          </a:solidFill>
                          <a:effectLst/>
                          <a:latin typeface="Calibri" panose="020F0502020204030204" pitchFamily="34" charset="0"/>
                        </a:rPr>
                        <a:t>Umělá přerušení těhotenství na 1 000 žen fertilního věku v roce 2018 podle kraje bydliště</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hMerge="1">
                  <a:txBody>
                    <a:bodyPr/>
                    <a:lstStyle/>
                    <a:p>
                      <a:endParaRPr lang="cs-CZ"/>
                    </a:p>
                  </a:txBody>
                  <a:tcPr/>
                </a:tc>
                <a:extLst>
                  <a:ext uri="{0D108BD9-81ED-4DB2-BD59-A6C34878D82A}">
                    <a16:rowId xmlns:a16="http://schemas.microsoft.com/office/drawing/2014/main" val="3528696844"/>
                  </a:ext>
                </a:extLst>
              </a:tr>
              <a:tr h="130152">
                <a:tc>
                  <a:txBody>
                    <a:bodyPr/>
                    <a:lstStyle/>
                    <a:p>
                      <a:pPr algn="r" rtl="0" fontAlgn="b"/>
                      <a:r>
                        <a:rPr lang="cs-CZ" sz="800" b="0" i="0" u="none" strike="noStrike">
                          <a:solidFill>
                            <a:srgbClr val="000000"/>
                          </a:solidFill>
                          <a:effectLst/>
                          <a:latin typeface="Calibri" panose="020F0502020204030204" pitchFamily="34" charset="0"/>
                        </a:rPr>
                        <a:t>Pardubický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6,1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24950865"/>
                  </a:ext>
                </a:extLst>
              </a:tr>
              <a:tr h="130152">
                <a:tc>
                  <a:txBody>
                    <a:bodyPr/>
                    <a:lstStyle/>
                    <a:p>
                      <a:pPr algn="r" rtl="0" fontAlgn="b"/>
                      <a:r>
                        <a:rPr lang="cs-CZ" sz="800" b="0" i="0" u="none" strike="noStrike">
                          <a:solidFill>
                            <a:srgbClr val="000000"/>
                          </a:solidFill>
                          <a:effectLst/>
                          <a:latin typeface="Calibri" panose="020F0502020204030204" pitchFamily="34" charset="0"/>
                        </a:rPr>
                        <a:t>Vysočina</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a:solidFill>
                            <a:srgbClr val="000000"/>
                          </a:solidFill>
                          <a:effectLst/>
                          <a:latin typeface="Calibri" panose="020F0502020204030204" pitchFamily="34" charset="0"/>
                        </a:rPr>
                        <a:t>6,1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430750794"/>
                  </a:ext>
                </a:extLst>
              </a:tr>
              <a:tr h="130152">
                <a:tc>
                  <a:txBody>
                    <a:bodyPr/>
                    <a:lstStyle/>
                    <a:p>
                      <a:pPr algn="r" rtl="0" fontAlgn="b"/>
                      <a:r>
                        <a:rPr lang="cs-CZ" sz="800" b="0" i="0" u="none" strike="noStrike">
                          <a:solidFill>
                            <a:srgbClr val="000000"/>
                          </a:solidFill>
                          <a:effectLst/>
                          <a:latin typeface="Calibri" panose="020F0502020204030204" pitchFamily="34" charset="0"/>
                        </a:rPr>
                        <a:t>Zlínský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a:solidFill>
                            <a:srgbClr val="000000"/>
                          </a:solidFill>
                          <a:effectLst/>
                          <a:latin typeface="Calibri" panose="020F0502020204030204" pitchFamily="34" charset="0"/>
                        </a:rPr>
                        <a:t>6,5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86066734"/>
                  </a:ext>
                </a:extLst>
              </a:tr>
              <a:tr h="130152">
                <a:tc>
                  <a:txBody>
                    <a:bodyPr/>
                    <a:lstStyle/>
                    <a:p>
                      <a:pPr algn="r" rtl="0" fontAlgn="b"/>
                      <a:r>
                        <a:rPr lang="cs-CZ" sz="800" b="0" i="0" u="none" strike="noStrike">
                          <a:solidFill>
                            <a:srgbClr val="000000"/>
                          </a:solidFill>
                          <a:effectLst/>
                          <a:latin typeface="Calibri" panose="020F0502020204030204" pitchFamily="34" charset="0"/>
                        </a:rPr>
                        <a:t>Plzeňský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a:solidFill>
                            <a:srgbClr val="000000"/>
                          </a:solidFill>
                          <a:effectLst/>
                          <a:latin typeface="Calibri" panose="020F0502020204030204" pitchFamily="34" charset="0"/>
                        </a:rPr>
                        <a:t>6,7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969788765"/>
                  </a:ext>
                </a:extLst>
              </a:tr>
              <a:tr h="130152">
                <a:tc>
                  <a:txBody>
                    <a:bodyPr/>
                    <a:lstStyle/>
                    <a:p>
                      <a:pPr algn="r" rtl="0" fontAlgn="b"/>
                      <a:r>
                        <a:rPr lang="cs-CZ" sz="800" b="0" i="0" u="none" strike="noStrike" dirty="0">
                          <a:solidFill>
                            <a:schemeClr val="tx1"/>
                          </a:solidFill>
                          <a:effectLst/>
                          <a:latin typeface="Calibri" panose="020F0502020204030204" pitchFamily="34" charset="0"/>
                        </a:rPr>
                        <a:t>Jihomoravský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chemeClr val="tx1"/>
                          </a:solidFill>
                          <a:effectLst/>
                          <a:latin typeface="Calibri" panose="020F0502020204030204" pitchFamily="34" charset="0"/>
                        </a:rPr>
                        <a:t>6,9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561391302"/>
                  </a:ext>
                </a:extLst>
              </a:tr>
              <a:tr h="130152">
                <a:tc>
                  <a:txBody>
                    <a:bodyPr/>
                    <a:lstStyle/>
                    <a:p>
                      <a:pPr algn="r" rtl="0" fontAlgn="b"/>
                      <a:r>
                        <a:rPr lang="cs-CZ" sz="800" b="0" i="0" u="none" strike="noStrike">
                          <a:solidFill>
                            <a:srgbClr val="000000"/>
                          </a:solidFill>
                          <a:effectLst/>
                          <a:latin typeface="Calibri" panose="020F0502020204030204" pitchFamily="34" charset="0"/>
                        </a:rPr>
                        <a:t>Olomoucký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a:solidFill>
                            <a:srgbClr val="000000"/>
                          </a:solidFill>
                          <a:effectLst/>
                          <a:latin typeface="Calibri" panose="020F0502020204030204" pitchFamily="34" charset="0"/>
                        </a:rPr>
                        <a:t>7,1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973558656"/>
                  </a:ext>
                </a:extLst>
              </a:tr>
              <a:tr h="123984">
                <a:tc>
                  <a:txBody>
                    <a:bodyPr/>
                    <a:lstStyle/>
                    <a:p>
                      <a:pPr algn="r" rtl="0" fontAlgn="b"/>
                      <a:r>
                        <a:rPr lang="cs-CZ" sz="800" b="1" i="0" u="none" strike="noStrike" dirty="0">
                          <a:solidFill>
                            <a:srgbClr val="C00000"/>
                          </a:solidFill>
                          <a:effectLst/>
                          <a:latin typeface="Calibri" panose="020F0502020204030204" pitchFamily="34" charset="0"/>
                        </a:rPr>
                        <a:t>Královéhradecký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1" i="0" u="none" strike="noStrike" dirty="0">
                          <a:solidFill>
                            <a:srgbClr val="C00000"/>
                          </a:solidFill>
                          <a:effectLst/>
                          <a:latin typeface="Calibri" panose="020F0502020204030204" pitchFamily="34" charset="0"/>
                        </a:rPr>
                        <a:t>7,3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901717963"/>
                  </a:ext>
                </a:extLst>
              </a:tr>
              <a:tr h="94268">
                <a:tc>
                  <a:txBody>
                    <a:bodyPr/>
                    <a:lstStyle/>
                    <a:p>
                      <a:pPr algn="r" rtl="0" fontAlgn="b"/>
                      <a:r>
                        <a:rPr lang="cs-CZ" sz="800" b="0" i="0" u="none" strike="noStrike">
                          <a:solidFill>
                            <a:srgbClr val="000000"/>
                          </a:solidFill>
                          <a:effectLst/>
                          <a:latin typeface="Calibri" panose="020F0502020204030204" pitchFamily="34" charset="0"/>
                        </a:rPr>
                        <a:t>Moravskoslezský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a:solidFill>
                            <a:srgbClr val="000000"/>
                          </a:solidFill>
                          <a:effectLst/>
                          <a:latin typeface="Calibri" panose="020F0502020204030204" pitchFamily="34" charset="0"/>
                        </a:rPr>
                        <a:t>7,4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4096371097"/>
                  </a:ext>
                </a:extLst>
              </a:tr>
              <a:tr h="130152">
                <a:tc>
                  <a:txBody>
                    <a:bodyPr/>
                    <a:lstStyle/>
                    <a:p>
                      <a:pPr algn="r" rtl="0" fontAlgn="b"/>
                      <a:r>
                        <a:rPr lang="cs-CZ" sz="800" b="0" i="0" u="none" strike="noStrike">
                          <a:solidFill>
                            <a:srgbClr val="000000"/>
                          </a:solidFill>
                          <a:effectLst/>
                          <a:latin typeface="Calibri" panose="020F0502020204030204" pitchFamily="34" charset="0"/>
                        </a:rPr>
                        <a:t>Hl. m. Praha </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a:solidFill>
                            <a:srgbClr val="000000"/>
                          </a:solidFill>
                          <a:effectLst/>
                          <a:latin typeface="Calibri" panose="020F0502020204030204" pitchFamily="34" charset="0"/>
                        </a:rPr>
                        <a:t>7,6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363816514"/>
                  </a:ext>
                </a:extLst>
              </a:tr>
              <a:tr h="130152">
                <a:tc>
                  <a:txBody>
                    <a:bodyPr/>
                    <a:lstStyle/>
                    <a:p>
                      <a:pPr algn="r" rtl="0" fontAlgn="b"/>
                      <a:r>
                        <a:rPr lang="cs-CZ" sz="800" b="0" i="0" u="none" strike="noStrike">
                          <a:solidFill>
                            <a:srgbClr val="000000"/>
                          </a:solidFill>
                          <a:effectLst/>
                          <a:latin typeface="Calibri" panose="020F0502020204030204" pitchFamily="34" charset="0"/>
                        </a:rPr>
                        <a:t>Středočeský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a:solidFill>
                            <a:srgbClr val="000000"/>
                          </a:solidFill>
                          <a:effectLst/>
                          <a:latin typeface="Calibri" panose="020F0502020204030204" pitchFamily="34" charset="0"/>
                        </a:rPr>
                        <a:t>8,0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517499486"/>
                  </a:ext>
                </a:extLst>
              </a:tr>
              <a:tr h="130152">
                <a:tc>
                  <a:txBody>
                    <a:bodyPr/>
                    <a:lstStyle/>
                    <a:p>
                      <a:pPr algn="r" rtl="0" fontAlgn="b"/>
                      <a:r>
                        <a:rPr lang="cs-CZ" sz="800" b="0" i="0" u="none" strike="noStrike">
                          <a:solidFill>
                            <a:srgbClr val="000000"/>
                          </a:solidFill>
                          <a:effectLst/>
                          <a:latin typeface="Calibri" panose="020F0502020204030204" pitchFamily="34" charset="0"/>
                        </a:rPr>
                        <a:t>Jihočeský </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a:solidFill>
                            <a:srgbClr val="000000"/>
                          </a:solidFill>
                          <a:effectLst/>
                          <a:latin typeface="Calibri" panose="020F0502020204030204" pitchFamily="34" charset="0"/>
                        </a:rPr>
                        <a:t>8,4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433520408"/>
                  </a:ext>
                </a:extLst>
              </a:tr>
              <a:tr h="130152">
                <a:tc>
                  <a:txBody>
                    <a:bodyPr/>
                    <a:lstStyle/>
                    <a:p>
                      <a:pPr algn="r" rtl="0" fontAlgn="b"/>
                      <a:r>
                        <a:rPr lang="cs-CZ" sz="800" b="0" i="0" u="none" strike="noStrike" dirty="0">
                          <a:solidFill>
                            <a:schemeClr val="tx1"/>
                          </a:solidFill>
                          <a:effectLst/>
                          <a:latin typeface="Calibri" panose="020F0502020204030204" pitchFamily="34" charset="0"/>
                        </a:rPr>
                        <a:t>Liberecký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chemeClr val="tx1"/>
                          </a:solidFill>
                          <a:effectLst/>
                          <a:latin typeface="Calibri" panose="020F0502020204030204" pitchFamily="34" charset="0"/>
                        </a:rPr>
                        <a:t>9,9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94872713"/>
                  </a:ext>
                </a:extLst>
              </a:tr>
              <a:tr h="130152">
                <a:tc>
                  <a:txBody>
                    <a:bodyPr/>
                    <a:lstStyle/>
                    <a:p>
                      <a:pPr algn="r" rtl="0" fontAlgn="b"/>
                      <a:r>
                        <a:rPr lang="cs-CZ" sz="800" b="0" i="0" u="none" strike="noStrike">
                          <a:solidFill>
                            <a:srgbClr val="000000"/>
                          </a:solidFill>
                          <a:effectLst/>
                          <a:latin typeface="Calibri" panose="020F0502020204030204" pitchFamily="34" charset="0"/>
                        </a:rPr>
                        <a:t>Karlovarský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a:solidFill>
                            <a:srgbClr val="000000"/>
                          </a:solidFill>
                          <a:effectLst/>
                          <a:latin typeface="Calibri" panose="020F0502020204030204" pitchFamily="34" charset="0"/>
                        </a:rPr>
                        <a:t>10,7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171025332"/>
                  </a:ext>
                </a:extLst>
              </a:tr>
              <a:tr h="130152">
                <a:tc>
                  <a:txBody>
                    <a:bodyPr/>
                    <a:lstStyle/>
                    <a:p>
                      <a:pPr algn="r" rtl="0" fontAlgn="b"/>
                      <a:r>
                        <a:rPr lang="cs-CZ" sz="800" b="0" i="0" u="none" strike="noStrike">
                          <a:solidFill>
                            <a:srgbClr val="000000"/>
                          </a:solidFill>
                          <a:effectLst/>
                          <a:latin typeface="Calibri" panose="020F0502020204030204" pitchFamily="34" charset="0"/>
                        </a:rPr>
                        <a:t>Ústecký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10,8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5381101"/>
                  </a:ext>
                </a:extLst>
              </a:tr>
            </a:tbl>
          </a:graphicData>
        </a:graphic>
      </p:graphicFrame>
      <p:graphicFrame>
        <p:nvGraphicFramePr>
          <p:cNvPr id="19" name="Tabulka 18">
            <a:extLst>
              <a:ext uri="{FF2B5EF4-FFF2-40B4-BE49-F238E27FC236}">
                <a16:creationId xmlns:a16="http://schemas.microsoft.com/office/drawing/2014/main" id="{C5A5300E-173D-401D-B6E3-DC306A97145A}"/>
              </a:ext>
            </a:extLst>
          </p:cNvPr>
          <p:cNvGraphicFramePr>
            <a:graphicFrameLocks noGrp="1"/>
          </p:cNvGraphicFramePr>
          <p:nvPr>
            <p:extLst>
              <p:ext uri="{D42A27DB-BD31-4B8C-83A1-F6EECF244321}">
                <p14:modId xmlns:p14="http://schemas.microsoft.com/office/powerpoint/2010/main" val="302432026"/>
              </p:ext>
            </p:extLst>
          </p:nvPr>
        </p:nvGraphicFramePr>
        <p:xfrm>
          <a:off x="6509817" y="1247945"/>
          <a:ext cx="1397000" cy="2286973"/>
        </p:xfrm>
        <a:graphic>
          <a:graphicData uri="http://schemas.openxmlformats.org/drawingml/2006/table">
            <a:tbl>
              <a:tblPr/>
              <a:tblGrid>
                <a:gridCol w="787400">
                  <a:extLst>
                    <a:ext uri="{9D8B030D-6E8A-4147-A177-3AD203B41FA5}">
                      <a16:colId xmlns:a16="http://schemas.microsoft.com/office/drawing/2014/main" val="1826826956"/>
                    </a:ext>
                  </a:extLst>
                </a:gridCol>
                <a:gridCol w="609600">
                  <a:extLst>
                    <a:ext uri="{9D8B030D-6E8A-4147-A177-3AD203B41FA5}">
                      <a16:colId xmlns:a16="http://schemas.microsoft.com/office/drawing/2014/main" val="4217953556"/>
                    </a:ext>
                  </a:extLst>
                </a:gridCol>
              </a:tblGrid>
              <a:tr h="410056">
                <a:tc gridSpan="2">
                  <a:txBody>
                    <a:bodyPr/>
                    <a:lstStyle/>
                    <a:p>
                      <a:pPr algn="ctr" rtl="0" fontAlgn="ctr"/>
                      <a:r>
                        <a:rPr lang="pl-PL" sz="800" b="1" i="0" u="none" strike="noStrike" dirty="0">
                          <a:solidFill>
                            <a:srgbClr val="FFFFFF"/>
                          </a:solidFill>
                          <a:effectLst/>
                          <a:latin typeface="Calibri" panose="020F0502020204030204" pitchFamily="34" charset="0"/>
                        </a:rPr>
                        <a:t>Samovolné potraty na 1 000 žen fertilního věku v roce 2018 podle kraje bydliště</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hMerge="1">
                  <a:txBody>
                    <a:bodyPr/>
                    <a:lstStyle/>
                    <a:p>
                      <a:endParaRPr lang="cs-CZ"/>
                    </a:p>
                  </a:txBody>
                  <a:tcPr/>
                </a:tc>
                <a:extLst>
                  <a:ext uri="{0D108BD9-81ED-4DB2-BD59-A6C34878D82A}">
                    <a16:rowId xmlns:a16="http://schemas.microsoft.com/office/drawing/2014/main" val="3651628981"/>
                  </a:ext>
                </a:extLst>
              </a:tr>
              <a:tr h="114353">
                <a:tc>
                  <a:txBody>
                    <a:bodyPr/>
                    <a:lstStyle/>
                    <a:p>
                      <a:pPr algn="r" rtl="0" fontAlgn="b"/>
                      <a:r>
                        <a:rPr lang="cs-CZ" sz="800" b="0" i="0" u="none" strike="noStrike">
                          <a:solidFill>
                            <a:srgbClr val="000000"/>
                          </a:solidFill>
                          <a:effectLst/>
                          <a:latin typeface="Calibri" panose="020F0502020204030204" pitchFamily="34" charset="0"/>
                        </a:rPr>
                        <a:t>Karlovarský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3,8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344933924"/>
                  </a:ext>
                </a:extLst>
              </a:tr>
              <a:tr h="118147">
                <a:tc>
                  <a:txBody>
                    <a:bodyPr/>
                    <a:lstStyle/>
                    <a:p>
                      <a:pPr algn="r" rtl="0" fontAlgn="b"/>
                      <a:r>
                        <a:rPr lang="cs-CZ" sz="800" b="0" i="0" u="none" strike="noStrike" dirty="0">
                          <a:solidFill>
                            <a:schemeClr val="tx1"/>
                          </a:solidFill>
                          <a:effectLst/>
                          <a:latin typeface="Calibri" panose="020F0502020204030204" pitchFamily="34" charset="0"/>
                        </a:rPr>
                        <a:t>Jihomoravský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chemeClr val="tx1"/>
                          </a:solidFill>
                          <a:effectLst/>
                          <a:latin typeface="Calibri" panose="020F0502020204030204" pitchFamily="34" charset="0"/>
                        </a:rPr>
                        <a:t>4,8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524811194"/>
                  </a:ext>
                </a:extLst>
              </a:tr>
              <a:tr h="136686">
                <a:tc>
                  <a:txBody>
                    <a:bodyPr/>
                    <a:lstStyle/>
                    <a:p>
                      <a:pPr algn="r" rtl="0" fontAlgn="b"/>
                      <a:r>
                        <a:rPr lang="cs-CZ" sz="800" b="0" i="0" u="none" strike="noStrike">
                          <a:solidFill>
                            <a:srgbClr val="000000"/>
                          </a:solidFill>
                          <a:effectLst/>
                          <a:latin typeface="Calibri" panose="020F0502020204030204" pitchFamily="34" charset="0"/>
                        </a:rPr>
                        <a:t>Středočeský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5,1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520699458"/>
                  </a:ext>
                </a:extLst>
              </a:tr>
              <a:tr h="136686">
                <a:tc>
                  <a:txBody>
                    <a:bodyPr/>
                    <a:lstStyle/>
                    <a:p>
                      <a:pPr algn="r" rtl="0" fontAlgn="b"/>
                      <a:r>
                        <a:rPr lang="cs-CZ" sz="800" b="0" i="0" u="none" strike="noStrike">
                          <a:solidFill>
                            <a:srgbClr val="000000"/>
                          </a:solidFill>
                          <a:effectLst/>
                          <a:latin typeface="Calibri" panose="020F0502020204030204" pitchFamily="34" charset="0"/>
                        </a:rPr>
                        <a:t>Hl. m. Praha </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5,2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546024726"/>
                  </a:ext>
                </a:extLst>
              </a:tr>
              <a:tr h="114353">
                <a:tc>
                  <a:txBody>
                    <a:bodyPr/>
                    <a:lstStyle/>
                    <a:p>
                      <a:pPr algn="r" rtl="0" fontAlgn="b"/>
                      <a:r>
                        <a:rPr lang="cs-CZ" sz="800" b="0" i="0" u="none" strike="noStrike" dirty="0">
                          <a:solidFill>
                            <a:srgbClr val="000000"/>
                          </a:solidFill>
                          <a:effectLst/>
                          <a:latin typeface="Calibri" panose="020F0502020204030204" pitchFamily="34" charset="0"/>
                        </a:rPr>
                        <a:t>Pardubický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5,2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401141113"/>
                  </a:ext>
                </a:extLst>
              </a:tr>
              <a:tr h="136686">
                <a:tc>
                  <a:txBody>
                    <a:bodyPr/>
                    <a:lstStyle/>
                    <a:p>
                      <a:pPr algn="r" rtl="0" fontAlgn="b"/>
                      <a:r>
                        <a:rPr lang="cs-CZ" sz="800" b="0" i="0" u="none" strike="noStrike">
                          <a:solidFill>
                            <a:srgbClr val="000000"/>
                          </a:solidFill>
                          <a:effectLst/>
                          <a:latin typeface="Calibri" panose="020F0502020204030204" pitchFamily="34" charset="0"/>
                        </a:rPr>
                        <a:t>Vysočina</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5,3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225815775"/>
                  </a:ext>
                </a:extLst>
              </a:tr>
              <a:tr h="114353">
                <a:tc>
                  <a:txBody>
                    <a:bodyPr/>
                    <a:lstStyle/>
                    <a:p>
                      <a:pPr algn="r" rtl="0" fontAlgn="b"/>
                      <a:r>
                        <a:rPr lang="cs-CZ" sz="800" b="1" i="0" u="none" strike="noStrike" dirty="0">
                          <a:solidFill>
                            <a:srgbClr val="C00000"/>
                          </a:solidFill>
                          <a:effectLst/>
                          <a:latin typeface="Calibri" panose="020F0502020204030204" pitchFamily="34" charset="0"/>
                        </a:rPr>
                        <a:t>Královéhradecký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1" i="0" u="none" strike="noStrike" dirty="0">
                          <a:solidFill>
                            <a:srgbClr val="C00000"/>
                          </a:solidFill>
                          <a:effectLst/>
                          <a:latin typeface="Calibri" panose="020F0502020204030204" pitchFamily="34" charset="0"/>
                        </a:rPr>
                        <a:t>5,7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865465040"/>
                  </a:ext>
                </a:extLst>
              </a:tr>
              <a:tr h="136686">
                <a:tc>
                  <a:txBody>
                    <a:bodyPr/>
                    <a:lstStyle/>
                    <a:p>
                      <a:pPr algn="r" rtl="0" fontAlgn="b"/>
                      <a:r>
                        <a:rPr lang="cs-CZ" sz="800" b="0" i="0" u="none" strike="noStrike">
                          <a:solidFill>
                            <a:srgbClr val="000000"/>
                          </a:solidFill>
                          <a:effectLst/>
                          <a:latin typeface="Calibri" panose="020F0502020204030204" pitchFamily="34" charset="0"/>
                        </a:rPr>
                        <a:t>Plzeňský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6,0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4053583385"/>
                  </a:ext>
                </a:extLst>
              </a:tr>
              <a:tr h="114353">
                <a:tc>
                  <a:txBody>
                    <a:bodyPr/>
                    <a:lstStyle/>
                    <a:p>
                      <a:pPr algn="r" rtl="0" fontAlgn="b"/>
                      <a:r>
                        <a:rPr lang="cs-CZ" sz="800" b="0" i="0" u="none" strike="noStrike">
                          <a:solidFill>
                            <a:srgbClr val="000000"/>
                          </a:solidFill>
                          <a:effectLst/>
                          <a:latin typeface="Calibri" panose="020F0502020204030204" pitchFamily="34" charset="0"/>
                        </a:rPr>
                        <a:t>Moravskoslezský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6,0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967112393"/>
                  </a:ext>
                </a:extLst>
              </a:tr>
              <a:tr h="136686">
                <a:tc>
                  <a:txBody>
                    <a:bodyPr/>
                    <a:lstStyle/>
                    <a:p>
                      <a:pPr algn="r" rtl="0" fontAlgn="b"/>
                      <a:r>
                        <a:rPr lang="cs-CZ" sz="800" b="0" i="0" u="none" strike="noStrike">
                          <a:solidFill>
                            <a:srgbClr val="000000"/>
                          </a:solidFill>
                          <a:effectLst/>
                          <a:latin typeface="Calibri" panose="020F0502020204030204" pitchFamily="34" charset="0"/>
                        </a:rPr>
                        <a:t>Olomoucký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6,0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368256520"/>
                  </a:ext>
                </a:extLst>
              </a:tr>
              <a:tr h="114353">
                <a:tc>
                  <a:txBody>
                    <a:bodyPr/>
                    <a:lstStyle/>
                    <a:p>
                      <a:pPr algn="r" rtl="0" fontAlgn="b"/>
                      <a:r>
                        <a:rPr lang="cs-CZ" sz="800" b="0" i="0" u="none" strike="noStrike">
                          <a:solidFill>
                            <a:srgbClr val="000000"/>
                          </a:solidFill>
                          <a:effectLst/>
                          <a:latin typeface="Calibri" panose="020F0502020204030204" pitchFamily="34" charset="0"/>
                        </a:rPr>
                        <a:t>Jihočeský </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rgbClr val="000000"/>
                          </a:solidFill>
                          <a:effectLst/>
                          <a:latin typeface="Calibri" panose="020F0502020204030204" pitchFamily="34" charset="0"/>
                        </a:rPr>
                        <a:t>6,1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860383814"/>
                  </a:ext>
                </a:extLst>
              </a:tr>
              <a:tr h="136686">
                <a:tc>
                  <a:txBody>
                    <a:bodyPr/>
                    <a:lstStyle/>
                    <a:p>
                      <a:pPr algn="r" rtl="0" fontAlgn="b"/>
                      <a:r>
                        <a:rPr lang="cs-CZ" sz="800" b="0" i="0" u="none" strike="noStrike">
                          <a:solidFill>
                            <a:srgbClr val="000000"/>
                          </a:solidFill>
                          <a:effectLst/>
                          <a:latin typeface="Calibri" panose="020F0502020204030204" pitchFamily="34" charset="0"/>
                        </a:rPr>
                        <a:t>Zlínský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848315656"/>
                  </a:ext>
                </a:extLst>
              </a:tr>
              <a:tr h="124285">
                <a:tc>
                  <a:txBody>
                    <a:bodyPr/>
                    <a:lstStyle/>
                    <a:p>
                      <a:pPr algn="r" rtl="0" fontAlgn="b"/>
                      <a:r>
                        <a:rPr lang="cs-CZ" sz="800" b="0" i="0" u="none" strike="noStrike" dirty="0">
                          <a:solidFill>
                            <a:schemeClr val="tx1"/>
                          </a:solidFill>
                          <a:effectLst/>
                          <a:latin typeface="Calibri" panose="020F0502020204030204" pitchFamily="34" charset="0"/>
                        </a:rPr>
                        <a:t>Liberecký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800" b="0" i="0" u="none" strike="noStrike" dirty="0">
                          <a:solidFill>
                            <a:schemeClr val="tx1"/>
                          </a:solidFill>
                          <a:effectLst/>
                          <a:latin typeface="Calibri" panose="020F0502020204030204" pitchFamily="34" charset="0"/>
                        </a:rPr>
                        <a:t>6,8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341026796"/>
                  </a:ext>
                </a:extLst>
              </a:tr>
              <a:tr h="136686">
                <a:tc>
                  <a:txBody>
                    <a:bodyPr/>
                    <a:lstStyle/>
                    <a:p>
                      <a:pPr algn="r" rtl="0" fontAlgn="b"/>
                      <a:r>
                        <a:rPr lang="cs-CZ" sz="800" b="0" i="0" u="none" strike="noStrike">
                          <a:solidFill>
                            <a:srgbClr val="000000"/>
                          </a:solidFill>
                          <a:effectLst/>
                          <a:latin typeface="Calibri" panose="020F0502020204030204" pitchFamily="34" charset="0"/>
                        </a:rPr>
                        <a:t>Ústecký</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800" b="0" i="0" u="none" strike="noStrike" dirty="0">
                          <a:solidFill>
                            <a:srgbClr val="000000"/>
                          </a:solidFill>
                          <a:effectLst/>
                          <a:latin typeface="Calibri" panose="020F0502020204030204" pitchFamily="34" charset="0"/>
                        </a:rPr>
                        <a:t>6,8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518056417"/>
                  </a:ext>
                </a:extLst>
              </a:tr>
            </a:tbl>
          </a:graphicData>
        </a:graphic>
      </p:graphicFrame>
    </p:spTree>
    <p:extLst>
      <p:ext uri="{BB962C8B-B14F-4D97-AF65-F5344CB8AC3E}">
        <p14:creationId xmlns:p14="http://schemas.microsoft.com/office/powerpoint/2010/main" val="35478667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4002" y="705747"/>
            <a:ext cx="2120196" cy="307777"/>
          </a:xfrm>
          <a:prstGeom prst="rect">
            <a:avLst/>
          </a:prstGeom>
          <a:noFill/>
        </p:spPr>
        <p:txBody>
          <a:bodyPr wrap="none" rtlCol="0">
            <a:spAutoFit/>
          </a:bodyPr>
          <a:lstStyle/>
          <a:p>
            <a:r>
              <a:rPr lang="cs-CZ" sz="1400" b="1" dirty="0"/>
              <a:t>Zdroj: </a:t>
            </a:r>
            <a:r>
              <a:rPr lang="cs-CZ" sz="1400" dirty="0"/>
              <a:t>EUROSTAT Database</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7505700" y="2441939"/>
            <a:ext cx="3823855" cy="2031325"/>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Hodnoty kojenecké úmrtnosti, tedy počet zemřelých do 1 roku věku na </a:t>
            </a:r>
          </a:p>
          <a:p>
            <a:pPr>
              <a:spcAft>
                <a:spcPts val="0"/>
              </a:spcAft>
            </a:pPr>
            <a:r>
              <a:rPr lang="cs-CZ" sz="1400" dirty="0">
                <a:latin typeface="Calibri" panose="020F0502020204030204" pitchFamily="34" charset="0"/>
                <a:ea typeface="Calibri" panose="020F0502020204030204" pitchFamily="34" charset="0"/>
              </a:rPr>
              <a:t>1 000 živě narozených, vykazuje Česká republika ve srovnání s evropskými zeměmi jedny z nejnižších.</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Od roku 1985 je hodnota kojenecké úmrtnosti v ČR trvale významně nižší než průměrná hodnota v EU. </a:t>
            </a:r>
          </a:p>
        </p:txBody>
      </p:sp>
      <p:sp>
        <p:nvSpPr>
          <p:cNvPr id="9" name="TextBox 7"/>
          <p:cNvSpPr txBox="1"/>
          <p:nvPr/>
        </p:nvSpPr>
        <p:spPr>
          <a:xfrm>
            <a:off x="284002" y="1180486"/>
            <a:ext cx="3823855" cy="4170218"/>
          </a:xfrm>
          <a:prstGeom prst="rect">
            <a:avLst/>
          </a:prstGeom>
          <a:noFill/>
          <a:ln>
            <a:noFill/>
          </a:ln>
        </p:spPr>
        <p:txBody>
          <a:bodyPr wrap="none" rtlCol="0">
            <a:noAutofit/>
          </a:bodyPr>
          <a:lstStyle/>
          <a:p>
            <a:r>
              <a:rPr lang="cs-CZ" sz="1400" b="1" dirty="0"/>
              <a:t>Kojenecká úmrtnost v zemích EU v letech 2000–2017</a:t>
            </a:r>
            <a:endParaRPr lang="en-US" sz="1400" b="1" dirty="0"/>
          </a:p>
        </p:txBody>
      </p:sp>
      <p:sp>
        <p:nvSpPr>
          <p:cNvPr id="2" name="Title 1"/>
          <p:cNvSpPr>
            <a:spLocks noGrp="1"/>
          </p:cNvSpPr>
          <p:nvPr>
            <p:ph type="title"/>
          </p:nvPr>
        </p:nvSpPr>
        <p:spPr/>
        <p:txBody>
          <a:bodyPr>
            <a:normAutofit/>
          </a:bodyPr>
          <a:lstStyle/>
          <a:p>
            <a:r>
              <a:rPr lang="en-US" dirty="0" err="1"/>
              <a:t>Kojenecká</a:t>
            </a:r>
            <a:r>
              <a:rPr lang="en-US" dirty="0"/>
              <a:t> </a:t>
            </a:r>
            <a:r>
              <a:rPr lang="en-US" dirty="0" err="1"/>
              <a:t>úmrtnost</a:t>
            </a:r>
            <a:endParaRPr lang="en-US" dirty="0"/>
          </a:p>
        </p:txBody>
      </p:sp>
      <p:graphicFrame>
        <p:nvGraphicFramePr>
          <p:cNvPr id="8" name="Graf 7">
            <a:extLst>
              <a:ext uri="{FF2B5EF4-FFF2-40B4-BE49-F238E27FC236}">
                <a16:creationId xmlns:a16="http://schemas.microsoft.com/office/drawing/2014/main" id="{875EBEC4-67B5-4C4A-A2C5-73E3AB84D7AE}"/>
              </a:ext>
            </a:extLst>
          </p:cNvPr>
          <p:cNvGraphicFramePr>
            <a:graphicFrameLocks/>
          </p:cNvGraphicFramePr>
          <p:nvPr>
            <p:extLst>
              <p:ext uri="{D42A27DB-BD31-4B8C-83A1-F6EECF244321}">
                <p14:modId xmlns:p14="http://schemas.microsoft.com/office/powerpoint/2010/main" val="1784796497"/>
              </p:ext>
            </p:extLst>
          </p:nvPr>
        </p:nvGraphicFramePr>
        <p:xfrm>
          <a:off x="150837" y="1425335"/>
          <a:ext cx="5882400" cy="4988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25615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11867319-62F5-43EC-B9BA-83B07F8496C2}"/>
              </a:ext>
            </a:extLst>
          </p:cNvPr>
          <p:cNvSpPr txBox="1"/>
          <p:nvPr/>
        </p:nvSpPr>
        <p:spPr>
          <a:xfrm>
            <a:off x="316130" y="3626442"/>
            <a:ext cx="2991511" cy="4170218"/>
          </a:xfrm>
          <a:prstGeom prst="rect">
            <a:avLst/>
          </a:prstGeom>
          <a:noFill/>
          <a:ln>
            <a:noFill/>
          </a:ln>
        </p:spPr>
        <p:txBody>
          <a:bodyPr wrap="none" rtlCol="0">
            <a:noAutofit/>
          </a:bodyPr>
          <a:lstStyle/>
          <a:p>
            <a:r>
              <a:rPr lang="cs-CZ" sz="1400" b="1" dirty="0"/>
              <a:t>Kojenecká úmrtnost v roce 2018 podle kraje bydliště matky</a:t>
            </a:r>
            <a:endParaRPr lang="en-US" sz="1400" b="1" dirty="0"/>
          </a:p>
        </p:txBody>
      </p:sp>
      <p:sp>
        <p:nvSpPr>
          <p:cNvPr id="7" name="TextBox 6"/>
          <p:cNvSpPr txBox="1"/>
          <p:nvPr/>
        </p:nvSpPr>
        <p:spPr>
          <a:xfrm>
            <a:off x="352806" y="622947"/>
            <a:ext cx="1553952"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9" name="TextBox 7"/>
          <p:cNvSpPr txBox="1"/>
          <p:nvPr/>
        </p:nvSpPr>
        <p:spPr>
          <a:xfrm>
            <a:off x="6304000" y="622947"/>
            <a:ext cx="3823855" cy="4170218"/>
          </a:xfrm>
          <a:prstGeom prst="rect">
            <a:avLst/>
          </a:prstGeom>
          <a:noFill/>
          <a:ln>
            <a:noFill/>
          </a:ln>
        </p:spPr>
        <p:txBody>
          <a:bodyPr wrap="none" rtlCol="0">
            <a:noAutofit/>
          </a:bodyPr>
          <a:lstStyle/>
          <a:p>
            <a:r>
              <a:rPr lang="cs-CZ" sz="1400" b="1" dirty="0"/>
              <a:t>Průměr kojenecké úmrtnosti za období 2014–2018</a:t>
            </a:r>
            <a:endParaRPr lang="en-US" sz="1400" b="1" dirty="0"/>
          </a:p>
        </p:txBody>
      </p:sp>
      <p:sp>
        <p:nvSpPr>
          <p:cNvPr id="10" name="TextovéPole 9"/>
          <p:cNvSpPr txBox="1"/>
          <p:nvPr/>
        </p:nvSpPr>
        <p:spPr>
          <a:xfrm>
            <a:off x="6096000" y="4410571"/>
            <a:ext cx="5790798" cy="1815882"/>
          </a:xfrm>
          <a:prstGeom prst="rect">
            <a:avLst/>
          </a:prstGeom>
          <a:noFill/>
        </p:spPr>
        <p:txBody>
          <a:bodyPr wrap="square" rtlCol="0">
            <a:spAutoFit/>
          </a:bodyPr>
          <a:lstStyle/>
          <a:p>
            <a:r>
              <a:rPr lang="cs-CZ" sz="1400" dirty="0"/>
              <a:t>Ačkoli se kojenecká úmrtnost pohybuje v České republice </a:t>
            </a:r>
            <a:r>
              <a:rPr lang="cs-CZ" sz="1400" b="1" dirty="0"/>
              <a:t>na velmi nízké úrovni</a:t>
            </a:r>
            <a:r>
              <a:rPr lang="cs-CZ" sz="1400" dirty="0"/>
              <a:t>, přetrvávají mezi jednotlivými kraji značné rozdíly. Nejvyšší míry kojenecké úmrtnosti opět vykazují především regiony s větší četností sociálně problémových oblastí, což se týká zejména severozápadních Čech a severní Moravy. </a:t>
            </a:r>
          </a:p>
          <a:p>
            <a:r>
              <a:rPr lang="cs-CZ" sz="1400" dirty="0"/>
              <a:t>I v tomto ohledu je třeba apelovat na obyvatele těchto regionů a zvyšovat povědomí o rizikových faktorech během těhotenství a důležitosti primární prevence onemocnění plodu a vrozených vývojových vad.</a:t>
            </a:r>
            <a:endParaRPr lang="en-US" sz="1400" dirty="0"/>
          </a:p>
        </p:txBody>
      </p:sp>
      <p:sp>
        <p:nvSpPr>
          <p:cNvPr id="2" name="Title 1"/>
          <p:cNvSpPr>
            <a:spLocks noGrp="1"/>
          </p:cNvSpPr>
          <p:nvPr>
            <p:ph type="title"/>
          </p:nvPr>
        </p:nvSpPr>
        <p:spPr/>
        <p:txBody>
          <a:bodyPr>
            <a:normAutofit/>
          </a:bodyPr>
          <a:lstStyle/>
          <a:p>
            <a:r>
              <a:rPr lang="en-US" dirty="0" err="1"/>
              <a:t>Kojenecká</a:t>
            </a:r>
            <a:r>
              <a:rPr lang="en-US" dirty="0"/>
              <a:t> </a:t>
            </a:r>
            <a:r>
              <a:rPr lang="en-US" dirty="0" err="1"/>
              <a:t>úmrtnost</a:t>
            </a:r>
            <a:endParaRPr lang="en-US" dirty="0"/>
          </a:p>
        </p:txBody>
      </p:sp>
      <p:sp>
        <p:nvSpPr>
          <p:cNvPr id="13" name="TextBox 7">
            <a:extLst>
              <a:ext uri="{FF2B5EF4-FFF2-40B4-BE49-F238E27FC236}">
                <a16:creationId xmlns:a16="http://schemas.microsoft.com/office/drawing/2014/main" id="{5AC75427-D9BA-46DC-8DF7-C2973FA6F5CF}"/>
              </a:ext>
            </a:extLst>
          </p:cNvPr>
          <p:cNvSpPr txBox="1"/>
          <p:nvPr/>
        </p:nvSpPr>
        <p:spPr>
          <a:xfrm>
            <a:off x="240679" y="964820"/>
            <a:ext cx="2991511" cy="4170218"/>
          </a:xfrm>
          <a:prstGeom prst="rect">
            <a:avLst/>
          </a:prstGeom>
          <a:noFill/>
          <a:ln>
            <a:noFill/>
          </a:ln>
        </p:spPr>
        <p:txBody>
          <a:bodyPr wrap="none" rtlCol="0">
            <a:noAutofit/>
          </a:bodyPr>
          <a:lstStyle/>
          <a:p>
            <a:r>
              <a:rPr lang="cs-CZ" sz="1400" b="1" dirty="0"/>
              <a:t>Kojenecká úmrtnost v letech 2010-2018 podle okresu bydliště matky</a:t>
            </a:r>
          </a:p>
          <a:p>
            <a:r>
              <a:rPr lang="cs-CZ" sz="1400" b="1" dirty="0"/>
              <a:t>pro Královehradecký kraj</a:t>
            </a:r>
            <a:endParaRPr lang="en-US" sz="1400" b="1" dirty="0"/>
          </a:p>
        </p:txBody>
      </p:sp>
      <p:pic>
        <p:nvPicPr>
          <p:cNvPr id="14" name="Obrázek 13">
            <a:extLst>
              <a:ext uri="{FF2B5EF4-FFF2-40B4-BE49-F238E27FC236}">
                <a16:creationId xmlns:a16="http://schemas.microsoft.com/office/drawing/2014/main" id="{7BAC396A-F980-493A-9BD4-9373C4B817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4000" y="901452"/>
            <a:ext cx="4611603" cy="3261126"/>
          </a:xfrm>
          <a:prstGeom prst="rect">
            <a:avLst/>
          </a:prstGeom>
        </p:spPr>
      </p:pic>
      <p:graphicFrame>
        <p:nvGraphicFramePr>
          <p:cNvPr id="15" name="Graf 14">
            <a:extLst>
              <a:ext uri="{FF2B5EF4-FFF2-40B4-BE49-F238E27FC236}">
                <a16:creationId xmlns:a16="http://schemas.microsoft.com/office/drawing/2014/main" id="{7A08C600-4C29-40D6-9952-336E570E0499}"/>
              </a:ext>
            </a:extLst>
          </p:cNvPr>
          <p:cNvGraphicFramePr>
            <a:graphicFrameLocks/>
          </p:cNvGraphicFramePr>
          <p:nvPr>
            <p:extLst>
              <p:ext uri="{D42A27DB-BD31-4B8C-83A1-F6EECF244321}">
                <p14:modId xmlns:p14="http://schemas.microsoft.com/office/powerpoint/2010/main" val="4163449720"/>
              </p:ext>
            </p:extLst>
          </p:nvPr>
        </p:nvGraphicFramePr>
        <p:xfrm>
          <a:off x="56417" y="3751510"/>
          <a:ext cx="3860641" cy="26133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ulka 11">
            <a:extLst>
              <a:ext uri="{FF2B5EF4-FFF2-40B4-BE49-F238E27FC236}">
                <a16:creationId xmlns:a16="http://schemas.microsoft.com/office/drawing/2014/main" id="{0759FC35-3BCF-4A5D-997D-9C0DEF5C8C2E}"/>
              </a:ext>
            </a:extLst>
          </p:cNvPr>
          <p:cNvGraphicFramePr>
            <a:graphicFrameLocks noGrp="1"/>
          </p:cNvGraphicFramePr>
          <p:nvPr>
            <p:extLst>
              <p:ext uri="{D42A27DB-BD31-4B8C-83A1-F6EECF244321}">
                <p14:modId xmlns:p14="http://schemas.microsoft.com/office/powerpoint/2010/main" val="3022816340"/>
              </p:ext>
            </p:extLst>
          </p:nvPr>
        </p:nvGraphicFramePr>
        <p:xfrm>
          <a:off x="506992" y="1543260"/>
          <a:ext cx="4916083" cy="1681640"/>
        </p:xfrm>
        <a:graphic>
          <a:graphicData uri="http://schemas.openxmlformats.org/drawingml/2006/table">
            <a:tbl>
              <a:tblPr/>
              <a:tblGrid>
                <a:gridCol w="1190209">
                  <a:extLst>
                    <a:ext uri="{9D8B030D-6E8A-4147-A177-3AD203B41FA5}">
                      <a16:colId xmlns:a16="http://schemas.microsoft.com/office/drawing/2014/main" val="3064261684"/>
                    </a:ext>
                  </a:extLst>
                </a:gridCol>
                <a:gridCol w="620979">
                  <a:extLst>
                    <a:ext uri="{9D8B030D-6E8A-4147-A177-3AD203B41FA5}">
                      <a16:colId xmlns:a16="http://schemas.microsoft.com/office/drawing/2014/main" val="195013767"/>
                    </a:ext>
                  </a:extLst>
                </a:gridCol>
                <a:gridCol w="620979">
                  <a:extLst>
                    <a:ext uri="{9D8B030D-6E8A-4147-A177-3AD203B41FA5}">
                      <a16:colId xmlns:a16="http://schemas.microsoft.com/office/drawing/2014/main" val="2811987597"/>
                    </a:ext>
                  </a:extLst>
                </a:gridCol>
                <a:gridCol w="620979">
                  <a:extLst>
                    <a:ext uri="{9D8B030D-6E8A-4147-A177-3AD203B41FA5}">
                      <a16:colId xmlns:a16="http://schemas.microsoft.com/office/drawing/2014/main" val="2267768452"/>
                    </a:ext>
                  </a:extLst>
                </a:gridCol>
                <a:gridCol w="620979">
                  <a:extLst>
                    <a:ext uri="{9D8B030D-6E8A-4147-A177-3AD203B41FA5}">
                      <a16:colId xmlns:a16="http://schemas.microsoft.com/office/drawing/2014/main" val="1254562181"/>
                    </a:ext>
                  </a:extLst>
                </a:gridCol>
                <a:gridCol w="620979">
                  <a:extLst>
                    <a:ext uri="{9D8B030D-6E8A-4147-A177-3AD203B41FA5}">
                      <a16:colId xmlns:a16="http://schemas.microsoft.com/office/drawing/2014/main" val="546100703"/>
                    </a:ext>
                  </a:extLst>
                </a:gridCol>
                <a:gridCol w="620979">
                  <a:extLst>
                    <a:ext uri="{9D8B030D-6E8A-4147-A177-3AD203B41FA5}">
                      <a16:colId xmlns:a16="http://schemas.microsoft.com/office/drawing/2014/main" val="1917564715"/>
                    </a:ext>
                  </a:extLst>
                </a:gridCol>
              </a:tblGrid>
              <a:tr h="210205">
                <a:tc>
                  <a:txBody>
                    <a:bodyPr/>
                    <a:lstStyle/>
                    <a:p>
                      <a:pPr algn="l" rtl="0" fontAlgn="ctr"/>
                      <a:r>
                        <a:rPr lang="cs-CZ" sz="900" b="1" i="0" u="none" strike="noStrike">
                          <a:solidFill>
                            <a:srgbClr val="FFFFFF"/>
                          </a:solidFill>
                          <a:effectLst/>
                          <a:latin typeface="Calibri" panose="020F0502020204030204" pitchFamily="34" charset="0"/>
                        </a:rPr>
                        <a:t>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880262154"/>
                  </a:ext>
                </a:extLst>
              </a:tr>
              <a:tr h="210205">
                <a:tc>
                  <a:txBody>
                    <a:bodyPr/>
                    <a:lstStyle/>
                    <a:p>
                      <a:pPr algn="r" rtl="0" fontAlgn="b"/>
                      <a:r>
                        <a:rPr lang="cs-CZ" sz="900" b="1" i="0" u="none" strike="noStrike">
                          <a:solidFill>
                            <a:srgbClr val="000000"/>
                          </a:solidFill>
                          <a:effectLst/>
                          <a:latin typeface="Calibri" panose="020F0502020204030204" pitchFamily="34" charset="0"/>
                        </a:rPr>
                        <a:t>ČR</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dirty="0">
                          <a:solidFill>
                            <a:srgbClr val="000000"/>
                          </a:solidFill>
                          <a:effectLst/>
                          <a:latin typeface="+mn-lt"/>
                        </a:rPr>
                        <a:t>2,7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2,4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2,5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2,8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2,7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   2,6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695502300"/>
                  </a:ext>
                </a:extLst>
              </a:tr>
              <a:tr h="210205">
                <a:tc>
                  <a:txBody>
                    <a:bodyPr/>
                    <a:lstStyle/>
                    <a:p>
                      <a:pPr algn="r" rtl="0" fontAlgn="b"/>
                      <a:r>
                        <a:rPr lang="cs-CZ" sz="900" b="1" i="0" u="none" strike="noStrike" dirty="0">
                          <a:solidFill>
                            <a:srgbClr val="000000"/>
                          </a:solidFill>
                          <a:effectLst/>
                          <a:latin typeface="Calibri" panose="020F0502020204030204" pitchFamily="34" charset="0"/>
                        </a:rPr>
                        <a:t>Královehradecký kraj</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2,7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2,4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1,8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3,2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1" i="0" u="none" strike="noStrike" dirty="0">
                          <a:solidFill>
                            <a:srgbClr val="000000"/>
                          </a:solidFill>
                          <a:effectLst/>
                          <a:latin typeface="+mn-lt"/>
                        </a:rPr>
                        <a:t>2,8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1" i="0" u="none" strike="noStrike" dirty="0">
                          <a:solidFill>
                            <a:srgbClr val="000000"/>
                          </a:solidFill>
                          <a:effectLst/>
                          <a:latin typeface="+mn-lt"/>
                        </a:rPr>
                        <a:t> 2,1 </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513849346"/>
                  </a:ext>
                </a:extLst>
              </a:tr>
              <a:tr h="210205">
                <a:tc>
                  <a:txBody>
                    <a:bodyPr/>
                    <a:lstStyle/>
                    <a:p>
                      <a:pPr algn="r" rtl="0" fontAlgn="b"/>
                      <a:r>
                        <a:rPr lang="cs-CZ" sz="900" b="0" i="0" u="none" strike="noStrike" dirty="0">
                          <a:solidFill>
                            <a:srgbClr val="000000"/>
                          </a:solidFill>
                          <a:effectLst/>
                          <a:latin typeface="Calibri" panose="020F0502020204030204" pitchFamily="34" charset="0"/>
                        </a:rPr>
                        <a:t>Hradec Králové</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2,3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1,8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2,4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3,5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mn-lt"/>
                        </a:rPr>
                        <a:t>2,3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mn-lt"/>
                        </a:rPr>
                        <a:t>2,3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390574865"/>
                  </a:ext>
                </a:extLst>
              </a:tr>
              <a:tr h="210205">
                <a:tc>
                  <a:txBody>
                    <a:bodyPr/>
                    <a:lstStyle/>
                    <a:p>
                      <a:pPr algn="r" rtl="0" fontAlgn="b"/>
                      <a:r>
                        <a:rPr lang="cs-CZ" sz="900" b="0" i="0" u="none" strike="noStrike" dirty="0">
                          <a:solidFill>
                            <a:srgbClr val="000000"/>
                          </a:solidFill>
                          <a:effectLst/>
                          <a:latin typeface="Calibri" panose="020F0502020204030204" pitchFamily="34" charset="0"/>
                        </a:rPr>
                        <a:t>Jičín</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2,4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    -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dirty="0">
                          <a:solidFill>
                            <a:srgbClr val="000000"/>
                          </a:solidFill>
                          <a:effectLst/>
                          <a:latin typeface="+mn-lt"/>
                        </a:rPr>
                        <a:t>3,5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3,7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mn-lt"/>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mn-lt"/>
                        </a:rPr>
                        <a:t>2,4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701464783"/>
                  </a:ext>
                </a:extLst>
              </a:tr>
              <a:tr h="210205">
                <a:tc>
                  <a:txBody>
                    <a:bodyPr/>
                    <a:lstStyle/>
                    <a:p>
                      <a:pPr algn="r" rtl="0" fontAlgn="b"/>
                      <a:r>
                        <a:rPr lang="cs-CZ" sz="900" b="0" i="0" u="none" strike="noStrike" dirty="0">
                          <a:solidFill>
                            <a:srgbClr val="000000"/>
                          </a:solidFill>
                          <a:effectLst/>
                          <a:latin typeface="Calibri" panose="020F0502020204030204" pitchFamily="34" charset="0"/>
                        </a:rPr>
                        <a:t>Náchod</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5,0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4,7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1,8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2,7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mn-lt"/>
                        </a:rPr>
                        <a:t>4,6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mn-lt"/>
                        </a:rPr>
                        <a:t>3,5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222634072"/>
                  </a:ext>
                </a:extLst>
              </a:tr>
              <a:tr h="210205">
                <a:tc>
                  <a:txBody>
                    <a:bodyPr/>
                    <a:lstStyle/>
                    <a:p>
                      <a:pPr algn="r" rtl="0" fontAlgn="b"/>
                      <a:r>
                        <a:rPr lang="cs-CZ" sz="900" b="0" i="0" u="none" strike="noStrike" dirty="0">
                          <a:solidFill>
                            <a:srgbClr val="000000"/>
                          </a:solidFill>
                          <a:effectLst/>
                          <a:latin typeface="Calibri" panose="020F0502020204030204" pitchFamily="34" charset="0"/>
                        </a:rPr>
                        <a:t>Rychnov nad Kněžnou</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2,2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1,2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1,2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dirty="0">
                          <a:solidFill>
                            <a:srgbClr val="000000"/>
                          </a:solidFill>
                          <a:effectLst/>
                          <a:latin typeface="+mn-lt"/>
                        </a:rPr>
                        <a:t>1,2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mn-lt"/>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900" b="0" i="0" u="none" strike="noStrike" dirty="0">
                          <a:solidFill>
                            <a:srgbClr val="000000"/>
                          </a:solidFill>
                          <a:effectLst/>
                          <a:latin typeface="+mn-lt"/>
                        </a:rPr>
                        <a:t>1,2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585130961"/>
                  </a:ext>
                </a:extLst>
              </a:tr>
              <a:tr h="210205">
                <a:tc>
                  <a:txBody>
                    <a:bodyPr/>
                    <a:lstStyle/>
                    <a:p>
                      <a:pPr algn="r" rtl="0" fontAlgn="b"/>
                      <a:r>
                        <a:rPr lang="cs-CZ" sz="900" b="0" i="0" u="none" strike="noStrike" dirty="0">
                          <a:solidFill>
                            <a:srgbClr val="000000"/>
                          </a:solidFill>
                          <a:effectLst/>
                          <a:latin typeface="Calibri" panose="020F0502020204030204" pitchFamily="34" charset="0"/>
                        </a:rPr>
                        <a:t>Trutnov</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1,6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3,4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    -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4,3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mn-lt"/>
                        </a:rPr>
                        <a:t>6,1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0" i="0" u="none" strike="noStrike" dirty="0">
                          <a:solidFill>
                            <a:srgbClr val="000000"/>
                          </a:solidFill>
                          <a:effectLst/>
                          <a:latin typeface="+mn-lt"/>
                        </a:rPr>
                        <a:t>0,9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273259748"/>
                  </a:ext>
                </a:extLst>
              </a:tr>
            </a:tbl>
          </a:graphicData>
        </a:graphic>
      </p:graphicFrame>
    </p:spTree>
    <p:extLst>
      <p:ext uri="{BB962C8B-B14F-4D97-AF65-F5344CB8AC3E}">
        <p14:creationId xmlns:p14="http://schemas.microsoft.com/office/powerpoint/2010/main" val="16842727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4388" y="622947"/>
            <a:ext cx="1553952"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6354403" y="4136915"/>
            <a:ext cx="5530515" cy="2031325"/>
          </a:xfrm>
          <a:prstGeom prst="rect">
            <a:avLst/>
          </a:prstGeom>
        </p:spPr>
        <p:txBody>
          <a:bodyPr wrap="square">
            <a:spAutoFit/>
          </a:bodyPr>
          <a:lstStyle/>
          <a:p>
            <a:pPr>
              <a:spcAft>
                <a:spcPts val="0"/>
              </a:spcAft>
            </a:pPr>
            <a:r>
              <a:rPr lang="cs-CZ" sz="1400" dirty="0">
                <a:latin typeface="Calibri" panose="020F0502020204030204" pitchFamily="34" charset="0"/>
                <a:ea typeface="Calibri" panose="020F0502020204030204" pitchFamily="34" charset="0"/>
              </a:rPr>
              <a:t>Perinatální úmrtnost je součtem mrtvorozenosti a časné novorozenecké úmrtnosti (0-6 dní po narození), přičemž větší část perinatální úmrtnosti je tvořena mrtvě narozenými (přibližně v poměru 3:1). Ačkoli novorozeneckou úmrtnost se daří úspěšně snižovat, </a:t>
            </a:r>
            <a:r>
              <a:rPr lang="cs-CZ" sz="1400" b="1" dirty="0">
                <a:latin typeface="Calibri" panose="020F0502020204030204" pitchFamily="34" charset="0"/>
                <a:ea typeface="Calibri" panose="020F0502020204030204" pitchFamily="34" charset="0"/>
              </a:rPr>
              <a:t>mrtvorozenost v posledních letech mírně stoupá</a:t>
            </a:r>
            <a:r>
              <a:rPr lang="cs-CZ" sz="1400" dirty="0">
                <a:latin typeface="Calibri" panose="020F0502020204030204" pitchFamily="34" charset="0"/>
                <a:ea typeface="Calibri" panose="020F0502020204030204" pitchFamily="34" charset="0"/>
              </a:rPr>
              <a:t>.</a:t>
            </a:r>
          </a:p>
          <a:p>
            <a:pPr>
              <a:spcAft>
                <a:spcPts val="0"/>
              </a:spcAft>
            </a:pPr>
            <a:r>
              <a:rPr lang="cs-CZ" sz="1400" dirty="0">
                <a:latin typeface="Calibri" panose="020F0502020204030204" pitchFamily="34" charset="0"/>
                <a:ea typeface="Calibri" panose="020F0502020204030204" pitchFamily="34" charset="0"/>
              </a:rPr>
              <a:t>Z regionálního pohledu lze opět sledovat vyšší perinatální úmrtnost v západní části Čech, nicméně koncentrace této úmrtnosti do určitých oblastí není v tomto případě tak patrná, jako v případě kojenecké úmrtnosti.</a:t>
            </a:r>
          </a:p>
        </p:txBody>
      </p:sp>
      <p:sp>
        <p:nvSpPr>
          <p:cNvPr id="9" name="TextBox 7"/>
          <p:cNvSpPr txBox="1"/>
          <p:nvPr/>
        </p:nvSpPr>
        <p:spPr>
          <a:xfrm>
            <a:off x="6618655" y="529589"/>
            <a:ext cx="3823855" cy="4170218"/>
          </a:xfrm>
          <a:prstGeom prst="rect">
            <a:avLst/>
          </a:prstGeom>
          <a:noFill/>
          <a:ln>
            <a:noFill/>
          </a:ln>
        </p:spPr>
        <p:txBody>
          <a:bodyPr wrap="none" rtlCol="0">
            <a:noAutofit/>
          </a:bodyPr>
          <a:lstStyle/>
          <a:p>
            <a:r>
              <a:rPr lang="cs-CZ" sz="1600" b="1" dirty="0"/>
              <a:t>Průměr perinatální úmrtnosti za období 2014–2018</a:t>
            </a:r>
            <a:endParaRPr lang="en-US" sz="1600" b="1" dirty="0"/>
          </a:p>
        </p:txBody>
      </p:sp>
      <p:sp>
        <p:nvSpPr>
          <p:cNvPr id="3" name="Title 2"/>
          <p:cNvSpPr>
            <a:spLocks noGrp="1"/>
          </p:cNvSpPr>
          <p:nvPr>
            <p:ph type="title"/>
          </p:nvPr>
        </p:nvSpPr>
        <p:spPr/>
        <p:txBody>
          <a:bodyPr>
            <a:normAutofit/>
          </a:bodyPr>
          <a:lstStyle/>
          <a:p>
            <a:r>
              <a:rPr lang="en-US" dirty="0" err="1"/>
              <a:t>Perinatální</a:t>
            </a:r>
            <a:r>
              <a:rPr lang="en-US" dirty="0"/>
              <a:t> </a:t>
            </a:r>
            <a:r>
              <a:rPr lang="en-US" dirty="0" err="1"/>
              <a:t>úmrtnost</a:t>
            </a:r>
            <a:endParaRPr lang="en-US" dirty="0"/>
          </a:p>
        </p:txBody>
      </p:sp>
      <p:sp>
        <p:nvSpPr>
          <p:cNvPr id="12" name="TextBox 7">
            <a:extLst>
              <a:ext uri="{FF2B5EF4-FFF2-40B4-BE49-F238E27FC236}">
                <a16:creationId xmlns:a16="http://schemas.microsoft.com/office/drawing/2014/main" id="{B88734F3-5490-4B53-A75E-F5E0899A21C2}"/>
              </a:ext>
            </a:extLst>
          </p:cNvPr>
          <p:cNvSpPr txBox="1"/>
          <p:nvPr/>
        </p:nvSpPr>
        <p:spPr>
          <a:xfrm>
            <a:off x="279539" y="925765"/>
            <a:ext cx="3194933" cy="506501"/>
          </a:xfrm>
          <a:prstGeom prst="rect">
            <a:avLst/>
          </a:prstGeom>
          <a:noFill/>
          <a:ln>
            <a:noFill/>
          </a:ln>
        </p:spPr>
        <p:txBody>
          <a:bodyPr wrap="none" rtlCol="0">
            <a:noAutofit/>
          </a:bodyPr>
          <a:lstStyle/>
          <a:p>
            <a:r>
              <a:rPr lang="cs-CZ" sz="1400" b="1" dirty="0"/>
              <a:t>Perinatální úmrtnost v letech 2010-2018 podle okresu bydliště matky</a:t>
            </a:r>
          </a:p>
          <a:p>
            <a:r>
              <a:rPr lang="cs-CZ" sz="1400" b="1" dirty="0"/>
              <a:t> pro Královehradecký kraj</a:t>
            </a:r>
            <a:endParaRPr lang="en-US" sz="1400" b="1" dirty="0"/>
          </a:p>
        </p:txBody>
      </p:sp>
      <p:pic>
        <p:nvPicPr>
          <p:cNvPr id="4" name="Obrázek 3">
            <a:extLst>
              <a:ext uri="{FF2B5EF4-FFF2-40B4-BE49-F238E27FC236}">
                <a16:creationId xmlns:a16="http://schemas.microsoft.com/office/drawing/2014/main" id="{A133684C-B42A-4CDB-9983-811615173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7780" y="856328"/>
            <a:ext cx="4547944" cy="3216111"/>
          </a:xfrm>
          <a:prstGeom prst="rect">
            <a:avLst/>
          </a:prstGeom>
        </p:spPr>
      </p:pic>
      <p:graphicFrame>
        <p:nvGraphicFramePr>
          <p:cNvPr id="14" name="Graf 13">
            <a:extLst>
              <a:ext uri="{FF2B5EF4-FFF2-40B4-BE49-F238E27FC236}">
                <a16:creationId xmlns:a16="http://schemas.microsoft.com/office/drawing/2014/main" id="{59110CF0-7DBB-429F-A25B-8DC4A0E2734E}"/>
              </a:ext>
            </a:extLst>
          </p:cNvPr>
          <p:cNvGraphicFramePr>
            <a:graphicFrameLocks/>
          </p:cNvGraphicFramePr>
          <p:nvPr>
            <p:extLst>
              <p:ext uri="{D42A27DB-BD31-4B8C-83A1-F6EECF244321}">
                <p14:modId xmlns:p14="http://schemas.microsoft.com/office/powerpoint/2010/main" val="682640806"/>
              </p:ext>
            </p:extLst>
          </p:nvPr>
        </p:nvGraphicFramePr>
        <p:xfrm>
          <a:off x="318317" y="3738614"/>
          <a:ext cx="4612282" cy="344496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7">
            <a:extLst>
              <a:ext uri="{FF2B5EF4-FFF2-40B4-BE49-F238E27FC236}">
                <a16:creationId xmlns:a16="http://schemas.microsoft.com/office/drawing/2014/main" id="{092CBDA4-5935-4DB4-9DE6-45F3631DEE98}"/>
              </a:ext>
            </a:extLst>
          </p:cNvPr>
          <p:cNvSpPr txBox="1"/>
          <p:nvPr/>
        </p:nvSpPr>
        <p:spPr>
          <a:xfrm>
            <a:off x="318317" y="3570826"/>
            <a:ext cx="3194933" cy="506501"/>
          </a:xfrm>
          <a:prstGeom prst="rect">
            <a:avLst/>
          </a:prstGeom>
          <a:noFill/>
          <a:ln>
            <a:noFill/>
          </a:ln>
        </p:spPr>
        <p:txBody>
          <a:bodyPr wrap="none" rtlCol="0">
            <a:noAutofit/>
          </a:bodyPr>
          <a:lstStyle/>
          <a:p>
            <a:r>
              <a:rPr lang="cs-CZ" sz="1400" b="1" dirty="0"/>
              <a:t>Perinatální úmrtnost v roce 2018 podle kraje bydliště matky</a:t>
            </a:r>
            <a:endParaRPr lang="en-US" sz="1400" b="1" dirty="0"/>
          </a:p>
        </p:txBody>
      </p:sp>
      <p:graphicFrame>
        <p:nvGraphicFramePr>
          <p:cNvPr id="13" name="Tabulka 12">
            <a:extLst>
              <a:ext uri="{FF2B5EF4-FFF2-40B4-BE49-F238E27FC236}">
                <a16:creationId xmlns:a16="http://schemas.microsoft.com/office/drawing/2014/main" id="{CC6ED5D1-5DA2-4A75-A738-D5D030EFE40C}"/>
              </a:ext>
            </a:extLst>
          </p:cNvPr>
          <p:cNvGraphicFramePr>
            <a:graphicFrameLocks noGrp="1"/>
          </p:cNvGraphicFramePr>
          <p:nvPr>
            <p:extLst>
              <p:ext uri="{D42A27DB-BD31-4B8C-83A1-F6EECF244321}">
                <p14:modId xmlns:p14="http://schemas.microsoft.com/office/powerpoint/2010/main" val="2408571241"/>
              </p:ext>
            </p:extLst>
          </p:nvPr>
        </p:nvGraphicFramePr>
        <p:xfrm>
          <a:off x="460557" y="1509125"/>
          <a:ext cx="5069834" cy="1512216"/>
        </p:xfrm>
        <a:graphic>
          <a:graphicData uri="http://schemas.openxmlformats.org/drawingml/2006/table">
            <a:tbl>
              <a:tblPr/>
              <a:tblGrid>
                <a:gridCol w="1227434">
                  <a:extLst>
                    <a:ext uri="{9D8B030D-6E8A-4147-A177-3AD203B41FA5}">
                      <a16:colId xmlns:a16="http://schemas.microsoft.com/office/drawing/2014/main" val="3585128421"/>
                    </a:ext>
                  </a:extLst>
                </a:gridCol>
                <a:gridCol w="640400">
                  <a:extLst>
                    <a:ext uri="{9D8B030D-6E8A-4147-A177-3AD203B41FA5}">
                      <a16:colId xmlns:a16="http://schemas.microsoft.com/office/drawing/2014/main" val="2448534775"/>
                    </a:ext>
                  </a:extLst>
                </a:gridCol>
                <a:gridCol w="640400">
                  <a:extLst>
                    <a:ext uri="{9D8B030D-6E8A-4147-A177-3AD203B41FA5}">
                      <a16:colId xmlns:a16="http://schemas.microsoft.com/office/drawing/2014/main" val="465062289"/>
                    </a:ext>
                  </a:extLst>
                </a:gridCol>
                <a:gridCol w="640400">
                  <a:extLst>
                    <a:ext uri="{9D8B030D-6E8A-4147-A177-3AD203B41FA5}">
                      <a16:colId xmlns:a16="http://schemas.microsoft.com/office/drawing/2014/main" val="4025485122"/>
                    </a:ext>
                  </a:extLst>
                </a:gridCol>
                <a:gridCol w="640400">
                  <a:extLst>
                    <a:ext uri="{9D8B030D-6E8A-4147-A177-3AD203B41FA5}">
                      <a16:colId xmlns:a16="http://schemas.microsoft.com/office/drawing/2014/main" val="1605697056"/>
                    </a:ext>
                  </a:extLst>
                </a:gridCol>
                <a:gridCol w="640400">
                  <a:extLst>
                    <a:ext uri="{9D8B030D-6E8A-4147-A177-3AD203B41FA5}">
                      <a16:colId xmlns:a16="http://schemas.microsoft.com/office/drawing/2014/main" val="999377518"/>
                    </a:ext>
                  </a:extLst>
                </a:gridCol>
                <a:gridCol w="640400">
                  <a:extLst>
                    <a:ext uri="{9D8B030D-6E8A-4147-A177-3AD203B41FA5}">
                      <a16:colId xmlns:a16="http://schemas.microsoft.com/office/drawing/2014/main" val="2388346221"/>
                    </a:ext>
                  </a:extLst>
                </a:gridCol>
              </a:tblGrid>
              <a:tr h="189027">
                <a:tc>
                  <a:txBody>
                    <a:bodyPr/>
                    <a:lstStyle/>
                    <a:p>
                      <a:pPr algn="l" rtl="0" fontAlgn="ctr"/>
                      <a:r>
                        <a:rPr lang="cs-CZ" sz="900" b="1" i="0" u="none" strike="noStrike" dirty="0">
                          <a:solidFill>
                            <a:srgbClr val="FFFFFF"/>
                          </a:solidFill>
                          <a:effectLst/>
                          <a:latin typeface="Calibri" panose="020F0502020204030204" pitchFamily="34" charset="0"/>
                        </a:rPr>
                        <a:t>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900" b="1" i="0" u="none" strike="noStrike">
                          <a:solidFill>
                            <a:srgbClr val="FFFFFF"/>
                          </a:solidFill>
                          <a:effectLst/>
                          <a:latin typeface="Calibri" panose="020F0502020204030204" pitchFamily="34" charset="0"/>
                        </a:rPr>
                        <a:t>2018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836004878"/>
                  </a:ext>
                </a:extLst>
              </a:tr>
              <a:tr h="189027">
                <a:tc>
                  <a:txBody>
                    <a:bodyPr/>
                    <a:lstStyle/>
                    <a:p>
                      <a:pPr algn="r" rtl="0" fontAlgn="b"/>
                      <a:r>
                        <a:rPr lang="cs-CZ" sz="900" b="1" i="0" u="none" strike="noStrike">
                          <a:solidFill>
                            <a:srgbClr val="000000"/>
                          </a:solidFill>
                          <a:effectLst/>
                          <a:latin typeface="Calibri" panose="020F0502020204030204" pitchFamily="34" charset="0"/>
                        </a:rPr>
                        <a:t>ČR</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dirty="0">
                          <a:solidFill>
                            <a:srgbClr val="000000"/>
                          </a:solidFill>
                          <a:effectLst/>
                          <a:latin typeface="+mn-lt"/>
                        </a:rPr>
                        <a:t>3,5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dirty="0">
                          <a:solidFill>
                            <a:srgbClr val="000000"/>
                          </a:solidFill>
                          <a:effectLst/>
                          <a:latin typeface="+mn-lt"/>
                        </a:rPr>
                        <a:t>4,6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dirty="0">
                          <a:solidFill>
                            <a:srgbClr val="000000"/>
                          </a:solidFill>
                          <a:effectLst/>
                          <a:latin typeface="+mn-lt"/>
                        </a:rPr>
                        <a:t>4,5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4,9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4,5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900" b="1" i="0" u="none" strike="noStrike">
                          <a:solidFill>
                            <a:srgbClr val="000000"/>
                          </a:solidFill>
                          <a:effectLst/>
                          <a:latin typeface="+mn-lt"/>
                        </a:rPr>
                        <a:t>   4,4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4168167211"/>
                  </a:ext>
                </a:extLst>
              </a:tr>
              <a:tr h="189027">
                <a:tc>
                  <a:txBody>
                    <a:bodyPr/>
                    <a:lstStyle/>
                    <a:p>
                      <a:pPr algn="r" rtl="0" fontAlgn="b"/>
                      <a:r>
                        <a:rPr lang="cs-CZ" sz="900" b="1" i="0" u="none" strike="noStrike" dirty="0">
                          <a:solidFill>
                            <a:srgbClr val="000000"/>
                          </a:solidFill>
                          <a:effectLst/>
                          <a:latin typeface="Calibri" panose="020F0502020204030204" pitchFamily="34" charset="0"/>
                        </a:rPr>
                        <a:t>Královehradecký kraj</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3,1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4,0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6,8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6,2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5,1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1" i="0" u="none" strike="noStrike" dirty="0">
                          <a:solidFill>
                            <a:srgbClr val="000000"/>
                          </a:solidFill>
                          <a:effectLst/>
                          <a:latin typeface="+mn-lt"/>
                        </a:rPr>
                        <a:t>   5,4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275947311"/>
                  </a:ext>
                </a:extLst>
              </a:tr>
              <a:tr h="189027">
                <a:tc>
                  <a:txBody>
                    <a:bodyPr/>
                    <a:lstStyle/>
                    <a:p>
                      <a:pPr algn="r" rtl="0" fontAlgn="b"/>
                      <a:r>
                        <a:rPr lang="cs-CZ" sz="900" b="0" i="0" u="none" strike="noStrike" dirty="0">
                          <a:solidFill>
                            <a:srgbClr val="000000"/>
                          </a:solidFill>
                          <a:effectLst/>
                          <a:latin typeface="Calibri" panose="020F0502020204030204" pitchFamily="34" charset="0"/>
                        </a:rPr>
                        <a:t>Hradec Králové</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1,7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3,5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8,2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5,2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5,2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   3,5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435824286"/>
                  </a:ext>
                </a:extLst>
              </a:tr>
              <a:tr h="189027">
                <a:tc>
                  <a:txBody>
                    <a:bodyPr/>
                    <a:lstStyle/>
                    <a:p>
                      <a:pPr algn="r" rtl="0" fontAlgn="b"/>
                      <a:r>
                        <a:rPr lang="cs-CZ" sz="900" b="0" i="0" u="none" strike="noStrike" dirty="0">
                          <a:solidFill>
                            <a:srgbClr val="000000"/>
                          </a:solidFill>
                          <a:effectLst/>
                          <a:latin typeface="Calibri" panose="020F0502020204030204" pitchFamily="34" charset="0"/>
                        </a:rPr>
                        <a:t>Jičín</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1,2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8,2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10,4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7,3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dirty="0">
                          <a:solidFill>
                            <a:srgbClr val="000000"/>
                          </a:solidFill>
                          <a:effectLst/>
                          <a:latin typeface="+mn-lt"/>
                        </a:rPr>
                        <a:t>5,9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   3,6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549949968"/>
                  </a:ext>
                </a:extLst>
              </a:tr>
              <a:tr h="189027">
                <a:tc>
                  <a:txBody>
                    <a:bodyPr/>
                    <a:lstStyle/>
                    <a:p>
                      <a:pPr algn="r" rtl="0" fontAlgn="b"/>
                      <a:r>
                        <a:rPr lang="cs-CZ" sz="900" b="0" i="0" u="none" strike="noStrike" dirty="0">
                          <a:solidFill>
                            <a:srgbClr val="000000"/>
                          </a:solidFill>
                          <a:effectLst/>
                          <a:latin typeface="Calibri" panose="020F0502020204030204" pitchFamily="34" charset="0"/>
                        </a:rPr>
                        <a:t>Náchod</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3,3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3,7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4,4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5,4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a:solidFill>
                            <a:srgbClr val="000000"/>
                          </a:solidFill>
                          <a:effectLst/>
                          <a:latin typeface="+mn-lt"/>
                        </a:rPr>
                        <a:t>6,4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  10,3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786326364"/>
                  </a:ext>
                </a:extLst>
              </a:tr>
              <a:tr h="189027">
                <a:tc>
                  <a:txBody>
                    <a:bodyPr/>
                    <a:lstStyle/>
                    <a:p>
                      <a:pPr algn="r" rtl="0" fontAlgn="b"/>
                      <a:r>
                        <a:rPr lang="cs-CZ" sz="900" b="0" i="0" u="none" strike="noStrike" dirty="0">
                          <a:solidFill>
                            <a:srgbClr val="000000"/>
                          </a:solidFill>
                          <a:effectLst/>
                          <a:latin typeface="Calibri" panose="020F0502020204030204" pitchFamily="34" charset="0"/>
                        </a:rPr>
                        <a:t>Rychnov nad Kněžnou</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3,3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    -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6,2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6,1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a:solidFill>
                            <a:srgbClr val="000000"/>
                          </a:solidFill>
                          <a:effectLst/>
                          <a:latin typeface="+mn-lt"/>
                        </a:rPr>
                        <a:t>3,4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cs-CZ" sz="900" b="0" i="0" u="none" strike="noStrike" dirty="0">
                          <a:solidFill>
                            <a:srgbClr val="000000"/>
                          </a:solidFill>
                          <a:effectLst/>
                          <a:latin typeface="+mn-lt"/>
                        </a:rPr>
                        <a:t>   6,0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827460370"/>
                  </a:ext>
                </a:extLst>
              </a:tr>
              <a:tr h="189027">
                <a:tc>
                  <a:txBody>
                    <a:bodyPr/>
                    <a:lstStyle/>
                    <a:p>
                      <a:pPr algn="r" rtl="0" fontAlgn="b"/>
                      <a:r>
                        <a:rPr lang="cs-CZ" sz="900" b="0" i="0" u="none" strike="noStrike" dirty="0">
                          <a:solidFill>
                            <a:srgbClr val="000000"/>
                          </a:solidFill>
                          <a:effectLst/>
                          <a:latin typeface="Calibri" panose="020F0502020204030204" pitchFamily="34" charset="0"/>
                        </a:rPr>
                        <a:t>Trutnov</a:t>
                      </a:r>
                    </a:p>
                  </a:txBody>
                  <a:tcPr marL="0" marR="0" marT="0"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6,2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5,1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4,5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7,7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4,4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ctr"/>
                      <a:r>
                        <a:rPr lang="cs-CZ" sz="900" b="0" i="0" u="none" strike="noStrike" dirty="0">
                          <a:solidFill>
                            <a:srgbClr val="000000"/>
                          </a:solidFill>
                          <a:effectLst/>
                          <a:latin typeface="+mn-lt"/>
                        </a:rPr>
                        <a:t>   4,3 </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2289086576"/>
                  </a:ext>
                </a:extLst>
              </a:tr>
            </a:tbl>
          </a:graphicData>
        </a:graphic>
      </p:graphicFrame>
    </p:spTree>
    <p:extLst>
      <p:ext uri="{BB962C8B-B14F-4D97-AF65-F5344CB8AC3E}">
        <p14:creationId xmlns:p14="http://schemas.microsoft.com/office/powerpoint/2010/main" val="3154588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3">
            <a:extLst>
              <a:ext uri="{FF2B5EF4-FFF2-40B4-BE49-F238E27FC236}">
                <a16:creationId xmlns:a16="http://schemas.microsoft.com/office/drawing/2014/main" id="{0C2455E2-1D93-4891-AEBC-2CA5B1BA4442}"/>
              </a:ext>
            </a:extLst>
          </p:cNvPr>
          <p:cNvGrpSpPr/>
          <p:nvPr/>
        </p:nvGrpSpPr>
        <p:grpSpPr>
          <a:xfrm>
            <a:off x="10134165" y="98024"/>
            <a:ext cx="2018923" cy="686726"/>
            <a:chOff x="9868966" y="545145"/>
            <a:chExt cx="1621130" cy="561419"/>
          </a:xfrm>
        </p:grpSpPr>
        <p:sp>
          <p:nvSpPr>
            <p:cNvPr id="22" name="Rectangle 15">
              <a:extLst>
                <a:ext uri="{FF2B5EF4-FFF2-40B4-BE49-F238E27FC236}">
                  <a16:creationId xmlns:a16="http://schemas.microsoft.com/office/drawing/2014/main" id="{FC9254EF-AB8C-4D4A-80CC-7B9C249B0452}"/>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Vlajka CR">
              <a:extLst>
                <a:ext uri="{FF2B5EF4-FFF2-40B4-BE49-F238E27FC236}">
                  <a16:creationId xmlns:a16="http://schemas.microsoft.com/office/drawing/2014/main" id="{8E039D0C-BD1F-4DAD-AF4D-4B49579A1D3C}"/>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17">
              <a:extLst>
                <a:ext uri="{FF2B5EF4-FFF2-40B4-BE49-F238E27FC236}">
                  <a16:creationId xmlns:a16="http://schemas.microsoft.com/office/drawing/2014/main" id="{730B2884-8AC5-47B9-A3C7-D6AB2A3E0BE8}"/>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6" name="Nadpis 1">
            <a:extLst>
              <a:ext uri="{FF2B5EF4-FFF2-40B4-BE49-F238E27FC236}">
                <a16:creationId xmlns:a16="http://schemas.microsoft.com/office/drawing/2014/main" id="{EA328CEC-C272-456D-B936-D7E722870E2A}"/>
              </a:ext>
            </a:extLst>
          </p:cNvPr>
          <p:cNvSpPr txBox="1">
            <a:spLocks/>
          </p:cNvSpPr>
          <p:nvPr/>
        </p:nvSpPr>
        <p:spPr>
          <a:xfrm>
            <a:off x="257558" y="156024"/>
            <a:ext cx="11297133" cy="774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200" b="1" dirty="0">
                <a:solidFill>
                  <a:srgbClr val="D71440"/>
                </a:solidFill>
                <a:latin typeface="+mn-lt"/>
              </a:rPr>
              <a:t>Narození dle vitality: vývoj v </a:t>
            </a:r>
            <a:r>
              <a:rPr lang="cs-CZ" sz="3200" b="1" dirty="0" smtClean="0">
                <a:solidFill>
                  <a:srgbClr val="D71440"/>
                </a:solidFill>
                <a:latin typeface="+mn-lt"/>
              </a:rPr>
              <a:t>čase: ČR </a:t>
            </a:r>
            <a:endParaRPr lang="cs-CZ" sz="3200" b="1" dirty="0">
              <a:solidFill>
                <a:srgbClr val="D71440"/>
              </a:solidFill>
              <a:latin typeface="+mn-lt"/>
            </a:endParaRPr>
          </a:p>
        </p:txBody>
      </p:sp>
      <p:sp>
        <p:nvSpPr>
          <p:cNvPr id="7" name="TextBox 6"/>
          <p:cNvSpPr txBox="1"/>
          <p:nvPr/>
        </p:nvSpPr>
        <p:spPr>
          <a:xfrm>
            <a:off x="392442" y="622947"/>
            <a:ext cx="1567737"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12" name="Obdélník 9">
            <a:extLst>
              <a:ext uri="{FF2B5EF4-FFF2-40B4-BE49-F238E27FC236}">
                <a16:creationId xmlns:a16="http://schemas.microsoft.com/office/drawing/2014/main" id="{194AB54E-6761-44A4-A52F-B37F9B332B9D}"/>
              </a:ext>
            </a:extLst>
          </p:cNvPr>
          <p:cNvSpPr/>
          <p:nvPr/>
        </p:nvSpPr>
        <p:spPr>
          <a:xfrm>
            <a:off x="392442" y="4946925"/>
            <a:ext cx="11654975" cy="1200329"/>
          </a:xfrm>
          <a:prstGeom prst="rect">
            <a:avLst/>
          </a:prstGeom>
        </p:spPr>
        <p:txBody>
          <a:bodyPr wrap="square">
            <a:spAutoFit/>
          </a:bodyPr>
          <a:lstStyle/>
          <a:p>
            <a:pPr>
              <a:spcAft>
                <a:spcPts val="0"/>
              </a:spcAft>
            </a:pPr>
            <a:r>
              <a:rPr lang="cs-CZ" sz="1200" dirty="0">
                <a:latin typeface="Calibri" panose="020F0502020204030204" pitchFamily="34" charset="0"/>
                <a:ea typeface="Calibri" panose="020F0502020204030204" pitchFamily="34" charset="0"/>
              </a:rPr>
              <a:t>Vývoj počtu narozených je zapotřebí sledovat v závislosti na věkové struktuře populace. Za výkyvy v počtech narozených stojí populačně silnější ročníky žen narozených v 70. letech. Od roku 2013 díky relativně stabilní struktuře žen počet narozených stoupá. V následujících 10-20 letech dojde pravděpodobně k poklesu počtu narozených v důsledku nízkého počtu žen ve fertilním věku.</a:t>
            </a:r>
          </a:p>
          <a:p>
            <a:pPr>
              <a:spcAft>
                <a:spcPts val="0"/>
              </a:spcAft>
            </a:pPr>
            <a:r>
              <a:rPr lang="cs-CZ" sz="1200" dirty="0">
                <a:latin typeface="Calibri" panose="020F0502020204030204" pitchFamily="34" charset="0"/>
                <a:ea typeface="Calibri" panose="020F0502020204030204" pitchFamily="34" charset="0"/>
              </a:rPr>
              <a:t>Mrtvorozenost je v ČR na velmi nízké úrovni. V celorepublikovém vývoji pozorujeme od roku 2012-2016 mírný nárůst, což může být částečně způsobeno změnou metodiky hlášení mrtvě narozeného dítěte (od r. 2012 se mezi mrtvě narozené započítávají i narození bez známek života s porodní hmotností vyšší 500 g, namísto do té doby platných 1000 g). Jedná se ale o velmi malé počty, proto je nutné si uvědomit, že i malý rozdíl v počtu mrtvě narozených může způsobit nárůst či pokles mrtvorozenosti.  </a:t>
            </a:r>
          </a:p>
        </p:txBody>
      </p:sp>
      <p:sp>
        <p:nvSpPr>
          <p:cNvPr id="14" name="TextBox 7"/>
          <p:cNvSpPr txBox="1"/>
          <p:nvPr/>
        </p:nvSpPr>
        <p:spPr>
          <a:xfrm>
            <a:off x="392442" y="992988"/>
            <a:ext cx="5611397" cy="578800"/>
          </a:xfrm>
          <a:prstGeom prst="rect">
            <a:avLst/>
          </a:prstGeom>
          <a:noFill/>
          <a:ln>
            <a:noFill/>
          </a:ln>
        </p:spPr>
        <p:txBody>
          <a:bodyPr wrap="none" rtlCol="0">
            <a:noAutofit/>
          </a:bodyPr>
          <a:lstStyle/>
          <a:p>
            <a:r>
              <a:rPr lang="cs-CZ" sz="1600" b="1" dirty="0"/>
              <a:t>Živě narození podle pohlaví v letech 2000–2018 </a:t>
            </a:r>
            <a:r>
              <a:rPr lang="cs-CZ" sz="1600" b="1" dirty="0" smtClean="0"/>
              <a:t>v </a:t>
            </a:r>
            <a:r>
              <a:rPr lang="cs-CZ" sz="1600" b="1" dirty="0"/>
              <a:t>ČR                          </a:t>
            </a:r>
            <a:r>
              <a:rPr lang="cs-CZ" sz="1600" b="1" dirty="0" smtClean="0"/>
              <a:t>    Mrtvě </a:t>
            </a:r>
            <a:r>
              <a:rPr lang="cs-CZ" sz="1600" b="1" dirty="0"/>
              <a:t>narození podle pohlaví v letech 2000–2018 </a:t>
            </a:r>
            <a:r>
              <a:rPr lang="cs-CZ" sz="1600" b="1" dirty="0" smtClean="0"/>
              <a:t>v </a:t>
            </a:r>
            <a:r>
              <a:rPr lang="cs-CZ" sz="1600" b="1" dirty="0"/>
              <a:t>ČR </a:t>
            </a:r>
            <a:endParaRPr lang="en-US" sz="1600" b="1" dirty="0"/>
          </a:p>
        </p:txBody>
      </p:sp>
      <p:graphicFrame>
        <p:nvGraphicFramePr>
          <p:cNvPr id="15" name="Graf 12">
            <a:extLst>
              <a:ext uri="{FF2B5EF4-FFF2-40B4-BE49-F238E27FC236}">
                <a16:creationId xmlns:a16="http://schemas.microsoft.com/office/drawing/2014/main" id="{006931E7-2205-469B-9D9A-2DB9DB1376C6}"/>
              </a:ext>
            </a:extLst>
          </p:cNvPr>
          <p:cNvGraphicFramePr>
            <a:graphicFrameLocks/>
          </p:cNvGraphicFramePr>
          <p:nvPr/>
        </p:nvGraphicFramePr>
        <p:xfrm>
          <a:off x="0" y="1282388"/>
          <a:ext cx="5652000" cy="35245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af 13">
            <a:extLst>
              <a:ext uri="{FF2B5EF4-FFF2-40B4-BE49-F238E27FC236}">
                <a16:creationId xmlns:a16="http://schemas.microsoft.com/office/drawing/2014/main" id="{006931E7-2205-469B-9D9A-2DB9DB1376C6}"/>
              </a:ext>
            </a:extLst>
          </p:cNvPr>
          <p:cNvGraphicFramePr>
            <a:graphicFrameLocks/>
          </p:cNvGraphicFramePr>
          <p:nvPr/>
        </p:nvGraphicFramePr>
        <p:xfrm>
          <a:off x="5906123" y="1282387"/>
          <a:ext cx="5611397" cy="35245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361894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EA328CEC-C272-456D-B936-D7E722870E2A}"/>
              </a:ext>
            </a:extLst>
          </p:cNvPr>
          <p:cNvSpPr txBox="1">
            <a:spLocks/>
          </p:cNvSpPr>
          <p:nvPr/>
        </p:nvSpPr>
        <p:spPr>
          <a:xfrm>
            <a:off x="257558" y="156024"/>
            <a:ext cx="11297133" cy="774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200" b="1" dirty="0">
                <a:solidFill>
                  <a:srgbClr val="D71440"/>
                </a:solidFill>
                <a:latin typeface="+mn-lt"/>
              </a:rPr>
              <a:t>Narození dle vitality: vývoj v </a:t>
            </a:r>
            <a:r>
              <a:rPr lang="cs-CZ" sz="3200" b="1" dirty="0" smtClean="0">
                <a:solidFill>
                  <a:srgbClr val="D71440"/>
                </a:solidFill>
                <a:latin typeface="+mn-lt"/>
              </a:rPr>
              <a:t>čase: HKK</a:t>
            </a:r>
            <a:endParaRPr lang="cs-CZ" sz="3200" b="1" dirty="0">
              <a:solidFill>
                <a:srgbClr val="D71440"/>
              </a:solidFill>
              <a:latin typeface="+mn-lt"/>
            </a:endParaRPr>
          </a:p>
        </p:txBody>
      </p:sp>
      <p:sp>
        <p:nvSpPr>
          <p:cNvPr id="7" name="TextBox 6"/>
          <p:cNvSpPr txBox="1"/>
          <p:nvPr/>
        </p:nvSpPr>
        <p:spPr>
          <a:xfrm>
            <a:off x="392442" y="622947"/>
            <a:ext cx="1567737"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10" name="Obdélník 9">
            <a:extLst>
              <a:ext uri="{FF2B5EF4-FFF2-40B4-BE49-F238E27FC236}">
                <a16:creationId xmlns:a16="http://schemas.microsoft.com/office/drawing/2014/main" id="{194AB54E-6761-44A4-A52F-B37F9B332B9D}"/>
              </a:ext>
            </a:extLst>
          </p:cNvPr>
          <p:cNvSpPr/>
          <p:nvPr/>
        </p:nvSpPr>
        <p:spPr>
          <a:xfrm>
            <a:off x="133492" y="4850058"/>
            <a:ext cx="12048032" cy="1384995"/>
          </a:xfrm>
          <a:prstGeom prst="rect">
            <a:avLst/>
          </a:prstGeom>
        </p:spPr>
        <p:txBody>
          <a:bodyPr wrap="square">
            <a:spAutoFit/>
          </a:bodyPr>
          <a:lstStyle/>
          <a:p>
            <a:r>
              <a:rPr lang="cs-CZ" sz="1200" dirty="0">
                <a:latin typeface="Calibri" panose="020F0502020204030204" pitchFamily="34" charset="0"/>
                <a:ea typeface="Calibri" panose="020F0502020204030204" pitchFamily="34" charset="0"/>
              </a:rPr>
              <a:t>Vývoj počtu narozených je zapotřebí sledovat v závislosti na věkové struktuře populace. Za výkyvy v počtech narozených stojí populačně silnější ročníky žen, narozených v 70. letech. Od roku 2013 díky relativně stabilní struktuře žen počet narozených stoupá. V následujících 10-20 letech dojde pravděpodobně k poklesu počtu narozených v důsledku nízkého počtu žen ve fertilním věku. </a:t>
            </a:r>
          </a:p>
          <a:p>
            <a:r>
              <a:rPr lang="cs-CZ" sz="1200" dirty="0">
                <a:latin typeface="Calibri" panose="020F0502020204030204" pitchFamily="34" charset="0"/>
                <a:ea typeface="Calibri" panose="020F0502020204030204" pitchFamily="34" charset="0"/>
              </a:rPr>
              <a:t>Vývoj živě narozených v HKK kopíruje celorepublikový trend, živorodost v Královehradeckém kraji se dlouhodobě pohybuje nad celorepublikovým průměrem.</a:t>
            </a:r>
          </a:p>
          <a:p>
            <a:r>
              <a:rPr lang="cs-CZ" sz="1200" dirty="0">
                <a:latin typeface="Calibri" panose="020F0502020204030204" pitchFamily="34" charset="0"/>
                <a:ea typeface="Calibri" panose="020F0502020204030204" pitchFamily="34" charset="0"/>
              </a:rPr>
              <a:t>Mrtvorozenost je v ČR na velmi nízké úrovni. V celorepublikovém vývoji pozorujeme od roku 2012-2016 mírný nárůst, což může být částečně způsobeno změnou metodiky mrtvě narozeného dítěte (od r. 2012 se mezi mrtvě narozené započítávají i narození bez známek života s porodní hmotností vyšší 500 g, namísto do té doby platných 1000 g). Jedná se ale o velmi malé počty, proto je nutné si uvědomit, že i malý rozdíl v počtu mrtvě narozených může způsobit nárůst či pokles mrtvorozenosti. </a:t>
            </a:r>
          </a:p>
        </p:txBody>
      </p:sp>
      <p:sp>
        <p:nvSpPr>
          <p:cNvPr id="11" name="TextBox 7">
            <a:extLst>
              <a:ext uri="{FF2B5EF4-FFF2-40B4-BE49-F238E27FC236}">
                <a16:creationId xmlns:a16="http://schemas.microsoft.com/office/drawing/2014/main" id="{3A559F26-6CDA-4AB5-9E3E-67A940426FAE}"/>
              </a:ext>
            </a:extLst>
          </p:cNvPr>
          <p:cNvSpPr txBox="1"/>
          <p:nvPr/>
        </p:nvSpPr>
        <p:spPr>
          <a:xfrm>
            <a:off x="133492" y="970465"/>
            <a:ext cx="5611397" cy="578800"/>
          </a:xfrm>
          <a:prstGeom prst="rect">
            <a:avLst/>
          </a:prstGeom>
          <a:noFill/>
          <a:ln>
            <a:noFill/>
          </a:ln>
        </p:spPr>
        <p:txBody>
          <a:bodyPr wrap="none" rtlCol="0">
            <a:noAutofit/>
          </a:bodyPr>
          <a:lstStyle/>
          <a:p>
            <a:r>
              <a:rPr lang="cs-CZ" sz="1600" b="1" dirty="0"/>
              <a:t>Živě narození podle pohlaví v letech </a:t>
            </a:r>
            <a:r>
              <a:rPr lang="cs-CZ" sz="1600" b="1" dirty="0" smtClean="0"/>
              <a:t>2000–2018: HKK                       </a:t>
            </a:r>
            <a:r>
              <a:rPr lang="cs-CZ" sz="1600" b="1" dirty="0"/>
              <a:t>Mrtvě narození podle pohlaví v letech </a:t>
            </a:r>
            <a:r>
              <a:rPr lang="cs-CZ" sz="1600" b="1" dirty="0" smtClean="0"/>
              <a:t>2000–2018: </a:t>
            </a:r>
            <a:r>
              <a:rPr lang="cs-CZ" sz="1600" b="1" dirty="0"/>
              <a:t>HKK</a:t>
            </a:r>
            <a:endParaRPr lang="en-US" sz="1600" b="1" dirty="0"/>
          </a:p>
        </p:txBody>
      </p:sp>
      <p:graphicFrame>
        <p:nvGraphicFramePr>
          <p:cNvPr id="13" name="Graf 12">
            <a:extLst>
              <a:ext uri="{FF2B5EF4-FFF2-40B4-BE49-F238E27FC236}">
                <a16:creationId xmlns:a16="http://schemas.microsoft.com/office/drawing/2014/main" id="{D352061E-06A5-46EB-A886-735A5F762461}"/>
              </a:ext>
            </a:extLst>
          </p:cNvPr>
          <p:cNvGraphicFramePr>
            <a:graphicFrameLocks/>
          </p:cNvGraphicFramePr>
          <p:nvPr/>
        </p:nvGraphicFramePr>
        <p:xfrm>
          <a:off x="75090" y="1193190"/>
          <a:ext cx="5728200" cy="35245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af 15">
            <a:extLst>
              <a:ext uri="{FF2B5EF4-FFF2-40B4-BE49-F238E27FC236}">
                <a16:creationId xmlns:a16="http://schemas.microsoft.com/office/drawing/2014/main" id="{66ADB507-5A3A-413E-830D-9445448149CA}"/>
              </a:ext>
            </a:extLst>
          </p:cNvPr>
          <p:cNvGraphicFramePr>
            <a:graphicFrameLocks/>
          </p:cNvGraphicFramePr>
          <p:nvPr/>
        </p:nvGraphicFramePr>
        <p:xfrm>
          <a:off x="5385801" y="1193190"/>
          <a:ext cx="6482349" cy="35245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97995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a:extLst>
              <a:ext uri="{FF2B5EF4-FFF2-40B4-BE49-F238E27FC236}">
                <a16:creationId xmlns:a16="http://schemas.microsoft.com/office/drawing/2014/main" id="{D9DD3FEE-2484-444A-BAF6-58B7CA02EA3E}"/>
              </a:ext>
            </a:extLst>
          </p:cNvPr>
          <p:cNvSpPr txBox="1"/>
          <p:nvPr/>
        </p:nvSpPr>
        <p:spPr>
          <a:xfrm>
            <a:off x="0" y="3494516"/>
            <a:ext cx="5811998" cy="542141"/>
          </a:xfrm>
          <a:prstGeom prst="rect">
            <a:avLst/>
          </a:prstGeom>
          <a:noFill/>
          <a:ln>
            <a:noFill/>
          </a:ln>
        </p:spPr>
        <p:txBody>
          <a:bodyPr wrap="none" rtlCol="0">
            <a:noAutofit/>
          </a:bodyPr>
          <a:lstStyle/>
          <a:p>
            <a:r>
              <a:rPr lang="cs-CZ" sz="1600" b="1" dirty="0"/>
              <a:t>Živě narození podle hmotnosti v letech </a:t>
            </a:r>
            <a:r>
              <a:rPr lang="cs-CZ" sz="1600" b="1" dirty="0" smtClean="0"/>
              <a:t>2000–2018: </a:t>
            </a:r>
            <a:r>
              <a:rPr lang="cs-CZ" sz="1600" b="1" dirty="0"/>
              <a:t>HKK</a:t>
            </a:r>
            <a:endParaRPr lang="en-US" sz="1600" b="1" dirty="0"/>
          </a:p>
        </p:txBody>
      </p:sp>
      <p:sp>
        <p:nvSpPr>
          <p:cNvPr id="7" name="TextBox 6"/>
          <p:cNvSpPr txBox="1"/>
          <p:nvPr/>
        </p:nvSpPr>
        <p:spPr>
          <a:xfrm>
            <a:off x="257558" y="569836"/>
            <a:ext cx="1567737"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12" name="TextBox 7"/>
          <p:cNvSpPr txBox="1"/>
          <p:nvPr/>
        </p:nvSpPr>
        <p:spPr>
          <a:xfrm>
            <a:off x="0" y="1022245"/>
            <a:ext cx="5811998" cy="1177859"/>
          </a:xfrm>
          <a:prstGeom prst="rect">
            <a:avLst/>
          </a:prstGeom>
          <a:noFill/>
          <a:ln>
            <a:noFill/>
          </a:ln>
        </p:spPr>
        <p:txBody>
          <a:bodyPr wrap="none" rtlCol="0">
            <a:noAutofit/>
          </a:bodyPr>
          <a:lstStyle/>
          <a:p>
            <a:r>
              <a:rPr lang="cs-CZ" sz="1600" b="1" dirty="0"/>
              <a:t>Živě narození podle hmotnosti v letech </a:t>
            </a:r>
            <a:r>
              <a:rPr lang="cs-CZ" sz="1600" b="1" dirty="0" smtClean="0"/>
              <a:t>2000–2018: ČR</a:t>
            </a:r>
            <a:endParaRPr lang="en-US" sz="1600" b="1" dirty="0"/>
          </a:p>
        </p:txBody>
      </p:sp>
      <p:graphicFrame>
        <p:nvGraphicFramePr>
          <p:cNvPr id="4" name="Tabulka 3"/>
          <p:cNvGraphicFramePr>
            <a:graphicFrameLocks noGrp="1"/>
          </p:cNvGraphicFramePr>
          <p:nvPr/>
        </p:nvGraphicFramePr>
        <p:xfrm>
          <a:off x="73841" y="1309895"/>
          <a:ext cx="5946209" cy="2053590"/>
        </p:xfrm>
        <a:graphic>
          <a:graphicData uri="http://schemas.openxmlformats.org/drawingml/2006/table">
            <a:tbl>
              <a:tblPr/>
              <a:tblGrid>
                <a:gridCol w="971603">
                  <a:extLst>
                    <a:ext uri="{9D8B030D-6E8A-4147-A177-3AD203B41FA5}">
                      <a16:colId xmlns:a16="http://schemas.microsoft.com/office/drawing/2014/main" val="20000"/>
                    </a:ext>
                  </a:extLst>
                </a:gridCol>
                <a:gridCol w="829101">
                  <a:extLst>
                    <a:ext uri="{9D8B030D-6E8A-4147-A177-3AD203B41FA5}">
                      <a16:colId xmlns:a16="http://schemas.microsoft.com/office/drawing/2014/main" val="20001"/>
                    </a:ext>
                  </a:extLst>
                </a:gridCol>
                <a:gridCol w="829101">
                  <a:extLst>
                    <a:ext uri="{9D8B030D-6E8A-4147-A177-3AD203B41FA5}">
                      <a16:colId xmlns:a16="http://schemas.microsoft.com/office/drawing/2014/main" val="20002"/>
                    </a:ext>
                  </a:extLst>
                </a:gridCol>
                <a:gridCol w="829101">
                  <a:extLst>
                    <a:ext uri="{9D8B030D-6E8A-4147-A177-3AD203B41FA5}">
                      <a16:colId xmlns:a16="http://schemas.microsoft.com/office/drawing/2014/main" val="20003"/>
                    </a:ext>
                  </a:extLst>
                </a:gridCol>
                <a:gridCol w="829101">
                  <a:extLst>
                    <a:ext uri="{9D8B030D-6E8A-4147-A177-3AD203B41FA5}">
                      <a16:colId xmlns:a16="http://schemas.microsoft.com/office/drawing/2014/main" val="20004"/>
                    </a:ext>
                  </a:extLst>
                </a:gridCol>
                <a:gridCol w="829101">
                  <a:extLst>
                    <a:ext uri="{9D8B030D-6E8A-4147-A177-3AD203B41FA5}">
                      <a16:colId xmlns:a16="http://schemas.microsoft.com/office/drawing/2014/main" val="20005"/>
                    </a:ext>
                  </a:extLst>
                </a:gridCol>
                <a:gridCol w="829101">
                  <a:extLst>
                    <a:ext uri="{9D8B030D-6E8A-4147-A177-3AD203B41FA5}">
                      <a16:colId xmlns:a16="http://schemas.microsoft.com/office/drawing/2014/main" val="20006"/>
                    </a:ext>
                  </a:extLst>
                </a:gridCol>
              </a:tblGrid>
              <a:tr h="0">
                <a:tc>
                  <a:txBody>
                    <a:bodyPr/>
                    <a:lstStyle/>
                    <a:p>
                      <a:pPr algn="ctr" fontAlgn="ctr"/>
                      <a:r>
                        <a:rPr lang="cs-CZ" sz="900" b="1" i="0" u="none" strike="noStrike" dirty="0">
                          <a:solidFill>
                            <a:srgbClr val="FFFFFF"/>
                          </a:solidFill>
                          <a:effectLst/>
                          <a:latin typeface="Calibri"/>
                        </a:rPr>
                        <a:t>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900" b="1" i="0" u="none" strike="noStrike">
                          <a:solidFill>
                            <a:srgbClr val="FFFFFF"/>
                          </a:solidFill>
                          <a:effectLst/>
                          <a:latin typeface="Calibri"/>
                        </a:rPr>
                        <a:t>2000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900" b="1" i="0" u="none" strike="noStrike" dirty="0">
                          <a:solidFill>
                            <a:srgbClr val="FFFFFF"/>
                          </a:solidFill>
                          <a:effectLst/>
                          <a:latin typeface="Calibri"/>
                        </a:rPr>
                        <a:t>2005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900" b="1" i="0" u="none" strike="noStrike">
                          <a:solidFill>
                            <a:srgbClr val="FFFFFF"/>
                          </a:solidFill>
                          <a:effectLst/>
                          <a:latin typeface="Calibri"/>
                        </a:rPr>
                        <a:t>2010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900" b="1" i="0" u="none" strike="noStrike">
                          <a:solidFill>
                            <a:srgbClr val="FFFFFF"/>
                          </a:solidFill>
                          <a:effectLst/>
                          <a:latin typeface="Calibri"/>
                        </a:rPr>
                        <a:t>2015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900" b="1" i="0" u="none" strike="noStrike">
                          <a:solidFill>
                            <a:srgbClr val="FFFFFF"/>
                          </a:solidFill>
                          <a:effectLst/>
                          <a:latin typeface="Calibri"/>
                        </a:rPr>
                        <a:t>2016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900" b="1" i="0" u="none" strike="noStrike" dirty="0">
                          <a:solidFill>
                            <a:srgbClr val="FFFFFF"/>
                          </a:solidFill>
                          <a:effectLst/>
                          <a:latin typeface="Calibri"/>
                        </a:rPr>
                        <a:t>2018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gn="r" fontAlgn="b"/>
                      <a:r>
                        <a:rPr lang="cs-CZ" sz="900" b="1" i="0" u="none" strike="noStrike" dirty="0">
                          <a:solidFill>
                            <a:srgbClr val="000000"/>
                          </a:solidFill>
                          <a:effectLst/>
                          <a:latin typeface="Calibri"/>
                        </a:rPr>
                        <a:t>Neudáno</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672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1 623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1 033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1 296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1"/>
                  </a:ext>
                </a:extLst>
              </a:tr>
              <a:tr h="0">
                <a:tc>
                  <a:txBody>
                    <a:bodyPr/>
                    <a:lstStyle/>
                    <a:p>
                      <a:pPr algn="r" fontAlgn="b"/>
                      <a:r>
                        <a:rPr lang="cs-CZ" sz="900" b="1" i="0" u="none" strike="noStrike" dirty="0">
                          <a:solidFill>
                            <a:srgbClr val="000000"/>
                          </a:solidFill>
                          <a:effectLst/>
                          <a:latin typeface="Calibri"/>
                        </a:rPr>
                        <a:t>999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320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385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446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453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494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441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r" fontAlgn="b"/>
                      <a:r>
                        <a:rPr lang="cs-CZ" sz="900" b="1" i="0" u="none" strike="noStrike" dirty="0">
                          <a:solidFill>
                            <a:srgbClr val="000000"/>
                          </a:solidFill>
                          <a:effectLst/>
                          <a:latin typeface="Calibri"/>
                        </a:rPr>
                        <a:t>1000-2499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4 976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6 485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8 530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8 013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7 991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7 410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3"/>
                  </a:ext>
                </a:extLst>
              </a:tr>
              <a:tr h="0">
                <a:tc>
                  <a:txBody>
                    <a:bodyPr/>
                    <a:lstStyle/>
                    <a:p>
                      <a:pPr algn="r" fontAlgn="b"/>
                      <a:r>
                        <a:rPr lang="cs-CZ" sz="900" b="1" i="0" u="none" strike="noStrike" dirty="0">
                          <a:solidFill>
                            <a:srgbClr val="000000"/>
                          </a:solidFill>
                          <a:effectLst/>
                          <a:latin typeface="Calibri"/>
                        </a:rPr>
                        <a:t>2500-4499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84 529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94 263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106 493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99 811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102 169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103 925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r" fontAlgn="b"/>
                      <a:r>
                        <a:rPr lang="cs-CZ" sz="900" b="1" i="0" u="none" strike="noStrike" dirty="0">
                          <a:solidFill>
                            <a:srgbClr val="000000"/>
                          </a:solidFill>
                          <a:effectLst/>
                          <a:latin typeface="Calibri"/>
                        </a:rPr>
                        <a:t>4500+</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1 085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1 078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1 012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864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976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964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5"/>
                  </a:ext>
                </a:extLst>
              </a:tr>
              <a:tr h="0">
                <a:tc>
                  <a:txBody>
                    <a:bodyPr/>
                    <a:lstStyle/>
                    <a:p>
                      <a:pPr algn="r" fontAlgn="b"/>
                      <a:r>
                        <a:rPr lang="cs-CZ" sz="900" b="1" i="0" u="none" strike="noStrike" dirty="0">
                          <a:solidFill>
                            <a:srgbClr val="000000"/>
                          </a:solidFill>
                          <a:effectLst/>
                          <a:latin typeface="Calibri"/>
                        </a:rPr>
                        <a:t>Celkem</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1" i="0" u="none" strike="noStrike" dirty="0">
                          <a:solidFill>
                            <a:srgbClr val="000000"/>
                          </a:solidFill>
                          <a:effectLst/>
                          <a:latin typeface="Calibri"/>
                        </a:rPr>
                        <a:t>90 910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1" i="0" u="none" strike="noStrike" dirty="0">
                          <a:solidFill>
                            <a:srgbClr val="000000"/>
                          </a:solidFill>
                          <a:effectLst/>
                          <a:latin typeface="Calibri"/>
                        </a:rPr>
                        <a:t>102 211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1" i="0" u="none" strike="noStrike" dirty="0">
                          <a:solidFill>
                            <a:srgbClr val="000000"/>
                          </a:solidFill>
                          <a:effectLst/>
                          <a:latin typeface="Calibri"/>
                        </a:rPr>
                        <a:t>117 153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1" i="0" u="none" strike="noStrike" dirty="0">
                          <a:solidFill>
                            <a:srgbClr val="000000"/>
                          </a:solidFill>
                          <a:effectLst/>
                          <a:latin typeface="Calibri"/>
                        </a:rPr>
                        <a:t>110 764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1" i="0" u="none" strike="noStrike" dirty="0">
                          <a:solidFill>
                            <a:srgbClr val="000000"/>
                          </a:solidFill>
                          <a:effectLst/>
                          <a:latin typeface="Calibri"/>
                        </a:rPr>
                        <a:t>112 663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1" i="0" u="none" strike="noStrike" dirty="0">
                          <a:solidFill>
                            <a:srgbClr val="000000"/>
                          </a:solidFill>
                          <a:effectLst/>
                          <a:latin typeface="Calibri"/>
                        </a:rPr>
                        <a:t>114 036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0">
                <a:tc gridSpan="7">
                  <a:txBody>
                    <a:bodyPr/>
                    <a:lstStyle/>
                    <a:p>
                      <a:pPr marL="0" algn="ctr" defTabSz="914400" rtl="0" eaLnBrk="1" fontAlgn="b" latinLnBrk="0" hangingPunct="1"/>
                      <a:r>
                        <a:rPr lang="cs-CZ" sz="900" b="1" i="1" u="none" strike="noStrike" kern="1200" dirty="0">
                          <a:solidFill>
                            <a:srgbClr val="000000"/>
                          </a:solidFill>
                          <a:effectLst/>
                          <a:latin typeface="Calibri"/>
                          <a:ea typeface="+mn-ea"/>
                          <a:cs typeface="+mn-cs"/>
                        </a:rPr>
                        <a:t>V procentech:</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r" fontAlgn="b"/>
                      <a:r>
                        <a:rPr lang="cs-CZ" sz="900" b="1" i="0" u="none" strike="noStrike" dirty="0">
                          <a:solidFill>
                            <a:srgbClr val="000000"/>
                          </a:solidFill>
                          <a:effectLst/>
                          <a:latin typeface="Calibri"/>
                        </a:rPr>
                        <a:t>Neudáno</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0,57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1,47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0,92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1,14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r" fontAlgn="b"/>
                      <a:r>
                        <a:rPr lang="cs-CZ" sz="900" b="1" i="0" u="none" strike="noStrike" dirty="0">
                          <a:solidFill>
                            <a:srgbClr val="000000"/>
                          </a:solidFill>
                          <a:effectLst/>
                          <a:latin typeface="Calibri"/>
                        </a:rPr>
                        <a:t>999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0,35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0,38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0,38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0,41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0,44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0,39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9"/>
                  </a:ext>
                </a:extLst>
              </a:tr>
              <a:tr h="0">
                <a:tc>
                  <a:txBody>
                    <a:bodyPr/>
                    <a:lstStyle/>
                    <a:p>
                      <a:pPr algn="r" fontAlgn="b"/>
                      <a:r>
                        <a:rPr lang="cs-CZ" sz="900" b="1" i="0" u="none" strike="noStrike" dirty="0">
                          <a:solidFill>
                            <a:srgbClr val="000000"/>
                          </a:solidFill>
                          <a:effectLst/>
                          <a:latin typeface="Calibri"/>
                        </a:rPr>
                        <a:t>1000-2499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5,47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6,34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7,28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7,23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7,09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6,50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gn="r" fontAlgn="b"/>
                      <a:r>
                        <a:rPr lang="cs-CZ" sz="900" b="1" i="0" u="none" strike="noStrike" dirty="0">
                          <a:solidFill>
                            <a:srgbClr val="000000"/>
                          </a:solidFill>
                          <a:effectLst/>
                          <a:latin typeface="Calibri"/>
                        </a:rPr>
                        <a:t>2500-4499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92,98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92,22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90,90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90,11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a:solidFill>
                            <a:srgbClr val="000000"/>
                          </a:solidFill>
                          <a:effectLst/>
                          <a:latin typeface="Calibri"/>
                        </a:rPr>
                        <a:t>90,69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0" i="0" u="none" strike="noStrike" dirty="0">
                          <a:solidFill>
                            <a:srgbClr val="000000"/>
                          </a:solidFill>
                          <a:effectLst/>
                          <a:latin typeface="Calibri"/>
                        </a:rPr>
                        <a:t>91,13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11"/>
                  </a:ext>
                </a:extLst>
              </a:tr>
              <a:tr h="0">
                <a:tc>
                  <a:txBody>
                    <a:bodyPr/>
                    <a:lstStyle/>
                    <a:p>
                      <a:pPr algn="r" fontAlgn="b"/>
                      <a:r>
                        <a:rPr lang="cs-CZ" sz="900" b="1" i="0" u="none" strike="noStrike" dirty="0">
                          <a:solidFill>
                            <a:srgbClr val="000000"/>
                          </a:solidFill>
                          <a:effectLst/>
                          <a:latin typeface="Calibri"/>
                        </a:rPr>
                        <a:t>4500+</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1,19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1,05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0,86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0,78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a:solidFill>
                            <a:srgbClr val="000000"/>
                          </a:solidFill>
                          <a:effectLst/>
                          <a:latin typeface="Calibri"/>
                        </a:rPr>
                        <a:t>0,87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900" b="0" i="0" u="none" strike="noStrike" dirty="0">
                          <a:solidFill>
                            <a:srgbClr val="000000"/>
                          </a:solidFill>
                          <a:effectLst/>
                          <a:latin typeface="Calibri"/>
                        </a:rPr>
                        <a:t>0,85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algn="r" fontAlgn="b"/>
                      <a:r>
                        <a:rPr lang="cs-CZ" sz="900" b="1" i="0" u="none" strike="noStrike" dirty="0">
                          <a:solidFill>
                            <a:srgbClr val="000000"/>
                          </a:solidFill>
                          <a:effectLst/>
                          <a:latin typeface="Calibri"/>
                        </a:rPr>
                        <a:t>Celkem</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1" i="0" u="none" strike="noStrike" dirty="0">
                          <a:solidFill>
                            <a:srgbClr val="000000"/>
                          </a:solidFill>
                          <a:effectLst/>
                          <a:latin typeface="Calibri"/>
                        </a:rPr>
                        <a:t>100,00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1" i="0" u="none" strike="noStrike" dirty="0">
                          <a:solidFill>
                            <a:srgbClr val="000000"/>
                          </a:solidFill>
                          <a:effectLst/>
                          <a:latin typeface="Calibri"/>
                        </a:rPr>
                        <a:t>100,00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1" i="0" u="none" strike="noStrike" dirty="0">
                          <a:solidFill>
                            <a:srgbClr val="000000"/>
                          </a:solidFill>
                          <a:effectLst/>
                          <a:latin typeface="Calibri"/>
                        </a:rPr>
                        <a:t>100,00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1" i="0" u="none" strike="noStrike" dirty="0">
                          <a:solidFill>
                            <a:srgbClr val="000000"/>
                          </a:solidFill>
                          <a:effectLst/>
                          <a:latin typeface="Calibri"/>
                        </a:rPr>
                        <a:t>100,00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1" i="0" u="none" strike="noStrike" dirty="0">
                          <a:solidFill>
                            <a:srgbClr val="000000"/>
                          </a:solidFill>
                          <a:effectLst/>
                          <a:latin typeface="Calibri"/>
                        </a:rPr>
                        <a:t>100,00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900" b="1" i="0" u="none" strike="noStrike" dirty="0">
                          <a:solidFill>
                            <a:srgbClr val="000000"/>
                          </a:solidFill>
                          <a:effectLst/>
                          <a:latin typeface="Calibri"/>
                        </a:rPr>
                        <a:t>100,00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13"/>
                  </a:ext>
                </a:extLst>
              </a:tr>
            </a:tbl>
          </a:graphicData>
        </a:graphic>
      </p:graphicFrame>
      <p:sp>
        <p:nvSpPr>
          <p:cNvPr id="2" name="TextovéPole 1"/>
          <p:cNvSpPr txBox="1"/>
          <p:nvPr/>
        </p:nvSpPr>
        <p:spPr>
          <a:xfrm>
            <a:off x="6273601" y="1611174"/>
            <a:ext cx="5807301" cy="4616648"/>
          </a:xfrm>
          <a:prstGeom prst="rect">
            <a:avLst/>
          </a:prstGeom>
          <a:noFill/>
        </p:spPr>
        <p:txBody>
          <a:bodyPr wrap="square" rtlCol="0">
            <a:spAutoFit/>
          </a:bodyPr>
          <a:lstStyle/>
          <a:p>
            <a:r>
              <a:rPr lang="cs-CZ" sz="1400" dirty="0">
                <a:ea typeface="Calibri" panose="020F0502020204030204" pitchFamily="34" charset="0"/>
              </a:rPr>
              <a:t>Podíl živě narozených s nízkou porodní hmotností (do 2 500 g) se sleduje od počátku 70. let, kdy do počátku 90. let mírně klesal. Příčinou tohoto pozitivního trendu byl rozvoj lékařské vědy a lepší odhadování rizik v těhotenství. Od poloviny 90. let se opět podíl s nízkou porodní hmotností zvyšuje. Od roku 2011 dochází opět k mírnému poklesu. Příčinou celkově vyšších hodnot v posledních letech je komplex mnoha jevů. Narůstá počet dětí z vícečetných porodů, zvyšuje se průměrný věk matek při porodu a tím i žen ve věku nad 35 let, tedy žen, které mají k předčasnému porodu vyšší sklony. Také medicína je již na velké úrovni a často se podaří zachránit děti narozené ve 26. týdnu těhotenství i dříve.</a:t>
            </a:r>
          </a:p>
          <a:p>
            <a:endParaRPr lang="cs-CZ" sz="1400" dirty="0"/>
          </a:p>
          <a:p>
            <a:r>
              <a:rPr lang="cs-CZ" sz="1400" b="1" dirty="0"/>
              <a:t>Porodní hmotnost </a:t>
            </a:r>
            <a:r>
              <a:rPr lang="cs-CZ" sz="1400" dirty="0"/>
              <a:t>je jedním ze základních ukazatelů </a:t>
            </a:r>
            <a:r>
              <a:rPr lang="cs-CZ" sz="1400" b="1" dirty="0" err="1"/>
              <a:t>viability</a:t>
            </a:r>
            <a:r>
              <a:rPr lang="cs-CZ" sz="1400" dirty="0"/>
              <a:t> narozeného a do značné míry </a:t>
            </a:r>
            <a:r>
              <a:rPr lang="cs-CZ" sz="1400" b="1" dirty="0"/>
              <a:t>determinuje jeho poporodní adaptaci</a:t>
            </a:r>
            <a:r>
              <a:rPr lang="cs-CZ" sz="1400" dirty="0"/>
              <a:t>. Podíl dětí s nízkou porodní hmotností do 2500 g („nedonošenost“) v posledních letech mírně klesá, přesto však v ČR zůstává </a:t>
            </a:r>
            <a:r>
              <a:rPr lang="cs-CZ" sz="1400" b="1" dirty="0"/>
              <a:t>nad 7 % narozených</a:t>
            </a:r>
            <a:r>
              <a:rPr lang="cs-CZ" sz="1400" dirty="0"/>
              <a:t>; v populaci HKK je tomu také tak. Rizikové porody, tedy porody dětí s nízkou porodní hmotností , jsou v ČR vysoce centralizovány do perinatologických a intermediárních center. Je to velmi pozitivní jev, který se významně podílí na kvalitě péče o tyto děti. Meziročně se toto rozdělení příliš nemění. Novorozenci s porodní hmotností  2 500g+ přichází na svět přibližně stejnou měrou v obou typech center, jako v ostatních zařízeních a mimo ně.</a:t>
            </a:r>
          </a:p>
        </p:txBody>
      </p:sp>
      <p:sp>
        <p:nvSpPr>
          <p:cNvPr id="3" name="Title 2"/>
          <p:cNvSpPr>
            <a:spLocks noGrp="1"/>
          </p:cNvSpPr>
          <p:nvPr>
            <p:ph type="title"/>
          </p:nvPr>
        </p:nvSpPr>
        <p:spPr>
          <a:xfrm>
            <a:off x="257558" y="65356"/>
            <a:ext cx="10515600" cy="631595"/>
          </a:xfrm>
        </p:spPr>
        <p:txBody>
          <a:bodyPr>
            <a:normAutofit/>
          </a:bodyPr>
          <a:lstStyle/>
          <a:p>
            <a:r>
              <a:rPr lang="en-US" dirty="0" err="1"/>
              <a:t>Rozložení</a:t>
            </a:r>
            <a:r>
              <a:rPr lang="en-US" dirty="0"/>
              <a:t> </a:t>
            </a:r>
            <a:r>
              <a:rPr lang="en-US" dirty="0" err="1"/>
              <a:t>porodní</a:t>
            </a:r>
            <a:r>
              <a:rPr lang="en-US" dirty="0"/>
              <a:t> </a:t>
            </a:r>
            <a:r>
              <a:rPr lang="en-US" dirty="0" err="1"/>
              <a:t>hmotnosti</a:t>
            </a:r>
            <a:endParaRPr lang="en-US" dirty="0"/>
          </a:p>
        </p:txBody>
      </p:sp>
      <p:graphicFrame>
        <p:nvGraphicFramePr>
          <p:cNvPr id="9" name="Tabulka 8">
            <a:extLst>
              <a:ext uri="{FF2B5EF4-FFF2-40B4-BE49-F238E27FC236}">
                <a16:creationId xmlns:a16="http://schemas.microsoft.com/office/drawing/2014/main" id="{EEDF2EB4-AC6B-4203-932F-DA60C28897CD}"/>
              </a:ext>
            </a:extLst>
          </p:cNvPr>
          <p:cNvGraphicFramePr>
            <a:graphicFrameLocks noGrp="1"/>
          </p:cNvGraphicFramePr>
          <p:nvPr>
            <p:extLst>
              <p:ext uri="{D42A27DB-BD31-4B8C-83A1-F6EECF244321}">
                <p14:modId xmlns:p14="http://schemas.microsoft.com/office/powerpoint/2010/main" val="1424130026"/>
              </p:ext>
            </p:extLst>
          </p:nvPr>
        </p:nvGraphicFramePr>
        <p:xfrm>
          <a:off x="96590" y="3773697"/>
          <a:ext cx="5946209" cy="2449830"/>
        </p:xfrm>
        <a:graphic>
          <a:graphicData uri="http://schemas.openxmlformats.org/drawingml/2006/table">
            <a:tbl>
              <a:tblPr/>
              <a:tblGrid>
                <a:gridCol w="971603">
                  <a:extLst>
                    <a:ext uri="{9D8B030D-6E8A-4147-A177-3AD203B41FA5}">
                      <a16:colId xmlns:a16="http://schemas.microsoft.com/office/drawing/2014/main" val="20000"/>
                    </a:ext>
                  </a:extLst>
                </a:gridCol>
                <a:gridCol w="829101">
                  <a:extLst>
                    <a:ext uri="{9D8B030D-6E8A-4147-A177-3AD203B41FA5}">
                      <a16:colId xmlns:a16="http://schemas.microsoft.com/office/drawing/2014/main" val="20001"/>
                    </a:ext>
                  </a:extLst>
                </a:gridCol>
                <a:gridCol w="829101">
                  <a:extLst>
                    <a:ext uri="{9D8B030D-6E8A-4147-A177-3AD203B41FA5}">
                      <a16:colId xmlns:a16="http://schemas.microsoft.com/office/drawing/2014/main" val="20002"/>
                    </a:ext>
                  </a:extLst>
                </a:gridCol>
                <a:gridCol w="829101">
                  <a:extLst>
                    <a:ext uri="{9D8B030D-6E8A-4147-A177-3AD203B41FA5}">
                      <a16:colId xmlns:a16="http://schemas.microsoft.com/office/drawing/2014/main" val="20003"/>
                    </a:ext>
                  </a:extLst>
                </a:gridCol>
                <a:gridCol w="829101">
                  <a:extLst>
                    <a:ext uri="{9D8B030D-6E8A-4147-A177-3AD203B41FA5}">
                      <a16:colId xmlns:a16="http://schemas.microsoft.com/office/drawing/2014/main" val="20004"/>
                    </a:ext>
                  </a:extLst>
                </a:gridCol>
                <a:gridCol w="829101">
                  <a:extLst>
                    <a:ext uri="{9D8B030D-6E8A-4147-A177-3AD203B41FA5}">
                      <a16:colId xmlns:a16="http://schemas.microsoft.com/office/drawing/2014/main" val="20005"/>
                    </a:ext>
                  </a:extLst>
                </a:gridCol>
                <a:gridCol w="829101">
                  <a:extLst>
                    <a:ext uri="{9D8B030D-6E8A-4147-A177-3AD203B41FA5}">
                      <a16:colId xmlns:a16="http://schemas.microsoft.com/office/drawing/2014/main" val="20006"/>
                    </a:ext>
                  </a:extLst>
                </a:gridCol>
              </a:tblGrid>
              <a:tr h="154880">
                <a:tc>
                  <a:txBody>
                    <a:bodyPr/>
                    <a:lstStyle/>
                    <a:p>
                      <a:pPr algn="ctr" fontAlgn="ctr"/>
                      <a:r>
                        <a:rPr lang="cs-CZ" sz="1000" b="1" i="0" u="none" strike="noStrike" dirty="0">
                          <a:solidFill>
                            <a:srgbClr val="FFFFFF"/>
                          </a:solidFill>
                          <a:effectLst/>
                          <a:latin typeface="Calibri"/>
                        </a:rPr>
                        <a:t>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1000" b="1" i="0" u="none" strike="noStrike" dirty="0">
                          <a:solidFill>
                            <a:srgbClr val="FFFFFF"/>
                          </a:solidFill>
                          <a:effectLst/>
                          <a:latin typeface="Calibri"/>
                        </a:rPr>
                        <a:t>2000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1000" b="1" i="0" u="none" strike="noStrike" dirty="0">
                          <a:solidFill>
                            <a:srgbClr val="FFFFFF"/>
                          </a:solidFill>
                          <a:effectLst/>
                          <a:latin typeface="Calibri"/>
                        </a:rPr>
                        <a:t>2005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1000" b="1" i="0" u="none" strike="noStrike" dirty="0">
                          <a:solidFill>
                            <a:srgbClr val="FFFFFF"/>
                          </a:solidFill>
                          <a:effectLst/>
                          <a:latin typeface="Calibri"/>
                        </a:rPr>
                        <a:t>2010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1000" b="1" i="0" u="none" strike="noStrike" dirty="0">
                          <a:solidFill>
                            <a:srgbClr val="FFFFFF"/>
                          </a:solidFill>
                          <a:effectLst/>
                          <a:latin typeface="Calibri"/>
                        </a:rPr>
                        <a:t>2015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1000" b="1" i="0" u="none" strike="noStrike" dirty="0">
                          <a:solidFill>
                            <a:srgbClr val="FFFFFF"/>
                          </a:solidFill>
                          <a:effectLst/>
                          <a:latin typeface="Calibri"/>
                        </a:rPr>
                        <a:t>2016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cs-CZ" sz="1000" b="1" i="0" u="none" strike="noStrike" dirty="0">
                          <a:solidFill>
                            <a:srgbClr val="FFFFFF"/>
                          </a:solidFill>
                          <a:effectLst/>
                          <a:latin typeface="Calibri"/>
                        </a:rPr>
                        <a:t>2018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69457">
                <a:tc>
                  <a:txBody>
                    <a:bodyPr/>
                    <a:lstStyle/>
                    <a:p>
                      <a:pPr algn="r" fontAlgn="b"/>
                      <a:r>
                        <a:rPr lang="cs-CZ" sz="1000" b="1" i="0" u="none" strike="noStrike" dirty="0">
                          <a:solidFill>
                            <a:srgbClr val="000000"/>
                          </a:solidFill>
                          <a:effectLst/>
                          <a:latin typeface="Calibri"/>
                        </a:rPr>
                        <a:t>Neudáno</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dirty="0">
                          <a:solidFill>
                            <a:srgbClr val="000000"/>
                          </a:solidFill>
                          <a:effectLst/>
                          <a:latin typeface="Calibri" panose="020F0502020204030204" pitchFamily="34" charset="0"/>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29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78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53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65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1"/>
                  </a:ext>
                </a:extLst>
              </a:tr>
              <a:tr h="169457">
                <a:tc>
                  <a:txBody>
                    <a:bodyPr/>
                    <a:lstStyle/>
                    <a:p>
                      <a:pPr algn="r" fontAlgn="b"/>
                      <a:r>
                        <a:rPr lang="cs-CZ" sz="1000" b="1" i="0" u="none" strike="noStrike" dirty="0">
                          <a:solidFill>
                            <a:srgbClr val="000000"/>
                          </a:solidFill>
                          <a:effectLst/>
                          <a:latin typeface="Calibri"/>
                        </a:rPr>
                        <a:t>999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169457">
                <a:tc>
                  <a:txBody>
                    <a:bodyPr/>
                    <a:lstStyle/>
                    <a:p>
                      <a:pPr algn="r" fontAlgn="b"/>
                      <a:r>
                        <a:rPr lang="cs-CZ" sz="1000" b="1" i="0" u="none" strike="noStrike" dirty="0">
                          <a:solidFill>
                            <a:srgbClr val="000000"/>
                          </a:solidFill>
                          <a:effectLst/>
                          <a:latin typeface="Calibri"/>
                        </a:rPr>
                        <a:t>1000–2499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239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296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422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420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362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378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3"/>
                  </a:ext>
                </a:extLst>
              </a:tr>
              <a:tr h="169457">
                <a:tc>
                  <a:txBody>
                    <a:bodyPr/>
                    <a:lstStyle/>
                    <a:p>
                      <a:pPr algn="r" fontAlgn="b"/>
                      <a:r>
                        <a:rPr lang="cs-CZ" sz="1000" b="1" i="0" u="none" strike="noStrike" dirty="0">
                          <a:solidFill>
                            <a:srgbClr val="000000"/>
                          </a:solidFill>
                          <a:effectLst/>
                          <a:latin typeface="Calibri"/>
                        </a:rPr>
                        <a:t>2500–4499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4 647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5 028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5 507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5 023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5 125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5 165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169457">
                <a:tc>
                  <a:txBody>
                    <a:bodyPr/>
                    <a:lstStyle/>
                    <a:p>
                      <a:pPr algn="r" fontAlgn="b"/>
                      <a:r>
                        <a:rPr lang="cs-CZ" sz="1000" b="1" i="0" u="none" strike="noStrike" dirty="0">
                          <a:solidFill>
                            <a:srgbClr val="000000"/>
                          </a:solidFill>
                          <a:effectLst/>
                          <a:latin typeface="Calibri"/>
                        </a:rPr>
                        <a:t>4500+</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72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62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44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44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48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44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5"/>
                  </a:ext>
                </a:extLst>
              </a:tr>
              <a:tr h="169457">
                <a:tc>
                  <a:txBody>
                    <a:bodyPr/>
                    <a:lstStyle/>
                    <a:p>
                      <a:pPr algn="r" fontAlgn="b"/>
                      <a:r>
                        <a:rPr lang="cs-CZ" sz="1000" b="1" i="0" u="none" strike="noStrike" dirty="0">
                          <a:solidFill>
                            <a:srgbClr val="000000"/>
                          </a:solidFill>
                          <a:effectLst/>
                          <a:latin typeface="Calibri"/>
                        </a:rPr>
                        <a:t>Celkem</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1" i="0" u="none" strike="noStrike" dirty="0">
                          <a:solidFill>
                            <a:srgbClr val="000000"/>
                          </a:solidFill>
                          <a:effectLst/>
                          <a:latin typeface="Calibri" panose="020F0502020204030204" pitchFamily="34" charset="0"/>
                        </a:rPr>
                        <a:t>4 969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1" i="0" u="none" strike="noStrike" dirty="0">
                          <a:solidFill>
                            <a:srgbClr val="000000"/>
                          </a:solidFill>
                          <a:effectLst/>
                          <a:latin typeface="Calibri" panose="020F0502020204030204" pitchFamily="34" charset="0"/>
                        </a:rPr>
                        <a:t>5 405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1" i="0" u="none" strike="noStrike" dirty="0">
                          <a:solidFill>
                            <a:srgbClr val="000000"/>
                          </a:solidFill>
                          <a:effectLst/>
                          <a:latin typeface="Calibri" panose="020F0502020204030204" pitchFamily="34" charset="0"/>
                        </a:rPr>
                        <a:t>6 021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1" i="0" u="none" strike="noStrike" dirty="0">
                          <a:solidFill>
                            <a:srgbClr val="000000"/>
                          </a:solidFill>
                          <a:effectLst/>
                          <a:latin typeface="Calibri" panose="020F0502020204030204" pitchFamily="34" charset="0"/>
                        </a:rPr>
                        <a:t>5 582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1" i="0" u="none" strike="noStrike" dirty="0">
                          <a:solidFill>
                            <a:srgbClr val="000000"/>
                          </a:solidFill>
                          <a:effectLst/>
                          <a:latin typeface="Calibri" panose="020F0502020204030204" pitchFamily="34" charset="0"/>
                        </a:rPr>
                        <a:t>5 616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1" i="0" u="none" strike="noStrike" dirty="0">
                          <a:solidFill>
                            <a:srgbClr val="000000"/>
                          </a:solidFill>
                          <a:effectLst/>
                          <a:latin typeface="Calibri" panose="020F0502020204030204" pitchFamily="34" charset="0"/>
                        </a:rPr>
                        <a:t>5 677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154880">
                <a:tc gridSpan="7">
                  <a:txBody>
                    <a:bodyPr/>
                    <a:lstStyle/>
                    <a:p>
                      <a:pPr marL="0" algn="ctr" defTabSz="914400" rtl="0" eaLnBrk="1" fontAlgn="b" latinLnBrk="0" hangingPunct="1"/>
                      <a:r>
                        <a:rPr lang="cs-CZ" sz="1000" b="1" i="1" u="none" strike="noStrike" kern="1200" dirty="0">
                          <a:solidFill>
                            <a:srgbClr val="000000"/>
                          </a:solidFill>
                          <a:effectLst/>
                          <a:latin typeface="Calibri"/>
                          <a:ea typeface="+mn-ea"/>
                          <a:cs typeface="+mn-cs"/>
                        </a:rPr>
                        <a:t>V procentech:</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pPr marL="0" algn="r" defTabSz="914400" rtl="0" eaLnBrk="1" fontAlgn="b" latinLnBrk="0" hangingPunct="1"/>
                      <a:endParaRPr lang="cs-CZ" sz="1200" b="1" i="0" u="none" strike="noStrike" kern="1200" dirty="0">
                        <a:solidFill>
                          <a:srgbClr val="000000"/>
                        </a:solidFill>
                        <a:effectLst/>
                        <a:latin typeface="Calibri"/>
                        <a:ea typeface="+mn-ea"/>
                        <a:cs typeface="+mn-cs"/>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169457">
                <a:tc>
                  <a:txBody>
                    <a:bodyPr/>
                    <a:lstStyle/>
                    <a:p>
                      <a:pPr algn="r" fontAlgn="b"/>
                      <a:r>
                        <a:rPr lang="cs-CZ" sz="1000" b="1" i="0" u="none" strike="noStrike" dirty="0">
                          <a:solidFill>
                            <a:srgbClr val="000000"/>
                          </a:solidFill>
                          <a:effectLst/>
                          <a:latin typeface="Calibri"/>
                        </a:rPr>
                        <a:t>Neudáno</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169457">
                <a:tc>
                  <a:txBody>
                    <a:bodyPr/>
                    <a:lstStyle/>
                    <a:p>
                      <a:pPr algn="r" fontAlgn="b"/>
                      <a:r>
                        <a:rPr lang="cs-CZ" sz="1000" b="1" i="0" u="none" strike="noStrike" dirty="0">
                          <a:solidFill>
                            <a:srgbClr val="000000"/>
                          </a:solidFill>
                          <a:effectLst/>
                          <a:latin typeface="Calibri"/>
                        </a:rPr>
                        <a:t>999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0,2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0,4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0,3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0,3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0,5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0,4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09"/>
                  </a:ext>
                </a:extLst>
              </a:tr>
              <a:tr h="169457">
                <a:tc>
                  <a:txBody>
                    <a:bodyPr/>
                    <a:lstStyle/>
                    <a:p>
                      <a:pPr algn="r" fontAlgn="b"/>
                      <a:r>
                        <a:rPr lang="cs-CZ" sz="1000" b="1" i="0" u="none" strike="noStrike" dirty="0">
                          <a:solidFill>
                            <a:srgbClr val="000000"/>
                          </a:solidFill>
                          <a:effectLst/>
                          <a:latin typeface="Calibri"/>
                        </a:rPr>
                        <a:t>1000–2499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5,5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7,0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7,5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6,7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169457">
                <a:tc>
                  <a:txBody>
                    <a:bodyPr/>
                    <a:lstStyle/>
                    <a:p>
                      <a:pPr algn="r" fontAlgn="b"/>
                      <a:r>
                        <a:rPr lang="cs-CZ" sz="1000" b="1" i="0" u="none" strike="noStrike" dirty="0">
                          <a:solidFill>
                            <a:srgbClr val="000000"/>
                          </a:solidFill>
                          <a:effectLst/>
                          <a:latin typeface="Calibri"/>
                        </a:rPr>
                        <a:t>2500–4499</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93,5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93,0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dirty="0">
                          <a:solidFill>
                            <a:srgbClr val="000000"/>
                          </a:solidFill>
                          <a:effectLst/>
                          <a:latin typeface="Calibri" panose="020F0502020204030204" pitchFamily="34" charset="0"/>
                        </a:rPr>
                        <a:t>91,5</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90,0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91,3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0" i="0" u="none" strike="noStrike">
                          <a:solidFill>
                            <a:srgbClr val="000000"/>
                          </a:solidFill>
                          <a:effectLst/>
                          <a:latin typeface="Calibri" panose="020F0502020204030204" pitchFamily="34" charset="0"/>
                        </a:rPr>
                        <a:t>91,0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11"/>
                  </a:ext>
                </a:extLst>
              </a:tr>
              <a:tr h="169457">
                <a:tc>
                  <a:txBody>
                    <a:bodyPr/>
                    <a:lstStyle/>
                    <a:p>
                      <a:pPr algn="r" fontAlgn="b"/>
                      <a:r>
                        <a:rPr lang="cs-CZ" sz="1000" b="1" i="0" u="none" strike="noStrike" dirty="0">
                          <a:solidFill>
                            <a:srgbClr val="000000"/>
                          </a:solidFill>
                          <a:effectLst/>
                          <a:latin typeface="Calibri"/>
                        </a:rPr>
                        <a:t>4500+</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r h="169457">
                <a:tc>
                  <a:txBody>
                    <a:bodyPr/>
                    <a:lstStyle/>
                    <a:p>
                      <a:pPr algn="r" fontAlgn="b"/>
                      <a:r>
                        <a:rPr lang="cs-CZ" sz="1000" b="1" i="0" u="none" strike="noStrike" dirty="0">
                          <a:solidFill>
                            <a:srgbClr val="000000"/>
                          </a:solidFill>
                          <a:effectLst/>
                          <a:latin typeface="Calibri"/>
                        </a:rPr>
                        <a:t>Celkem</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1" i="0" u="none" strike="noStrike" dirty="0">
                          <a:solidFill>
                            <a:srgbClr val="000000"/>
                          </a:solidFill>
                          <a:effectLst/>
                          <a:latin typeface="Calibri" panose="020F0502020204030204" pitchFamily="34" charset="0"/>
                        </a:rPr>
                        <a:t>100,0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1" i="0" u="none" strike="noStrike" dirty="0">
                          <a:solidFill>
                            <a:srgbClr val="000000"/>
                          </a:solidFill>
                          <a:effectLst/>
                          <a:latin typeface="Calibri" panose="020F0502020204030204" pitchFamily="34" charset="0"/>
                        </a:rPr>
                        <a:t>100,0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1" i="0" u="none" strike="noStrike" dirty="0">
                          <a:solidFill>
                            <a:srgbClr val="000000"/>
                          </a:solidFill>
                          <a:effectLst/>
                          <a:latin typeface="Calibri" panose="020F0502020204030204" pitchFamily="34" charset="0"/>
                        </a:rPr>
                        <a:t>100,0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1" i="0" u="none" strike="noStrike">
                          <a:solidFill>
                            <a:srgbClr val="000000"/>
                          </a:solidFill>
                          <a:effectLst/>
                          <a:latin typeface="Calibri" panose="020F0502020204030204" pitchFamily="34" charset="0"/>
                        </a:rPr>
                        <a:t>100,0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1" i="0" u="none" strike="noStrike" dirty="0">
                          <a:solidFill>
                            <a:srgbClr val="000000"/>
                          </a:solidFill>
                          <a:effectLst/>
                          <a:latin typeface="Calibri" panose="020F0502020204030204" pitchFamily="34" charset="0"/>
                        </a:rPr>
                        <a:t>100,0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100" b="1" i="0" u="none" strike="noStrike" dirty="0">
                          <a:solidFill>
                            <a:srgbClr val="000000"/>
                          </a:solidFill>
                          <a:effectLst/>
                          <a:latin typeface="Calibri" panose="020F0502020204030204" pitchFamily="34" charset="0"/>
                        </a:rPr>
                        <a:t>100,0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2146213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2591" y="637545"/>
            <a:ext cx="1567737" cy="307777"/>
          </a:xfrm>
          <a:prstGeom prst="rect">
            <a:avLst/>
          </a:prstGeom>
          <a:noFill/>
        </p:spPr>
        <p:txBody>
          <a:bodyPr wrap="none" rtlCol="0">
            <a:spAutoFit/>
          </a:bodyPr>
          <a:lstStyle/>
          <a:p>
            <a:r>
              <a:rPr lang="cs-CZ" sz="1400" b="1" dirty="0"/>
              <a:t>Zdroj: </a:t>
            </a:r>
            <a:r>
              <a:rPr lang="cs-CZ" sz="1400" dirty="0"/>
              <a:t>ČSÚ - ISDEM</a:t>
            </a:r>
            <a:endParaRPr lang="en-US" sz="1400" dirty="0"/>
          </a:p>
        </p:txBody>
      </p:sp>
      <p:sp>
        <p:nvSpPr>
          <p:cNvPr id="2" name="TextovéPole 1"/>
          <p:cNvSpPr txBox="1"/>
          <p:nvPr/>
        </p:nvSpPr>
        <p:spPr>
          <a:xfrm>
            <a:off x="7095743" y="1239138"/>
            <a:ext cx="4837177" cy="2462213"/>
          </a:xfrm>
          <a:prstGeom prst="rect">
            <a:avLst/>
          </a:prstGeom>
          <a:noFill/>
        </p:spPr>
        <p:txBody>
          <a:bodyPr wrap="square" rtlCol="0">
            <a:spAutoFit/>
          </a:bodyPr>
          <a:lstStyle/>
          <a:p>
            <a:r>
              <a:rPr lang="cs-CZ" sz="1400" dirty="0"/>
              <a:t>Stejně jako porodní hmotnost, i gestační stáří je ukazatelem porodní zralosti. Příčin nárůstu počtu dětí narozených před 38. týdnem těhotenství (nedonošených) je celá řada. Narůstá počet dětí narozených po umělém oplodnění, zvyšuje se průměrný věk matek, přičemž starší ženy mívají vyšší riziko předčasného porodu. S rostoucí úrovní péče o matku a předčasně narozené děti se také častěji podaří zachránit děti narozené ve 26. týdnu těhotenství i dříve. Za bezpochyby pozitivní jev lze opět považovat koncentraci porodů nedonošených dětí do specializovaných perinatologických a intermediárních center.</a:t>
            </a:r>
          </a:p>
          <a:p>
            <a:endParaRPr lang="cs-CZ" sz="1400" dirty="0"/>
          </a:p>
        </p:txBody>
      </p:sp>
      <p:sp>
        <p:nvSpPr>
          <p:cNvPr id="14" name="TextBox 6">
            <a:extLst>
              <a:ext uri="{FF2B5EF4-FFF2-40B4-BE49-F238E27FC236}">
                <a16:creationId xmlns:a16="http://schemas.microsoft.com/office/drawing/2014/main" id="{0DF84719-1651-4B67-B04C-F2C945EF7C89}"/>
              </a:ext>
            </a:extLst>
          </p:cNvPr>
          <p:cNvSpPr txBox="1"/>
          <p:nvPr/>
        </p:nvSpPr>
        <p:spPr>
          <a:xfrm>
            <a:off x="272591" y="1085250"/>
            <a:ext cx="4648067" cy="307777"/>
          </a:xfrm>
          <a:prstGeom prst="rect">
            <a:avLst/>
          </a:prstGeom>
          <a:noFill/>
        </p:spPr>
        <p:txBody>
          <a:bodyPr wrap="none" rtlCol="0">
            <a:spAutoFit/>
          </a:bodyPr>
          <a:lstStyle/>
          <a:p>
            <a:r>
              <a:rPr lang="cs-CZ" sz="1400" b="1" dirty="0"/>
              <a:t>Živě narození podle  gestačního stáří v letech </a:t>
            </a:r>
            <a:r>
              <a:rPr lang="cs-CZ" sz="1400" b="1" dirty="0" smtClean="0"/>
              <a:t>2000–2018: </a:t>
            </a:r>
            <a:r>
              <a:rPr lang="cs-CZ" sz="1400" b="1" dirty="0"/>
              <a:t>ČR</a:t>
            </a:r>
            <a:endParaRPr lang="en-US" sz="1400" dirty="0"/>
          </a:p>
        </p:txBody>
      </p:sp>
      <p:graphicFrame>
        <p:nvGraphicFramePr>
          <p:cNvPr id="15" name="Graf 14">
            <a:extLst>
              <a:ext uri="{FF2B5EF4-FFF2-40B4-BE49-F238E27FC236}">
                <a16:creationId xmlns:a16="http://schemas.microsoft.com/office/drawing/2014/main" id="{F97568E7-B7B7-430F-91E4-18A31EB19571}"/>
              </a:ext>
            </a:extLst>
          </p:cNvPr>
          <p:cNvGraphicFramePr>
            <a:graphicFrameLocks/>
          </p:cNvGraphicFramePr>
          <p:nvPr/>
        </p:nvGraphicFramePr>
        <p:xfrm>
          <a:off x="98966" y="1325652"/>
          <a:ext cx="6466426" cy="208188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a:bodyPr>
          <a:lstStyle/>
          <a:p>
            <a:r>
              <a:rPr lang="en-US" dirty="0" err="1"/>
              <a:t>Rozložení</a:t>
            </a:r>
            <a:r>
              <a:rPr lang="en-US" dirty="0"/>
              <a:t> </a:t>
            </a:r>
            <a:r>
              <a:rPr lang="en-US" dirty="0" err="1"/>
              <a:t>gestačního</a:t>
            </a:r>
            <a:r>
              <a:rPr lang="en-US" dirty="0"/>
              <a:t> </a:t>
            </a:r>
            <a:r>
              <a:rPr lang="en-US" dirty="0" err="1"/>
              <a:t>stáří</a:t>
            </a:r>
            <a:endParaRPr lang="en-US" dirty="0"/>
          </a:p>
        </p:txBody>
      </p:sp>
      <p:sp>
        <p:nvSpPr>
          <p:cNvPr id="11" name="TextBox 6">
            <a:extLst>
              <a:ext uri="{FF2B5EF4-FFF2-40B4-BE49-F238E27FC236}">
                <a16:creationId xmlns:a16="http://schemas.microsoft.com/office/drawing/2014/main" id="{C27CABA5-7DD9-4F7B-BBC1-6C6376C26638}"/>
              </a:ext>
            </a:extLst>
          </p:cNvPr>
          <p:cNvSpPr txBox="1"/>
          <p:nvPr/>
        </p:nvSpPr>
        <p:spPr>
          <a:xfrm>
            <a:off x="6954918" y="4005651"/>
            <a:ext cx="4815421" cy="307777"/>
          </a:xfrm>
          <a:prstGeom prst="rect">
            <a:avLst/>
          </a:prstGeom>
          <a:noFill/>
        </p:spPr>
        <p:txBody>
          <a:bodyPr wrap="none" rtlCol="0">
            <a:spAutoFit/>
          </a:bodyPr>
          <a:lstStyle/>
          <a:p>
            <a:r>
              <a:rPr lang="cs-CZ" sz="1400" b="1" dirty="0"/>
              <a:t>Živě narození před 38. týdnem těhotenství v letech 2000-2018 </a:t>
            </a:r>
            <a:endParaRPr lang="en-US" sz="1400" dirty="0"/>
          </a:p>
        </p:txBody>
      </p:sp>
      <p:sp>
        <p:nvSpPr>
          <p:cNvPr id="13" name="TextBox 6">
            <a:extLst>
              <a:ext uri="{FF2B5EF4-FFF2-40B4-BE49-F238E27FC236}">
                <a16:creationId xmlns:a16="http://schemas.microsoft.com/office/drawing/2014/main" id="{D88F1F19-406A-4B68-B3E7-24CB9F37DA90}"/>
              </a:ext>
            </a:extLst>
          </p:cNvPr>
          <p:cNvSpPr txBox="1"/>
          <p:nvPr/>
        </p:nvSpPr>
        <p:spPr>
          <a:xfrm>
            <a:off x="121489" y="3442295"/>
            <a:ext cx="4761881" cy="307777"/>
          </a:xfrm>
          <a:prstGeom prst="rect">
            <a:avLst/>
          </a:prstGeom>
          <a:noFill/>
        </p:spPr>
        <p:txBody>
          <a:bodyPr wrap="none" rtlCol="0">
            <a:spAutoFit/>
          </a:bodyPr>
          <a:lstStyle/>
          <a:p>
            <a:r>
              <a:rPr lang="cs-CZ" sz="1400" b="1" dirty="0"/>
              <a:t>Živě narození podle  gestačního stáří v letech </a:t>
            </a:r>
            <a:r>
              <a:rPr lang="cs-CZ" sz="1400" b="1" dirty="0" smtClean="0"/>
              <a:t>2000–2018: </a:t>
            </a:r>
            <a:r>
              <a:rPr lang="cs-CZ" sz="1400" b="1" dirty="0"/>
              <a:t>HKK</a:t>
            </a:r>
            <a:endParaRPr lang="en-US" sz="1400" dirty="0">
              <a:highlight>
                <a:srgbClr val="FFFF00"/>
              </a:highlight>
            </a:endParaRPr>
          </a:p>
        </p:txBody>
      </p:sp>
      <p:graphicFrame>
        <p:nvGraphicFramePr>
          <p:cNvPr id="19" name="Tabulka 18">
            <a:extLst>
              <a:ext uri="{FF2B5EF4-FFF2-40B4-BE49-F238E27FC236}">
                <a16:creationId xmlns:a16="http://schemas.microsoft.com/office/drawing/2014/main" id="{EBED07E0-CF9A-4500-9563-FDCCDE288206}"/>
              </a:ext>
            </a:extLst>
          </p:cNvPr>
          <p:cNvGraphicFramePr>
            <a:graphicFrameLocks noGrp="1"/>
          </p:cNvGraphicFramePr>
          <p:nvPr>
            <p:extLst>
              <p:ext uri="{D42A27DB-BD31-4B8C-83A1-F6EECF244321}">
                <p14:modId xmlns:p14="http://schemas.microsoft.com/office/powerpoint/2010/main" val="3430603769"/>
              </p:ext>
            </p:extLst>
          </p:nvPr>
        </p:nvGraphicFramePr>
        <p:xfrm>
          <a:off x="6954918" y="4297472"/>
          <a:ext cx="4815421" cy="2095919"/>
        </p:xfrm>
        <a:graphic>
          <a:graphicData uri="http://schemas.openxmlformats.org/drawingml/2006/table">
            <a:tbl>
              <a:tblPr/>
              <a:tblGrid>
                <a:gridCol w="1313296">
                  <a:extLst>
                    <a:ext uri="{9D8B030D-6E8A-4147-A177-3AD203B41FA5}">
                      <a16:colId xmlns:a16="http://schemas.microsoft.com/office/drawing/2014/main" val="1501510775"/>
                    </a:ext>
                  </a:extLst>
                </a:gridCol>
                <a:gridCol w="700425">
                  <a:extLst>
                    <a:ext uri="{9D8B030D-6E8A-4147-A177-3AD203B41FA5}">
                      <a16:colId xmlns:a16="http://schemas.microsoft.com/office/drawing/2014/main" val="4097374904"/>
                    </a:ext>
                  </a:extLst>
                </a:gridCol>
                <a:gridCol w="700425">
                  <a:extLst>
                    <a:ext uri="{9D8B030D-6E8A-4147-A177-3AD203B41FA5}">
                      <a16:colId xmlns:a16="http://schemas.microsoft.com/office/drawing/2014/main" val="17799038"/>
                    </a:ext>
                  </a:extLst>
                </a:gridCol>
                <a:gridCol w="700425">
                  <a:extLst>
                    <a:ext uri="{9D8B030D-6E8A-4147-A177-3AD203B41FA5}">
                      <a16:colId xmlns:a16="http://schemas.microsoft.com/office/drawing/2014/main" val="2414991995"/>
                    </a:ext>
                  </a:extLst>
                </a:gridCol>
                <a:gridCol w="700425">
                  <a:extLst>
                    <a:ext uri="{9D8B030D-6E8A-4147-A177-3AD203B41FA5}">
                      <a16:colId xmlns:a16="http://schemas.microsoft.com/office/drawing/2014/main" val="4057775566"/>
                    </a:ext>
                  </a:extLst>
                </a:gridCol>
                <a:gridCol w="700425">
                  <a:extLst>
                    <a:ext uri="{9D8B030D-6E8A-4147-A177-3AD203B41FA5}">
                      <a16:colId xmlns:a16="http://schemas.microsoft.com/office/drawing/2014/main" val="1297316559"/>
                    </a:ext>
                  </a:extLst>
                </a:gridCol>
              </a:tblGrid>
              <a:tr h="190500">
                <a:tc gridSpan="6">
                  <a:txBody>
                    <a:bodyPr/>
                    <a:lstStyle/>
                    <a:p>
                      <a:pPr algn="ctr" rtl="0" fontAlgn="b"/>
                      <a:r>
                        <a:rPr lang="cs-CZ" sz="900" b="1" i="0" u="none" strike="noStrike" dirty="0">
                          <a:solidFill>
                            <a:schemeClr val="bg1"/>
                          </a:solidFill>
                          <a:effectLst/>
                          <a:latin typeface="Calibri" panose="020F0502020204030204" pitchFamily="34" charset="0"/>
                        </a:rPr>
                        <a:t>ČR</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1">
                        <a:lumMod val="75000"/>
                      </a:schemeClr>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33910138"/>
                  </a:ext>
                </a:extLst>
              </a:tr>
              <a:tr h="190500">
                <a:tc>
                  <a:txBody>
                    <a:bodyPr/>
                    <a:lstStyle/>
                    <a:p>
                      <a:pPr algn="ctr" rtl="0" fontAlgn="ctr"/>
                      <a:r>
                        <a:rPr lang="cs-CZ" sz="1000" b="1" i="0" u="none" strike="noStrike">
                          <a:solidFill>
                            <a:srgbClr val="FFFFFF"/>
                          </a:solidFill>
                          <a:effectLst/>
                          <a:latin typeface="Calibri" panose="020F0502020204030204" pitchFamily="34" charset="0"/>
                        </a:rPr>
                        <a:t>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dirty="0">
                          <a:solidFill>
                            <a:srgbClr val="FFFFFF"/>
                          </a:solidFill>
                          <a:effectLst/>
                          <a:latin typeface="Calibri" panose="020F0502020204030204" pitchFamily="34" charset="0"/>
                        </a:rPr>
                        <a:t>2000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a:solidFill>
                            <a:srgbClr val="FFFFFF"/>
                          </a:solidFill>
                          <a:effectLst/>
                          <a:latin typeface="Calibri" panose="020F0502020204030204" pitchFamily="34" charset="0"/>
                        </a:rPr>
                        <a:t>2005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a:solidFill>
                            <a:srgbClr val="FFFFFF"/>
                          </a:solidFill>
                          <a:effectLst/>
                          <a:latin typeface="Calibri" panose="020F0502020204030204" pitchFamily="34" charset="0"/>
                        </a:rPr>
                        <a:t>2010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a:solidFill>
                            <a:srgbClr val="FFFFFF"/>
                          </a:solidFill>
                          <a:effectLst/>
                          <a:latin typeface="Calibri" panose="020F0502020204030204" pitchFamily="34" charset="0"/>
                        </a:rPr>
                        <a:t>2015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a:solidFill>
                            <a:srgbClr val="FFFFFF"/>
                          </a:solidFill>
                          <a:effectLst/>
                          <a:latin typeface="Calibri" panose="020F0502020204030204" pitchFamily="34" charset="0"/>
                        </a:rPr>
                        <a:t>2018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3869023316"/>
                  </a:ext>
                </a:extLst>
              </a:tr>
              <a:tr h="190500">
                <a:tc>
                  <a:txBody>
                    <a:bodyPr/>
                    <a:lstStyle/>
                    <a:p>
                      <a:pPr algn="r" rtl="0" fontAlgn="b"/>
                      <a:r>
                        <a:rPr lang="cs-CZ" sz="1000" b="1" i="0" u="none" strike="noStrike" dirty="0">
                          <a:solidFill>
                            <a:srgbClr val="000000"/>
                          </a:solidFill>
                          <a:effectLst/>
                          <a:latin typeface="Calibri" panose="020F0502020204030204" pitchFamily="34" charset="0"/>
                        </a:rPr>
                        <a:t>do 37 t. t. (včetně)</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Calibri" panose="020F0502020204030204" pitchFamily="34" charset="0"/>
                        </a:rPr>
                        <a:t>9 326</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dirty="0">
                          <a:solidFill>
                            <a:srgbClr val="000000"/>
                          </a:solidFill>
                          <a:effectLst/>
                          <a:latin typeface="Calibri" panose="020F0502020204030204" pitchFamily="34" charset="0"/>
                        </a:rPr>
                        <a:t>11 670</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a:solidFill>
                            <a:srgbClr val="000000"/>
                          </a:solidFill>
                          <a:effectLst/>
                          <a:latin typeface="Calibri" panose="020F0502020204030204" pitchFamily="34" charset="0"/>
                        </a:rPr>
                        <a:t>16 100</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a:solidFill>
                            <a:srgbClr val="000000"/>
                          </a:solidFill>
                          <a:effectLst/>
                          <a:latin typeface="Calibri" panose="020F0502020204030204" pitchFamily="34" charset="0"/>
                        </a:rPr>
                        <a:t>14 164</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0" i="0" u="none" strike="noStrike">
                          <a:solidFill>
                            <a:srgbClr val="000000"/>
                          </a:solidFill>
                          <a:effectLst/>
                          <a:latin typeface="Calibri" panose="020F0502020204030204" pitchFamily="34" charset="0"/>
                        </a:rPr>
                        <a:t>13 973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374695961"/>
                  </a:ext>
                </a:extLst>
              </a:tr>
              <a:tr h="289117">
                <a:tc>
                  <a:txBody>
                    <a:bodyPr/>
                    <a:lstStyle/>
                    <a:p>
                      <a:pPr algn="r" rtl="0" fontAlgn="b"/>
                      <a:r>
                        <a:rPr lang="cs-CZ" sz="1000" b="1" i="0" u="none" strike="noStrike">
                          <a:solidFill>
                            <a:srgbClr val="000000"/>
                          </a:solidFill>
                          <a:effectLst/>
                          <a:latin typeface="Calibri" panose="020F0502020204030204" pitchFamily="34" charset="0"/>
                        </a:rPr>
                        <a:t>do 37 t. t.  v procentech</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Calibri" panose="020F0502020204030204" pitchFamily="34" charset="0"/>
                        </a:rPr>
                        <a:t>10,3 %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Calibri" panose="020F0502020204030204" pitchFamily="34" charset="0"/>
                        </a:rPr>
                        <a:t>11,4 %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Calibri" panose="020F0502020204030204" pitchFamily="34" charset="0"/>
                        </a:rPr>
                        <a:t>13,7 %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Calibri" panose="020F0502020204030204" pitchFamily="34" charset="0"/>
                        </a:rPr>
                        <a:t>12,8 %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rtl="0" fontAlgn="b"/>
                      <a:r>
                        <a:rPr lang="cs-CZ" sz="1000" b="0" i="0" u="none" strike="noStrike" dirty="0">
                          <a:solidFill>
                            <a:srgbClr val="000000"/>
                          </a:solidFill>
                          <a:effectLst/>
                          <a:latin typeface="Calibri" panose="020F0502020204030204" pitchFamily="34" charset="0"/>
                        </a:rPr>
                        <a:t>12,3 %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342594734"/>
                  </a:ext>
                </a:extLst>
              </a:tr>
              <a:tr h="190500">
                <a:tc>
                  <a:txBody>
                    <a:bodyPr/>
                    <a:lstStyle/>
                    <a:p>
                      <a:pPr algn="r" rtl="0" fontAlgn="b"/>
                      <a:r>
                        <a:rPr lang="cs-CZ" sz="1000" b="1" i="0" u="none" strike="noStrike" dirty="0">
                          <a:solidFill>
                            <a:srgbClr val="000000"/>
                          </a:solidFill>
                          <a:effectLst/>
                          <a:latin typeface="Calibri" panose="020F0502020204030204" pitchFamily="34" charset="0"/>
                        </a:rPr>
                        <a:t> živě narození celkem</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1" i="0" u="none" strike="noStrike" dirty="0">
                          <a:solidFill>
                            <a:srgbClr val="000000"/>
                          </a:solidFill>
                          <a:effectLst/>
                          <a:latin typeface="Calibri" panose="020F0502020204030204" pitchFamily="34" charset="0"/>
                        </a:rPr>
                        <a:t>90 910</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1" i="0" u="none" strike="noStrike" dirty="0">
                          <a:solidFill>
                            <a:srgbClr val="000000"/>
                          </a:solidFill>
                          <a:effectLst/>
                          <a:latin typeface="Calibri" panose="020F0502020204030204" pitchFamily="34" charset="0"/>
                        </a:rPr>
                        <a:t>102 211</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1" i="0" u="none" strike="noStrike" dirty="0">
                          <a:solidFill>
                            <a:srgbClr val="000000"/>
                          </a:solidFill>
                          <a:effectLst/>
                          <a:latin typeface="Calibri" panose="020F0502020204030204" pitchFamily="34" charset="0"/>
                        </a:rPr>
                        <a:t>117 153</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1" i="0" u="none" strike="noStrike" dirty="0">
                          <a:solidFill>
                            <a:srgbClr val="000000"/>
                          </a:solidFill>
                          <a:effectLst/>
                          <a:latin typeface="Calibri" panose="020F0502020204030204" pitchFamily="34" charset="0"/>
                        </a:rPr>
                        <a:t>110 764</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rtl="0" fontAlgn="b"/>
                      <a:r>
                        <a:rPr lang="cs-CZ" sz="1000" b="1" i="0" u="none" strike="noStrike" dirty="0">
                          <a:solidFill>
                            <a:srgbClr val="000000"/>
                          </a:solidFill>
                          <a:effectLst/>
                          <a:latin typeface="Calibri" panose="020F0502020204030204" pitchFamily="34" charset="0"/>
                        </a:rPr>
                        <a:t>114 036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1906435975"/>
                  </a:ext>
                </a:extLst>
              </a:tr>
              <a:tr h="190500">
                <a:tc gridSpan="6">
                  <a:txBody>
                    <a:bodyPr/>
                    <a:lstStyle/>
                    <a:p>
                      <a:pPr algn="ctr" rtl="0" fontAlgn="b"/>
                      <a:r>
                        <a:rPr lang="cs-CZ" sz="900" b="1" i="0" u="none" strike="noStrike" dirty="0">
                          <a:solidFill>
                            <a:schemeClr val="bg1"/>
                          </a:solidFill>
                          <a:effectLst/>
                          <a:latin typeface="Calibri" panose="020F0502020204030204" pitchFamily="34" charset="0"/>
                        </a:rPr>
                        <a:t>Královehradecký kraj</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1">
                        <a:lumMod val="75000"/>
                      </a:schemeClr>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779543006"/>
                  </a:ext>
                </a:extLst>
              </a:tr>
              <a:tr h="190500">
                <a:tc>
                  <a:txBody>
                    <a:bodyPr/>
                    <a:lstStyle/>
                    <a:p>
                      <a:pPr algn="r" rtl="0" fontAlgn="ctr"/>
                      <a:r>
                        <a:rPr lang="cs-CZ" sz="1000" b="1" i="0" u="none" strike="noStrike">
                          <a:solidFill>
                            <a:srgbClr val="FFFFFF"/>
                          </a:solidFill>
                          <a:effectLst/>
                          <a:latin typeface="Calibri" panose="020F0502020204030204" pitchFamily="34" charset="0"/>
                        </a:rPr>
                        <a:t>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dirty="0">
                          <a:solidFill>
                            <a:srgbClr val="FFFFFF"/>
                          </a:solidFill>
                          <a:effectLst/>
                          <a:latin typeface="Calibri" panose="020F0502020204030204" pitchFamily="34" charset="0"/>
                        </a:rPr>
                        <a:t>2000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dirty="0">
                          <a:solidFill>
                            <a:srgbClr val="FFFFFF"/>
                          </a:solidFill>
                          <a:effectLst/>
                          <a:latin typeface="Calibri" panose="020F0502020204030204" pitchFamily="34" charset="0"/>
                        </a:rPr>
                        <a:t>2005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dirty="0">
                          <a:solidFill>
                            <a:srgbClr val="FFFFFF"/>
                          </a:solidFill>
                          <a:effectLst/>
                          <a:latin typeface="Calibri" panose="020F0502020204030204" pitchFamily="34" charset="0"/>
                        </a:rPr>
                        <a:t>2010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dirty="0">
                          <a:solidFill>
                            <a:srgbClr val="FFFFFF"/>
                          </a:solidFill>
                          <a:effectLst/>
                          <a:latin typeface="Calibri" panose="020F0502020204030204" pitchFamily="34" charset="0"/>
                        </a:rPr>
                        <a:t>2015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cs-CZ" sz="1000" b="1" i="0" u="none" strike="noStrike" dirty="0">
                          <a:solidFill>
                            <a:srgbClr val="FFFFFF"/>
                          </a:solidFill>
                          <a:effectLst/>
                          <a:latin typeface="Calibri" panose="020F0502020204030204" pitchFamily="34" charset="0"/>
                        </a:rPr>
                        <a:t>2018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3720912964"/>
                  </a:ext>
                </a:extLst>
              </a:tr>
              <a:tr h="190500">
                <a:tc>
                  <a:txBody>
                    <a:bodyPr/>
                    <a:lstStyle/>
                    <a:p>
                      <a:pPr algn="r" rtl="0" fontAlgn="b"/>
                      <a:r>
                        <a:rPr lang="cs-CZ" sz="1000" b="1" i="0" u="none" strike="noStrike" dirty="0">
                          <a:solidFill>
                            <a:srgbClr val="000000"/>
                          </a:solidFill>
                          <a:effectLst/>
                          <a:latin typeface="Calibri" panose="020F0502020204030204" pitchFamily="34" charset="0"/>
                        </a:rPr>
                        <a:t>do 37 t. t. (včetně)</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0" i="0" u="none" strike="noStrike" dirty="0">
                          <a:solidFill>
                            <a:srgbClr val="000000"/>
                          </a:solidFill>
                          <a:effectLst/>
                          <a:latin typeface="Calibri" panose="020F0502020204030204" pitchFamily="34" charset="0"/>
                        </a:rPr>
                        <a:t>414</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0" i="0" u="none" strike="noStrike" dirty="0">
                          <a:solidFill>
                            <a:srgbClr val="000000"/>
                          </a:solidFill>
                          <a:effectLst/>
                          <a:latin typeface="Calibri" panose="020F0502020204030204" pitchFamily="34" charset="0"/>
                        </a:rPr>
                        <a:t>544</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0" i="0" u="none" strike="noStrike">
                          <a:solidFill>
                            <a:srgbClr val="000000"/>
                          </a:solidFill>
                          <a:effectLst/>
                          <a:latin typeface="Calibri" panose="020F0502020204030204" pitchFamily="34" charset="0"/>
                        </a:rPr>
                        <a:t>785</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0" i="0" u="none" strike="noStrike">
                          <a:solidFill>
                            <a:srgbClr val="000000"/>
                          </a:solidFill>
                          <a:effectLst/>
                          <a:latin typeface="Calibri" panose="020F0502020204030204" pitchFamily="34" charset="0"/>
                        </a:rPr>
                        <a:t>707</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0" i="0" u="none" strike="noStrike" dirty="0">
                          <a:solidFill>
                            <a:srgbClr val="000000"/>
                          </a:solidFill>
                          <a:effectLst/>
                          <a:latin typeface="Calibri" panose="020F0502020204030204" pitchFamily="34" charset="0"/>
                        </a:rPr>
                        <a:t>685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3726420363"/>
                  </a:ext>
                </a:extLst>
              </a:tr>
              <a:tr h="282802">
                <a:tc>
                  <a:txBody>
                    <a:bodyPr/>
                    <a:lstStyle/>
                    <a:p>
                      <a:pPr algn="r" rtl="0" fontAlgn="b"/>
                      <a:r>
                        <a:rPr lang="cs-CZ" sz="1000" b="1" i="0" u="none" strike="noStrike" dirty="0">
                          <a:solidFill>
                            <a:srgbClr val="000000"/>
                          </a:solidFill>
                          <a:effectLst/>
                          <a:latin typeface="Calibri" panose="020F0502020204030204" pitchFamily="34" charset="0"/>
                        </a:rPr>
                        <a:t>do 37 t. t.  v procentech</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Calibri" panose="020F0502020204030204" pitchFamily="34" charset="0"/>
                        </a:rPr>
                        <a:t>8,3 %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Calibri" panose="020F0502020204030204" pitchFamily="34" charset="0"/>
                        </a:rPr>
                        <a:t>10,1 %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Calibri" panose="020F0502020204030204" pitchFamily="34" charset="0"/>
                        </a:rPr>
                        <a:t>13,0 %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Calibri" panose="020F0502020204030204" pitchFamily="34" charset="0"/>
                        </a:rPr>
                        <a:t>12,7 %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cs-CZ" sz="1000" b="0" i="0" u="none" strike="noStrike" dirty="0">
                          <a:solidFill>
                            <a:srgbClr val="000000"/>
                          </a:solidFill>
                          <a:effectLst/>
                          <a:latin typeface="Calibri" panose="020F0502020204030204" pitchFamily="34" charset="0"/>
                        </a:rPr>
                        <a:t>12,1 %</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545297546"/>
                  </a:ext>
                </a:extLst>
              </a:tr>
              <a:tr h="190500">
                <a:tc>
                  <a:txBody>
                    <a:bodyPr/>
                    <a:lstStyle/>
                    <a:p>
                      <a:pPr algn="r" rtl="0" fontAlgn="b"/>
                      <a:r>
                        <a:rPr lang="cs-CZ" sz="1000" b="1" i="0" u="none" strike="noStrike" dirty="0">
                          <a:solidFill>
                            <a:srgbClr val="000000"/>
                          </a:solidFill>
                          <a:effectLst/>
                          <a:latin typeface="Calibri" panose="020F0502020204030204" pitchFamily="34" charset="0"/>
                        </a:rPr>
                        <a:t>živě narození celkem</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1" i="0" u="none" strike="noStrike" dirty="0">
                          <a:solidFill>
                            <a:srgbClr val="000000"/>
                          </a:solidFill>
                          <a:effectLst/>
                          <a:latin typeface="Calibri" panose="020F0502020204030204" pitchFamily="34" charset="0"/>
                        </a:rPr>
                        <a:t>4 969</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1" i="0" u="none" strike="noStrike" dirty="0">
                          <a:solidFill>
                            <a:srgbClr val="000000"/>
                          </a:solidFill>
                          <a:effectLst/>
                          <a:latin typeface="Calibri" panose="020F0502020204030204" pitchFamily="34" charset="0"/>
                        </a:rPr>
                        <a:t>5 405</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1" i="0" u="none" strike="noStrike" dirty="0">
                          <a:solidFill>
                            <a:srgbClr val="000000"/>
                          </a:solidFill>
                          <a:effectLst/>
                          <a:latin typeface="Calibri" panose="020F0502020204030204" pitchFamily="34" charset="0"/>
                        </a:rPr>
                        <a:t>6 021</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1" i="0" u="none" strike="noStrike" dirty="0">
                          <a:solidFill>
                            <a:srgbClr val="000000"/>
                          </a:solidFill>
                          <a:effectLst/>
                          <a:latin typeface="Calibri" panose="020F0502020204030204" pitchFamily="34" charset="0"/>
                        </a:rPr>
                        <a:t>5 582</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tc>
                  <a:txBody>
                    <a:bodyPr/>
                    <a:lstStyle/>
                    <a:p>
                      <a:pPr algn="r" fontAlgn="b"/>
                      <a:r>
                        <a:rPr lang="cs-CZ" sz="1000" b="1" i="0" u="none" strike="noStrike" dirty="0">
                          <a:solidFill>
                            <a:srgbClr val="000000"/>
                          </a:solidFill>
                          <a:effectLst/>
                          <a:latin typeface="Calibri" panose="020F0502020204030204" pitchFamily="34" charset="0"/>
                        </a:rPr>
                        <a:t>5 677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F2FF"/>
                    </a:solidFill>
                  </a:tcPr>
                </a:tc>
                <a:extLst>
                  <a:ext uri="{0D108BD9-81ED-4DB2-BD59-A6C34878D82A}">
                    <a16:rowId xmlns:a16="http://schemas.microsoft.com/office/drawing/2014/main" val="4188824395"/>
                  </a:ext>
                </a:extLst>
              </a:tr>
            </a:tbl>
          </a:graphicData>
        </a:graphic>
      </p:graphicFrame>
      <p:graphicFrame>
        <p:nvGraphicFramePr>
          <p:cNvPr id="20" name="Graf 19">
            <a:extLst>
              <a:ext uri="{FF2B5EF4-FFF2-40B4-BE49-F238E27FC236}">
                <a16:creationId xmlns:a16="http://schemas.microsoft.com/office/drawing/2014/main" id="{E5FEC6AF-48FB-4F15-B53B-D910A954AA11}"/>
              </a:ext>
            </a:extLst>
          </p:cNvPr>
          <p:cNvGraphicFramePr>
            <a:graphicFrameLocks/>
          </p:cNvGraphicFramePr>
          <p:nvPr>
            <p:extLst>
              <p:ext uri="{D42A27DB-BD31-4B8C-83A1-F6EECF244321}">
                <p14:modId xmlns:p14="http://schemas.microsoft.com/office/powerpoint/2010/main" val="34210170"/>
              </p:ext>
            </p:extLst>
          </p:nvPr>
        </p:nvGraphicFramePr>
        <p:xfrm>
          <a:off x="98966" y="3750072"/>
          <a:ext cx="6694521" cy="25232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94522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1733" y="564405"/>
            <a:ext cx="2905732" cy="307777"/>
          </a:xfrm>
          <a:prstGeom prst="rect">
            <a:avLst/>
          </a:prstGeom>
          <a:noFill/>
        </p:spPr>
        <p:txBody>
          <a:bodyPr wrap="none" rtlCol="0">
            <a:spAutoFit/>
          </a:bodyPr>
          <a:lstStyle/>
          <a:p>
            <a:r>
              <a:rPr lang="cs-CZ" sz="1400" b="1" dirty="0"/>
              <a:t>Zdroj: </a:t>
            </a:r>
            <a:r>
              <a:rPr lang="cs-CZ" sz="1400" dirty="0"/>
              <a:t>ÚZIS ČR – NRRZ – Novorozenec</a:t>
            </a:r>
            <a:endParaRPr lang="en-US" sz="1400" dirty="0"/>
          </a:p>
        </p:txBody>
      </p:sp>
      <p:sp>
        <p:nvSpPr>
          <p:cNvPr id="2" name="TextovéPole 1"/>
          <p:cNvSpPr txBox="1"/>
          <p:nvPr/>
        </p:nvSpPr>
        <p:spPr>
          <a:xfrm>
            <a:off x="7405001" y="872182"/>
            <a:ext cx="4484950" cy="2677656"/>
          </a:xfrm>
          <a:prstGeom prst="rect">
            <a:avLst/>
          </a:prstGeom>
          <a:noFill/>
        </p:spPr>
        <p:txBody>
          <a:bodyPr wrap="square" rtlCol="0">
            <a:spAutoFit/>
          </a:bodyPr>
          <a:lstStyle/>
          <a:p>
            <a:r>
              <a:rPr lang="cs-CZ" sz="1400" dirty="0"/>
              <a:t>Stejně jako porodní hmotnost, i gestační stáří je ukazatelem porodní zralosti. Příčin nárůstu počtu dětí narozených před 38. týdnem těhotenství (nedonošených) je celá řada. Narůstá počet dětí narozených po umělém oplodnění, zvyšuje se průměrný věk matek, přičemž starší ženy mívají vyšší riziko předčasného porodu. S rostoucí úrovní péče o matku a předčasně narozené děti se také častěji podaří zachránit děti narozené ve 26. týdnu těhotenství i dříve. Za bezpochyby pozitivní jev lze opět považovat koncentraci porodů nedonošených dětí do specializovaných perinatologických a intermediárních center.</a:t>
            </a:r>
          </a:p>
          <a:p>
            <a:endParaRPr lang="cs-CZ" sz="1400" dirty="0"/>
          </a:p>
        </p:txBody>
      </p:sp>
      <p:sp>
        <p:nvSpPr>
          <p:cNvPr id="11" name="TextBox 7">
            <a:extLst>
              <a:ext uri="{FF2B5EF4-FFF2-40B4-BE49-F238E27FC236}">
                <a16:creationId xmlns:a16="http://schemas.microsoft.com/office/drawing/2014/main" id="{ADA30A54-B970-4939-A516-F862620236BE}"/>
              </a:ext>
            </a:extLst>
          </p:cNvPr>
          <p:cNvSpPr txBox="1"/>
          <p:nvPr/>
        </p:nvSpPr>
        <p:spPr>
          <a:xfrm>
            <a:off x="0" y="893040"/>
            <a:ext cx="7206932" cy="326634"/>
          </a:xfrm>
          <a:prstGeom prst="rect">
            <a:avLst/>
          </a:prstGeom>
          <a:noFill/>
          <a:ln>
            <a:noFill/>
          </a:ln>
        </p:spPr>
        <p:txBody>
          <a:bodyPr wrap="none" rtlCol="0">
            <a:noAutofit/>
          </a:bodyPr>
          <a:lstStyle/>
          <a:p>
            <a:r>
              <a:rPr lang="cs-CZ" sz="1400" b="1" dirty="0"/>
              <a:t>Živě narození podle gestačního stáří a místa porodu v roce </a:t>
            </a:r>
            <a:r>
              <a:rPr lang="cs-CZ" sz="1400" b="1" dirty="0" smtClean="0"/>
              <a:t>2018: </a:t>
            </a:r>
            <a:r>
              <a:rPr lang="cs-CZ" sz="1400" b="1" dirty="0"/>
              <a:t>ČR</a:t>
            </a:r>
            <a:endParaRPr lang="en-US" sz="1400" b="1" dirty="0"/>
          </a:p>
        </p:txBody>
      </p:sp>
      <p:sp>
        <p:nvSpPr>
          <p:cNvPr id="3" name="Title 2"/>
          <p:cNvSpPr>
            <a:spLocks noGrp="1"/>
          </p:cNvSpPr>
          <p:nvPr>
            <p:ph type="title"/>
          </p:nvPr>
        </p:nvSpPr>
        <p:spPr/>
        <p:txBody>
          <a:bodyPr>
            <a:normAutofit/>
          </a:bodyPr>
          <a:lstStyle/>
          <a:p>
            <a:r>
              <a:rPr lang="cs-CZ" sz="2800" dirty="0"/>
              <a:t>Živě narození dle </a:t>
            </a:r>
            <a:r>
              <a:rPr lang="en-US" sz="2800" dirty="0" err="1"/>
              <a:t>gestačního</a:t>
            </a:r>
            <a:r>
              <a:rPr lang="en-US" sz="2800" dirty="0"/>
              <a:t> </a:t>
            </a:r>
            <a:r>
              <a:rPr lang="en-US" sz="2800" dirty="0" err="1"/>
              <a:t>stáří</a:t>
            </a:r>
            <a:r>
              <a:rPr lang="cs-CZ" sz="2800" dirty="0"/>
              <a:t> a místa porodu </a:t>
            </a:r>
            <a:endParaRPr lang="en-US" sz="2800" dirty="0"/>
          </a:p>
        </p:txBody>
      </p:sp>
      <p:graphicFrame>
        <p:nvGraphicFramePr>
          <p:cNvPr id="12" name="Graf 11">
            <a:extLst>
              <a:ext uri="{FF2B5EF4-FFF2-40B4-BE49-F238E27FC236}">
                <a16:creationId xmlns:a16="http://schemas.microsoft.com/office/drawing/2014/main" id="{00000000-0008-0000-0300-000004000000}"/>
              </a:ext>
            </a:extLst>
          </p:cNvPr>
          <p:cNvGraphicFramePr>
            <a:graphicFrameLocks/>
          </p:cNvGraphicFramePr>
          <p:nvPr>
            <p:extLst>
              <p:ext uri="{D42A27DB-BD31-4B8C-83A1-F6EECF244321}">
                <p14:modId xmlns:p14="http://schemas.microsoft.com/office/powerpoint/2010/main" val="3494221660"/>
              </p:ext>
            </p:extLst>
          </p:nvPr>
        </p:nvGraphicFramePr>
        <p:xfrm>
          <a:off x="34361" y="1028608"/>
          <a:ext cx="7138210" cy="258875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7">
            <a:extLst>
              <a:ext uri="{FF2B5EF4-FFF2-40B4-BE49-F238E27FC236}">
                <a16:creationId xmlns:a16="http://schemas.microsoft.com/office/drawing/2014/main" id="{4E680BDD-7935-4073-9148-D46ABEA76A18}"/>
              </a:ext>
            </a:extLst>
          </p:cNvPr>
          <p:cNvSpPr txBox="1"/>
          <p:nvPr/>
        </p:nvSpPr>
        <p:spPr>
          <a:xfrm>
            <a:off x="7867135" y="3574706"/>
            <a:ext cx="8001582" cy="289794"/>
          </a:xfrm>
          <a:prstGeom prst="rect">
            <a:avLst/>
          </a:prstGeom>
          <a:noFill/>
          <a:ln>
            <a:noFill/>
          </a:ln>
        </p:spPr>
        <p:txBody>
          <a:bodyPr wrap="none" rtlCol="0">
            <a:noAutofit/>
          </a:bodyPr>
          <a:lstStyle/>
          <a:p>
            <a:r>
              <a:rPr lang="cs-CZ" sz="1400" b="1" dirty="0"/>
              <a:t>Živě narození před 38. týdnem těhotenství</a:t>
            </a:r>
          </a:p>
          <a:p>
            <a:r>
              <a:rPr lang="cs-CZ" sz="1400" b="1" dirty="0"/>
              <a:t>podle místa porodu pro ČR v letech 2000-2018</a:t>
            </a:r>
            <a:endParaRPr lang="en-US" sz="1400" b="1" dirty="0"/>
          </a:p>
        </p:txBody>
      </p:sp>
      <p:graphicFrame>
        <p:nvGraphicFramePr>
          <p:cNvPr id="14" name="Graf 13">
            <a:extLst>
              <a:ext uri="{FF2B5EF4-FFF2-40B4-BE49-F238E27FC236}">
                <a16:creationId xmlns:a16="http://schemas.microsoft.com/office/drawing/2014/main" id="{E1872DB2-D518-48AE-83CD-4AFDDBBBFABA}"/>
              </a:ext>
            </a:extLst>
          </p:cNvPr>
          <p:cNvGraphicFramePr>
            <a:graphicFrameLocks/>
          </p:cNvGraphicFramePr>
          <p:nvPr/>
        </p:nvGraphicFramePr>
        <p:xfrm>
          <a:off x="7405001" y="4067691"/>
          <a:ext cx="4786999" cy="250498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7">
            <a:extLst>
              <a:ext uri="{FF2B5EF4-FFF2-40B4-BE49-F238E27FC236}">
                <a16:creationId xmlns:a16="http://schemas.microsoft.com/office/drawing/2014/main" id="{27213E00-8A9E-4E5B-BBD0-F9485321A8A4}"/>
              </a:ext>
            </a:extLst>
          </p:cNvPr>
          <p:cNvSpPr txBox="1"/>
          <p:nvPr/>
        </p:nvSpPr>
        <p:spPr>
          <a:xfrm>
            <a:off x="59997" y="3454046"/>
            <a:ext cx="7206932" cy="326634"/>
          </a:xfrm>
          <a:prstGeom prst="rect">
            <a:avLst/>
          </a:prstGeom>
          <a:noFill/>
          <a:ln>
            <a:noFill/>
          </a:ln>
        </p:spPr>
        <p:txBody>
          <a:bodyPr wrap="none" rtlCol="0">
            <a:noAutofit/>
          </a:bodyPr>
          <a:lstStyle/>
          <a:p>
            <a:r>
              <a:rPr lang="cs-CZ" sz="1400" b="1" dirty="0"/>
              <a:t>Živě narození podle gestačního stáří a místa porodu v roce </a:t>
            </a:r>
            <a:r>
              <a:rPr lang="cs-CZ" sz="1400" b="1" dirty="0" smtClean="0"/>
              <a:t>2018: </a:t>
            </a:r>
            <a:r>
              <a:rPr lang="cs-CZ" sz="1400" b="1" dirty="0"/>
              <a:t>HKK</a:t>
            </a:r>
            <a:endParaRPr lang="en-US" sz="1400" b="1" dirty="0">
              <a:highlight>
                <a:srgbClr val="FFFF00"/>
              </a:highlight>
            </a:endParaRPr>
          </a:p>
        </p:txBody>
      </p:sp>
      <p:graphicFrame>
        <p:nvGraphicFramePr>
          <p:cNvPr id="16" name="Graf 15">
            <a:extLst>
              <a:ext uri="{FF2B5EF4-FFF2-40B4-BE49-F238E27FC236}">
                <a16:creationId xmlns:a16="http://schemas.microsoft.com/office/drawing/2014/main" id="{8549E07E-5056-49D7-9C04-02141590169D}"/>
              </a:ext>
            </a:extLst>
          </p:cNvPr>
          <p:cNvGraphicFramePr>
            <a:graphicFrameLocks/>
          </p:cNvGraphicFramePr>
          <p:nvPr>
            <p:extLst>
              <p:ext uri="{D42A27DB-BD31-4B8C-83A1-F6EECF244321}">
                <p14:modId xmlns:p14="http://schemas.microsoft.com/office/powerpoint/2010/main" val="3327754316"/>
              </p:ext>
            </p:extLst>
          </p:nvPr>
        </p:nvGraphicFramePr>
        <p:xfrm>
          <a:off x="-59997" y="3531065"/>
          <a:ext cx="7206932" cy="30967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70844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3">
            <a:extLst>
              <a:ext uri="{FF2B5EF4-FFF2-40B4-BE49-F238E27FC236}">
                <a16:creationId xmlns:a16="http://schemas.microsoft.com/office/drawing/2014/main" id="{1F5E136F-D7D3-41B6-A788-D18691E07EDB}"/>
              </a:ext>
            </a:extLst>
          </p:cNvPr>
          <p:cNvGrpSpPr/>
          <p:nvPr/>
        </p:nvGrpSpPr>
        <p:grpSpPr>
          <a:xfrm>
            <a:off x="10134165" y="98024"/>
            <a:ext cx="2018923" cy="686726"/>
            <a:chOff x="9868966" y="545145"/>
            <a:chExt cx="1621130" cy="561419"/>
          </a:xfrm>
        </p:grpSpPr>
        <p:sp>
          <p:nvSpPr>
            <p:cNvPr id="18" name="Rectangle 15">
              <a:extLst>
                <a:ext uri="{FF2B5EF4-FFF2-40B4-BE49-F238E27FC236}">
                  <a16:creationId xmlns:a16="http://schemas.microsoft.com/office/drawing/2014/main" id="{A8E32462-D2D1-4BE7-AEDE-C5E02908B67C}"/>
                </a:ext>
              </a:extLst>
            </p:cNvPr>
            <p:cNvSpPr/>
            <p:nvPr/>
          </p:nvSpPr>
          <p:spPr>
            <a:xfrm>
              <a:off x="9868966" y="545145"/>
              <a:ext cx="1474258" cy="56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Vlajka CR">
              <a:extLst>
                <a:ext uri="{FF2B5EF4-FFF2-40B4-BE49-F238E27FC236}">
                  <a16:creationId xmlns:a16="http://schemas.microsoft.com/office/drawing/2014/main" id="{2055DF78-EA1C-475B-87F3-2A4B25461C20}"/>
                </a:ext>
              </a:extLst>
            </p:cNvPr>
            <p:cNvPicPr>
              <a:picLocks noChangeArrowheads="1"/>
            </p:cNvPicPr>
            <p:nvPr>
              <p:custDataLst>
                <p:tags r:id="rId1"/>
              </p:custDataLst>
            </p:nvPr>
          </p:nvPicPr>
          <p:blipFill>
            <a:blip r:embed="rId3" cstate="print">
              <a:extLst>
                <a:ext uri="{28A0092B-C50C-407E-A947-70E740481C1C}">
                  <a14:useLocalDpi xmlns:a14="http://schemas.microsoft.com/office/drawing/2010/main"/>
                </a:ext>
              </a:extLst>
            </a:blip>
            <a:srcRect/>
            <a:stretch>
              <a:fillRect/>
            </a:stretch>
          </p:blipFill>
          <p:spPr bwMode="gray">
            <a:xfrm>
              <a:off x="10803224" y="545145"/>
              <a:ext cx="54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7">
              <a:extLst>
                <a:ext uri="{FF2B5EF4-FFF2-40B4-BE49-F238E27FC236}">
                  <a16:creationId xmlns:a16="http://schemas.microsoft.com/office/drawing/2014/main" id="{40DB1B16-97C4-4BFF-925E-9F8DA03F4C6E}"/>
                </a:ext>
              </a:extLst>
            </p:cNvPr>
            <p:cNvSpPr/>
            <p:nvPr/>
          </p:nvSpPr>
          <p:spPr>
            <a:xfrm>
              <a:off x="9868966" y="725145"/>
              <a:ext cx="1621130" cy="327102"/>
            </a:xfrm>
            <a:prstGeom prst="rect">
              <a:avLst/>
            </a:prstGeom>
          </p:spPr>
          <p:txBody>
            <a:bodyPr wrap="square">
              <a:spAutoFit/>
            </a:bodyPr>
            <a:lstStyle/>
            <a:p>
              <a:r>
                <a:rPr lang="cs-CZ" sz="1000" dirty="0" smtClean="0"/>
                <a:t> </a:t>
              </a:r>
              <a:endParaRPr lang="cs-CZ" sz="1000" dirty="0"/>
            </a:p>
            <a:p>
              <a:endParaRPr lang="en-US" sz="1000" dirty="0"/>
            </a:p>
          </p:txBody>
        </p:sp>
      </p:grpSp>
      <p:sp>
        <p:nvSpPr>
          <p:cNvPr id="7" name="TextBox 6"/>
          <p:cNvSpPr txBox="1"/>
          <p:nvPr/>
        </p:nvSpPr>
        <p:spPr>
          <a:xfrm>
            <a:off x="151683" y="592920"/>
            <a:ext cx="2957156" cy="307777"/>
          </a:xfrm>
          <a:prstGeom prst="rect">
            <a:avLst/>
          </a:prstGeom>
          <a:noFill/>
        </p:spPr>
        <p:txBody>
          <a:bodyPr wrap="none" rtlCol="0">
            <a:spAutoFit/>
          </a:bodyPr>
          <a:lstStyle/>
          <a:p>
            <a:r>
              <a:rPr lang="cs-CZ" sz="1400" b="1" dirty="0"/>
              <a:t>Zdroj: </a:t>
            </a:r>
            <a:r>
              <a:rPr lang="cs-CZ" sz="1400" dirty="0"/>
              <a:t>ÚZIS ČR – NRRZ – Vrozené vady</a:t>
            </a:r>
            <a:endParaRPr lang="en-US" sz="1400" dirty="0"/>
          </a:p>
        </p:txBody>
      </p:sp>
      <p:sp>
        <p:nvSpPr>
          <p:cNvPr id="3" name="Title 2"/>
          <p:cNvSpPr>
            <a:spLocks noGrp="1"/>
          </p:cNvSpPr>
          <p:nvPr>
            <p:ph type="title"/>
          </p:nvPr>
        </p:nvSpPr>
        <p:spPr>
          <a:xfrm>
            <a:off x="151683" y="115214"/>
            <a:ext cx="10515600" cy="631595"/>
          </a:xfrm>
        </p:spPr>
        <p:txBody>
          <a:bodyPr>
            <a:normAutofit/>
          </a:bodyPr>
          <a:lstStyle/>
          <a:p>
            <a:r>
              <a:rPr lang="cs-CZ" dirty="0"/>
              <a:t>Vrozené vady u živě narozených: vývoj v </a:t>
            </a:r>
            <a:r>
              <a:rPr lang="cs-CZ" dirty="0" smtClean="0"/>
              <a:t>čase: </a:t>
            </a:r>
            <a:r>
              <a:rPr lang="cs-CZ" dirty="0"/>
              <a:t>ČR</a:t>
            </a:r>
          </a:p>
        </p:txBody>
      </p:sp>
      <p:sp>
        <p:nvSpPr>
          <p:cNvPr id="13" name="Obdélník 12">
            <a:extLst>
              <a:ext uri="{FF2B5EF4-FFF2-40B4-BE49-F238E27FC236}">
                <a16:creationId xmlns:a16="http://schemas.microsoft.com/office/drawing/2014/main" id="{9EDCFBE4-FB94-49D2-9E62-61D8BEFA7E12}"/>
              </a:ext>
            </a:extLst>
          </p:cNvPr>
          <p:cNvSpPr/>
          <p:nvPr/>
        </p:nvSpPr>
        <p:spPr>
          <a:xfrm>
            <a:off x="234327" y="4717380"/>
            <a:ext cx="7071774" cy="1731243"/>
          </a:xfrm>
          <a:prstGeom prst="rect">
            <a:avLst/>
          </a:prstGeom>
        </p:spPr>
        <p:txBody>
          <a:bodyPr wrap="square">
            <a:spAutoFit/>
          </a:bodyPr>
          <a:lstStyle/>
          <a:p>
            <a:r>
              <a:rPr lang="cs-CZ" sz="1200" b="1" dirty="0"/>
              <a:t>Pozn.: </a:t>
            </a:r>
          </a:p>
          <a:p>
            <a:r>
              <a:rPr lang="cs-CZ" sz="1200" b="1" dirty="0"/>
              <a:t>Vrozené vady zjištěné do 1 roku života uváděné podle roku narození.</a:t>
            </a:r>
          </a:p>
          <a:p>
            <a:r>
              <a:rPr lang="cs-CZ" sz="1200" dirty="0"/>
              <a:t>Hlášení do NRVV zaznamenalo během vývoje značné výkyvy spojené se změnou metodiky registru. V průběhu let se měnil počet možných vrozených vad, které se do NRVV mohly zadávat. Od roku 1964 se zaznamenávalo pouze 36 vybraných VV a od roku 1975 již 60 VV. V období let 1994–1996 bylo možné pořizovat všechny VV, zařazené do XVII. kap. MKN-10, a to pouze u dětí do 15 let věku. Od roku 1997 lze do NRVV zadávat všechny vrozené vady i mimo XVII. kap. MKN-10. </a:t>
            </a:r>
            <a:r>
              <a:rPr lang="cs-CZ" sz="1200" b="1" dirty="0"/>
              <a:t>Od roku 2000</a:t>
            </a:r>
            <a:r>
              <a:rPr lang="cs-CZ" sz="1200" dirty="0"/>
              <a:t> jsou zahrnuti i živě narození s vrozenou vadou, za které nebylo odevzdáno Hlášení vrozené vady, ale </a:t>
            </a:r>
            <a:r>
              <a:rPr lang="cs-CZ" sz="1200" b="1" dirty="0"/>
              <a:t>vada byla uvedena na Zprávě o novorozenci</a:t>
            </a:r>
            <a:r>
              <a:rPr lang="cs-CZ" sz="1200" dirty="0"/>
              <a:t>. </a:t>
            </a:r>
          </a:p>
          <a:p>
            <a:endParaRPr lang="cs-CZ" sz="1050" dirty="0"/>
          </a:p>
        </p:txBody>
      </p:sp>
      <p:sp>
        <p:nvSpPr>
          <p:cNvPr id="14" name="Obdélník 13">
            <a:extLst>
              <a:ext uri="{FF2B5EF4-FFF2-40B4-BE49-F238E27FC236}">
                <a16:creationId xmlns:a16="http://schemas.microsoft.com/office/drawing/2014/main" id="{BE45F0FB-FDA6-454B-8847-DFD2D77DDE9A}"/>
              </a:ext>
            </a:extLst>
          </p:cNvPr>
          <p:cNvSpPr/>
          <p:nvPr/>
        </p:nvSpPr>
        <p:spPr>
          <a:xfrm>
            <a:off x="7306101" y="1149125"/>
            <a:ext cx="4508928" cy="4832092"/>
          </a:xfrm>
          <a:prstGeom prst="rect">
            <a:avLst/>
          </a:prstGeom>
        </p:spPr>
        <p:txBody>
          <a:bodyPr wrap="square">
            <a:spAutoFit/>
          </a:bodyPr>
          <a:lstStyle/>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Výskyt vrozených vad v populaci ČR lze v čase srovnatelně hodnotit od roku 2000, kdy jsou do registru dohlášeny vady z Hlášení o novorozenci. Vrozené vady se uvádějí za narozené, kterým byla vrozená vada diagnostikována do 1 roku života.</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dirty="0">
                <a:latin typeface="Calibri" panose="020F0502020204030204" pitchFamily="34" charset="0"/>
                <a:ea typeface="Calibri" panose="020F0502020204030204" pitchFamily="34" charset="0"/>
              </a:rPr>
              <a:t>Celková </a:t>
            </a:r>
            <a:r>
              <a:rPr lang="cs-CZ" sz="1400" b="1" dirty="0">
                <a:latin typeface="Calibri" panose="020F0502020204030204" pitchFamily="34" charset="0"/>
                <a:ea typeface="Calibri" panose="020F0502020204030204" pitchFamily="34" charset="0"/>
              </a:rPr>
              <a:t>incidence vrozených vad </a:t>
            </a:r>
            <a:r>
              <a:rPr lang="cs-CZ" sz="1400" dirty="0">
                <a:latin typeface="Calibri" panose="020F0502020204030204" pitchFamily="34" charset="0"/>
                <a:ea typeface="Calibri" panose="020F0502020204030204" pitchFamily="34" charset="0"/>
              </a:rPr>
              <a:t>se v posledních letech </a:t>
            </a:r>
            <a:r>
              <a:rPr lang="cs-CZ" sz="1400" b="1" dirty="0">
                <a:latin typeface="Calibri" panose="020F0502020204030204" pitchFamily="34" charset="0"/>
                <a:ea typeface="Calibri" panose="020F0502020204030204" pitchFamily="34" charset="0"/>
              </a:rPr>
              <a:t>výrazně nemění</a:t>
            </a:r>
            <a:r>
              <a:rPr lang="cs-CZ" sz="1400" dirty="0">
                <a:latin typeface="Calibri" panose="020F0502020204030204" pitchFamily="34" charset="0"/>
                <a:ea typeface="Calibri" panose="020F0502020204030204" pitchFamily="34" charset="0"/>
              </a:rPr>
              <a:t>. Mírné kolísání je způsobené kolísáním četnosti vybraných diagnóz. U některých diagnóz navíc dochází ke změně poměru mezi diagnózami prenatálně a postnatálně diagnostikovanými. Díky tomu se mění spektrum zastoupení závažných vrozených vad u narozených.</a:t>
            </a:r>
          </a:p>
          <a:p>
            <a:pPr>
              <a:spcAft>
                <a:spcPts val="0"/>
              </a:spcAft>
            </a:pPr>
            <a:endParaRPr lang="cs-CZ" sz="1400" dirty="0">
              <a:latin typeface="Calibri" panose="020F0502020204030204" pitchFamily="34" charset="0"/>
              <a:ea typeface="Calibri" panose="020F0502020204030204" pitchFamily="34" charset="0"/>
            </a:endParaRPr>
          </a:p>
          <a:p>
            <a:pPr>
              <a:spcAft>
                <a:spcPts val="0"/>
              </a:spcAft>
            </a:pPr>
            <a:r>
              <a:rPr lang="cs-CZ" sz="1400" b="1" dirty="0">
                <a:latin typeface="Calibri" panose="020F0502020204030204" pitchFamily="34" charset="0"/>
                <a:ea typeface="Calibri" panose="020F0502020204030204" pitchFamily="34" charset="0"/>
              </a:rPr>
              <a:t>Zvyšující se průměrný věk rodiček nepříznivě ovlivňuje</a:t>
            </a:r>
            <a:r>
              <a:rPr lang="cs-CZ" sz="1400" dirty="0">
                <a:latin typeface="Calibri" panose="020F0502020204030204" pitchFamily="34" charset="0"/>
                <a:ea typeface="Calibri" panose="020F0502020204030204" pitchFamily="34" charset="0"/>
              </a:rPr>
              <a:t> nejen reprodukční status ČR, ale předpokládá se, že také nepříznivě ovlivňuje </a:t>
            </a:r>
            <a:r>
              <a:rPr lang="cs-CZ" sz="1400" b="1" dirty="0">
                <a:latin typeface="Calibri" panose="020F0502020204030204" pitchFamily="34" charset="0"/>
                <a:ea typeface="Calibri" panose="020F0502020204030204" pitchFamily="34" charset="0"/>
              </a:rPr>
              <a:t>výskyt vrozených vad</a:t>
            </a:r>
            <a:r>
              <a:rPr lang="cs-CZ" sz="1400" dirty="0">
                <a:latin typeface="Calibri" panose="020F0502020204030204" pitchFamily="34" charset="0"/>
                <a:ea typeface="Calibri" panose="020F0502020204030204" pitchFamily="34" charset="0"/>
              </a:rPr>
              <a:t>. Vliv vyššího věku rodiček byl jednoznačně prokázán </a:t>
            </a:r>
            <a:r>
              <a:rPr lang="cs-CZ" sz="1400" b="1" dirty="0">
                <a:latin typeface="Calibri" panose="020F0502020204030204" pitchFamily="34" charset="0"/>
                <a:ea typeface="Calibri" panose="020F0502020204030204" pitchFamily="34" charset="0"/>
              </a:rPr>
              <a:t>u vrozených chromozomových aberací</a:t>
            </a:r>
            <a:r>
              <a:rPr lang="cs-CZ" sz="1400" dirty="0">
                <a:latin typeface="Calibri" panose="020F0502020204030204" pitchFamily="34" charset="0"/>
                <a:ea typeface="Calibri" panose="020F0502020204030204" pitchFamily="34" charset="0"/>
              </a:rPr>
              <a:t>. V případě jiných vrozených vad tento vliv nebyl jednoznačně prokázán, ale v některých případech ani vyloučen.</a:t>
            </a:r>
          </a:p>
        </p:txBody>
      </p:sp>
      <p:graphicFrame>
        <p:nvGraphicFramePr>
          <p:cNvPr id="9" name="Chart 2">
            <a:extLst>
              <a:ext uri="{FF2B5EF4-FFF2-40B4-BE49-F238E27FC236}">
                <a16:creationId xmlns:a16="http://schemas.microsoft.com/office/drawing/2014/main" id="{AE458745-7DDB-4811-91DD-466327BB171E}"/>
              </a:ext>
            </a:extLst>
          </p:cNvPr>
          <p:cNvGraphicFramePr>
            <a:graphicFrameLocks/>
          </p:cNvGraphicFramePr>
          <p:nvPr>
            <p:extLst>
              <p:ext uri="{D42A27DB-BD31-4B8C-83A1-F6EECF244321}">
                <p14:modId xmlns:p14="http://schemas.microsoft.com/office/powerpoint/2010/main" val="2718479510"/>
              </p:ext>
            </p:extLst>
          </p:nvPr>
        </p:nvGraphicFramePr>
        <p:xfrm>
          <a:off x="164592" y="986169"/>
          <a:ext cx="6702641" cy="38199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28850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PP">
    <a:dk1>
      <a:srgbClr val="3C3A62"/>
    </a:dk1>
    <a:lt1>
      <a:sysClr val="window" lastClr="FFFFFF"/>
    </a:lt1>
    <a:dk2>
      <a:srgbClr val="49305D"/>
    </a:dk2>
    <a:lt2>
      <a:srgbClr val="EEECE1"/>
    </a:lt2>
    <a:accent1>
      <a:srgbClr val="2D2B49"/>
    </a:accent1>
    <a:accent2>
      <a:srgbClr val="433356"/>
    </a:accent2>
    <a:accent3>
      <a:srgbClr val="68184F"/>
    </a:accent3>
    <a:accent4>
      <a:srgbClr val="7F7F7F"/>
    </a:accent4>
    <a:accent5>
      <a:srgbClr val="FFAC59"/>
    </a:accent5>
    <a:accent6>
      <a:srgbClr val="FFD85B"/>
    </a:accent6>
    <a:hlink>
      <a:srgbClr val="0000FF"/>
    </a:hlink>
    <a:folHlink>
      <a:srgbClr val="5F0060"/>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6.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7.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8.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9.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Z_2030">
    <a:dk1>
      <a:sysClr val="windowText" lastClr="000000"/>
    </a:dk1>
    <a:lt1>
      <a:sysClr val="window" lastClr="FFFFFF"/>
    </a:lt1>
    <a:dk2>
      <a:srgbClr val="44546A"/>
    </a:dk2>
    <a:lt2>
      <a:srgbClr val="E7E6E6"/>
    </a:lt2>
    <a:accent1>
      <a:srgbClr val="037BC1"/>
    </a:accent1>
    <a:accent2>
      <a:srgbClr val="8CC841"/>
    </a:accent2>
    <a:accent3>
      <a:srgbClr val="DA2128"/>
    </a:accent3>
    <a:accent4>
      <a:srgbClr val="C8C8C8"/>
    </a:accent4>
    <a:accent5>
      <a:srgbClr val="7F0506"/>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Vlastní 6">
    <a:dk1>
      <a:srgbClr val="000000"/>
    </a:dk1>
    <a:lt1>
      <a:sysClr val="window" lastClr="FFFFFF"/>
    </a:lt1>
    <a:dk2>
      <a:srgbClr val="000000"/>
    </a:dk2>
    <a:lt2>
      <a:srgbClr val="F2F2F2"/>
    </a:lt2>
    <a:accent1>
      <a:srgbClr val="E7B13D"/>
    </a:accent1>
    <a:accent2>
      <a:srgbClr val="3D67BC"/>
    </a:accent2>
    <a:accent3>
      <a:srgbClr val="274073"/>
    </a:accent3>
    <a:accent4>
      <a:srgbClr val="84848E"/>
    </a:accent4>
    <a:accent5>
      <a:srgbClr val="D8D8D8"/>
    </a:accent5>
    <a:accent6>
      <a:srgbClr val="DDDCE0"/>
    </a:accent6>
    <a:hlink>
      <a:srgbClr val="1919FF"/>
    </a:hlink>
    <a:folHlink>
      <a:srgbClr val="00005F"/>
    </a:folHlink>
  </a:clrScheme>
  <a:fontScheme name="Paliativní péče">
    <a:majorFont>
      <a:latin typeface="Calibri"/>
      <a:ea typeface=""/>
      <a:cs typeface=""/>
    </a:majorFont>
    <a:minorFont>
      <a:latin typeface="Calibr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8539</TotalTime>
  <Words>19660</Words>
  <Application>Microsoft Office PowerPoint</Application>
  <PresentationFormat>Širokoúhlá obrazovka</PresentationFormat>
  <Paragraphs>3933</Paragraphs>
  <Slides>107</Slides>
  <Notes>2</Notes>
  <HiddenSlides>0</HiddenSlides>
  <MMClips>0</MMClips>
  <ScaleCrop>false</ScaleCrop>
  <HeadingPairs>
    <vt:vector size="8" baseType="variant">
      <vt:variant>
        <vt:lpstr>Použitá písma</vt:lpstr>
      </vt:variant>
      <vt:variant>
        <vt:i4>8</vt:i4>
      </vt:variant>
      <vt:variant>
        <vt:lpstr>Motiv</vt:lpstr>
      </vt:variant>
      <vt:variant>
        <vt:i4>3</vt:i4>
      </vt:variant>
      <vt:variant>
        <vt:lpstr>Vložené servery OLE</vt:lpstr>
      </vt:variant>
      <vt:variant>
        <vt:i4>1</vt:i4>
      </vt:variant>
      <vt:variant>
        <vt:lpstr>Nadpisy snímků</vt:lpstr>
      </vt:variant>
      <vt:variant>
        <vt:i4>107</vt:i4>
      </vt:variant>
    </vt:vector>
  </HeadingPairs>
  <TitlesOfParts>
    <vt:vector size="119" baseType="lpstr">
      <vt:lpstr>Arial</vt:lpstr>
      <vt:lpstr>Arial Black</vt:lpstr>
      <vt:lpstr>Arial CE</vt:lpstr>
      <vt:lpstr>Calibri</vt:lpstr>
      <vt:lpstr>Calibri Light</vt:lpstr>
      <vt:lpstr>Century Schoolbook</vt:lpstr>
      <vt:lpstr>Times New Roman</vt:lpstr>
      <vt:lpstr>Wingdings</vt:lpstr>
      <vt:lpstr>Motiv Office</vt:lpstr>
      <vt:lpstr>1_Motiv Office</vt:lpstr>
      <vt:lpstr>2_Motiv Office</vt:lpstr>
      <vt:lpstr>Graf</vt:lpstr>
      <vt:lpstr>STRATEGICKÝ RÁMEC  ROZVOJE PÉČE O ZDRAVÍ V ČESKÉ REPUBLICE DO ROKU 2030</vt:lpstr>
      <vt:lpstr>„ZDRAVÍ 2030“ – analytická studie </vt:lpstr>
      <vt:lpstr>Národní zdravotnický informační systém (NZIS) – I.</vt:lpstr>
      <vt:lpstr>Národní zdravotnický informační systém (NZIS) – II.</vt:lpstr>
      <vt:lpstr>Zdroje demografických dat a ukazatelů zdravotního stavu populace</vt:lpstr>
      <vt:lpstr>Makroekonomické ukazatele a data o výdajích zdravotních pojišťoven</vt:lpstr>
      <vt:lpstr>Významné mezinárodní zdroje dat a informací </vt:lpstr>
      <vt:lpstr>„ZDRAVÍ 2030“ – analytická studie </vt:lpstr>
      <vt:lpstr>Obyvatelstvo podle pohlaví a věku </vt:lpstr>
      <vt:lpstr>Počet obyvatel a jeho vývoj v krajích ČR</vt:lpstr>
      <vt:lpstr>Počet obyvatel a jeho očekávaný vývoj v ČR a HKK </vt:lpstr>
      <vt:lpstr>Vývoj počtu obyvatel v Královehradeckém kraji </vt:lpstr>
      <vt:lpstr>Narození a zemřelí v HKK v letech 1961 - 2016</vt:lpstr>
      <vt:lpstr>Migrace obyvatel ČR dle území Čechy, Morava a Slezsko </vt:lpstr>
      <vt:lpstr>Migrace obyvatel ČR dle jednotlivých obcí </vt:lpstr>
      <vt:lpstr>Přistěhovalí a vystěhovalí v Královehradeckém kraji</vt:lpstr>
      <vt:lpstr>Trendy stárnutí české populace v projekci do roku 2050</vt:lpstr>
      <vt:lpstr>Domácnosti jednotlivců v obcích ČR</vt:lpstr>
      <vt:lpstr>Typy domácností a domácnosti jednotlivců</vt:lpstr>
      <vt:lpstr>Vývoj počtu dětí ve věku 0 – 14 let a seniorů ve věku 65+</vt:lpstr>
      <vt:lpstr>Obyvatelstvo nad 65 let věku: regionální srovnání</vt:lpstr>
      <vt:lpstr>Obyvatelstvo nad 65 let věku: Královehradecký kraj</vt:lpstr>
      <vt:lpstr>Stárnutí české populace dle indexu závislosti</vt:lpstr>
      <vt:lpstr>Index závislosti - projekce</vt:lpstr>
      <vt:lpstr>Věková struktura obyvatelstva ČR a HKK v roce 2018</vt:lpstr>
      <vt:lpstr>Porodnost: vývoj úhrnné plodnosti</vt:lpstr>
      <vt:lpstr>Očekávané demografické trendy: plodnost</vt:lpstr>
      <vt:lpstr>Očekávané demografické trendy: plodnost</vt:lpstr>
      <vt:lpstr>Úhrnná plodnost: mezinárodní srovnání</vt:lpstr>
      <vt:lpstr>Střední délka života při narození – srovnání ČR a EU</vt:lpstr>
      <vt:lpstr>Střední délka života při narození – mezinárodní srovnání 2017</vt:lpstr>
      <vt:lpstr>Naděje dožití a délka života ve zdraví: mezinárodní srovnání</vt:lpstr>
      <vt:lpstr>Střední délka života při narození v ČR: projekce do roku 2050 </vt:lpstr>
      <vt:lpstr>Střední délka života při narození: srovnání krajů (2017-2018) </vt:lpstr>
      <vt:lpstr>Délka života při narození – okresy ČR dle dat OECD</vt:lpstr>
      <vt:lpstr>Střední délka života při narození: okresy ČR 2014 – 2018</vt:lpstr>
      <vt:lpstr>Střední délka života při narození: okresy ČR 2014 – 2018</vt:lpstr>
      <vt:lpstr>Střední délka života při narození u mužů: trend v krajích ČR</vt:lpstr>
      <vt:lpstr>Střední délka života při narození u žen: trend v krajích ČR</vt:lpstr>
      <vt:lpstr>Naděje dožití při narození: vývoj v ČR a Královehradeckém kraji </vt:lpstr>
      <vt:lpstr>Determinanty délky života v krajích ČR – report OECD 2018</vt:lpstr>
      <vt:lpstr>Délka života v krajích ČR a vybrané determinanty </vt:lpstr>
      <vt:lpstr>Modelová projekce vývoje věkové struktury obyvatelstva </vt:lpstr>
      <vt:lpstr>Simulace vývoje počtu narození do roku 2030 </vt:lpstr>
      <vt:lpstr>Vzdělání obyvatelstva a celková nezaměstnanost</vt:lpstr>
      <vt:lpstr>Vzdělání obyvatelstva (věk 15+) v roce 2018 – srovnání krajů</vt:lpstr>
      <vt:lpstr>Vzdělání obyvatelstva (věk 15+) – časový vývoj </vt:lpstr>
      <vt:lpstr>Naděje na dožití vs. HDP a výdaje na zdravotnictví</vt:lpstr>
      <vt:lpstr>Naděje dožití a hodnocení zdravotního stavu v mezinárodním srovnání </vt:lpstr>
      <vt:lpstr>Výskyt nemocí u romské a neromské populace</vt:lpstr>
      <vt:lpstr>„ZDRAVÍ 2030“ – analytická studie </vt:lpstr>
      <vt:lpstr>Standardizovaná úmrtnost podle příčin smrti a kraje bydliště (na 100 000 osob): muži</vt:lpstr>
      <vt:lpstr>Standardizovaná úmrtnost podle příčin smrti a kraje bydliště (na 100 000 osob): ženy</vt:lpstr>
      <vt:lpstr>Standardizovaná úmrtnost podle příčin úmrtí a kraje bydliště (na 100 000 osob): rozdíl v úmrtnosti mužů a žen </vt:lpstr>
      <vt:lpstr>Standardizovaná úmrtnost podle příčin úmrtí a kraje bydliště (na 100 000 osob): rozdíl v úmrtnosti mužů a žen </vt:lpstr>
      <vt:lpstr>Standardizovaná úmrtnost podle příčin úmrtí a kraje bydliště (na 100 000 osob): rozdíl v úmrtnosti mužů a žen </vt:lpstr>
      <vt:lpstr>Věk obyvatel HKK při úmrtí ve srovnání s ČR </vt:lpstr>
      <vt:lpstr>Hlavní příčiny úmrtí pro rok 2018</vt:lpstr>
      <vt:lpstr>Příčiny úmrtnosti podle kapitol MKN-10 v časovém trendu </vt:lpstr>
      <vt:lpstr>Příčiny úmrtí dle pohlaví</vt:lpstr>
      <vt:lpstr>Příčiny úmrtnosti pro rok 2018 pro muže</vt:lpstr>
      <vt:lpstr>Příčiny úmrtnosti pro rok 2018 pro ženy</vt:lpstr>
      <vt:lpstr>Příčiny úmrtí – srovnání regionů (muži)</vt:lpstr>
      <vt:lpstr>Příčiny úmrtí – srovnání regionů (ženy)</vt:lpstr>
      <vt:lpstr>Vybrané parametry úmrtnosti v mezinárodním srovnání </vt:lpstr>
      <vt:lpstr>Předčasná úmrtí v krajích ČR dle metodiky EUROSTAT v krajích ČR </vt:lpstr>
      <vt:lpstr>Předčasná (preventabilní) úmrtí – Evropa</vt:lpstr>
      <vt:lpstr>Předčasná (preventabilní) úmrtí – trend ČR a HKK</vt:lpstr>
      <vt:lpstr>Předčasná (preventabilní) úmrtí - muži</vt:lpstr>
      <vt:lpstr>Předčasná (preventabilní) úmrtí - ženy</vt:lpstr>
      <vt:lpstr>Předčasná úmrtí: rozdíl mužů a žen</vt:lpstr>
      <vt:lpstr>Hlavní příčiny úmrtí: rozdíl mužů a žen</vt:lpstr>
      <vt:lpstr>„ZDRAVÍ 2030“ – analytická studie </vt:lpstr>
      <vt:lpstr>Počty a kapacita porodnic</vt:lpstr>
      <vt:lpstr>Charakteristika reprodukčního zdraví: porody podle zařízení</vt:lpstr>
      <vt:lpstr>Charakteristika reprodukčního zdraví: vybrané ukazatele</vt:lpstr>
      <vt:lpstr>Místo porodu v časovém trendu - ČR</vt:lpstr>
      <vt:lpstr>Místo porodu v časovém trendu - HKK</vt:lpstr>
      <vt:lpstr>Charakteristika matek: první návštěvy v rámci prenatální péče</vt:lpstr>
      <vt:lpstr>Charakteristika matek: věk</vt:lpstr>
      <vt:lpstr>Průměrný věk matky při narození dítěte: vývoj v čase</vt:lpstr>
      <vt:lpstr>Charakteristika matek: porody dle četnosti těhotenství</vt:lpstr>
      <vt:lpstr>Úhrnná plodnost a pravděpodobnost zvětšování rodiny</vt:lpstr>
      <vt:lpstr>Vývoj počtu narozených dle pořadí </vt:lpstr>
      <vt:lpstr>Způsob porodu: mezinárodní srovnání </vt:lpstr>
      <vt:lpstr>Způsob porodu: císařské řezy v trendu</vt:lpstr>
      <vt:lpstr>Kouření u rodiček v ČR: mezinárodní srovnání</vt:lpstr>
      <vt:lpstr>Kouření u rodiček v ČR: trend</vt:lpstr>
      <vt:lpstr>Potratovost</vt:lpstr>
      <vt:lpstr>Potratovost: srovnání regionů ČR </vt:lpstr>
      <vt:lpstr>Kojenecká úmrtnost</vt:lpstr>
      <vt:lpstr>Kojenecká úmrtnost</vt:lpstr>
      <vt:lpstr>Perinatální úmrtnost</vt:lpstr>
      <vt:lpstr>Prezentace aplikace PowerPoint</vt:lpstr>
      <vt:lpstr>Prezentace aplikace PowerPoint</vt:lpstr>
      <vt:lpstr>Rozložení porodní hmotnosti</vt:lpstr>
      <vt:lpstr>Rozložení gestačního stáří</vt:lpstr>
      <vt:lpstr>Živě narození dle gestačního stáří a místa porodu </vt:lpstr>
      <vt:lpstr>Vrozené vady u živě narozených: vývoj v čase: ČR</vt:lpstr>
      <vt:lpstr>Vrozené vady u živě narozených: srovnání regionů ČR </vt:lpstr>
      <vt:lpstr>Druhy vrozených vad u živě narozených</vt:lpstr>
      <vt:lpstr>Výskyt vybraných vývojových vad</vt:lpstr>
      <vt:lpstr>Výskyt vybraných vývojových vad</vt:lpstr>
      <vt:lpstr>Asistovaná reprodukce: trend</vt:lpstr>
      <vt:lpstr>Asistovaná reprodukce: věk pacientek</vt:lpstr>
      <vt:lpstr>Asistovaná reprodukce: Implantation rate po IVF/ICSI</vt:lpstr>
      <vt:lpstr>Asistovaná reprodukce: porody po cyklech s cílem IVF a KET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Komenda</dc:creator>
  <cp:lastModifiedBy>Ladislav Dušek</cp:lastModifiedBy>
  <cp:revision>457</cp:revision>
  <cp:lastPrinted>2019-08-02T13:14:10Z</cp:lastPrinted>
  <dcterms:created xsi:type="dcterms:W3CDTF">2019-07-27T10:04:23Z</dcterms:created>
  <dcterms:modified xsi:type="dcterms:W3CDTF">2020-02-19T20:37:22Z</dcterms:modified>
</cp:coreProperties>
</file>