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78" r:id="rId3"/>
    <p:sldId id="277" r:id="rId4"/>
    <p:sldId id="287" r:id="rId5"/>
    <p:sldId id="261" r:id="rId6"/>
    <p:sldId id="289" r:id="rId7"/>
    <p:sldId id="283" r:id="rId8"/>
    <p:sldId id="279" r:id="rId9"/>
    <p:sldId id="298" r:id="rId10"/>
    <p:sldId id="297" r:id="rId11"/>
    <p:sldId id="292" r:id="rId12"/>
    <p:sldId id="299" r:id="rId13"/>
    <p:sldId id="295" r:id="rId14"/>
    <p:sldId id="296" r:id="rId15"/>
    <p:sldId id="290" r:id="rId16"/>
    <p:sldId id="294" r:id="rId17"/>
    <p:sldId id="304" r:id="rId18"/>
    <p:sldId id="305" r:id="rId19"/>
    <p:sldId id="288" r:id="rId20"/>
    <p:sldId id="284" r:id="rId21"/>
    <p:sldId id="282" r:id="rId22"/>
    <p:sldId id="301" r:id="rId23"/>
    <p:sldId id="302" r:id="rId24"/>
    <p:sldId id="303" r:id="rId25"/>
    <p:sldId id="270" r:id="rId26"/>
    <p:sldId id="300" r:id="rId27"/>
    <p:sldId id="306" r:id="rId28"/>
  </p:sldIdLst>
  <p:sldSz cx="12192000" cy="6858000"/>
  <p:notesSz cx="6858000" cy="9144000"/>
  <p:custShowLst>
    <p:custShow name="inev" id="0">
      <p:sldLst/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C81"/>
    <a:srgbClr val="FCFCFC"/>
    <a:srgbClr val="28497B"/>
    <a:srgbClr val="CCD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5"/>
    <p:restoredTop sz="94665"/>
  </p:normalViewPr>
  <p:slideViewPr>
    <p:cSldViewPr snapToGrid="0" snapToObjects="1">
      <p:cViewPr varScale="1">
        <p:scale>
          <a:sx n="112" d="100"/>
          <a:sy n="112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3DB75-F299-3047-9B94-AE18B3F4E3F1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14.12.2016 Č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A4831-C545-8A4B-9A0D-D62A36E376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457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9BDC0-FF09-2846-8B58-F8DC976A691F}" type="datetimeFigureOut">
              <a:rPr lang="cs-CZ" smtClean="0"/>
              <a:pPr/>
              <a:t>14.12.2016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14.12.2016 Č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EF70C-7D7A-8F4F-935D-A2DA1D8E8C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2839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enizenauteku.cz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enizenauteku.cz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18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82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0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756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64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18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612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732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191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LucidaGrandeUI" charset="0"/>
              <a:buNone/>
              <a:tabLst/>
              <a:defRPr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konec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040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50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58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Záštita a užší partnerství České národní banky pro Institut ekonomického vzdělávání. Z jednání vzešlo, že by s námi Česká národní banka Ekonomickou olympiádu ráda spoluorganizovala (detaily takovéto spolupráce budou předmětem dalších jednání). Partnerství (záštitu) institutu s ČNB projedná do 2 týdnů bankovní rada, pak by to mělo být kompletně schváleno. (pak Hampl prosím případně doplní)</a:t>
            </a:r>
            <a:endParaRPr lang="cs-CZ" dirty="0" smtClean="0">
              <a:effectLst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Propagace webu 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penizenauteku.cz"/>
              </a:rPr>
              <a:t>https://penizenauteku.cz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naším institutem.</a:t>
            </a:r>
            <a:endParaRPr lang="cs-CZ" dirty="0" smtClean="0">
              <a:effectLst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Finále: přislíbení možnosti pořádat finále EO v reprezentativních prostorech ČNB (za 1 Kč), předběžně uhrazení nákladů za catering Českou národní bankou, případně pak spoluúčast ČNB na nákladech za catering</a:t>
            </a:r>
            <a:endParaRPr lang="cs-CZ" dirty="0" smtClean="0">
              <a:effectLst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Možnost propagace ČNB a jejich nového webu 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penizenauteku.cz"/>
              </a:rPr>
              <a:t>https://penizenauteku.cz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při našich přednáškách na SŠ</a:t>
            </a:r>
            <a:endParaRPr lang="cs-CZ" dirty="0" smtClean="0">
              <a:effectLst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Finále: je zde zájem o udělení “ceny ČNB” jednomu finalistovi (výběr vítěze by byl v režii ČNB, z části také soutěžní úloha - předběžně jsme hovořili o delší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rozepisovací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otázce (typu krátká esej) v rámci testu, něco typu: “Jak funguje kurzový závazek ČNB… apod.” Odpověď by byla ve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finálím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pořadí porotou přihlížena jako ostatní otázky v testu, ČNB by na základě této otázky dle svého uvážení a kritérií vybrala vítěze a věnovala by mu předem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dohodutou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"cenu České národní banky" (konkrétní cena bude předmětem dalších diskuzí).</a:t>
            </a:r>
            <a:endParaRPr lang="cs-CZ" dirty="0" smtClean="0">
              <a:effectLst/>
            </a:endParaRP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endParaRPr lang="cs-CZ" sz="1200" dirty="0" smtClean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5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Záštita a užší partnerství České národní banky pro Institut ekonomického vzdělávání. Z jednání vzešlo, že by s námi Česká národní banka Ekonomickou olympiádu ráda spoluorganizovala (detaily takovéto spolupráce budou předmětem dalších jednání). Partnerství (záštitu) institutu s ČNB projedná do 2 týdnů bankovní rada, pak by to mělo být kompletně schváleno. (pak Hampl prosím případně doplní)</a:t>
            </a:r>
            <a:endParaRPr lang="cs-CZ" dirty="0" smtClean="0">
              <a:effectLst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Propagace webu 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penizenauteku.cz"/>
              </a:rPr>
              <a:t>https://penizenauteku.cz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naším institutem.</a:t>
            </a:r>
            <a:endParaRPr lang="cs-CZ" dirty="0" smtClean="0">
              <a:effectLst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Finále: přislíbení možnosti pořádat finále EO v reprezentativních prostorech ČNB (za 1 Kč), předběžně uhrazení nákladů za catering Českou národní bankou, případně pak spoluúčast ČNB na nákladech za catering</a:t>
            </a:r>
            <a:endParaRPr lang="cs-CZ" dirty="0" smtClean="0">
              <a:effectLst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Možnost propagace ČNB a jejich nového webu 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penizenauteku.cz"/>
              </a:rPr>
              <a:t>https://penizenauteku.cz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při našich přednáškách na SŠ</a:t>
            </a:r>
            <a:endParaRPr lang="cs-CZ" dirty="0" smtClean="0">
              <a:effectLst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Finále: je zde zájem o udělení “ceny ČNB” jednomu finalistovi (výběr vítěze by byl v režii ČNB, z části také soutěžní úloha - předběžně jsme hovořili o delší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rozepisovací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otázce (typu krátká esej) v rámci testu, něco typu: “Jak funguje kurzový závazek ČNB… apod.” Odpověď by byla ve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finálím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pořadí porotou přihlížena jako ostatní otázky v testu, ČNB by na základě této otázky dle svého uvážení a kritérií vybrala vítěze a věnovala by mu předem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dohodutou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"cenu České národní banky" (konkrétní cena bude předmětem dalších diskuzí).</a:t>
            </a:r>
            <a:endParaRPr lang="cs-CZ" dirty="0" smtClean="0">
              <a:effectLst/>
            </a:endParaRP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endParaRPr lang="cs-CZ" sz="1200" dirty="0" smtClean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67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50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67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37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3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780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0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nejsem sám koho ekonomie baví!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mám možnost se ekonomicky vzdělávat i nad rámec toho, co beru ve škole!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poznávat lidi z praxe!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pomoct ve svém ekonomickém rozvoji!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1200" dirty="0" smtClean="0">
                <a:latin typeface="Open Sans Light" charset="0"/>
                <a:ea typeface="Open Sans Light" charset="0"/>
                <a:cs typeface="Open Sans Light" charset="0"/>
              </a:rPr>
              <a:t> chci poznat mladé talenty!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F70C-7D7A-8F4F-935D-A2DA1D8E8C55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14.12.2016 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1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2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8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8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54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32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49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75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45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10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55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07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14.12.2016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1A4B-6ACE-AF4B-8E8B-4C9BCC94A2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32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ev.cz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ekonomickaolympiada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ev.cz/" TargetMode="External"/><Relationship Id="rId5" Type="http://schemas.openxmlformats.org/officeDocument/2006/relationships/hyperlink" Target="http://www.ekonomickaolympiada.cz/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049" r="779"/>
          <a:stretch/>
        </p:blipFill>
        <p:spPr>
          <a:xfrm>
            <a:off x="6976564" y="1496291"/>
            <a:ext cx="5215436" cy="5361709"/>
          </a:xfrm>
          <a:prstGeom prst="rect">
            <a:avLst/>
          </a:prstGeom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72111" y="2740154"/>
            <a:ext cx="7104990" cy="1655762"/>
          </a:xfrm>
        </p:spPr>
        <p:txBody>
          <a:bodyPr/>
          <a:lstStyle/>
          <a:p>
            <a:pPr algn="l"/>
            <a:r>
              <a:rPr lang="cs-CZ" sz="36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Institut ekonomického vzdělávání</a:t>
            </a:r>
          </a:p>
          <a:p>
            <a:pPr algn="l"/>
            <a:endParaRPr lang="cs-CZ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6" name="Nadpis 4"/>
          <p:cNvSpPr>
            <a:spLocks noGrp="1"/>
          </p:cNvSpPr>
          <p:nvPr>
            <p:ph type="ctrTitle"/>
          </p:nvPr>
        </p:nvSpPr>
        <p:spPr>
          <a:xfrm>
            <a:off x="1172111" y="150600"/>
            <a:ext cx="6458035" cy="23876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INEV</a:t>
            </a:r>
            <a:endParaRPr lang="cs-CZ" sz="66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72112" y="4758877"/>
            <a:ext cx="2924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Martina </a:t>
            </a:r>
            <a:r>
              <a:rPr lang="cs-CZ" sz="1400" b="1" dirty="0" err="1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Bacíková</a:t>
            </a:r>
            <a:endParaRPr lang="cs-CZ" sz="1400" b="1" dirty="0" smtClean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Zakladatelka a ředitelka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Institut ekonomického vzdělávání</a:t>
            </a:r>
            <a:endParaRPr lang="cs-CZ" sz="1400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1252756" y="3717130"/>
            <a:ext cx="4536000" cy="0"/>
          </a:xfrm>
          <a:prstGeom prst="line">
            <a:avLst/>
          </a:prstGeom>
          <a:ln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401128" y="4758877"/>
            <a:ext cx="48443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Ing. Pavel Potužák Ph.D.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Předseda správní rady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Institut ekonomického vzdělávání</a:t>
            </a:r>
            <a:endParaRPr lang="cs-CZ" sz="1400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603674" y="436416"/>
            <a:ext cx="295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latin typeface="Open Sans " charset="0"/>
              </a:rPr>
              <a:t>Česká národní banka</a:t>
            </a:r>
          </a:p>
          <a:p>
            <a:pPr algn="r"/>
            <a:r>
              <a:rPr lang="cs-CZ" dirty="0" smtClean="0">
                <a:solidFill>
                  <a:schemeClr val="bg1"/>
                </a:solidFill>
                <a:latin typeface="Open Sans " charset="0"/>
              </a:rPr>
              <a:t>14.12.2016</a:t>
            </a:r>
            <a:endParaRPr lang="cs-CZ" dirty="0">
              <a:solidFill>
                <a:schemeClr val="bg1"/>
              </a:solidFill>
              <a:latin typeface="Open Sans 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10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Harmonogram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28228"/>
              </p:ext>
            </p:extLst>
          </p:nvPr>
        </p:nvGraphicFramePr>
        <p:xfrm>
          <a:off x="2601191" y="2513949"/>
          <a:ext cx="6989619" cy="1614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6261"/>
                <a:gridCol w="4643358"/>
              </a:tblGrid>
              <a:tr h="48090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Školní </a:t>
                      </a:r>
                      <a:r>
                        <a:rPr lang="cs-CZ" sz="18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kola</a:t>
                      </a:r>
                      <a:endParaRPr lang="cs-CZ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 Light" charset="0"/>
                        <a:ea typeface="Open Sans Light" charset="0"/>
                        <a:cs typeface="Open Sans Light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27. 3.2017 - 31.03.2017</a:t>
                      </a:r>
                      <a:endParaRPr lang="hr-HR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 Light" charset="0"/>
                        <a:ea typeface="Open Sans Light" charset="0"/>
                        <a:cs typeface="Open Sans Light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CFC"/>
                    </a:solidFill>
                  </a:tcPr>
                </a:tc>
              </a:tr>
              <a:tr h="56689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Krajská </a:t>
                      </a:r>
                      <a:r>
                        <a:rPr lang="cs-CZ" sz="1800" b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kola</a:t>
                      </a:r>
                      <a:endParaRPr lang="cs-CZ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 Light" charset="0"/>
                        <a:ea typeface="Open Sans Light" charset="0"/>
                        <a:cs typeface="Open Sans Light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1.05.2017 - 12.05.2017</a:t>
                      </a:r>
                      <a:endParaRPr lang="cs-CZ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 Light" charset="0"/>
                        <a:ea typeface="Open Sans Light" charset="0"/>
                        <a:cs typeface="Open Sans Light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CFC"/>
                    </a:solidFill>
                  </a:tcPr>
                </a:tc>
              </a:tr>
              <a:tr h="56689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Republikové</a:t>
                      </a:r>
                      <a:r>
                        <a:rPr lang="cs-CZ" sz="1800" b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f</a:t>
                      </a:r>
                      <a:r>
                        <a:rPr lang="cs-CZ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inále</a:t>
                      </a:r>
                      <a:endParaRPr lang="cs-CZ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 Light" charset="0"/>
                        <a:ea typeface="Open Sans Light" charset="0"/>
                        <a:cs typeface="Open Sans Light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P</a:t>
                      </a:r>
                      <a:r>
                        <a:rPr lang="hr-HR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řelom</a:t>
                      </a:r>
                      <a:r>
                        <a:rPr lang="hr-HR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</a:t>
                      </a:r>
                      <a:r>
                        <a:rPr lang="hr-HR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května</a:t>
                      </a:r>
                      <a:r>
                        <a:rPr lang="hr-HR" sz="1800" b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 a </a:t>
                      </a:r>
                      <a:r>
                        <a:rPr lang="hr-HR" sz="1800" b="0" u="none" strike="noStrik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 Light" charset="0"/>
                          <a:ea typeface="Open Sans Light" charset="0"/>
                          <a:cs typeface="Open Sans Light" charset="0"/>
                        </a:rPr>
                        <a:t>června</a:t>
                      </a:r>
                      <a:endParaRPr lang="hr-HR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 Light" charset="0"/>
                        <a:ea typeface="Open Sans Light" charset="0"/>
                        <a:cs typeface="Open Sans Light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49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7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199" y="1825625"/>
            <a:ext cx="10896601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Tři kola soutěže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Školní kolo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Krajské kolo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Republikové finále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Přihlašování škol i jednotlivých studentů je automatizované skrze web </a:t>
            </a:r>
            <a:r>
              <a:rPr lang="cs-CZ" sz="2000" dirty="0" err="1" smtClean="0">
                <a:latin typeface="Open Sans Light" charset="0"/>
                <a:ea typeface="Open Sans Light" charset="0"/>
                <a:cs typeface="Open Sans Light" charset="0"/>
              </a:rPr>
              <a:t>INEV.cz</a:t>
            </a:r>
            <a:endParaRPr lang="cs-CZ" sz="2000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Testování probíhá online skrze web </a:t>
            </a:r>
            <a:r>
              <a:rPr lang="cs-CZ" sz="2000" dirty="0" err="1" smtClean="0">
                <a:latin typeface="Open Sans Light" charset="0"/>
                <a:ea typeface="Open Sans Light" charset="0"/>
                <a:cs typeface="Open Sans Light" charset="0"/>
              </a:rPr>
              <a:t>INEV.cz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, či v tištěné formě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endParaRPr lang="cs-CZ" sz="2000" dirty="0" smtClean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11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Organizace Ekonomické olympiády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9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12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Web a přihlášení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10748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pic>
        <p:nvPicPr>
          <p:cNvPr id="17" name="Obrázek 1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592"/>
            <a:ext cx="6840000" cy="367200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71" y="2728800"/>
            <a:ext cx="6838829" cy="3672000"/>
          </a:xfrm>
          <a:prstGeom prst="rect">
            <a:avLst/>
          </a:prstGeom>
        </p:spPr>
      </p:pic>
      <p:sp>
        <p:nvSpPr>
          <p:cNvPr id="20" name="Zástupný symbol pro obsah 11"/>
          <p:cNvSpPr>
            <a:spLocks noGrp="1"/>
          </p:cNvSpPr>
          <p:nvPr>
            <p:ph idx="1"/>
          </p:nvPr>
        </p:nvSpPr>
        <p:spPr>
          <a:xfrm>
            <a:off x="7255885" y="1679214"/>
            <a:ext cx="3969328" cy="9524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latin typeface="Open Sans Light" charset="0"/>
                <a:ea typeface="Open Sans Light" charset="0"/>
                <a:cs typeface="Open Sans Light" charset="0"/>
                <a:hlinkClick r:id="rId7"/>
              </a:rPr>
              <a:t>www.ekonomickaolympiada.cz</a:t>
            </a:r>
            <a:endParaRPr lang="cs-CZ" sz="1800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latin typeface="Open Sans Light" charset="0"/>
                <a:ea typeface="Open Sans Light" charset="0"/>
                <a:cs typeface="Open Sans Light" charset="0"/>
                <a:hlinkClick r:id="rId8"/>
              </a:rPr>
              <a:t>www.inev.cz</a:t>
            </a:r>
            <a:endParaRPr lang="cs-CZ" sz="1800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latin typeface="Open Sans Light" charset="0"/>
              <a:ea typeface="Open Sans Light" charset="0"/>
              <a:cs typeface="Open Sans Light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Školní kolo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Testové otázky jsou přizpůsobeny středoškolákům 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Test se skládá z 20 </a:t>
            </a:r>
            <a:r>
              <a:rPr lang="cs-CZ" sz="2000" dirty="0" err="1" smtClean="0">
                <a:latin typeface="Open Sans Light" charset="0"/>
                <a:ea typeface="Open Sans Light" charset="0"/>
                <a:cs typeface="Open Sans Light" charset="0"/>
              </a:rPr>
              <a:t>multiple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cs-CZ" sz="2000" dirty="0" err="1" smtClean="0">
                <a:latin typeface="Open Sans Light" charset="0"/>
                <a:ea typeface="Open Sans Light" charset="0"/>
                <a:cs typeface="Open Sans Light" charset="0"/>
              </a:rPr>
              <a:t>choice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 otázek generovaných z databáze 300 otázek, 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Koná se přímo na konkrétních školách, testy jsou opravovány a vyhodnocovány institutem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Krajské kolo 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err="1" smtClean="0">
                <a:latin typeface="Open Sans Light" charset="0"/>
                <a:ea typeface="Open Sans Light" charset="0"/>
                <a:cs typeface="Open Sans Light" charset="0"/>
              </a:rPr>
              <a:t>Multiple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cs-CZ" sz="2000" dirty="0" err="1" smtClean="0">
                <a:latin typeface="Open Sans Light" charset="0"/>
                <a:ea typeface="Open Sans Light" charset="0"/>
                <a:cs typeface="Open Sans Light" charset="0"/>
              </a:rPr>
              <a:t>choice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 i </a:t>
            </a:r>
            <a:r>
              <a:rPr lang="cs-CZ" sz="2000" dirty="0" err="1" smtClean="0">
                <a:latin typeface="Open Sans Light" charset="0"/>
                <a:ea typeface="Open Sans Light" charset="0"/>
                <a:cs typeface="Open Sans Light" charset="0"/>
              </a:rPr>
              <a:t>vypisovací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 otázky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Krajská kola se konají v jednotlivých krajích ve spolupráci s krajskými úřady a univerzitami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13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Testování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825625"/>
            <a:ext cx="10387014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T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estování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Písemná část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10 nejlepších studentů postupuje k ústní zkoušce před porotou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Porota volí vítězná místa, partneři zvolí vítěze svých cen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Slavnostní večer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Během slavnostního večera s občerstvením se finalisté setkávají s ekonomy a partnery INEV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14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Republikové finále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36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15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Příklady otázek do Ekonomické olympiády</a:t>
            </a:r>
            <a:endParaRPr lang="cs-CZ" sz="36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élník 12"/>
          <p:cNvSpPr/>
          <p:nvPr/>
        </p:nvSpPr>
        <p:spPr>
          <a:xfrm>
            <a:off x="902494" y="1801419"/>
            <a:ext cx="10387013" cy="2045468"/>
          </a:xfrm>
          <a:prstGeom prst="round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600" dirty="0" smtClean="0">
              <a:solidFill>
                <a:srgbClr val="27497B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cs-CZ" sz="1600" dirty="0" smtClean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Mlynář </a:t>
            </a:r>
            <a:r>
              <a:rPr lang="cs-CZ" sz="1600" dirty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Petr Máchal nakupuje od pana knížete pšenici za 100 zlatých, své maceše dává mzdu 50 zlatých za práci ve mlýně a prodává mouku na trhu za 230 zlatých. Jeho příspěvek k HDP tohoto knížectví je: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a) 80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b) 230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c) 50</a:t>
            </a:r>
          </a:p>
          <a:p>
            <a:r>
              <a:rPr lang="cs-CZ" sz="1600" i="1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d) </a:t>
            </a:r>
            <a:r>
              <a:rPr lang="cs-CZ" sz="1600" i="1" dirty="0" smtClean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130</a:t>
            </a:r>
          </a:p>
          <a:p>
            <a:r>
              <a:rPr lang="cs-CZ" sz="1600" dirty="0" smtClean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e) 100</a:t>
            </a:r>
            <a:endParaRPr lang="cs-CZ" sz="1600" dirty="0">
              <a:solidFill>
                <a:srgbClr val="1C2225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cs-CZ" sz="1600" i="1" dirty="0">
              <a:solidFill>
                <a:srgbClr val="1C2225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902494" y="4139333"/>
            <a:ext cx="10322720" cy="1924571"/>
          </a:xfrm>
          <a:prstGeom prst="round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600" dirty="0" smtClean="0">
              <a:solidFill>
                <a:srgbClr val="1C2225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lnSpc>
                <a:spcPct val="200000"/>
              </a:lnSpc>
            </a:pPr>
            <a:r>
              <a:rPr lang="cs-CZ" sz="1600" dirty="0" smtClean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Zimbabwe </a:t>
            </a:r>
            <a:r>
              <a:rPr lang="cs-CZ" sz="1600" dirty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mělo jednu z nejvyšších měr inflace, protože</a:t>
            </a:r>
            <a:r>
              <a:rPr lang="cs-CZ" sz="1600" dirty="0" smtClean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:</a:t>
            </a:r>
            <a:endParaRPr lang="cs-CZ" sz="1600" dirty="0">
              <a:solidFill>
                <a:srgbClr val="27497B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a) průměrná teplota v tomto státě je jedna z nejvyšších na světě</a:t>
            </a:r>
          </a:p>
          <a:p>
            <a:r>
              <a:rPr lang="cs-CZ" sz="1600" i="1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b) jejich prezident nechal tisknout příliš mnoho peněz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c) velmi vzrostla cena ropy na světových trzích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d) klesla cena základní exportní komodity této země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e) zesílila role odborů v této </a:t>
            </a:r>
            <a:r>
              <a:rPr lang="cs-CZ" sz="1600" dirty="0" smtClean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zemi</a:t>
            </a:r>
          </a:p>
          <a:p>
            <a:endParaRPr lang="cs-CZ" sz="1600" dirty="0">
              <a:solidFill>
                <a:srgbClr val="1C2225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cs-CZ" sz="1600" dirty="0">
              <a:solidFill>
                <a:srgbClr val="1C2225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36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16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Příklady otázek do Ekonomické olympiády</a:t>
            </a:r>
            <a:endParaRPr lang="cs-CZ" sz="36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061029" y="8297301"/>
            <a:ext cx="16891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Harmonogram</a:t>
            </a:r>
            <a:endParaRPr lang="cs-CZ" sz="13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902493" y="1845020"/>
            <a:ext cx="10451307" cy="2162657"/>
          </a:xfrm>
          <a:prstGeom prst="round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600" dirty="0">
              <a:solidFill>
                <a:srgbClr val="1C2225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lnSpc>
                <a:spcPct val="200000"/>
              </a:lnSpc>
            </a:pPr>
            <a:r>
              <a:rPr lang="cs-CZ" sz="1600" dirty="0" smtClean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Která </a:t>
            </a:r>
            <a:r>
              <a:rPr lang="cs-CZ" sz="1600" dirty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z následujících nabídek má nejnižší úrokovou míru (například na roční bázi)?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a) Banka Vám nabízí půjčit si 40 000 korun a po dobu pěti let splácet každý rok 20 000 korun. Na konci tím bude dluh umořen.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b) Banka Vám nabízí půjčit si 40 000 korun a po dobu pěti let splácet každý měsíc 1 500 korun. Na konci tím bude dluh umořen.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c) Banka Vám nabízí půjčit si 40 000 korun s roční úrokovou sazbou 30 %</a:t>
            </a:r>
          </a:p>
          <a:p>
            <a:r>
              <a:rPr lang="cs-CZ" sz="1600" i="1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d) Banka Vám nabízí půjčit si 40 000 korun s měsíční úrokovou sazbou 1 %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e) Banka Vám nabízí půjčit si 40 000 korun s denní úrokovou sazbou 1 </a:t>
            </a:r>
            <a:r>
              <a:rPr lang="cs-CZ" sz="1600" dirty="0" smtClean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%</a:t>
            </a:r>
          </a:p>
          <a:p>
            <a:endParaRPr lang="cs-CZ" sz="1600" dirty="0">
              <a:solidFill>
                <a:srgbClr val="1C2225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cs-CZ" sz="1600" dirty="0">
              <a:solidFill>
                <a:srgbClr val="1C2225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902493" y="4276800"/>
            <a:ext cx="10451307" cy="1787104"/>
          </a:xfrm>
          <a:prstGeom prst="round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cs-CZ" sz="1600" dirty="0" smtClean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Instituce</a:t>
            </a:r>
            <a:r>
              <a:rPr lang="cs-CZ" sz="1600" dirty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, která v zemi zpravidla provádí měnovou politiku, se nazývá: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a) ministerstvo financí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b) ministerstvo peněz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c) komerční banka</a:t>
            </a:r>
          </a:p>
          <a:p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d) ministerstvo hospodářství </a:t>
            </a:r>
          </a:p>
          <a:p>
            <a:r>
              <a:rPr lang="cs-CZ" sz="1600" i="1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e) centrální </a:t>
            </a:r>
            <a:r>
              <a:rPr lang="cs-CZ" sz="1600" i="1" dirty="0" smtClean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banka</a:t>
            </a:r>
          </a:p>
          <a:p>
            <a:endParaRPr lang="cs-CZ" sz="1600" dirty="0">
              <a:solidFill>
                <a:srgbClr val="1C2225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17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Přednášky na středních školách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6" y="1552574"/>
            <a:ext cx="5896804" cy="4422603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2" y="1552573"/>
            <a:ext cx="5896804" cy="442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18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Ekonomický kroužek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5" y="2586196"/>
            <a:ext cx="6594765" cy="37026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2573"/>
            <a:ext cx="6044079" cy="33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10"/>
          <p:cNvSpPr>
            <a:spLocks noGrp="1"/>
          </p:cNvSpPr>
          <p:nvPr>
            <p:ph type="title"/>
          </p:nvPr>
        </p:nvSpPr>
        <p:spPr>
          <a:xfrm>
            <a:off x="1743077" y="155029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aoblený obdélník 4"/>
          <p:cNvSpPr>
            <a:spLocks noChangeAspect="1"/>
          </p:cNvSpPr>
          <p:nvPr/>
        </p:nvSpPr>
        <p:spPr>
          <a:xfrm>
            <a:off x="1822507" y="202710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Kdo je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3" name="Zaoblený obdélník 22"/>
          <p:cNvSpPr>
            <a:spLocks/>
          </p:cNvSpPr>
          <p:nvPr/>
        </p:nvSpPr>
        <p:spPr>
          <a:xfrm>
            <a:off x="6776799" y="2031320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Proč jsme založili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6" name="Zaoblený obdélník 25"/>
          <p:cNvSpPr>
            <a:spLocks/>
          </p:cNvSpPr>
          <p:nvPr/>
        </p:nvSpPr>
        <p:spPr>
          <a:xfrm>
            <a:off x="1822506" y="5307076"/>
            <a:ext cx="3592693" cy="972000"/>
          </a:xfrm>
          <a:prstGeom prst="roundRect">
            <a:avLst/>
          </a:prstGeom>
          <a:solidFill>
            <a:srgbClr val="FCFCFC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Komu pomáháme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7" name="Zaoblený obdélník 26"/>
          <p:cNvSpPr>
            <a:spLocks/>
          </p:cNvSpPr>
          <p:nvPr/>
        </p:nvSpPr>
        <p:spPr>
          <a:xfrm>
            <a:off x="6776801" y="5307076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Možnosti </a:t>
            </a:r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spolupráce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3" name="Zaoblený obdélník 32"/>
          <p:cNvSpPr>
            <a:spLocks noChangeAspect="1"/>
          </p:cNvSpPr>
          <p:nvPr/>
        </p:nvSpPr>
        <p:spPr>
          <a:xfrm>
            <a:off x="6776799" y="366919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Ekonomická olympiáda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0" name="Zaoblený obdélník 39"/>
          <p:cNvSpPr>
            <a:spLocks noChangeAspect="1"/>
          </p:cNvSpPr>
          <p:nvPr/>
        </p:nvSpPr>
        <p:spPr>
          <a:xfrm>
            <a:off x="1822505" y="3667092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00" y="216002"/>
            <a:ext cx="1123200" cy="11232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19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10"/>
          <p:cNvSpPr>
            <a:spLocks noGrp="1"/>
          </p:cNvSpPr>
          <p:nvPr>
            <p:ph type="title"/>
          </p:nvPr>
        </p:nvSpPr>
        <p:spPr>
          <a:xfrm>
            <a:off x="1743077" y="155029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aoblený obdélník 4"/>
          <p:cNvSpPr>
            <a:spLocks noChangeAspect="1"/>
          </p:cNvSpPr>
          <p:nvPr/>
        </p:nvSpPr>
        <p:spPr>
          <a:xfrm>
            <a:off x="1822507" y="2027108"/>
            <a:ext cx="3592693" cy="972000"/>
          </a:xfrm>
          <a:prstGeom prst="roundRect">
            <a:avLst/>
          </a:prstGeom>
          <a:solidFill>
            <a:srgbClr val="FCFCFC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Kdo je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3" name="Zaoblený obdélník 22"/>
          <p:cNvSpPr>
            <a:spLocks/>
          </p:cNvSpPr>
          <p:nvPr/>
        </p:nvSpPr>
        <p:spPr>
          <a:xfrm>
            <a:off x="6776799" y="2031320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Proč jsme založili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6" name="Zaoblený obdélník 25"/>
          <p:cNvSpPr>
            <a:spLocks/>
          </p:cNvSpPr>
          <p:nvPr/>
        </p:nvSpPr>
        <p:spPr>
          <a:xfrm>
            <a:off x="1822507" y="366919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Komu </a:t>
            </a:r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pomáháme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7" name="Zaoblený obdélník 26"/>
          <p:cNvSpPr>
            <a:spLocks/>
          </p:cNvSpPr>
          <p:nvPr/>
        </p:nvSpPr>
        <p:spPr>
          <a:xfrm>
            <a:off x="6776801" y="5307076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Možnosti spolupráce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3" name="Zaoblený obdélník 32"/>
          <p:cNvSpPr>
            <a:spLocks noChangeAspect="1"/>
          </p:cNvSpPr>
          <p:nvPr/>
        </p:nvSpPr>
        <p:spPr>
          <a:xfrm>
            <a:off x="1822507" y="5307076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Ekonomická olympiáda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0" name="Zaoblený obdélník 39"/>
          <p:cNvSpPr>
            <a:spLocks noChangeAspect="1"/>
          </p:cNvSpPr>
          <p:nvPr/>
        </p:nvSpPr>
        <p:spPr>
          <a:xfrm>
            <a:off x="6776800" y="366919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743077" y="253667"/>
            <a:ext cx="714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Struktura prezentace</a:t>
            </a:r>
            <a:endParaRPr lang="cs-CZ" sz="54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2" y="155029"/>
            <a:ext cx="1123200" cy="112320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2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838" y="5721715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6" y="152401"/>
            <a:ext cx="9886253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Komu pomáháme</a:t>
            </a:r>
            <a:endParaRPr lang="cs-CZ" sz="54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20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élník 18"/>
          <p:cNvSpPr/>
          <p:nvPr/>
        </p:nvSpPr>
        <p:spPr>
          <a:xfrm>
            <a:off x="2632364" y="1999566"/>
            <a:ext cx="8721436" cy="1551709"/>
          </a:xfrm>
          <a:prstGeom prst="roundRect">
            <a:avLst/>
          </a:prstGeom>
          <a:solidFill>
            <a:srgbClr val="FCFCFC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Alex </a:t>
            </a:r>
            <a:r>
              <a:rPr lang="cs-CZ" sz="1600" dirty="0" err="1" smtClean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Vinogradov</a:t>
            </a:r>
            <a:endParaRPr lang="cs-CZ" sz="1600" dirty="0">
              <a:solidFill>
                <a:srgbClr val="27497B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spcAft>
                <a:spcPts val="600"/>
              </a:spcAft>
            </a:pPr>
            <a:r>
              <a:rPr lang="cs-CZ" sz="1600" dirty="0" smtClean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Student gymnázia (4. ročník)</a:t>
            </a:r>
          </a:p>
          <a:p>
            <a:pPr marL="171450" indent="-171450">
              <a:buFont typeface=".LucidaGrandeUI" charset="0"/>
              <a:buChar char="▹"/>
            </a:pPr>
            <a:r>
              <a:rPr lang="cs-CZ" sz="1600" dirty="0" smtClean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O ekonomii a financích přečetl několik knih a má zkušenosti s obchodováním na burze</a:t>
            </a:r>
            <a:endParaRPr lang="cs-CZ" sz="1600" dirty="0">
              <a:solidFill>
                <a:srgbClr val="1C2225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171450" indent="-171450">
              <a:buFont typeface=".LucidaGrandeUI" charset="0"/>
              <a:buChar char="▹"/>
            </a:pPr>
            <a:r>
              <a:rPr lang="cs-CZ" sz="1600" dirty="0" smtClean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Nyní navštěvuje INEV ekonomický kroužek a je přihlášen do Ekonomické olympiády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838200" y="3838428"/>
            <a:ext cx="10515600" cy="987530"/>
          </a:xfrm>
          <a:prstGeom prst="roundRect">
            <a:avLst/>
          </a:prstGeom>
          <a:solidFill>
            <a:srgbClr val="FCFCFC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„Ekonomický </a:t>
            </a:r>
            <a:r>
              <a:rPr lang="cs-CZ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kroužek mi pomohl nalézt můj zájem o makroekonomii. Nejvíce si cením setkání s mnoha důležitými lidmi, kterých jsem se mohl zeptat na vše co mě napadlo</a:t>
            </a:r>
            <a:r>
              <a:rPr lang="cs-CZ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.“</a:t>
            </a:r>
            <a:endParaRPr lang="cs-CZ" sz="16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5" t="-66" r="10962"/>
          <a:stretch/>
        </p:blipFill>
        <p:spPr>
          <a:xfrm>
            <a:off x="838200" y="2002345"/>
            <a:ext cx="1540229" cy="154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69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ený obdélník 19"/>
          <p:cNvSpPr/>
          <p:nvPr/>
        </p:nvSpPr>
        <p:spPr>
          <a:xfrm>
            <a:off x="2632364" y="1999566"/>
            <a:ext cx="8721436" cy="1551709"/>
          </a:xfrm>
          <a:prstGeom prst="roundRect">
            <a:avLst/>
          </a:prstGeom>
          <a:solidFill>
            <a:srgbClr val="FCFCFC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rgbClr val="27497B"/>
                </a:solidFill>
                <a:latin typeface="Open Sans Light" charset="0"/>
                <a:ea typeface="Open Sans Light" charset="0"/>
                <a:cs typeface="Open Sans Light" charset="0"/>
              </a:rPr>
              <a:t>Václav Syrůček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Student gymnázia (3. ročník)</a:t>
            </a:r>
          </a:p>
          <a:p>
            <a:pPr marL="171450" indent="-171450">
              <a:buFont typeface=".LucidaGrandeUI" charset="0"/>
              <a:buChar char="▹"/>
            </a:pPr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Pro ekonomii a finance se nadchnul při přednášce INEV na svém gymnáziu</a:t>
            </a:r>
          </a:p>
          <a:p>
            <a:pPr marL="171450" indent="-171450">
              <a:buFont typeface=".LucidaGrandeUI" charset="0"/>
              <a:buChar char="▹"/>
            </a:pPr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Nyní </a:t>
            </a:r>
            <a:r>
              <a:rPr lang="cs-CZ" sz="1600" dirty="0" smtClean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navštěvuje </a:t>
            </a:r>
            <a:r>
              <a:rPr lang="cs-CZ" sz="1600" dirty="0">
                <a:solidFill>
                  <a:srgbClr val="1C2225"/>
                </a:solidFill>
                <a:latin typeface="Open Sans Light" charset="0"/>
                <a:ea typeface="Open Sans Light" charset="0"/>
                <a:cs typeface="Open Sans Light" charset="0"/>
              </a:rPr>
              <a:t>ekonomický kroužek a je přihlášen do Ekonomické olympiády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838" y="5721715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6" y="152401"/>
            <a:ext cx="9886253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Komu pomáháme</a:t>
            </a:r>
            <a:endParaRPr lang="cs-CZ" sz="54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21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838200" y="3840822"/>
            <a:ext cx="10515600" cy="938995"/>
          </a:xfrm>
          <a:prstGeom prst="roundRect">
            <a:avLst/>
          </a:prstGeom>
          <a:solidFill>
            <a:srgbClr val="FCFCFC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„Přínosem </a:t>
            </a:r>
            <a:r>
              <a:rPr lang="cs-CZ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je pro mě možnost vidět osobnosti, které skutečně něco vědí a řídí naše hospodářství. Strašně </a:t>
            </a:r>
            <a:r>
              <a:rPr lang="cs-CZ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pozitivní </a:t>
            </a:r>
            <a:r>
              <a:rPr lang="cs-CZ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je, že jsou ochotni se podělit i s námi, studenty</a:t>
            </a:r>
            <a:r>
              <a:rPr lang="cs-CZ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.“</a:t>
            </a:r>
            <a:endParaRPr lang="cs-CZ" sz="1600" i="1" dirty="0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 r="21586" b="23814"/>
          <a:stretch/>
        </p:blipFill>
        <p:spPr>
          <a:xfrm>
            <a:off x="838200" y="1999566"/>
            <a:ext cx="1551324" cy="154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66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10"/>
          <p:cNvSpPr>
            <a:spLocks noGrp="1"/>
          </p:cNvSpPr>
          <p:nvPr>
            <p:ph type="title"/>
          </p:nvPr>
        </p:nvSpPr>
        <p:spPr>
          <a:xfrm>
            <a:off x="1743077" y="155029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aoblený obdélník 4"/>
          <p:cNvSpPr>
            <a:spLocks noChangeAspect="1"/>
          </p:cNvSpPr>
          <p:nvPr/>
        </p:nvSpPr>
        <p:spPr>
          <a:xfrm>
            <a:off x="1822507" y="202710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Kdo je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3" name="Zaoblený obdélník 22"/>
          <p:cNvSpPr>
            <a:spLocks/>
          </p:cNvSpPr>
          <p:nvPr/>
        </p:nvSpPr>
        <p:spPr>
          <a:xfrm>
            <a:off x="6776799" y="2031320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Proč jsme založili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6" name="Zaoblený obdélník 25"/>
          <p:cNvSpPr>
            <a:spLocks/>
          </p:cNvSpPr>
          <p:nvPr/>
        </p:nvSpPr>
        <p:spPr>
          <a:xfrm>
            <a:off x="1822506" y="5307076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Komu pomáháme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7" name="Zaoblený obdélník 26"/>
          <p:cNvSpPr>
            <a:spLocks/>
          </p:cNvSpPr>
          <p:nvPr/>
        </p:nvSpPr>
        <p:spPr>
          <a:xfrm>
            <a:off x="6776801" y="5307076"/>
            <a:ext cx="3592693" cy="972000"/>
          </a:xfrm>
          <a:prstGeom prst="roundRect">
            <a:avLst/>
          </a:prstGeom>
          <a:solidFill>
            <a:srgbClr val="FCFCFC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Možnosti </a:t>
            </a:r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spolupráce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3" name="Zaoblený obdélník 32"/>
          <p:cNvSpPr>
            <a:spLocks noChangeAspect="1"/>
          </p:cNvSpPr>
          <p:nvPr/>
        </p:nvSpPr>
        <p:spPr>
          <a:xfrm>
            <a:off x="6776799" y="366919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Ekonomická olympiáda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0" name="Zaoblený obdélník 39"/>
          <p:cNvSpPr>
            <a:spLocks noChangeAspect="1"/>
          </p:cNvSpPr>
          <p:nvPr/>
        </p:nvSpPr>
        <p:spPr>
          <a:xfrm>
            <a:off x="1822505" y="3667092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00" y="216002"/>
            <a:ext cx="1123200" cy="11232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22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825625"/>
            <a:ext cx="10387014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b="1" dirty="0">
                <a:latin typeface="Open Sans Light" charset="0"/>
                <a:ea typeface="Open Sans Light" charset="0"/>
                <a:cs typeface="Open Sans Light" charset="0"/>
              </a:rPr>
              <a:t>Logo ČNB </a:t>
            </a: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na titulní straně všech testů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Loga, </a:t>
            </a:r>
            <a:r>
              <a:rPr lang="cs-CZ" sz="2000" dirty="0" err="1">
                <a:latin typeface="Open Sans Light" charset="0"/>
                <a:ea typeface="Open Sans Light" charset="0"/>
                <a:cs typeface="Open Sans Light" charset="0"/>
              </a:rPr>
              <a:t>rollupy</a:t>
            </a: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, kolující </a:t>
            </a:r>
            <a:r>
              <a:rPr lang="cs-CZ" sz="2000" dirty="0" err="1">
                <a:latin typeface="Open Sans Light" charset="0"/>
                <a:ea typeface="Open Sans Light" charset="0"/>
                <a:cs typeface="Open Sans Light" charset="0"/>
              </a:rPr>
              <a:t>ppt</a:t>
            </a: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cs-CZ" sz="2000" dirty="0" err="1">
                <a:latin typeface="Open Sans Light" charset="0"/>
                <a:ea typeface="Open Sans Light" charset="0"/>
                <a:cs typeface="Open Sans Light" charset="0"/>
              </a:rPr>
              <a:t>slidy</a:t>
            </a:r>
            <a:endParaRPr lang="cs-CZ" sz="2000" dirty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Cena do soutěže</a:t>
            </a: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 (</a:t>
            </a:r>
            <a:r>
              <a:rPr lang="cs-CZ" sz="2000" b="1" dirty="0">
                <a:latin typeface="Open Sans Light" charset="0"/>
                <a:ea typeface="Open Sans Light" charset="0"/>
                <a:cs typeface="Open Sans Light" charset="0"/>
              </a:rPr>
              <a:t>např. cena České národní banky</a:t>
            </a: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)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, možnost vlastní soutěžní otázky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Pořádání </a:t>
            </a:r>
            <a:r>
              <a:rPr lang="cs-CZ" sz="2000" b="1" dirty="0" smtClean="0">
                <a:latin typeface="Open Sans Light" charset="0"/>
                <a:ea typeface="Open Sans Light" charset="0"/>
                <a:cs typeface="Open Sans Light" charset="0"/>
              </a:rPr>
              <a:t>republikové finále 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Ekonomické olympiády v prostorech ČNB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Možnost rychlého a efektivního </a:t>
            </a:r>
            <a:r>
              <a:rPr lang="cs-CZ" sz="2000" b="1" dirty="0" smtClean="0">
                <a:latin typeface="Open Sans Light" charset="0"/>
                <a:ea typeface="Open Sans Light" charset="0"/>
                <a:cs typeface="Open Sans Light" charset="0"/>
              </a:rPr>
              <a:t>předání informací středoškolákům a SŠ učitelům 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skrze přímé kontakty INEV</a:t>
            </a: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Možnost propojení s mladými talentovanými ekonomy,</a:t>
            </a: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 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potenciálními </a:t>
            </a: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stážisty</a:t>
            </a:r>
            <a:endParaRPr lang="cs-CZ" sz="2000" dirty="0" smtClean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23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Možnosti spolupráce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927" y="720436"/>
            <a:ext cx="7244073" cy="61375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825625"/>
            <a:ext cx="10387014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  <a:hlinkClick r:id="rId5"/>
              </a:rPr>
              <a:t>www.ekonomickaolympiada.cz</a:t>
            </a:r>
            <a:endParaRPr lang="cs-CZ" sz="2000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  <a:hlinkClick r:id="rId6"/>
              </a:rPr>
              <a:t>www.inev.cz</a:t>
            </a:r>
            <a:endParaRPr lang="cs-CZ" sz="2000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endParaRPr lang="cs-CZ" sz="2000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endParaRPr lang="cs-CZ" sz="2000" dirty="0" smtClean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24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Kontakt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57542" y="3505930"/>
            <a:ext cx="2516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MARTINA BACÍKOVÁ</a:t>
            </a:r>
            <a:endParaRPr lang="cs-CZ" sz="2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49796" y="4040590"/>
            <a:ext cx="2124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Open Sans Light" charset="0"/>
                <a:ea typeface="Open Sans Light" charset="0"/>
                <a:cs typeface="Open Sans Light" charset="0"/>
              </a:rPr>
              <a:t>bacikova@inev.cz</a:t>
            </a:r>
            <a:endParaRPr lang="cs-CZ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cs-CZ" sz="1100" dirty="0" smtClean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9" name="Obrázek 18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91" y="4154945"/>
            <a:ext cx="229063" cy="1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5029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Kdo jsme podle vás?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29866" y="2123765"/>
            <a:ext cx="855157" cy="16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64" y="0"/>
            <a:ext cx="4805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Kategorie otázek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769363" y="1851660"/>
            <a:ext cx="54521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1</a:t>
            </a:r>
            <a:r>
              <a:rPr lang="cs-CZ" sz="1600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. Metodologie ekonomie, základní pojmy a dějiny ekonomického myšlení (3 otázky)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a) metodologie a předmět ekonomie, základní pojmy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b) dějiny ekonomického myšlení do marginalistické revoluce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c) dějiny ekonomického myšlení od marginalistické revoluce (včetně)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sz="1600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2. Mikroekonomie (5 otázek)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a) spotřebitel a poptávka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b) firma, náklady, nabídka, tržní rovnováha, zásahy státu do cen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c) tržní formy, dokonalá a nedokonalá konkurence, regulace a antimonopolní politika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d) trhy výrobních faktorů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e) tržní selhání, teorie her, public </a:t>
            </a:r>
            <a:r>
              <a:rPr lang="cs-CZ" sz="1600" dirty="0" err="1">
                <a:latin typeface="Open Sans Light" charset="0"/>
                <a:ea typeface="Open Sans Light" charset="0"/>
                <a:cs typeface="Open Sans Light" charset="0"/>
              </a:rPr>
              <a:t>choice</a:t>
            </a:r>
            <a:endParaRPr lang="cs-CZ" sz="1600" dirty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 </a:t>
            </a:r>
          </a:p>
        </p:txBody>
      </p:sp>
      <p:sp>
        <p:nvSpPr>
          <p:cNvPr id="7" name="Obdélník 6"/>
          <p:cNvSpPr/>
          <p:nvPr/>
        </p:nvSpPr>
        <p:spPr>
          <a:xfrm>
            <a:off x="6528680" y="1846164"/>
            <a:ext cx="49430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3. Makroekonomie (5 otázek)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a) HDP a jeho složky, měření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b) ekonomický růst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c) peníze a měnová politika, veřejné rozpočty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d) hospodářský cyklus, nezaměstnanost 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e) finanční ekonomie a finanční gramotnost</a:t>
            </a:r>
          </a:p>
          <a:p>
            <a:pPr>
              <a:spcAft>
                <a:spcPts val="0"/>
              </a:spcAft>
            </a:pPr>
            <a:r>
              <a:rPr lang="cs-CZ" sz="1600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sz="1600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4. Mezinárodní ekonomie (3 otázky)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a) mezinárodní dělba práce, komparativní výhody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b) makroekonomie otevřené ekonomiky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c) zásahy státu do volného obchodu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sz="1600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5. Aktuality, hospodářská politika, EU (4 otázky)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a) aktuální dění z české ekonomiky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b) aktuální dění z evropské a světové ekonomiky</a:t>
            </a:r>
          </a:p>
          <a:p>
            <a:pPr>
              <a:spcAft>
                <a:spcPts val="0"/>
              </a:spcAft>
            </a:pPr>
            <a:r>
              <a:rPr lang="cs-CZ" sz="1600" dirty="0">
                <a:latin typeface="Open Sans Light" charset="0"/>
                <a:ea typeface="Open Sans Light" charset="0"/>
                <a:cs typeface="Open Sans Light" charset="0"/>
              </a:rPr>
              <a:t>c) EU</a:t>
            </a:r>
          </a:p>
        </p:txBody>
      </p:sp>
    </p:spTree>
    <p:extLst>
      <p:ext uri="{BB962C8B-B14F-4D97-AF65-F5344CB8AC3E}">
        <p14:creationId xmlns:p14="http://schemas.microsoft.com/office/powerpoint/2010/main" val="19899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národní banka - 14.12.2016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Čísla</a:t>
            </a:r>
            <a:endParaRPr lang="cs-CZ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769363" y="1851660"/>
            <a:ext cx="5452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dirty="0" smtClean="0">
                <a:latin typeface="Open Sans Light" charset="0"/>
                <a:ea typeface="Open Sans Light" charset="0"/>
                <a:cs typeface="Open Sans Light" charset="0"/>
              </a:rPr>
              <a:t>7 přednášek, 8 ekonomických kroužků, 27 přihlášených škol</a:t>
            </a:r>
            <a:endParaRPr lang="cs-CZ" sz="16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1400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5029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Kdo stojí za INEV</a:t>
            </a:r>
            <a:endParaRPr lang="cs-CZ" sz="54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0" y="1400174"/>
            <a:ext cx="12204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8619337" y="2645319"/>
            <a:ext cx="34341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Open Sans Light" charset="0"/>
                <a:ea typeface="Open Sans Light" charset="0"/>
                <a:cs typeface="Open Sans Light" charset="0"/>
              </a:rPr>
              <a:t>Správní rada:</a:t>
            </a:r>
          </a:p>
          <a:p>
            <a:r>
              <a:rPr lang="cs-CZ" dirty="0" smtClean="0">
                <a:latin typeface="Open Sans Light" charset="0"/>
                <a:ea typeface="Open Sans Light" charset="0"/>
                <a:cs typeface="Open Sans Light" charset="0"/>
              </a:rPr>
              <a:t>Ing. Pavel Potužák </a:t>
            </a:r>
            <a:r>
              <a:rPr lang="cs-CZ" dirty="0" err="1" smtClean="0">
                <a:latin typeface="Open Sans Light" charset="0"/>
                <a:ea typeface="Open Sans Light" charset="0"/>
                <a:cs typeface="Open Sans Light" charset="0"/>
              </a:rPr>
              <a:t>Ph.D</a:t>
            </a:r>
            <a:endParaRPr lang="cs-CZ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cs-CZ" dirty="0">
                <a:latin typeface="Open Sans Light" charset="0"/>
                <a:ea typeface="Open Sans Light" charset="0"/>
                <a:cs typeface="Open Sans Light" charset="0"/>
              </a:rPr>
              <a:t>P</a:t>
            </a:r>
            <a:r>
              <a:rPr lang="cs-CZ" dirty="0" smtClean="0">
                <a:latin typeface="Open Sans Light" charset="0"/>
                <a:ea typeface="Open Sans Light" charset="0"/>
                <a:cs typeface="Open Sans Light" charset="0"/>
              </a:rPr>
              <a:t>řednášející na VŠE</a:t>
            </a:r>
          </a:p>
          <a:p>
            <a:endParaRPr lang="cs-CZ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cs-CZ" dirty="0" smtClean="0">
                <a:latin typeface="Open Sans Light" charset="0"/>
                <a:ea typeface="Open Sans Light" charset="0"/>
                <a:cs typeface="Open Sans Light" charset="0"/>
              </a:rPr>
              <a:t>Ing. Mojmír Hampl </a:t>
            </a:r>
            <a:r>
              <a:rPr lang="cs-CZ" dirty="0" err="1" smtClean="0">
                <a:latin typeface="Open Sans Light" charset="0"/>
                <a:ea typeface="Open Sans Light" charset="0"/>
                <a:cs typeface="Open Sans Light" charset="0"/>
              </a:rPr>
              <a:t>MSc</a:t>
            </a:r>
            <a:r>
              <a:rPr lang="cs-CZ" dirty="0" smtClean="0">
                <a:latin typeface="Open Sans Light" charset="0"/>
                <a:ea typeface="Open Sans Light" charset="0"/>
                <a:cs typeface="Open Sans Light" charset="0"/>
              </a:rPr>
              <a:t>., Ph.D.</a:t>
            </a:r>
          </a:p>
          <a:p>
            <a:r>
              <a:rPr lang="cs-CZ" dirty="0">
                <a:latin typeface="Open Sans Light" charset="0"/>
                <a:ea typeface="Open Sans Light" charset="0"/>
                <a:cs typeface="Open Sans Light" charset="0"/>
              </a:rPr>
              <a:t>V</a:t>
            </a:r>
            <a:r>
              <a:rPr lang="cs-CZ" dirty="0" smtClean="0">
                <a:latin typeface="Open Sans Light" charset="0"/>
                <a:ea typeface="Open Sans Light" charset="0"/>
                <a:cs typeface="Open Sans Light" charset="0"/>
              </a:rPr>
              <a:t>iceguvernér ČNB</a:t>
            </a:r>
          </a:p>
          <a:p>
            <a:endParaRPr lang="cs-CZ" dirty="0" smtClean="0"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cs-CZ" dirty="0" smtClean="0">
                <a:latin typeface="Open Sans Light" charset="0"/>
                <a:ea typeface="Open Sans Light" charset="0"/>
                <a:cs typeface="Open Sans Light" charset="0"/>
              </a:rPr>
              <a:t>PhDr. Lukáš Kovanda Ph.D.</a:t>
            </a:r>
          </a:p>
          <a:p>
            <a:r>
              <a:rPr lang="cs-CZ" dirty="0">
                <a:latin typeface="Open Sans Light" charset="0"/>
                <a:ea typeface="Open Sans Light" charset="0"/>
                <a:cs typeface="Open Sans Light" charset="0"/>
              </a:rPr>
              <a:t>H</a:t>
            </a:r>
            <a:r>
              <a:rPr lang="cs-CZ" dirty="0" smtClean="0">
                <a:latin typeface="Open Sans Light" charset="0"/>
                <a:ea typeface="Open Sans Light" charset="0"/>
                <a:cs typeface="Open Sans Light" charset="0"/>
              </a:rPr>
              <a:t>lavní ekonom </a:t>
            </a:r>
            <a:r>
              <a:rPr lang="cs-CZ" dirty="0" err="1" smtClean="0">
                <a:latin typeface="Open Sans Light" charset="0"/>
                <a:ea typeface="Open Sans Light" charset="0"/>
                <a:cs typeface="Open Sans Light" charset="0"/>
              </a:rPr>
              <a:t>Roklen</a:t>
            </a:r>
            <a:r>
              <a:rPr lang="cs-CZ" dirty="0" smtClean="0">
                <a:latin typeface="Open Sans Light" charset="0"/>
                <a:ea typeface="Open Sans Light" charset="0"/>
                <a:cs typeface="Open Sans Light" charset="0"/>
              </a:rPr>
              <a:t> Fin</a:t>
            </a:r>
          </a:p>
        </p:txBody>
      </p:sp>
      <p:pic>
        <p:nvPicPr>
          <p:cNvPr id="14" name="Obrázek 13" descr="AIN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55" y="1960581"/>
            <a:ext cx="7951899" cy="4172918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800895" y="6356350"/>
            <a:ext cx="2743200" cy="365125"/>
          </a:xfrm>
        </p:spPr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3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19337" y="1919189"/>
            <a:ext cx="3240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Open Sans Light" charset="0"/>
                <a:ea typeface="Open Sans Light" charset="0"/>
                <a:cs typeface="Open Sans Light" charset="0"/>
              </a:rPr>
              <a:t>Martina </a:t>
            </a:r>
            <a:r>
              <a:rPr lang="cs-CZ" dirty="0" err="1" smtClean="0">
                <a:latin typeface="Open Sans Light" charset="0"/>
                <a:ea typeface="Open Sans Light" charset="0"/>
                <a:cs typeface="Open Sans Light" charset="0"/>
              </a:rPr>
              <a:t>Bacíková</a:t>
            </a:r>
            <a:endParaRPr lang="cs-CZ" dirty="0">
              <a:latin typeface="Open Sans Light" charset="0"/>
              <a:ea typeface="Open Sans Light" charset="0"/>
              <a:cs typeface="Open Sans Light" charset="0"/>
            </a:endParaRPr>
          </a:p>
          <a:p>
            <a:r>
              <a:rPr lang="cs-CZ" dirty="0" smtClean="0">
                <a:latin typeface="Open Sans Light" charset="0"/>
                <a:ea typeface="Open Sans Light" charset="0"/>
                <a:cs typeface="Open Sans Light" charset="0"/>
              </a:rPr>
              <a:t>Zakladatelka a ředitelka</a:t>
            </a:r>
            <a:endParaRPr lang="cs-CZ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7417"/>
            <a:ext cx="1125340" cy="1125340"/>
          </a:xfrm>
          <a:prstGeom prst="rect">
            <a:avLst/>
          </a:prstGeom>
        </p:spPr>
      </p:pic>
      <p:cxnSp>
        <p:nvCxnSpPr>
          <p:cNvPr id="15" name="Přímá spojnice 14"/>
          <p:cNvCxnSpPr/>
          <p:nvPr/>
        </p:nvCxnSpPr>
        <p:spPr>
          <a:xfrm flipV="1">
            <a:off x="-12000" y="1580283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7" y="5453493"/>
            <a:ext cx="2924758" cy="68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10"/>
          <p:cNvSpPr>
            <a:spLocks noGrp="1"/>
          </p:cNvSpPr>
          <p:nvPr>
            <p:ph type="title"/>
          </p:nvPr>
        </p:nvSpPr>
        <p:spPr>
          <a:xfrm>
            <a:off x="1743077" y="155029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aoblený obdélník 4"/>
          <p:cNvSpPr>
            <a:spLocks noChangeAspect="1"/>
          </p:cNvSpPr>
          <p:nvPr/>
        </p:nvSpPr>
        <p:spPr>
          <a:xfrm>
            <a:off x="1822507" y="202710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Kdo je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3" name="Zaoblený obdélník 22"/>
          <p:cNvSpPr>
            <a:spLocks/>
          </p:cNvSpPr>
          <p:nvPr/>
        </p:nvSpPr>
        <p:spPr>
          <a:xfrm>
            <a:off x="6776799" y="2031320"/>
            <a:ext cx="3592693" cy="972000"/>
          </a:xfrm>
          <a:prstGeom prst="roundRect">
            <a:avLst/>
          </a:prstGeom>
          <a:solidFill>
            <a:srgbClr val="FCFCFC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Proč jsme založili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6" name="Zaoblený obdélník 25"/>
          <p:cNvSpPr>
            <a:spLocks/>
          </p:cNvSpPr>
          <p:nvPr/>
        </p:nvSpPr>
        <p:spPr>
          <a:xfrm>
            <a:off x="1822506" y="5307076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Komu pomáháme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7" name="Zaoblený obdélník 26"/>
          <p:cNvSpPr>
            <a:spLocks/>
          </p:cNvSpPr>
          <p:nvPr/>
        </p:nvSpPr>
        <p:spPr>
          <a:xfrm>
            <a:off x="6776801" y="5307076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Možnosti </a:t>
            </a:r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spolupráce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3" name="Zaoblený obdélník 32"/>
          <p:cNvSpPr>
            <a:spLocks noChangeAspect="1"/>
          </p:cNvSpPr>
          <p:nvPr/>
        </p:nvSpPr>
        <p:spPr>
          <a:xfrm>
            <a:off x="6776798" y="366919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Ekonomická olympiáda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0" name="Zaoblený obdélník 39"/>
          <p:cNvSpPr>
            <a:spLocks noChangeAspect="1"/>
          </p:cNvSpPr>
          <p:nvPr/>
        </p:nvSpPr>
        <p:spPr>
          <a:xfrm>
            <a:off x="1822505" y="3667092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00" y="216002"/>
            <a:ext cx="1123200" cy="11232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4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19" y="5833634"/>
            <a:ext cx="1335962" cy="455248"/>
          </a:xfrm>
          <a:prstGeom prst="rect">
            <a:avLst/>
          </a:prstGeom>
          <a:solidFill>
            <a:srgbClr val="28497B"/>
          </a:solidFill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199" y="1825625"/>
            <a:ext cx="10688783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Lidé by se o ekonomii a finance měli zajímat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Osobní prospěch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Veřejný prospěch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Zvýšit zájem české veřejnosti o ekonomii a finance (dlouhodobý cíl)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arenR"/>
            </a:pP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Na </a:t>
            </a: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středních školách v ČR chybí infrastruktura pro studium a výuku ekonomie a financí</a:t>
            </a:r>
          </a:p>
          <a:p>
            <a:pPr lvl="1">
              <a:lnSpc>
                <a:spcPct val="120000"/>
              </a:lnSpc>
              <a:buFont typeface=".LucidaGrandeUI" charset="0"/>
              <a:buChar char="▹"/>
            </a:pPr>
            <a:r>
              <a:rPr lang="cs-CZ" sz="2000" dirty="0">
                <a:latin typeface="Open Sans Light" charset="0"/>
                <a:ea typeface="Open Sans Light" charset="0"/>
                <a:cs typeface="Open Sans Light" charset="0"/>
              </a:rPr>
              <a:t>Vytváříme </a:t>
            </a:r>
            <a:r>
              <a:rPr lang="cs-CZ" sz="2000" dirty="0" smtClean="0">
                <a:latin typeface="Open Sans Light" charset="0"/>
                <a:ea typeface="Open Sans Light" charset="0"/>
                <a:cs typeface="Open Sans Light" charset="0"/>
              </a:rPr>
              <a:t>zázemí pro studium a výuku ekonomie a financí na středních školách (2016/2017)</a:t>
            </a:r>
            <a:endParaRPr lang="cs-CZ" sz="2000" dirty="0">
              <a:latin typeface="Open Sans Light" charset="0"/>
              <a:ea typeface="Open Sans Light" charset="0"/>
              <a:cs typeface="Open Sans Light" charset="0"/>
            </a:endParaRPr>
          </a:p>
          <a:p>
            <a:pPr>
              <a:lnSpc>
                <a:spcPct val="120000"/>
              </a:lnSpc>
              <a:buFont typeface=".LucidaGrandeUI" charset="0"/>
              <a:buChar char="▹"/>
            </a:pPr>
            <a:endParaRPr lang="cs-CZ" sz="2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5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1743077" y="152401"/>
            <a:ext cx="9482136" cy="1245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Proč jsme založili INEV</a:t>
            </a:r>
            <a:endParaRPr lang="cs-CZ" sz="54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0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10"/>
          <p:cNvSpPr>
            <a:spLocks noGrp="1"/>
          </p:cNvSpPr>
          <p:nvPr>
            <p:ph type="title"/>
          </p:nvPr>
        </p:nvSpPr>
        <p:spPr>
          <a:xfrm>
            <a:off x="1743077" y="155029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aoblený obdélník 4"/>
          <p:cNvSpPr>
            <a:spLocks noChangeAspect="1"/>
          </p:cNvSpPr>
          <p:nvPr/>
        </p:nvSpPr>
        <p:spPr>
          <a:xfrm>
            <a:off x="1822507" y="202710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Kdo je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3" name="Zaoblený obdélník 22"/>
          <p:cNvSpPr>
            <a:spLocks/>
          </p:cNvSpPr>
          <p:nvPr/>
        </p:nvSpPr>
        <p:spPr>
          <a:xfrm>
            <a:off x="6776799" y="2031320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Proč jsme založili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6" name="Zaoblený obdélník 25"/>
          <p:cNvSpPr>
            <a:spLocks/>
          </p:cNvSpPr>
          <p:nvPr/>
        </p:nvSpPr>
        <p:spPr>
          <a:xfrm>
            <a:off x="1822507" y="5307076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Komu pomáháme</a:t>
            </a:r>
          </a:p>
        </p:txBody>
      </p:sp>
      <p:sp>
        <p:nvSpPr>
          <p:cNvPr id="27" name="Zaoblený obdélník 26"/>
          <p:cNvSpPr>
            <a:spLocks/>
          </p:cNvSpPr>
          <p:nvPr/>
        </p:nvSpPr>
        <p:spPr>
          <a:xfrm>
            <a:off x="6776801" y="5307076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Možnosti </a:t>
            </a:r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spolupráce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3" name="Zaoblený obdélník 32"/>
          <p:cNvSpPr>
            <a:spLocks noChangeAspect="1"/>
          </p:cNvSpPr>
          <p:nvPr/>
        </p:nvSpPr>
        <p:spPr>
          <a:xfrm>
            <a:off x="6776799" y="366919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Ekonomická olympiáda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0" name="Zaoblený obdélník 39"/>
          <p:cNvSpPr>
            <a:spLocks noChangeAspect="1"/>
          </p:cNvSpPr>
          <p:nvPr/>
        </p:nvSpPr>
        <p:spPr>
          <a:xfrm>
            <a:off x="1822507" y="3669198"/>
            <a:ext cx="3592693" cy="972000"/>
          </a:xfrm>
          <a:prstGeom prst="roundRect">
            <a:avLst/>
          </a:prstGeom>
          <a:solidFill>
            <a:srgbClr val="FCFCFC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00" y="216002"/>
            <a:ext cx="1123200" cy="11232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6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049" r="779"/>
          <a:stretch/>
        </p:blipFill>
        <p:spPr>
          <a:xfrm>
            <a:off x="6976564" y="1496291"/>
            <a:ext cx="5215436" cy="5361709"/>
          </a:xfrm>
          <a:prstGeom prst="rect">
            <a:avLst/>
          </a:prstGeom>
        </p:spPr>
      </p:pic>
      <p:sp>
        <p:nvSpPr>
          <p:cNvPr id="6" name="Nadpis 4"/>
          <p:cNvSpPr>
            <a:spLocks noGrp="1"/>
          </p:cNvSpPr>
          <p:nvPr>
            <p:ph type="ctrTitle"/>
          </p:nvPr>
        </p:nvSpPr>
        <p:spPr>
          <a:xfrm>
            <a:off x="1158575" y="808038"/>
            <a:ext cx="9260362" cy="2387600"/>
          </a:xfrm>
        </p:spPr>
        <p:txBody>
          <a:bodyPr>
            <a:normAutofit/>
          </a:bodyPr>
          <a:lstStyle/>
          <a:p>
            <a:pPr algn="l"/>
            <a:r>
              <a:rPr lang="cs-CZ" sz="54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5400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1252756" y="3717130"/>
            <a:ext cx="4536000" cy="0"/>
          </a:xfrm>
          <a:prstGeom prst="line">
            <a:avLst/>
          </a:prstGeom>
          <a:ln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603674" y="436416"/>
            <a:ext cx="295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latin typeface="Open Sans " charset="0"/>
              </a:rPr>
              <a:t>Česká národní banka</a:t>
            </a:r>
          </a:p>
          <a:p>
            <a:pPr algn="r"/>
            <a:r>
              <a:rPr lang="cs-CZ" dirty="0" smtClean="0">
                <a:solidFill>
                  <a:schemeClr val="bg1"/>
                </a:solidFill>
                <a:latin typeface="Open Sans " charset="0"/>
              </a:rPr>
              <a:t>14.12.2016</a:t>
            </a:r>
            <a:endParaRPr lang="cs-CZ" dirty="0">
              <a:solidFill>
                <a:schemeClr val="bg1"/>
              </a:solidFill>
              <a:latin typeface="Open Sans 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10"/>
          <p:cNvSpPr>
            <a:spLocks noGrp="1"/>
          </p:cNvSpPr>
          <p:nvPr>
            <p:ph type="title"/>
          </p:nvPr>
        </p:nvSpPr>
        <p:spPr>
          <a:xfrm>
            <a:off x="1743077" y="155029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aoblený obdélník 4"/>
          <p:cNvSpPr>
            <a:spLocks noChangeAspect="1"/>
          </p:cNvSpPr>
          <p:nvPr/>
        </p:nvSpPr>
        <p:spPr>
          <a:xfrm>
            <a:off x="1822507" y="2027108"/>
            <a:ext cx="3592693" cy="972000"/>
          </a:xfrm>
          <a:prstGeom prst="roundRect">
            <a:avLst/>
          </a:prstGeom>
          <a:solidFill>
            <a:srgbClr val="FCFCFC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Ekonomická olympiáda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3" name="Zaoblený obdélník 22"/>
          <p:cNvSpPr>
            <a:spLocks/>
          </p:cNvSpPr>
          <p:nvPr/>
        </p:nvSpPr>
        <p:spPr>
          <a:xfrm>
            <a:off x="6776799" y="2031320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Sociální síť </a:t>
            </a:r>
            <a:r>
              <a:rPr lang="cs-CZ" sz="2200" b="1" dirty="0" err="1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INEV.cz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6" name="Zaoblený obdélník 25"/>
          <p:cNvSpPr>
            <a:spLocks/>
          </p:cNvSpPr>
          <p:nvPr/>
        </p:nvSpPr>
        <p:spPr>
          <a:xfrm>
            <a:off x="1822507" y="366919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Ekonomické kroužky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7" name="Zaoblený obdélník 26"/>
          <p:cNvSpPr>
            <a:spLocks/>
          </p:cNvSpPr>
          <p:nvPr/>
        </p:nvSpPr>
        <p:spPr>
          <a:xfrm>
            <a:off x="6776801" y="5307076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Vzdělávací a </a:t>
            </a:r>
            <a:r>
              <a:rPr lang="cs-CZ" sz="2200" b="1" dirty="0" err="1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networkingové</a:t>
            </a:r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 akce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3" name="Zaoblený obdélník 32"/>
          <p:cNvSpPr>
            <a:spLocks noChangeAspect="1"/>
          </p:cNvSpPr>
          <p:nvPr/>
        </p:nvSpPr>
        <p:spPr>
          <a:xfrm>
            <a:off x="1822507" y="5307076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INEV Univerzita</a:t>
            </a:r>
            <a:endParaRPr lang="cs-CZ" sz="22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40" name="Zaoblený obdélník 39"/>
          <p:cNvSpPr>
            <a:spLocks noChangeAspect="1"/>
          </p:cNvSpPr>
          <p:nvPr/>
        </p:nvSpPr>
        <p:spPr>
          <a:xfrm>
            <a:off x="6776800" y="3669198"/>
            <a:ext cx="3592693" cy="972000"/>
          </a:xfrm>
          <a:prstGeom prst="roundRect">
            <a:avLst/>
          </a:prstGeom>
          <a:solidFill>
            <a:srgbClr val="FDDC81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Přednášky ekonomů na středních školách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743077" y="253667"/>
            <a:ext cx="714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Projekty INEV</a:t>
            </a:r>
            <a:endParaRPr lang="cs-CZ" sz="5400" b="1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2" y="155029"/>
            <a:ext cx="1123200" cy="11232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415200" y="2472848"/>
            <a:ext cx="1620982" cy="124691"/>
          </a:xfrm>
          <a:prstGeom prst="rect">
            <a:avLst/>
          </a:prstGeom>
          <a:solidFill>
            <a:srgbClr val="FDDC81"/>
          </a:solidFill>
          <a:ln>
            <a:solidFill>
              <a:srgbClr val="FDD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285510" y="5730730"/>
            <a:ext cx="1620982" cy="124691"/>
          </a:xfrm>
          <a:prstGeom prst="rect">
            <a:avLst/>
          </a:prstGeom>
          <a:solidFill>
            <a:srgbClr val="FDDC81"/>
          </a:solidFill>
          <a:ln>
            <a:solidFill>
              <a:srgbClr val="FDD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291509" y="4088640"/>
            <a:ext cx="1620982" cy="124691"/>
          </a:xfrm>
          <a:prstGeom prst="rect">
            <a:avLst/>
          </a:prstGeom>
          <a:solidFill>
            <a:srgbClr val="FDDC81"/>
          </a:solidFill>
          <a:ln>
            <a:solidFill>
              <a:srgbClr val="FDD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 rot="5400000">
            <a:off x="3078852" y="4911792"/>
            <a:ext cx="1080000" cy="124691"/>
          </a:xfrm>
          <a:prstGeom prst="rect">
            <a:avLst/>
          </a:prstGeom>
          <a:solidFill>
            <a:srgbClr val="FDDC81"/>
          </a:solidFill>
          <a:ln>
            <a:solidFill>
              <a:srgbClr val="FDD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 rot="5400000">
            <a:off x="3078851" y="3476763"/>
            <a:ext cx="1080000" cy="124691"/>
          </a:xfrm>
          <a:prstGeom prst="rect">
            <a:avLst/>
          </a:prstGeom>
          <a:solidFill>
            <a:srgbClr val="FDDC81"/>
          </a:solidFill>
          <a:ln>
            <a:solidFill>
              <a:srgbClr val="FDD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 rot="5400000">
            <a:off x="8033146" y="3181596"/>
            <a:ext cx="1080000" cy="124691"/>
          </a:xfrm>
          <a:prstGeom prst="rect">
            <a:avLst/>
          </a:prstGeom>
          <a:solidFill>
            <a:srgbClr val="FDDC81"/>
          </a:solidFill>
          <a:ln>
            <a:solidFill>
              <a:srgbClr val="FDD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 rot="5400000">
            <a:off x="8213146" y="4885304"/>
            <a:ext cx="720000" cy="124691"/>
          </a:xfrm>
          <a:prstGeom prst="rect">
            <a:avLst/>
          </a:prstGeom>
          <a:solidFill>
            <a:srgbClr val="FDDC81"/>
          </a:solidFill>
          <a:ln>
            <a:solidFill>
              <a:srgbClr val="FDD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8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743077" y="152401"/>
            <a:ext cx="9482136" cy="124514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Proč INEV vznikl?</a:t>
            </a:r>
            <a:endParaRPr lang="cs-CZ" sz="5400" b="1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Česká národní banka - 14.12.2016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1A4B-6ACE-AF4B-8E8B-4C9BCC94A222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pPr/>
              <a:t>9</a:t>
            </a:fld>
            <a:endParaRPr lang="cs-CZ">
              <a:solidFill>
                <a:schemeClr val="tx1">
                  <a:lumMod val="85000"/>
                  <a:lumOff val="15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V="1">
            <a:off x="0" y="1552574"/>
            <a:ext cx="12204000" cy="0"/>
          </a:xfrm>
          <a:prstGeom prst="line">
            <a:avLst/>
          </a:prstGeom>
          <a:ln w="3175">
            <a:solidFill>
              <a:srgbClr val="FDDC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1019985" y="1967558"/>
            <a:ext cx="4866447" cy="1878478"/>
          </a:xfrm>
          <a:prstGeom prst="roundRect">
            <a:avLst/>
          </a:prstGeom>
          <a:solidFill>
            <a:srgbClr val="FCFCFC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Cílem </a:t>
            </a:r>
            <a:r>
              <a:rPr lang="cs-CZ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celorepublikové soutěže v ekonomii </a:t>
            </a:r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je vybrat mezi českými středoškoláky </a:t>
            </a:r>
            <a:r>
              <a:rPr lang="cs-CZ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nadějné </a:t>
            </a:r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budoucí ekonomy a </a:t>
            </a:r>
            <a:r>
              <a:rPr lang="cs-CZ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ty nadále podporovat v jejich rozvoji. </a:t>
            </a:r>
            <a:endParaRPr lang="cs-CZ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86" y="74886"/>
            <a:ext cx="3067827" cy="1245146"/>
          </a:xfrm>
          <a:prstGeom prst="rect">
            <a:avLst/>
          </a:prstGeom>
        </p:spPr>
      </p:pic>
      <p:sp>
        <p:nvSpPr>
          <p:cNvPr id="20" name="Zaoblený obdélník 19"/>
          <p:cNvSpPr/>
          <p:nvPr/>
        </p:nvSpPr>
        <p:spPr>
          <a:xfrm>
            <a:off x="6289491" y="1972142"/>
            <a:ext cx="4866447" cy="1878478"/>
          </a:xfrm>
          <a:prstGeom prst="roundRect">
            <a:avLst/>
          </a:prstGeom>
          <a:solidFill>
            <a:srgbClr val="FCFCFC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Ekonomická olympiáda propojí </a:t>
            </a:r>
            <a:r>
              <a:rPr lang="cs-CZ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talentované studenty</a:t>
            </a:r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 s </a:t>
            </a:r>
            <a:r>
              <a:rPr lang="cs-CZ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ekonomickými experty</a:t>
            </a:r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, kteří je mohou na jejich cestě dále inspirovat. </a:t>
            </a:r>
          </a:p>
        </p:txBody>
      </p:sp>
      <p:sp>
        <p:nvSpPr>
          <p:cNvPr id="34" name="Zaoblený obdélník 33"/>
          <p:cNvSpPr/>
          <p:nvPr/>
        </p:nvSpPr>
        <p:spPr>
          <a:xfrm>
            <a:off x="6289491" y="4179780"/>
            <a:ext cx="4866447" cy="1878478"/>
          </a:xfrm>
          <a:prstGeom prst="roundRect">
            <a:avLst/>
          </a:prstGeom>
          <a:solidFill>
            <a:srgbClr val="FCFCFC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Vítězové soutěže vyhrávají výhody a hodnotné </a:t>
            </a:r>
            <a:r>
              <a:rPr lang="cs-CZ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ceny</a:t>
            </a:r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, </a:t>
            </a:r>
            <a:r>
              <a:rPr lang="cs-CZ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které do </a:t>
            </a:r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Ekonomické </a:t>
            </a:r>
            <a:r>
              <a:rPr lang="cs-CZ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olympiády dávají </a:t>
            </a:r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partneři </a:t>
            </a:r>
            <a:r>
              <a:rPr lang="cs-CZ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projektu.</a:t>
            </a:r>
            <a:endParaRPr lang="cs-CZ" dirty="0">
              <a:solidFill>
                <a:srgbClr val="28497B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1019985" y="4179780"/>
            <a:ext cx="4866447" cy="1878478"/>
          </a:xfrm>
          <a:prstGeom prst="roundRect">
            <a:avLst/>
          </a:prstGeom>
          <a:solidFill>
            <a:srgbClr val="FCFCFC"/>
          </a:solidFill>
          <a:ln>
            <a:solidFill>
              <a:srgbClr val="284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Vytváříme středoškolským studentům </a:t>
            </a:r>
            <a:r>
              <a:rPr lang="cs-CZ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dobrý odrazový můstek pro další </a:t>
            </a:r>
            <a:r>
              <a:rPr lang="cs-CZ" b="1" dirty="0">
                <a:solidFill>
                  <a:srgbClr val="28497B"/>
                </a:solidFill>
                <a:latin typeface="Open Sans Light" charset="0"/>
                <a:ea typeface="Open Sans Light" charset="0"/>
                <a:cs typeface="Open Sans Light" charset="0"/>
              </a:rPr>
              <a:t>studium, praxi a kariéru. </a:t>
            </a:r>
          </a:p>
        </p:txBody>
      </p:sp>
      <p:pic>
        <p:nvPicPr>
          <p:cNvPr id="36" name="Obrázek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0" y="134789"/>
            <a:ext cx="1125340" cy="11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fika prezentace INEV šablo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fika prezentace INEV" id="{5440EE02-1371-AA42-9097-F0F6B1F6E429}" vid="{0D775C06-1110-0E47-B2A6-935F9989E38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grafika prezentace INEV šablona</Template>
  <TotalTime>7450</TotalTime>
  <Words>1825</Words>
  <Application>Microsoft Office PowerPoint</Application>
  <PresentationFormat>Vlastní</PresentationFormat>
  <Paragraphs>381</Paragraphs>
  <Slides>27</Slides>
  <Notes>21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  <vt:variant>
        <vt:lpstr>Vlastní prezentace</vt:lpstr>
      </vt:variant>
      <vt:variant>
        <vt:i4>1</vt:i4>
      </vt:variant>
    </vt:vector>
  </HeadingPairs>
  <TitlesOfParts>
    <vt:vector size="29" baseType="lpstr">
      <vt:lpstr>grafika prezentace INEV šablona</vt:lpstr>
      <vt:lpstr>INEV</vt:lpstr>
      <vt:lpstr>Projekty INEV</vt:lpstr>
      <vt:lpstr>Kdo stojí za INEV</vt:lpstr>
      <vt:lpstr>Projekty INEV</vt:lpstr>
      <vt:lpstr>Proč INEV vznikl?</vt:lpstr>
      <vt:lpstr>Projekty INEV</vt:lpstr>
      <vt:lpstr>Projekty INEV</vt:lpstr>
      <vt:lpstr>Projekty INEV</vt:lpstr>
      <vt:lpstr>Proč INEV vznikl?</vt:lpstr>
      <vt:lpstr>Proč INEV vznikl?</vt:lpstr>
      <vt:lpstr>Proč INEV vznikl?</vt:lpstr>
      <vt:lpstr>Prezentace aplikace PowerPoint</vt:lpstr>
      <vt:lpstr>Proč INEV vznikl?</vt:lpstr>
      <vt:lpstr>Proč INEV vznikl?</vt:lpstr>
      <vt:lpstr>Proč INEV vznikl?</vt:lpstr>
      <vt:lpstr>Proč INEV vznikl?</vt:lpstr>
      <vt:lpstr>Proč INEV vznikl?</vt:lpstr>
      <vt:lpstr>Proč INEV vznikl?</vt:lpstr>
      <vt:lpstr>Projekty INEV</vt:lpstr>
      <vt:lpstr>Komu pomáháme</vt:lpstr>
      <vt:lpstr>Komu pomáháme</vt:lpstr>
      <vt:lpstr>Projekty INEV</vt:lpstr>
      <vt:lpstr>Proč INEV vznikl?</vt:lpstr>
      <vt:lpstr>Proč INEV vznikl?</vt:lpstr>
      <vt:lpstr>Kdo jsme podle vás?</vt:lpstr>
      <vt:lpstr>?</vt:lpstr>
      <vt:lpstr>?</vt:lpstr>
      <vt:lpstr>inev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INEV</dc:title>
  <dc:creator>Michala Stupková</dc:creator>
  <cp:lastModifiedBy>Všetíčková Denisa</cp:lastModifiedBy>
  <cp:revision>57</cp:revision>
  <dcterms:created xsi:type="dcterms:W3CDTF">2016-12-04T08:25:30Z</dcterms:created>
  <dcterms:modified xsi:type="dcterms:W3CDTF">2016-12-14T13:01:15Z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-1905146677</vt:i4>
  </property>
  <property fmtid="{D5CDD505-2E9C-101B-9397-08002B2CF9AE}" pid="3" name="_NewReviewCycle">
    <vt:lpwstr/>
  </property>
  <property fmtid="{D5CDD505-2E9C-101B-9397-08002B2CF9AE}" pid="4" name="_EmailSubject">
    <vt:lpwstr>Prosba o spolupráci - Ekonomická olympiáda</vt:lpwstr>
  </property>
  <property fmtid="{D5CDD505-2E9C-101B-9397-08002B2CF9AE}" pid="5" name="_AuthorEmail">
    <vt:lpwstr>Denisa.Vsetickova@cnb.cz</vt:lpwstr>
  </property>
  <property fmtid="{D5CDD505-2E9C-101B-9397-08002B2CF9AE}" pid="6" name="_AuthorEmailDisplayName">
    <vt:lpwstr>Všetíčková Denisa</vt:lpwstr>
  </property>
</Properties>
</file>