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723" r:id="rId3"/>
    <p:sldId id="719" r:id="rId4"/>
    <p:sldId id="738" r:id="rId5"/>
    <p:sldId id="704" r:id="rId6"/>
    <p:sldId id="703" r:id="rId7"/>
    <p:sldId id="737" r:id="rId8"/>
    <p:sldId id="755" r:id="rId9"/>
    <p:sldId id="754" r:id="rId10"/>
    <p:sldId id="749" r:id="rId11"/>
    <p:sldId id="751" r:id="rId12"/>
    <p:sldId id="750" r:id="rId13"/>
    <p:sldId id="732" r:id="rId1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2"/>
    <a:srgbClr val="00002F"/>
    <a:srgbClr val="CFD5EA"/>
    <a:srgbClr val="E9EBF5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105" d="100"/>
          <a:sy n="105" d="100"/>
        </p:scale>
        <p:origin x="15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Týdenní 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očkování k 15.3.2021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0EBCE245-F8CA-426D-8E80-8248249BC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699465"/>
              </p:ext>
            </p:extLst>
          </p:nvPr>
        </p:nvGraphicFramePr>
        <p:xfrm>
          <a:off x="838200" y="1690688"/>
          <a:ext cx="10515601" cy="3834608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275433719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40338005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841439253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805591433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31020870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533283918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3592051021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5334725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377700624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3555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48229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57807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099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15619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44228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9965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98650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9606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0820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81935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7734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84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02661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74850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1 119 663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46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0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osob – dvě dávky - k 15.3.2021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F562EF41-335B-4883-8281-C6E25D038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97676"/>
              </p:ext>
            </p:extLst>
          </p:nvPr>
        </p:nvGraphicFramePr>
        <p:xfrm>
          <a:off x="838200" y="1690688"/>
          <a:ext cx="10515601" cy="3834608"/>
        </p:xfrm>
        <a:graphic>
          <a:graphicData uri="http://schemas.openxmlformats.org/drawingml/2006/table">
            <a:tbl>
              <a:tblPr/>
              <a:tblGrid>
                <a:gridCol w="2101641">
                  <a:extLst>
                    <a:ext uri="{9D8B030D-6E8A-4147-A177-3AD203B41FA5}">
                      <a16:colId xmlns:a16="http://schemas.microsoft.com/office/drawing/2014/main" val="3363728405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066585967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621864787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3118113395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1812523359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964151618"/>
                    </a:ext>
                  </a:extLst>
                </a:gridCol>
                <a:gridCol w="1054520">
                  <a:extLst>
                    <a:ext uri="{9D8B030D-6E8A-4147-A177-3AD203B41FA5}">
                      <a16:colId xmlns:a16="http://schemas.microsoft.com/office/drawing/2014/main" val="4228986556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2368129744"/>
                    </a:ext>
                  </a:extLst>
                </a:gridCol>
                <a:gridCol w="1050820">
                  <a:extLst>
                    <a:ext uri="{9D8B030D-6E8A-4147-A177-3AD203B41FA5}">
                      <a16:colId xmlns:a16="http://schemas.microsoft.com/office/drawing/2014/main" val="3300869903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3185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5328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78374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12902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52507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66712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99648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9718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36301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260923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725694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44964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20467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7577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73728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95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4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15.3.2021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50" y="5665694"/>
            <a:ext cx="1578698" cy="827181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7262888-E1EC-44B8-92D0-F90B87E0F5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144272"/>
              </p:ext>
            </p:extLst>
          </p:nvPr>
        </p:nvGraphicFramePr>
        <p:xfrm>
          <a:off x="838199" y="1690688"/>
          <a:ext cx="10515600" cy="3834608"/>
        </p:xfrm>
        <a:graphic>
          <a:graphicData uri="http://schemas.openxmlformats.org/drawingml/2006/table">
            <a:tbl>
              <a:tblPr/>
              <a:tblGrid>
                <a:gridCol w="2587608">
                  <a:extLst>
                    <a:ext uri="{9D8B030D-6E8A-4147-A177-3AD203B41FA5}">
                      <a16:colId xmlns:a16="http://schemas.microsoft.com/office/drawing/2014/main" val="387085022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211446793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3373733178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5167471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1563091767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171045306"/>
                    </a:ext>
                  </a:extLst>
                </a:gridCol>
                <a:gridCol w="1321332">
                  <a:extLst>
                    <a:ext uri="{9D8B030D-6E8A-4147-A177-3AD203B41FA5}">
                      <a16:colId xmlns:a16="http://schemas.microsoft.com/office/drawing/2014/main" val="3055404715"/>
                    </a:ext>
                  </a:extLst>
                </a:gridCol>
              </a:tblGrid>
              <a:tr h="239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0431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11696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0040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1569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013790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450438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076327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084506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3983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97285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14795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887449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60612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265502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959231"/>
                  </a:ext>
                </a:extLst>
              </a:tr>
              <a:tr h="23966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43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509B-D2F3-452A-BB89-5A10A860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/>
          <a:lstStyle/>
          <a:p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Nasazení Armády ČR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46F5DE-EBDD-4C12-A442-C04F017114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24053"/>
              </p:ext>
            </p:extLst>
          </p:nvPr>
        </p:nvGraphicFramePr>
        <p:xfrm>
          <a:off x="1208014" y="1501629"/>
          <a:ext cx="9020067" cy="327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7030">
                  <a:extLst>
                    <a:ext uri="{9D8B030D-6E8A-4147-A177-3AD203B41FA5}">
                      <a16:colId xmlns:a16="http://schemas.microsoft.com/office/drawing/2014/main" val="3711849303"/>
                    </a:ext>
                  </a:extLst>
                </a:gridCol>
                <a:gridCol w="1824892">
                  <a:extLst>
                    <a:ext uri="{9D8B030D-6E8A-4147-A177-3AD203B41FA5}">
                      <a16:colId xmlns:a16="http://schemas.microsoft.com/office/drawing/2014/main" val="1785689735"/>
                    </a:ext>
                  </a:extLst>
                </a:gridCol>
                <a:gridCol w="1268145">
                  <a:extLst>
                    <a:ext uri="{9D8B030D-6E8A-4147-A177-3AD203B41FA5}">
                      <a16:colId xmlns:a16="http://schemas.microsoft.com/office/drawing/2014/main" val="1035950899"/>
                    </a:ext>
                  </a:extLst>
                </a:gridCol>
              </a:tblGrid>
              <a:tr h="2685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Název zařízení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Doba nasazení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osob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02576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Náchod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918026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nemocnice Rychnov nad Kněžnou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74015502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Oblastní nemocnice Náchod - LDN Jaroměř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11.2. - 29.3.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89585673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- 21.3.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49003250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Jičín, a.s. - LDN Nový Bydžov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15.2. - 21.3.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23406108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Fakultní nemocnice Hradec Králové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15.2. - 22.3.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2476197704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Oblastní nemocnice Trutnov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13.2. - 17.3.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438212969"/>
                  </a:ext>
                </a:extLst>
              </a:tr>
              <a:tr h="3066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Městská nemocnice Dvůr Králové nad Labem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9.2. – 23.3.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684207510"/>
                  </a:ext>
                </a:extLst>
              </a:tr>
              <a:tr h="3274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u="none" strike="noStrike" dirty="0">
                          <a:effectLst/>
                          <a:latin typeface="+mn-lt"/>
                        </a:rPr>
                        <a:t>Oblastní nemocnice </a:t>
                      </a:r>
                      <a:r>
                        <a:rPr lang="cs-CZ" sz="1200" b="0" u="none" strike="noStrike">
                          <a:effectLst/>
                          <a:latin typeface="+mn-lt"/>
                        </a:rPr>
                        <a:t>Trutnov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1.3. – 17.3.</a:t>
                      </a:r>
                    </a:p>
                  </a:txBody>
                  <a:tcPr marL="3956" marR="3956" marT="3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595048030"/>
                  </a:ext>
                </a:extLst>
              </a:tr>
              <a:tr h="2243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CELKEM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6" marR="3956" marT="3956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3956" marR="3956" marT="3956" marB="0" anchor="ctr"/>
                </a:tc>
                <a:extLst>
                  <a:ext uri="{0D108BD9-81ED-4DB2-BD59-A6C34878D82A}">
                    <a16:rowId xmlns:a16="http://schemas.microsoft.com/office/drawing/2014/main" val="381081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8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24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15. 3. 2021 včetně</a:t>
            </a:r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853424"/>
              </p:ext>
            </p:extLst>
          </p:nvPr>
        </p:nvGraphicFramePr>
        <p:xfrm>
          <a:off x="1789471" y="1690688"/>
          <a:ext cx="9212826" cy="328107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658752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2554074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období 9.3. – 15.3.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3.695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528/den, pokles o 23%)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celkem na 100 tis. obyv. k 15. 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Průměrný denní nárůst za týden skupina 65+ na 100 tis. obyv. 65+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39464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97.682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86.600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28199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1.568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33141CA8-F12A-4BB4-B498-8D7B54AC06B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Kapacita C+ lůžek v Královéhradeckém kraji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889F0C-383D-45DE-872F-692F4108A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26943"/>
              </p:ext>
            </p:extLst>
          </p:nvPr>
        </p:nvGraphicFramePr>
        <p:xfrm>
          <a:off x="1013750" y="1690689"/>
          <a:ext cx="9693872" cy="392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327">
                  <a:extLst>
                    <a:ext uri="{9D8B030D-6E8A-4147-A177-3AD203B41FA5}">
                      <a16:colId xmlns:a16="http://schemas.microsoft.com/office/drawing/2014/main" val="103450743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767322251"/>
                    </a:ext>
                  </a:extLst>
                </a:gridCol>
                <a:gridCol w="1349771">
                  <a:extLst>
                    <a:ext uri="{9D8B030D-6E8A-4147-A177-3AD203B41FA5}">
                      <a16:colId xmlns:a16="http://schemas.microsoft.com/office/drawing/2014/main" val="2803813529"/>
                    </a:ext>
                  </a:extLst>
                </a:gridCol>
                <a:gridCol w="1370697">
                  <a:extLst>
                    <a:ext uri="{9D8B030D-6E8A-4147-A177-3AD203B41FA5}">
                      <a16:colId xmlns:a16="http://schemas.microsoft.com/office/drawing/2014/main" val="2529611398"/>
                    </a:ext>
                  </a:extLst>
                </a:gridCol>
                <a:gridCol w="1318380">
                  <a:extLst>
                    <a:ext uri="{9D8B030D-6E8A-4147-A177-3AD203B41FA5}">
                      <a16:colId xmlns:a16="http://schemas.microsoft.com/office/drawing/2014/main" val="1787663944"/>
                    </a:ext>
                  </a:extLst>
                </a:gridCol>
              </a:tblGrid>
              <a:tr h="8367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15. 3. 2021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Kapacita intenzivní péče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Volná </a:t>
                      </a: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intenzivní lůžka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Kapacita standardní lůžka včetně násl.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Volná standardní lůžka včetně násl.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944222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Jičín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14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117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170740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Trutnov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16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4506937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Městská nemocnice Dvůr Králové n/L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-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12975395"/>
                  </a:ext>
                </a:extLst>
              </a:tr>
              <a:tr h="377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Oblastní nemocnice Náchod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  <a:endParaRPr lang="cs-CZ" sz="140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8607157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</a:rPr>
                        <a:t>Nemocnice Rychnov nad Kněžnou</a:t>
                      </a:r>
                      <a:endParaRPr lang="cs-CZ" sz="1400" b="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11461473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894162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63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196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70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5275278"/>
                  </a:ext>
                </a:extLst>
              </a:tr>
              <a:tr h="39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Franklin Gothic Book" panose="020B0503020102020204" pitchFamily="34" charset="0"/>
                        </a:rPr>
                        <a:t>celkem</a:t>
                      </a:r>
                      <a:endParaRPr lang="cs-CZ" sz="14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</a:rPr>
                        <a:t>131</a:t>
                      </a:r>
                      <a:endParaRPr lang="cs-CZ" sz="14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589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</a:rPr>
                        <a:t>178</a:t>
                      </a: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3631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B198CEA-5624-4963-8B0D-3FAD00F63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0"/>
            <a:ext cx="10450286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08E95C-0954-4745-85E1-E74D3581E38A}"/>
              </a:ext>
            </a:extLst>
          </p:cNvPr>
          <p:cNvSpPr txBox="1"/>
          <p:nvPr/>
        </p:nvSpPr>
        <p:spPr>
          <a:xfrm>
            <a:off x="2464904" y="3429000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Fakultní nemocnice HK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63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196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D3DCA5-54FF-41C9-A38A-EF8147A85295}"/>
              </a:ext>
            </a:extLst>
          </p:cNvPr>
          <p:cNvSpPr txBox="1"/>
          <p:nvPr/>
        </p:nvSpPr>
        <p:spPr>
          <a:xfrm>
            <a:off x="1790368" y="238330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Jičín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14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117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609429-9913-4539-91C8-B55E8368A409}"/>
              </a:ext>
            </a:extLst>
          </p:cNvPr>
          <p:cNvSpPr txBox="1"/>
          <p:nvPr/>
        </p:nvSpPr>
        <p:spPr>
          <a:xfrm>
            <a:off x="5766021" y="480392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Vrchlabí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3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CA65021-EDCD-4351-94B8-C06F2C17DD75}"/>
              </a:ext>
            </a:extLst>
          </p:cNvPr>
          <p:cNvSpPr txBox="1"/>
          <p:nvPr/>
        </p:nvSpPr>
        <p:spPr>
          <a:xfrm>
            <a:off x="8191168" y="1126723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Trutnov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16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58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F4756D-84FE-4A9A-857E-19F7FE5E30FD}"/>
              </a:ext>
            </a:extLst>
          </p:cNvPr>
          <p:cNvSpPr txBox="1"/>
          <p:nvPr/>
        </p:nvSpPr>
        <p:spPr>
          <a:xfrm>
            <a:off x="5185575" y="5211417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MN Dvůr Králové n. L.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26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ADDB69A-9020-4D6E-A770-954A6BB933B6}"/>
              </a:ext>
            </a:extLst>
          </p:cNvPr>
          <p:cNvSpPr txBox="1"/>
          <p:nvPr/>
        </p:nvSpPr>
        <p:spPr>
          <a:xfrm>
            <a:off x="8731857" y="4670728"/>
            <a:ext cx="196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Nemocnice Rychnov n. </a:t>
            </a:r>
            <a:r>
              <a:rPr lang="cs-CZ" sz="1200" dirty="0" err="1">
                <a:solidFill>
                  <a:srgbClr val="2B2B82"/>
                </a:solidFill>
                <a:latin typeface="Franklin Gothic Demi" panose="020B0703020102020204" pitchFamily="34" charset="0"/>
              </a:rPr>
              <a:t>Kn</a:t>
            </a:r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.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10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22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969F1FE-AA15-4EA6-83ED-EEDB32AEF468}"/>
              </a:ext>
            </a:extLst>
          </p:cNvPr>
          <p:cNvSpPr txBox="1"/>
          <p:nvPr/>
        </p:nvSpPr>
        <p:spPr>
          <a:xfrm>
            <a:off x="8525123" y="3105834"/>
            <a:ext cx="182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ON Náchod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JIP = 25</a:t>
            </a:r>
          </a:p>
          <a:p>
            <a:r>
              <a:rPr lang="cs-CZ" sz="1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Standardní lůžka = 150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D84F3C5-AB0D-44E2-98E1-BDA315CE83A9}"/>
              </a:ext>
            </a:extLst>
          </p:cNvPr>
          <p:cNvSpPr txBox="1"/>
          <p:nvPr/>
        </p:nvSpPr>
        <p:spPr>
          <a:xfrm>
            <a:off x="2044810" y="4486061"/>
            <a:ext cx="160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720</a:t>
            </a:r>
          </a:p>
        </p:txBody>
      </p:sp>
    </p:spTree>
    <p:extLst>
      <p:ext uri="{BB962C8B-B14F-4D97-AF65-F5344CB8AC3E}">
        <p14:creationId xmlns:p14="http://schemas.microsoft.com/office/powerpoint/2010/main" val="425501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Kapacity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obsazen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 COVID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pacienty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22168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5" name="TextBox 19">
            <a:extLst>
              <a:ext uri="{FF2B5EF4-FFF2-40B4-BE49-F238E27FC236}">
                <a16:creationId xmlns:a16="http://schemas.microsoft.com/office/drawing/2014/main" id="{6DA12B14-0A67-47C7-A14C-AF40A0E3F71C}"/>
              </a:ext>
            </a:extLst>
          </p:cNvPr>
          <p:cNvSpPr txBox="1"/>
          <p:nvPr/>
        </p:nvSpPr>
        <p:spPr>
          <a:xfrm>
            <a:off x="76509" y="6521510"/>
            <a:ext cx="11915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Hlášení posledních dnů ukazují </a:t>
            </a:r>
            <a:r>
              <a:rPr lang="cs-CZ" sz="1400"/>
              <a:t>okamžitý reálný stav </a:t>
            </a:r>
            <a:r>
              <a:rPr lang="cs-CZ" sz="1400" dirty="0"/>
              <a:t>k půlnoci reportovaného dne. Zpětným dohlášením záznamů (překlady, úmrtí, apod.) se počty mohou měnit.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9D15703-0787-44EC-AD7D-EAE6A64F3C83}"/>
              </a:ext>
            </a:extLst>
          </p:cNvPr>
          <p:cNvSpPr/>
          <p:nvPr/>
        </p:nvSpPr>
        <p:spPr>
          <a:xfrm>
            <a:off x="8602824" y="878914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413071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08969" y="144795"/>
            <a:ext cx="8293855" cy="742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Dostupná kapacita intenzivní péče: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kraje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 poslední 3 dny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12B617-EFC8-47A3-9ADE-E9EBD4F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04273"/>
              </p:ext>
            </p:extLst>
          </p:nvPr>
        </p:nvGraphicFramePr>
        <p:xfrm>
          <a:off x="199580" y="1147680"/>
          <a:ext cx="11792839" cy="5289730"/>
        </p:xfrm>
        <a:graphic>
          <a:graphicData uri="http://schemas.openxmlformats.org/drawingml/2006/table">
            <a:tbl>
              <a:tblPr/>
              <a:tblGrid>
                <a:gridCol w="1468423">
                  <a:extLst>
                    <a:ext uri="{9D8B030D-6E8A-4147-A177-3AD203B41FA5}">
                      <a16:colId xmlns:a16="http://schemas.microsoft.com/office/drawing/2014/main" val="4150606983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901187104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73646451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866311018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187411557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722424766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47816049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7281828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084146701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24646784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393548229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3515241955"/>
                    </a:ext>
                  </a:extLst>
                </a:gridCol>
                <a:gridCol w="860368">
                  <a:extLst>
                    <a:ext uri="{9D8B030D-6E8A-4147-A177-3AD203B41FA5}">
                      <a16:colId xmlns:a16="http://schemas.microsoft.com/office/drawing/2014/main" val="1136750727"/>
                    </a:ext>
                  </a:extLst>
                </a:gridCol>
              </a:tblGrid>
              <a:tr h="261970">
                <a:tc>
                  <a:txBody>
                    <a:bodyPr/>
                    <a:lstStyle/>
                    <a:p>
                      <a:pPr algn="l" fontAlgn="b"/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JIP l</a:t>
                      </a:r>
                      <a:r>
                        <a:rPr lang="cs-CZ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ůžka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ECMO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s kyslíkem*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6962"/>
                  </a:ext>
                </a:extLst>
              </a:tr>
              <a:tr h="24339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15.03.2021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9986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2781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195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4174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60722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7502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789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3279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9055" marR="9055" marT="90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0946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608186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5485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229680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23303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88004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2607"/>
                  </a:ext>
                </a:extLst>
              </a:tr>
              <a:tr h="318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9055" marR="9055" marT="90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71267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1CC2D9D8-E40E-4511-ACEC-155C504D6F73}"/>
              </a:ext>
            </a:extLst>
          </p:cNvPr>
          <p:cNvSpPr txBox="1"/>
          <p:nvPr/>
        </p:nvSpPr>
        <p:spPr>
          <a:xfrm>
            <a:off x="199580" y="6459955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* Včetně </a:t>
            </a:r>
            <a:r>
              <a:rPr lang="cs-CZ" sz="1600" dirty="0" err="1"/>
              <a:t>reprofilizace</a:t>
            </a:r>
            <a:endParaRPr lang="cs-CZ" sz="1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41487A-D6B5-4832-AB09-45168AD96BE4}"/>
              </a:ext>
            </a:extLst>
          </p:cNvPr>
          <p:cNvSpPr/>
          <p:nvPr/>
        </p:nvSpPr>
        <p:spPr>
          <a:xfrm>
            <a:off x="8602824" y="887145"/>
            <a:ext cx="3497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Ministerstvo zdravotnictví ČR</a:t>
            </a:r>
          </a:p>
        </p:txBody>
      </p:sp>
    </p:spTree>
    <p:extLst>
      <p:ext uri="{BB962C8B-B14F-4D97-AF65-F5344CB8AC3E}">
        <p14:creationId xmlns:p14="http://schemas.microsoft.com/office/powerpoint/2010/main" val="32268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Situace v pobytových službách k 15.3.2021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1BD7B-D78F-45A1-BBB7-9FE5A6EF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pozitivních klientů: 30 z 3.250 (0,9 %)</a:t>
            </a:r>
          </a:p>
          <a:p>
            <a:r>
              <a:rPr lang="cs-CZ" dirty="0"/>
              <a:t>Počet pozitivních pracovníků: 43 z 2.465 (1,7 %)</a:t>
            </a:r>
          </a:p>
          <a:p>
            <a:r>
              <a:rPr lang="cs-CZ" dirty="0"/>
              <a:t>Počet pracovníků v karanténě: 16 z 2.465 (0,7 %)</a:t>
            </a:r>
          </a:p>
          <a:p>
            <a:r>
              <a:rPr lang="cs-CZ" dirty="0"/>
              <a:t>Počet zařízení s nákazou: 5 z 53 (9,4 %)</a:t>
            </a:r>
          </a:p>
          <a:p>
            <a:r>
              <a:rPr lang="cs-CZ" dirty="0"/>
              <a:t>Počet zařízení v karanténě: 1 z 53 (1,9 %)</a:t>
            </a:r>
          </a:p>
          <a:p>
            <a:pPr marL="0" indent="0"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400" b="1" dirty="0"/>
              <a:t>V současné chvíli jsou nejvíce zasažena tato zařízení:</a:t>
            </a:r>
            <a:r>
              <a:rPr lang="cs-CZ" sz="1400" dirty="0"/>
              <a:t> Domov důchodců Náchod.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49" y="5535780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9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AD3AE-FCB7-4B07-A813-EEE4970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Celkový počet dodaných a podaných dávek k 15.3.</a:t>
            </a:r>
            <a:endParaRPr lang="cs-CZ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ECC2DF-D502-4E77-86CE-42F811434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5" y="5710350"/>
            <a:ext cx="1864043" cy="957095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B6D94158-8162-4661-AC19-DB6059825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62174"/>
              </p:ext>
            </p:extLst>
          </p:nvPr>
        </p:nvGraphicFramePr>
        <p:xfrm>
          <a:off x="838199" y="1690689"/>
          <a:ext cx="10515599" cy="4019661"/>
        </p:xfrm>
        <a:graphic>
          <a:graphicData uri="http://schemas.openxmlformats.org/drawingml/2006/table">
            <a:tbl>
              <a:tblPr/>
              <a:tblGrid>
                <a:gridCol w="1454514">
                  <a:extLst>
                    <a:ext uri="{9D8B030D-6E8A-4147-A177-3AD203B41FA5}">
                      <a16:colId xmlns:a16="http://schemas.microsoft.com/office/drawing/2014/main" val="427476999"/>
                    </a:ext>
                  </a:extLst>
                </a:gridCol>
                <a:gridCol w="1077418">
                  <a:extLst>
                    <a:ext uri="{9D8B030D-6E8A-4147-A177-3AD203B41FA5}">
                      <a16:colId xmlns:a16="http://schemas.microsoft.com/office/drawing/2014/main" val="3131611496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394143668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768210188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2346703930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599374917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478509423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1903789575"/>
                    </a:ext>
                  </a:extLst>
                </a:gridCol>
                <a:gridCol w="1195935">
                  <a:extLst>
                    <a:ext uri="{9D8B030D-6E8A-4147-A177-3AD203B41FA5}">
                      <a16:colId xmlns:a16="http://schemas.microsoft.com/office/drawing/2014/main" val="946262504"/>
                    </a:ext>
                  </a:extLst>
                </a:gridCol>
                <a:gridCol w="969676">
                  <a:extLst>
                    <a:ext uri="{9D8B030D-6E8A-4147-A177-3AD203B41FA5}">
                      <a16:colId xmlns:a16="http://schemas.microsoft.com/office/drawing/2014/main" val="3228430532"/>
                    </a:ext>
                  </a:extLst>
                </a:gridCol>
              </a:tblGrid>
              <a:tr h="408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Comirnaty (BioNTech Manufacturing GmbH)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Moderna (Moderna)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Vaccine Astra Zeneca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3622"/>
                  </a:ext>
                </a:extLst>
              </a:tr>
              <a:tr h="760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5 na lahvičku do 17.1. a 6 od 18.1.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6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  <a:b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 10 na lahvičku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dodaných dávek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Vykázaný počet podaných dávek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2766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CZ010 Hlavní město Praha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210 405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195 497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247 105 – 257 830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210 016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94541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CZ020 Středočeský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101 595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89 302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11 999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145 395 – 147 930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123 421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807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CZ031 Jihočeský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59 670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75 620 – 77 570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000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CZ032 Plzeňský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3 869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7 376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70 705 – 72 460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59 099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681574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CZ041 Karlovarský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51 625 – 52 210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85992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CZ042 Ústecký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57 330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47 387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80 530 – 81 700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64 619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860671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CZ051 Liberecký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39 780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34 812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50 405 – 51 380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41 384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33186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CZ052 Královéhradecký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69 155 – 70 520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96968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CZ053 Pardubický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54 640 – 55 420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548530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CZ063 Kraj Vysočina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37 501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59 945 – 60 920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52 307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65684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CZ064 Jihomoravský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138 060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108 295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10 173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164 800 – 170 260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126 822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38232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CZ071 Olomoucký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73 445 – 75 200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968405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CZ072 Zlínský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46 995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39 770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2 991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64 495 – 65 470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50 320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137578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CZ080 Moravskoslezský kraj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94 185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85 033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21 071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11 584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138 285 – 141 210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117 688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094450"/>
                  </a:ext>
                </a:extLst>
              </a:tr>
              <a:tr h="19005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1 012 050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1 045 980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900 961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147 600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83 893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186 500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134 809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1 346 150 – 1 380 080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1 119 663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97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1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6798873-6145-45D1-8C96-24D321BB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DC45AFE-5A50-4C8E-AEA8-140D1FD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799" y="177435"/>
            <a:ext cx="9772650" cy="98189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Očkování od 2. ledna do 15. března 2021</a:t>
            </a:r>
          </a:p>
        </p:txBody>
      </p:sp>
      <p:pic>
        <p:nvPicPr>
          <p:cNvPr id="1026" name="Picture 2" descr="image002">
            <a:extLst>
              <a:ext uri="{FF2B5EF4-FFF2-40B4-BE49-F238E27FC236}">
                <a16:creationId xmlns:a16="http://schemas.microsoft.com/office/drawing/2014/main" id="{C72BDAE8-DE1A-4FF5-8496-470698D2C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29" y="994866"/>
            <a:ext cx="7091083" cy="460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56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2139</Words>
  <Application>Microsoft Office PowerPoint</Application>
  <PresentationFormat>Širokoúhlá obrazovka</PresentationFormat>
  <Paragraphs>1124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Demi</vt:lpstr>
      <vt:lpstr>Motiv Office</vt:lpstr>
      <vt:lpstr>Týdenní přehled epidemické situace a stavu očkování v Královéhradeckém kraji</vt:lpstr>
      <vt:lpstr>Aktuální situace v Královéhradeckém kraji k 15. 3. 2021 včetně</vt:lpstr>
      <vt:lpstr>Kapacita C+ lůžek v Královéhradeckém kraji</vt:lpstr>
      <vt:lpstr>Prezentace aplikace PowerPoint</vt:lpstr>
      <vt:lpstr>Prezentace aplikace PowerPoint</vt:lpstr>
      <vt:lpstr>Prezentace aplikace PowerPoint</vt:lpstr>
      <vt:lpstr>Situace v pobytových službách k 15.3.2021</vt:lpstr>
      <vt:lpstr>Celkový počet dodaných a podaných dávek k 15.3.</vt:lpstr>
      <vt:lpstr> Očkování od 2. ledna do 15. března 2021</vt:lpstr>
      <vt:lpstr>Počet očkování k 15.3.2021</vt:lpstr>
      <vt:lpstr>Počet osob – dvě dávky - k 15.3.2021</vt:lpstr>
      <vt:lpstr>Praktičtí lékaři – dávky k 15.3.2021</vt:lpstr>
      <vt:lpstr>Nasazení Armády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Malíř Radek Mgr.</cp:lastModifiedBy>
  <cp:revision>252</cp:revision>
  <cp:lastPrinted>2021-03-15T13:51:23Z</cp:lastPrinted>
  <dcterms:created xsi:type="dcterms:W3CDTF">2021-01-14T19:24:21Z</dcterms:created>
  <dcterms:modified xsi:type="dcterms:W3CDTF">2021-03-16T11:10:14Z</dcterms:modified>
</cp:coreProperties>
</file>