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723" r:id="rId3"/>
    <p:sldId id="719" r:id="rId4"/>
    <p:sldId id="738" r:id="rId5"/>
    <p:sldId id="1694" r:id="rId6"/>
    <p:sldId id="755" r:id="rId7"/>
    <p:sldId id="754" r:id="rId8"/>
    <p:sldId id="753" r:id="rId9"/>
    <p:sldId id="749" r:id="rId10"/>
    <p:sldId id="751" r:id="rId11"/>
    <p:sldId id="1693" r:id="rId12"/>
    <p:sldId id="752" r:id="rId13"/>
    <p:sldId id="1708" r:id="rId14"/>
    <p:sldId id="1709" r:id="rId15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B82"/>
    <a:srgbClr val="00002F"/>
    <a:srgbClr val="CFD5EA"/>
    <a:srgbClr val="E9EBF5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6" autoAdjust="0"/>
    <p:restoredTop sz="93883" autoAdjust="0"/>
  </p:normalViewPr>
  <p:slideViewPr>
    <p:cSldViewPr snapToGrid="0">
      <p:cViewPr varScale="1">
        <p:scale>
          <a:sx n="107" d="100"/>
          <a:sy n="107" d="100"/>
        </p:scale>
        <p:origin x="7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38\Desktop\Kopie%20-%20Graf%20o&#269;kov&#225;n&#237;%20a%20dod&#225;vk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AppData\Local\Microsoft\Windows\INetCache\Content.Outlook\6QEAVX9X\Grafy%20k%20p&#345;ehledu%20o&#269;kov&#225;n&#237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38\Desktop\Kopie%20-%20Kopie%20-%20Grafy%20k%20p&#345;ehledu%20o&#269;kov&#225;n&#237;%20(004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Grafy%20k%20p&#345;ehledu%20o&#269;kov&#225;n&#237;%20(004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B1D-4AFC-9E38-C4A94A3D9D81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B1D-4AFC-9E38-C4A94A3D9D81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B1D-4AFC-9E38-C4A94A3D9D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graf'!$B$27:$D$27</c:f>
              <c:strCache>
                <c:ptCount val="3"/>
                <c:pt idx="0">
                  <c:v>Dodáno dávek</c:v>
                </c:pt>
                <c:pt idx="1">
                  <c:v>Vyočkováno dávek</c:v>
                </c:pt>
                <c:pt idx="2">
                  <c:v>Zbývá naočkovat</c:v>
                </c:pt>
              </c:strCache>
            </c:strRef>
          </c:cat>
          <c:val>
            <c:numRef>
              <c:f>'očkování graf'!$B$28:$D$28</c:f>
              <c:numCache>
                <c:formatCode>#,##0</c:formatCode>
                <c:ptCount val="3"/>
                <c:pt idx="0">
                  <c:v>159985</c:v>
                </c:pt>
                <c:pt idx="1">
                  <c:v>155732</c:v>
                </c:pt>
                <c:pt idx="2">
                  <c:v>4253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1D-4AFC-9E38-C4A94A3D9D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-24"/>
        <c:axId val="1014440255"/>
        <c:axId val="913643567"/>
      </c:barChart>
      <c:catAx>
        <c:axId val="1014440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13643567"/>
        <c:crosses val="autoZero"/>
        <c:auto val="1"/>
        <c:lblAlgn val="ctr"/>
        <c:lblOffset val="100"/>
        <c:noMultiLvlLbl val="0"/>
      </c:catAx>
      <c:valAx>
        <c:axId val="913643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14440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Vakcíny dle typu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cs-CZ" sz="1400" dirty="0">
                <a:solidFill>
                  <a:srgbClr val="2B2B82"/>
                </a:solidFill>
                <a:effectLst/>
                <a:latin typeface="+mn-lt"/>
              </a:rPr>
              <a:t>25.</a:t>
            </a:r>
            <a:r>
              <a:rPr lang="cs-CZ" sz="1400" baseline="0" dirty="0">
                <a:solidFill>
                  <a:srgbClr val="2B2B82"/>
                </a:solidFill>
                <a:effectLst/>
                <a:latin typeface="+mn-lt"/>
              </a:rPr>
              <a:t> 4. 2021</a:t>
            </a:r>
            <a:endParaRPr lang="cs-CZ" sz="1400" dirty="0">
              <a:solidFill>
                <a:srgbClr val="2B2B82"/>
              </a:solidFill>
              <a:effectLst/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cs-CZ" dirty="0"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Dodáno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745030400021584E-17"/>
                  <c:y val="-5.2267084803345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24-48EF-9F02-2B2445774D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'Vakcíny dle typu'!$A$1:$D$2</c:f>
              <c:multiLvlStrCache>
                <c:ptCount val="4"/>
                <c:lvl>
                  <c:pt idx="0">
                    <c:v>121 485</c:v>
                  </c:pt>
                  <c:pt idx="1">
                    <c:v>14 900</c:v>
                  </c:pt>
                  <c:pt idx="2">
                    <c:v>23 300</c:v>
                  </c:pt>
                  <c:pt idx="3">
                    <c:v>300</c:v>
                  </c:pt>
                </c:lvl>
                <c:lvl>
                  <c:pt idx="0">
                    <c:v>Pfizer</c:v>
                  </c:pt>
                  <c:pt idx="1">
                    <c:v>Moderna</c:v>
                  </c:pt>
                  <c:pt idx="2">
                    <c:v>AstraZeneca</c:v>
                  </c:pt>
                  <c:pt idx="3">
                    <c:v>Johnson &amp; Johnson</c:v>
                  </c:pt>
                </c:lvl>
              </c:multiLvlStrCache>
            </c:multiLvlStrRef>
          </c:cat>
          <c:val>
            <c:numRef>
              <c:f>'Vakcíny dle typu'!$A$2:$D$2</c:f>
              <c:numCache>
                <c:formatCode>#,##0</c:formatCode>
                <c:ptCount val="4"/>
                <c:pt idx="0">
                  <c:v>121485</c:v>
                </c:pt>
                <c:pt idx="1">
                  <c:v>14900</c:v>
                </c:pt>
                <c:pt idx="2">
                  <c:v>23300</c:v>
                </c:pt>
                <c:pt idx="3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24-48EF-9F02-2B2445774D9E}"/>
            </c:ext>
          </c:extLst>
        </c:ser>
        <c:ser>
          <c:idx val="1"/>
          <c:order val="1"/>
          <c:tx>
            <c:v>Vyočkováno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2267084803345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24-48EF-9F02-2B2445774D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'Vakcíny dle typu'!$A$1:$D$2</c:f>
              <c:multiLvlStrCache>
                <c:ptCount val="4"/>
                <c:lvl>
                  <c:pt idx="0">
                    <c:v>121 485</c:v>
                  </c:pt>
                  <c:pt idx="1">
                    <c:v>14 900</c:v>
                  </c:pt>
                  <c:pt idx="2">
                    <c:v>23 300</c:v>
                  </c:pt>
                  <c:pt idx="3">
                    <c:v>300</c:v>
                  </c:pt>
                </c:lvl>
                <c:lvl>
                  <c:pt idx="0">
                    <c:v>Pfizer</c:v>
                  </c:pt>
                  <c:pt idx="1">
                    <c:v>Moderna</c:v>
                  </c:pt>
                  <c:pt idx="2">
                    <c:v>AstraZeneca</c:v>
                  </c:pt>
                  <c:pt idx="3">
                    <c:v>Johnson &amp; Johnson</c:v>
                  </c:pt>
                </c:lvl>
              </c:multiLvlStrCache>
            </c:multiLvlStrRef>
          </c:cat>
          <c:val>
            <c:numRef>
              <c:f>'Vakcíny dle typu'!$A$3:$D$3</c:f>
              <c:numCache>
                <c:formatCode>#,##0</c:formatCode>
                <c:ptCount val="4"/>
                <c:pt idx="0">
                  <c:v>117560</c:v>
                </c:pt>
                <c:pt idx="1">
                  <c:v>15706</c:v>
                </c:pt>
                <c:pt idx="2">
                  <c:v>22461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24-48EF-9F02-2B2445774D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0153440"/>
        <c:axId val="1596195264"/>
      </c:barChart>
      <c:catAx>
        <c:axId val="164015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6195264"/>
        <c:crosses val="autoZero"/>
        <c:auto val="1"/>
        <c:lblAlgn val="ctr"/>
        <c:lblOffset val="100"/>
        <c:noMultiLvlLbl val="0"/>
      </c:catAx>
      <c:valAx>
        <c:axId val="159619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015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Očkování podle</a:t>
            </a:r>
            <a:r>
              <a:rPr lang="cs-CZ" sz="3600" b="0" baseline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skupin  </a:t>
            </a:r>
            <a:r>
              <a:rPr lang="cs-CZ" sz="2000" b="1" baseline="0" dirty="0">
                <a:solidFill>
                  <a:srgbClr val="2B2B82"/>
                </a:solidFill>
              </a:rPr>
              <a:t>| 25. 4. 2021</a:t>
            </a:r>
            <a:endParaRPr lang="cs-CZ" sz="2000" b="1" dirty="0">
              <a:solidFill>
                <a:srgbClr val="2B2B82"/>
              </a:solidFill>
            </a:endParaRPr>
          </a:p>
        </c:rich>
      </c:tx>
      <c:layout>
        <c:manualLayout>
          <c:xMode val="edge"/>
          <c:yMode val="edge"/>
          <c:x val="0.24019259621692188"/>
          <c:y val="4.71896371901944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2B2B8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4.5653348551448328E-2"/>
          <c:y val="9.5972629521016622E-2"/>
          <c:w val="0.94169206416065976"/>
          <c:h val="0.7356241100360988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dle skupin'!$B$1:$K$1</c:f>
              <c:strCache>
                <c:ptCount val="10"/>
                <c:pt idx="0">
                  <c:v>Zdravotničtí pracovníci: nemocnice a ZZS</c:v>
                </c:pt>
                <c:pt idx="1">
                  <c:v>Ostatní zdravotnictví / ochrana veřejného zdraví</c:v>
                </c:pt>
                <c:pt idx="2">
                  <c:v>Pracovníci a klienti v sociálních službách </c:v>
                </c:pt>
                <c:pt idx="3">
                  <c:v>Senioři ve věku 80+ </c:v>
                </c:pt>
                <c:pt idx="4">
                  <c:v>Senioři ve věku 70-79 let</c:v>
                </c:pt>
                <c:pt idx="5">
                  <c:v>Senioři ve věku 65-69 let</c:v>
                </c:pt>
                <c:pt idx="6">
                  <c:v>Chronicky nemocní</c:v>
                </c:pt>
                <c:pt idx="7">
                  <c:v>Pedagogové a pracovníci ve školství</c:v>
                </c:pt>
                <c:pt idx="8">
                  <c:v>Ostatní pracovníci kritické infrastruktury</c:v>
                </c:pt>
                <c:pt idx="9">
                  <c:v>Ostatní*</c:v>
                </c:pt>
              </c:strCache>
            </c:strRef>
          </c:cat>
          <c:val>
            <c:numRef>
              <c:f>'Očkování dle skupin'!$B$2:$K$2</c:f>
              <c:numCache>
                <c:formatCode>[$-10405]#\ ##0;\(#\ ##0\)</c:formatCode>
                <c:ptCount val="10"/>
                <c:pt idx="0">
                  <c:v>12234</c:v>
                </c:pt>
                <c:pt idx="1">
                  <c:v>8686</c:v>
                </c:pt>
                <c:pt idx="2">
                  <c:v>9831</c:v>
                </c:pt>
                <c:pt idx="3">
                  <c:v>29175</c:v>
                </c:pt>
                <c:pt idx="4">
                  <c:v>51482</c:v>
                </c:pt>
                <c:pt idx="5">
                  <c:v>12090</c:v>
                </c:pt>
                <c:pt idx="6">
                  <c:v>7443</c:v>
                </c:pt>
                <c:pt idx="7">
                  <c:v>11668</c:v>
                </c:pt>
                <c:pt idx="8">
                  <c:v>4318</c:v>
                </c:pt>
                <c:pt idx="9">
                  <c:v>8805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8C-4B81-B8EC-84EF473DB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-27"/>
        <c:axId val="1837301408"/>
        <c:axId val="1642065968"/>
      </c:barChart>
      <c:catAx>
        <c:axId val="183730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2065968"/>
        <c:crosses val="autoZero"/>
        <c:auto val="1"/>
        <c:lblAlgn val="ctr"/>
        <c:lblOffset val="100"/>
        <c:noMultiLvlLbl val="0"/>
      </c:catAx>
      <c:valAx>
        <c:axId val="1642065968"/>
        <c:scaling>
          <c:orientation val="minMax"/>
        </c:scaling>
        <c:delete val="0"/>
        <c:axPos val="l"/>
        <c:numFmt formatCode="[$-10405]#\ ##0;\(#\ 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3730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rgbClr val="2B2B82"/>
                </a:solidFill>
                <a:latin typeface="Franklin Gothic Demi" panose="020B0703020102020204" pitchFamily="34" charset="0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Týdenní</a:t>
            </a:r>
            <a:r>
              <a:rPr lang="cs-CZ" sz="3600" b="0" baseline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počty očkování</a:t>
            </a:r>
          </a:p>
        </c:rich>
      </c:tx>
      <c:layout>
        <c:manualLayout>
          <c:xMode val="edge"/>
          <c:yMode val="edge"/>
          <c:x val="0.2523535617404325"/>
          <c:y val="3.71219085496525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rgbClr val="2B2B82"/>
              </a:solidFill>
              <a:latin typeface="Franklin Gothic Demi" panose="020B0703020102020204" pitchFamily="34" charset="0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476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2402727637384676E-2"/>
                  <c:y val="-2.6444741692752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2B-4518-B8D5-421B48D1DB3F}"/>
                </c:ext>
              </c:extLst>
            </c:dLbl>
            <c:dLbl>
              <c:idx val="8"/>
              <c:layout>
                <c:manualLayout>
                  <c:x val="-6.0425190533493899E-2"/>
                  <c:y val="-2.6444741692752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2B-4518-B8D5-421B48D1DB3F}"/>
                </c:ext>
              </c:extLst>
            </c:dLbl>
            <c:dLbl>
              <c:idx val="9"/>
              <c:layout>
                <c:manualLayout>
                  <c:x val="-6.2093862815884596E-2"/>
                  <c:y val="-2.6444741692752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2B-4518-B8D5-421B48D1DB3F}"/>
                </c:ext>
              </c:extLst>
            </c:dLbl>
            <c:dLbl>
              <c:idx val="10"/>
              <c:layout>
                <c:manualLayout>
                  <c:x val="-6.2093862815884478E-2"/>
                  <c:y val="-2.4109657045934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2B-4518-B8D5-421B48D1DB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průběžně'!$F$1:$U$1</c:f>
              <c:strCache>
                <c:ptCount val="16"/>
                <c:pt idx="0">
                  <c:v>4.-10. 1.</c:v>
                </c:pt>
                <c:pt idx="1">
                  <c:v>11.-17. 1.</c:v>
                </c:pt>
                <c:pt idx="2">
                  <c:v>18.-24. 1.</c:v>
                </c:pt>
                <c:pt idx="3">
                  <c:v>25.-31. 1.</c:v>
                </c:pt>
                <c:pt idx="4">
                  <c:v>1.-7. 2.</c:v>
                </c:pt>
                <c:pt idx="5">
                  <c:v>8.-14. 2.</c:v>
                </c:pt>
                <c:pt idx="6">
                  <c:v>15.-21. 2.</c:v>
                </c:pt>
                <c:pt idx="7">
                  <c:v>22.-28. 2.</c:v>
                </c:pt>
                <c:pt idx="8">
                  <c:v>1.-7. 3.</c:v>
                </c:pt>
                <c:pt idx="9">
                  <c:v>8.-14. 3.</c:v>
                </c:pt>
                <c:pt idx="10">
                  <c:v>15.-21. 3.</c:v>
                </c:pt>
                <c:pt idx="11">
                  <c:v>22.-28. 3.</c:v>
                </c:pt>
                <c:pt idx="12">
                  <c:v>29.-4. 4.</c:v>
                </c:pt>
                <c:pt idx="13">
                  <c:v>5.-11. 4.</c:v>
                </c:pt>
                <c:pt idx="14">
                  <c:v>12.-18. 4.</c:v>
                </c:pt>
                <c:pt idx="15">
                  <c:v>19.-25. 4.</c:v>
                </c:pt>
              </c:strCache>
            </c:strRef>
          </c:cat>
          <c:val>
            <c:numRef>
              <c:f>'Očkování průběžně'!$F$2:$U$2</c:f>
              <c:numCache>
                <c:formatCode>General</c:formatCode>
                <c:ptCount val="16"/>
                <c:pt idx="0">
                  <c:v>1577</c:v>
                </c:pt>
                <c:pt idx="1">
                  <c:v>4325</c:v>
                </c:pt>
                <c:pt idx="2">
                  <c:v>3898</c:v>
                </c:pt>
                <c:pt idx="3">
                  <c:v>4094</c:v>
                </c:pt>
                <c:pt idx="4">
                  <c:v>4361</c:v>
                </c:pt>
                <c:pt idx="5">
                  <c:v>4841</c:v>
                </c:pt>
                <c:pt idx="6">
                  <c:v>5917</c:v>
                </c:pt>
                <c:pt idx="7">
                  <c:v>6813</c:v>
                </c:pt>
                <c:pt idx="8">
                  <c:v>9642</c:v>
                </c:pt>
                <c:pt idx="9">
                  <c:v>11699</c:v>
                </c:pt>
                <c:pt idx="10">
                  <c:v>13321</c:v>
                </c:pt>
                <c:pt idx="11">
                  <c:v>13791</c:v>
                </c:pt>
                <c:pt idx="12">
                  <c:v>12532</c:v>
                </c:pt>
                <c:pt idx="13">
                  <c:v>14986</c:v>
                </c:pt>
                <c:pt idx="14" formatCode="#,##0">
                  <c:v>20248</c:v>
                </c:pt>
                <c:pt idx="15" formatCode="#,##0">
                  <c:v>21484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F2B-4518-B8D5-421B48D1D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2596544"/>
        <c:axId val="1822756256"/>
      </c:lineChart>
      <c:catAx>
        <c:axId val="199259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22756256"/>
        <c:crosses val="autoZero"/>
        <c:auto val="1"/>
        <c:lblAlgn val="ctr"/>
        <c:lblOffset val="100"/>
        <c:noMultiLvlLbl val="0"/>
      </c:catAx>
      <c:valAx>
        <c:axId val="182275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9259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Karlovarský kraj</c:v>
                </c:pt>
                <c:pt idx="2">
                  <c:v>Královéhradecký kraj</c:v>
                </c:pt>
                <c:pt idx="3">
                  <c:v>Jihočeský kraj</c:v>
                </c:pt>
                <c:pt idx="4">
                  <c:v>Kraj Vysočina</c:v>
                </c:pt>
                <c:pt idx="5">
                  <c:v>Plzeňský kraj</c:v>
                </c:pt>
                <c:pt idx="6">
                  <c:v>Jihomoravský kraj</c:v>
                </c:pt>
                <c:pt idx="7">
                  <c:v>ČR</c:v>
                </c:pt>
                <c:pt idx="8">
                  <c:v>Olomoucký kraj</c:v>
                </c:pt>
                <c:pt idx="9">
                  <c:v>Zlínský kraj</c:v>
                </c:pt>
                <c:pt idx="10">
                  <c:v>Moravskoslezský kraj</c:v>
                </c:pt>
                <c:pt idx="11">
                  <c:v>Liberecký kraj</c:v>
                </c:pt>
                <c:pt idx="12">
                  <c:v>Ústecký kraj</c:v>
                </c:pt>
                <c:pt idx="13">
                  <c:v>Pardubický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213.18802640000001</c:v>
                </c:pt>
                <c:pt idx="1">
                  <c:v>203.2077213</c:v>
                </c:pt>
                <c:pt idx="2">
                  <c:v>193.6800164</c:v>
                </c:pt>
                <c:pt idx="3">
                  <c:v>181.9268635</c:v>
                </c:pt>
                <c:pt idx="4">
                  <c:v>177.3846489</c:v>
                </c:pt>
                <c:pt idx="5">
                  <c:v>176.77093880000001</c:v>
                </c:pt>
                <c:pt idx="6">
                  <c:v>176.50498450000001</c:v>
                </c:pt>
                <c:pt idx="7">
                  <c:v>175.51512120000001</c:v>
                </c:pt>
                <c:pt idx="8">
                  <c:v>175.03223819999999</c:v>
                </c:pt>
                <c:pt idx="9">
                  <c:v>168.15751299999999</c:v>
                </c:pt>
                <c:pt idx="10">
                  <c:v>166.9483457</c:v>
                </c:pt>
                <c:pt idx="11">
                  <c:v>165.3857423</c:v>
                </c:pt>
                <c:pt idx="12">
                  <c:v>163.54777609999999</c:v>
                </c:pt>
                <c:pt idx="13">
                  <c:v>159.25971279999999</c:v>
                </c:pt>
                <c:pt idx="14">
                  <c:v>148.5271175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Karlovarský kraj</c:v>
                </c:pt>
                <c:pt idx="1">
                  <c:v>Královéhradecký kraj</c:v>
                </c:pt>
                <c:pt idx="2">
                  <c:v>Kraj Vysočina</c:v>
                </c:pt>
                <c:pt idx="3">
                  <c:v>Jihočeský kraj</c:v>
                </c:pt>
                <c:pt idx="4">
                  <c:v>Plzeňský kraj</c:v>
                </c:pt>
                <c:pt idx="5">
                  <c:v>ČR</c:v>
                </c:pt>
                <c:pt idx="6">
                  <c:v>Jihomoravský kraj</c:v>
                </c:pt>
                <c:pt idx="7">
                  <c:v>Olomoucký kraj</c:v>
                </c:pt>
                <c:pt idx="8">
                  <c:v>Pardubický kraj</c:v>
                </c:pt>
                <c:pt idx="9">
                  <c:v>Středočeský kraj</c:v>
                </c:pt>
                <c:pt idx="10">
                  <c:v>Zlínský kraj</c:v>
                </c:pt>
                <c:pt idx="11">
                  <c:v>Ústecký kraj</c:v>
                </c:pt>
                <c:pt idx="12">
                  <c:v>Liberecký kraj</c:v>
                </c:pt>
                <c:pt idx="13">
                  <c:v>Hlavní město Praha</c:v>
                </c:pt>
                <c:pt idx="14">
                  <c:v>Moravskoslezský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202.01313999999999</c:v>
                </c:pt>
                <c:pt idx="1">
                  <c:v>186.63928200000001</c:v>
                </c:pt>
                <c:pt idx="2">
                  <c:v>186.1918</c:v>
                </c:pt>
                <c:pt idx="3">
                  <c:v>180.802785</c:v>
                </c:pt>
                <c:pt idx="4">
                  <c:v>178.01013399999999</c:v>
                </c:pt>
                <c:pt idx="5">
                  <c:v>175.51512099999999</c:v>
                </c:pt>
                <c:pt idx="6">
                  <c:v>174.20630600000001</c:v>
                </c:pt>
                <c:pt idx="7">
                  <c:v>173.49113500000001</c:v>
                </c:pt>
                <c:pt idx="8">
                  <c:v>171.93520899999999</c:v>
                </c:pt>
                <c:pt idx="9">
                  <c:v>171.913906</c:v>
                </c:pt>
                <c:pt idx="10">
                  <c:v>169.42777899999999</c:v>
                </c:pt>
                <c:pt idx="11">
                  <c:v>168.61132900000001</c:v>
                </c:pt>
                <c:pt idx="12">
                  <c:v>167.948342</c:v>
                </c:pt>
                <c:pt idx="13">
                  <c:v>165.99019699999999</c:v>
                </c:pt>
                <c:pt idx="14">
                  <c:v>164.970068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DE1C0-04A1-45B8-A14E-2F9E0DE5ED9C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F02F7-E55A-4AE8-AB24-763FA681CD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337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F02F7-E55A-4AE8-AB24-763FA681CDD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328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7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Týdenní 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osob – dvě dávky - k 25.4.2021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9" y="5535780"/>
            <a:ext cx="1864043" cy="957095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9432E67D-817C-4D34-B6BB-33EC088F75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194018"/>
              </p:ext>
            </p:extLst>
          </p:nvPr>
        </p:nvGraphicFramePr>
        <p:xfrm>
          <a:off x="838200" y="1423446"/>
          <a:ext cx="10515600" cy="4112336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405017517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2287261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16914216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18713156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82270899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642491559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61576365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08577212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02936095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05947158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305159989"/>
                    </a:ext>
                  </a:extLst>
                </a:gridCol>
              </a:tblGrid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18-29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30-49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584880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7 656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25 813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14 617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6586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28 237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43 598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132 676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060835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2 864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16 954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10 254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22 105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17 163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75 847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665770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5 642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3 889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15 279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15 796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44 572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301486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1 642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7 059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5 091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8 344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11 924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38 198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626073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3 532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6 963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5 585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20 454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16124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1 748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9 080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5 718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11 182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12 154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44 339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9212448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4 227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2 680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8 881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8 938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27 667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104260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1 771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15 958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13 874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48 889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534981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5 252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4 021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5 921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10 637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29 531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86525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1 048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5 917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4 061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10 320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11 275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34 815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2610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5 062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18 917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11 236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18 785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24 735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86 230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115482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7 311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5 186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11 019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12 961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41 001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736746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5 874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3 886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4 500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10 096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28 995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002405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2 826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15 559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10 117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23 082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24 100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81 351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264288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30 462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136 659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86 625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35582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26045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181 132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221 942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718 765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402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045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3">
            <a:extLst>
              <a:ext uri="{FF2B5EF4-FFF2-40B4-BE49-F238E27FC236}">
                <a16:creationId xmlns:a16="http://schemas.microsoft.com/office/drawing/2014/main" id="{16DC7CA5-BCAA-4180-86AF-DE3E4911064E}"/>
              </a:ext>
            </a:extLst>
          </p:cNvPr>
          <p:cNvSpPr txBox="1"/>
          <p:nvPr/>
        </p:nvSpPr>
        <p:spPr>
          <a:xfrm>
            <a:off x="2072805" y="1372055"/>
            <a:ext cx="2019300" cy="98107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2B2B82"/>
                </a:solidFill>
              </a:rPr>
              <a:t>Celkem očkováno dávek:</a:t>
            </a:r>
          </a:p>
          <a:p>
            <a:pPr algn="ctr"/>
            <a:r>
              <a:rPr lang="cs-CZ" sz="4000" b="1" dirty="0">
                <a:solidFill>
                  <a:srgbClr val="2B2B82"/>
                </a:solidFill>
              </a:rPr>
              <a:t>155 732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FAD02AD5-2565-4F97-AB74-69BAC76BCE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5558446"/>
              </p:ext>
            </p:extLst>
          </p:nvPr>
        </p:nvGraphicFramePr>
        <p:xfrm>
          <a:off x="322262" y="288925"/>
          <a:ext cx="11547475" cy="628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0710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2BC615C-10F9-43F5-BDFF-06F5F9A1F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1" y="6060141"/>
            <a:ext cx="1489627" cy="712506"/>
          </a:xfrm>
          <a:prstGeom prst="rect">
            <a:avLst/>
          </a:prstGeom>
        </p:spPr>
      </p:pic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24824968-6B03-48F9-AB2A-757B5FE0CA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38175"/>
              </p:ext>
            </p:extLst>
          </p:nvPr>
        </p:nvGraphicFramePr>
        <p:xfrm>
          <a:off x="1167319" y="0"/>
          <a:ext cx="9902757" cy="6060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47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282 320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59 878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106 843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117 176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90 433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104 277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210 392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1 876 948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110 623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97 961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200 428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73 380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134 267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83 239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205 731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92627" y="99623"/>
            <a:ext cx="221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25. 4.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160,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160,00–179,99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180,00–199,99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200,0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4172489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170,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170,00–184,99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185,00–199,99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200,0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F2F2F2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F2F2F2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F2F2F2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59 526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102 959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94 923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116 452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105 008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1 876 948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207 652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109 649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89 864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238 125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98 701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138 424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74 517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219 817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198 053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10250" y="99623"/>
            <a:ext cx="238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25. 4.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594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</a:t>
            </a:r>
            <a:r>
              <a:rPr lang="cs-CZ" sz="1200" dirty="0">
                <a:solidFill>
                  <a:srgbClr val="000000"/>
                </a:solidFill>
              </a:rPr>
              <a:t>23 278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1236263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2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25. 4. 2021 včetně</a:t>
            </a:r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952995"/>
              </p:ext>
            </p:extLst>
          </p:nvPr>
        </p:nvGraphicFramePr>
        <p:xfrm>
          <a:off x="1789471" y="1690688"/>
          <a:ext cx="9212826" cy="3169194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28448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2928340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528199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298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42.5/den)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Průměrný denní nárůst za týden celkem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54.0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Průměrný denní nárůst za týden skupina 65+ na 100 tis. obyv. 65+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42.7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839464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103.789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100 856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1783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33141CA8-F12A-4BB4-B498-8D7B54AC06BF}"/>
              </a:ext>
            </a:extLst>
          </p:cNvPr>
          <p:cNvSpPr/>
          <p:nvPr/>
        </p:nvSpPr>
        <p:spPr>
          <a:xfrm>
            <a:off x="1013750" y="0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Kapacita C+ lůžek v Královéhradeckém kraji</a:t>
            </a:r>
            <a:endParaRPr lang="cs-CZ" sz="3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8889F0C-383D-45DE-872F-692F4108A7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522552"/>
              </p:ext>
            </p:extLst>
          </p:nvPr>
        </p:nvGraphicFramePr>
        <p:xfrm>
          <a:off x="1013750" y="1690689"/>
          <a:ext cx="9693872" cy="3926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4327">
                  <a:extLst>
                    <a:ext uri="{9D8B030D-6E8A-4147-A177-3AD203B41FA5}">
                      <a16:colId xmlns:a16="http://schemas.microsoft.com/office/drawing/2014/main" val="1034507439"/>
                    </a:ext>
                  </a:extLst>
                </a:gridCol>
                <a:gridCol w="1370697">
                  <a:extLst>
                    <a:ext uri="{9D8B030D-6E8A-4147-A177-3AD203B41FA5}">
                      <a16:colId xmlns:a16="http://schemas.microsoft.com/office/drawing/2014/main" val="767322251"/>
                    </a:ext>
                  </a:extLst>
                </a:gridCol>
                <a:gridCol w="1349771">
                  <a:extLst>
                    <a:ext uri="{9D8B030D-6E8A-4147-A177-3AD203B41FA5}">
                      <a16:colId xmlns:a16="http://schemas.microsoft.com/office/drawing/2014/main" val="2803813529"/>
                    </a:ext>
                  </a:extLst>
                </a:gridCol>
                <a:gridCol w="1370697">
                  <a:extLst>
                    <a:ext uri="{9D8B030D-6E8A-4147-A177-3AD203B41FA5}">
                      <a16:colId xmlns:a16="http://schemas.microsoft.com/office/drawing/2014/main" val="2529611398"/>
                    </a:ext>
                  </a:extLst>
                </a:gridCol>
                <a:gridCol w="1318380">
                  <a:extLst>
                    <a:ext uri="{9D8B030D-6E8A-4147-A177-3AD203B41FA5}">
                      <a16:colId xmlns:a16="http://schemas.microsoft.com/office/drawing/2014/main" val="1787663944"/>
                    </a:ext>
                  </a:extLst>
                </a:gridCol>
              </a:tblGrid>
              <a:tr h="836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26.4 2021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Kapacita intenzivní péče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Volná </a:t>
                      </a: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intenzivní lůžka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Kapacita standardní lůžka včetně násl.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Volná standardní lůžka včetně násl.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79944222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Jičín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10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41707407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Trutnov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17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84506937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Městská nemocnice Dvůr Králové n/L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8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12975395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Náchod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</a:rPr>
                        <a:t>25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63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28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68607157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Nemocnice Rychnov nad Kněžnou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11461473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Nemocnice Vrchlabí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7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5894162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Fakultní nemocnice Hradec Králové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84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55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45275278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celkem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83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29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257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152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33631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0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B198CEA-5624-4963-8B0D-3FAD00F63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0"/>
            <a:ext cx="10450286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C08E95C-0954-4745-85E1-E74D3581E38A}"/>
              </a:ext>
            </a:extLst>
          </p:cNvPr>
          <p:cNvSpPr txBox="1"/>
          <p:nvPr/>
        </p:nvSpPr>
        <p:spPr>
          <a:xfrm>
            <a:off x="2464904" y="3429000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Fakultní nemocnice HK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30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84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9D3DCA5-54FF-41C9-A38A-EF8147A85295}"/>
              </a:ext>
            </a:extLst>
          </p:cNvPr>
          <p:cNvSpPr txBox="1"/>
          <p:nvPr/>
        </p:nvSpPr>
        <p:spPr>
          <a:xfrm>
            <a:off x="1790368" y="2383304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Jičín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10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42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0609429-9913-4539-91C8-B55E8368A409}"/>
              </a:ext>
            </a:extLst>
          </p:cNvPr>
          <p:cNvSpPr txBox="1"/>
          <p:nvPr/>
        </p:nvSpPr>
        <p:spPr>
          <a:xfrm>
            <a:off x="5766021" y="480392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 Vrchlabí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3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10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CA65021-EDCD-4351-94B8-C06F2C17DD75}"/>
              </a:ext>
            </a:extLst>
          </p:cNvPr>
          <p:cNvSpPr txBox="1"/>
          <p:nvPr/>
        </p:nvSpPr>
        <p:spPr>
          <a:xfrm>
            <a:off x="8191168" y="1126723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Trutnov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5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23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2F4756D-84FE-4A9A-857E-19F7FE5E30FD}"/>
              </a:ext>
            </a:extLst>
          </p:cNvPr>
          <p:cNvSpPr txBox="1"/>
          <p:nvPr/>
        </p:nvSpPr>
        <p:spPr>
          <a:xfrm>
            <a:off x="5185575" y="5211417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MN Dvůr Králové n. L.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13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ADDB69A-9020-4D6E-A770-954A6BB933B6}"/>
              </a:ext>
            </a:extLst>
          </p:cNvPr>
          <p:cNvSpPr txBox="1"/>
          <p:nvPr/>
        </p:nvSpPr>
        <p:spPr>
          <a:xfrm>
            <a:off x="8731857" y="4670728"/>
            <a:ext cx="1962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 Rychnov n. </a:t>
            </a:r>
            <a:r>
              <a:rPr lang="cs-CZ" sz="1200" dirty="0" err="1">
                <a:solidFill>
                  <a:srgbClr val="2B2B82"/>
                </a:solidFill>
                <a:latin typeface="Franklin Gothic Demi" panose="020B0703020102020204" pitchFamily="34" charset="0"/>
              </a:rPr>
              <a:t>Kn</a:t>
            </a:r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.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10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22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969F1FE-AA15-4EA6-83ED-EEDB32AEF468}"/>
              </a:ext>
            </a:extLst>
          </p:cNvPr>
          <p:cNvSpPr txBox="1"/>
          <p:nvPr/>
        </p:nvSpPr>
        <p:spPr>
          <a:xfrm>
            <a:off x="8525123" y="3105834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Náchod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25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63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D84F3C5-AB0D-44E2-98E1-BDA315CE83A9}"/>
              </a:ext>
            </a:extLst>
          </p:cNvPr>
          <p:cNvSpPr txBox="1"/>
          <p:nvPr/>
        </p:nvSpPr>
        <p:spPr>
          <a:xfrm>
            <a:off x="2044810" y="4486061"/>
            <a:ext cx="1607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340</a:t>
            </a:r>
          </a:p>
        </p:txBody>
      </p:sp>
    </p:spTree>
    <p:extLst>
      <p:ext uri="{BB962C8B-B14F-4D97-AF65-F5344CB8AC3E}">
        <p14:creationId xmlns:p14="http://schemas.microsoft.com/office/powerpoint/2010/main" val="4255019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3509B-D2F3-452A-BB89-5A10A860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947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Nasazení Armády ČR</a:t>
            </a:r>
            <a:endParaRPr lang="cs-CZ" sz="3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5546F5DE-EBDD-4C12-A442-C04F017114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254581"/>
              </p:ext>
            </p:extLst>
          </p:nvPr>
        </p:nvGraphicFramePr>
        <p:xfrm>
          <a:off x="1196502" y="1410511"/>
          <a:ext cx="10009762" cy="33660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7352">
                  <a:extLst>
                    <a:ext uri="{9D8B030D-6E8A-4147-A177-3AD203B41FA5}">
                      <a16:colId xmlns:a16="http://schemas.microsoft.com/office/drawing/2014/main" val="3711849303"/>
                    </a:ext>
                  </a:extLst>
                </a:gridCol>
                <a:gridCol w="2025122">
                  <a:extLst>
                    <a:ext uri="{9D8B030D-6E8A-4147-A177-3AD203B41FA5}">
                      <a16:colId xmlns:a16="http://schemas.microsoft.com/office/drawing/2014/main" val="1785689735"/>
                    </a:ext>
                  </a:extLst>
                </a:gridCol>
                <a:gridCol w="1407288">
                  <a:extLst>
                    <a:ext uri="{9D8B030D-6E8A-4147-A177-3AD203B41FA5}">
                      <a16:colId xmlns:a16="http://schemas.microsoft.com/office/drawing/2014/main" val="1035950899"/>
                    </a:ext>
                  </a:extLst>
                </a:gridCol>
              </a:tblGrid>
              <a:tr h="38752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Název zařízení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Doba nasazení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osob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025764"/>
                  </a:ext>
                </a:extLst>
              </a:tr>
              <a:tr h="44248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nemocnice Náchod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29.3. - 29.4.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91802669"/>
                  </a:ext>
                </a:extLst>
              </a:tr>
              <a:tr h="44248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Oblastní nemocnice Jičín, a.s.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15.2. - 2.5.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49003250"/>
                  </a:ext>
                </a:extLst>
              </a:tr>
              <a:tr h="44248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Fakultní nemocnice Hradec Králové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22.3. – 2.5.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476197704"/>
                  </a:ext>
                </a:extLst>
              </a:tr>
              <a:tr h="44248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Městská nemocnice Dvůr Králové nad Labem</a:t>
                      </a:r>
                      <a:endParaRPr lang="cs-CZ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23.3. – 2.5.</a:t>
                      </a:r>
                      <a:endParaRPr lang="cs-CZ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684207510"/>
                  </a:ext>
                </a:extLst>
              </a:tr>
              <a:tr h="44248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Oblastní nemocnice Náchod – nemocnice Rychnov nad Kněžnou</a:t>
                      </a: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1.4. – 30.4.</a:t>
                      </a: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1972602731"/>
                  </a:ext>
                </a:extLst>
              </a:tr>
              <a:tr h="44248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Oblastní nemocnice Jičín, </a:t>
                      </a:r>
                      <a:r>
                        <a:rPr lang="cs-CZ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a.s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6.4. – 30.4.</a:t>
                      </a: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38024877"/>
                  </a:ext>
                </a:extLst>
              </a:tr>
              <a:tr h="32362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CELKEM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810813046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B68D6674-C773-4798-8AA7-734C5BD12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6" y="5811838"/>
            <a:ext cx="1343926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28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Celkový počet dodaných a podaných dávek k 25.4.2021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53" y="6193410"/>
            <a:ext cx="1403365" cy="628608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2597F656-CF20-4B83-96A0-E140A223E5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904494"/>
              </p:ext>
            </p:extLst>
          </p:nvPr>
        </p:nvGraphicFramePr>
        <p:xfrm>
          <a:off x="838200" y="1498862"/>
          <a:ext cx="10865175" cy="4694544"/>
        </p:xfrm>
        <a:graphic>
          <a:graphicData uri="http://schemas.openxmlformats.org/drawingml/2006/table">
            <a:tbl>
              <a:tblPr/>
              <a:tblGrid>
                <a:gridCol w="1138713">
                  <a:extLst>
                    <a:ext uri="{9D8B030D-6E8A-4147-A177-3AD203B41FA5}">
                      <a16:colId xmlns:a16="http://schemas.microsoft.com/office/drawing/2014/main" val="1958899119"/>
                    </a:ext>
                  </a:extLst>
                </a:gridCol>
                <a:gridCol w="848287">
                  <a:extLst>
                    <a:ext uri="{9D8B030D-6E8A-4147-A177-3AD203B41FA5}">
                      <a16:colId xmlns:a16="http://schemas.microsoft.com/office/drawing/2014/main" val="1797446737"/>
                    </a:ext>
                  </a:extLst>
                </a:gridCol>
                <a:gridCol w="757692">
                  <a:extLst>
                    <a:ext uri="{9D8B030D-6E8A-4147-A177-3AD203B41FA5}">
                      <a16:colId xmlns:a16="http://schemas.microsoft.com/office/drawing/2014/main" val="247757651"/>
                    </a:ext>
                  </a:extLst>
                </a:gridCol>
                <a:gridCol w="757692">
                  <a:extLst>
                    <a:ext uri="{9D8B030D-6E8A-4147-A177-3AD203B41FA5}">
                      <a16:colId xmlns:a16="http://schemas.microsoft.com/office/drawing/2014/main" val="1328486264"/>
                    </a:ext>
                  </a:extLst>
                </a:gridCol>
                <a:gridCol w="757692">
                  <a:extLst>
                    <a:ext uri="{9D8B030D-6E8A-4147-A177-3AD203B41FA5}">
                      <a16:colId xmlns:a16="http://schemas.microsoft.com/office/drawing/2014/main" val="3787155780"/>
                    </a:ext>
                  </a:extLst>
                </a:gridCol>
                <a:gridCol w="757692">
                  <a:extLst>
                    <a:ext uri="{9D8B030D-6E8A-4147-A177-3AD203B41FA5}">
                      <a16:colId xmlns:a16="http://schemas.microsoft.com/office/drawing/2014/main" val="2982650680"/>
                    </a:ext>
                  </a:extLst>
                </a:gridCol>
                <a:gridCol w="757692">
                  <a:extLst>
                    <a:ext uri="{9D8B030D-6E8A-4147-A177-3AD203B41FA5}">
                      <a16:colId xmlns:a16="http://schemas.microsoft.com/office/drawing/2014/main" val="1861497831"/>
                    </a:ext>
                  </a:extLst>
                </a:gridCol>
                <a:gridCol w="757692">
                  <a:extLst>
                    <a:ext uri="{9D8B030D-6E8A-4147-A177-3AD203B41FA5}">
                      <a16:colId xmlns:a16="http://schemas.microsoft.com/office/drawing/2014/main" val="2851030882"/>
                    </a:ext>
                  </a:extLst>
                </a:gridCol>
                <a:gridCol w="871894">
                  <a:extLst>
                    <a:ext uri="{9D8B030D-6E8A-4147-A177-3AD203B41FA5}">
                      <a16:colId xmlns:a16="http://schemas.microsoft.com/office/drawing/2014/main" val="1854290381"/>
                    </a:ext>
                  </a:extLst>
                </a:gridCol>
                <a:gridCol w="824677">
                  <a:extLst>
                    <a:ext uri="{9D8B030D-6E8A-4147-A177-3AD203B41FA5}">
                      <a16:colId xmlns:a16="http://schemas.microsoft.com/office/drawing/2014/main" val="553597138"/>
                    </a:ext>
                  </a:extLst>
                </a:gridCol>
                <a:gridCol w="775103">
                  <a:extLst>
                    <a:ext uri="{9D8B030D-6E8A-4147-A177-3AD203B41FA5}">
                      <a16:colId xmlns:a16="http://schemas.microsoft.com/office/drawing/2014/main" val="727194548"/>
                    </a:ext>
                  </a:extLst>
                </a:gridCol>
                <a:gridCol w="1102657">
                  <a:extLst>
                    <a:ext uri="{9D8B030D-6E8A-4147-A177-3AD203B41FA5}">
                      <a16:colId xmlns:a16="http://schemas.microsoft.com/office/drawing/2014/main" val="3195497454"/>
                    </a:ext>
                  </a:extLst>
                </a:gridCol>
                <a:gridCol w="757692">
                  <a:extLst>
                    <a:ext uri="{9D8B030D-6E8A-4147-A177-3AD203B41FA5}">
                      <a16:colId xmlns:a16="http://schemas.microsoft.com/office/drawing/2014/main" val="3971835928"/>
                    </a:ext>
                  </a:extLst>
                </a:gridCol>
              </a:tblGrid>
              <a:tr h="47748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Comirnaty (BioNTech Manufacturing GmbH)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Vaccine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Moderna (Moderna)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Vaccine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Astra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Zeneca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Vaccine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Janssen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(Johnson &amp;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Johson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04034"/>
                  </a:ext>
                </a:extLst>
              </a:tr>
              <a:tr h="85281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 do 17.1. a 6 od 18.1.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6 na lahvičku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11 na lahvičku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016634"/>
                  </a:ext>
                </a:extLst>
              </a:tr>
              <a:tr h="26839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CZ010 Hlavní město Praha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326 235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336 960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316 222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42 500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22 149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37 500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41 250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23 406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406 235 – 420 710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361 777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140807"/>
                  </a:ext>
                </a:extLst>
              </a:tr>
              <a:tr h="2132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CZ020 Středočeský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184 665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159 374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30 900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24 849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43 400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47 740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35 917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258 965 – 265 840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220 140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687613"/>
                  </a:ext>
                </a:extLst>
              </a:tr>
              <a:tr h="2132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CZ031 Jihočeský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102 180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104 130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101 305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10 469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19 250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17 883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136 280 – 139 980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129 657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374636"/>
                  </a:ext>
                </a:extLst>
              </a:tr>
              <a:tr h="2132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CZ032 Plzeňský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91 845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93 600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90 620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9 769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17 930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13 635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123 145 – 126 530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114 024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099698"/>
                  </a:ext>
                </a:extLst>
              </a:tr>
              <a:tr h="2132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CZ041 Karlovarský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47 385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47 970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43 613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24 300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26 730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18 560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80 085 – 83 100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68 383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3456"/>
                  </a:ext>
                </a:extLst>
              </a:tr>
              <a:tr h="2132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CZ042 Ústecký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113 490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114 660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98 030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24 420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19 139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154 390 – 157 780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134 679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5164732"/>
                  </a:ext>
                </a:extLst>
              </a:tr>
              <a:tr h="2132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CZ051 Liberecký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66 885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67 860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61 128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7 169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12 870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8 896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87 685 – 89 830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77 193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198234"/>
                  </a:ext>
                </a:extLst>
              </a:tr>
              <a:tr h="26901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CZ052 Královéhradecký kraj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121 485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122 850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117 560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25 630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22 461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159 985 – 163 680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155 732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760779"/>
                  </a:ext>
                </a:extLst>
              </a:tr>
              <a:tr h="2132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CZ053 Pardubický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74 100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74 880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68 032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10 548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13 900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15 290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11 735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101 400 – 103 570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90 315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932307"/>
                  </a:ext>
                </a:extLst>
              </a:tr>
              <a:tr h="2132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CZ063 Kraj Vysočina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73 905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74 880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70 788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9 999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16 807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106 605 – 109 410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97 594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247549"/>
                  </a:ext>
                </a:extLst>
              </a:tr>
              <a:tr h="2132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CZ064 Jihomoravský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220 920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226 380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188 076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33 300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24 766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32 600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35 860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26 379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286 820 – 295 540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239 221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778889"/>
                  </a:ext>
                </a:extLst>
              </a:tr>
              <a:tr h="2132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CZ071 Olomoucký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101 205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102 960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90 928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14 835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19 250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15 404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131 905 – 135 410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121 167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645716"/>
                  </a:ext>
                </a:extLst>
              </a:tr>
              <a:tr h="2132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CZ072 Zlínský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84 435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85 410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77 428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11 889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13 751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117 235 – 119 870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103 068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840242"/>
                  </a:ext>
                </a:extLst>
              </a:tr>
              <a:tr h="26839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CZ080 Moravskoslezský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172 005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174 930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162 817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37 000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32 663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36 520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24 453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242 205 – 248 450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219 933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434708"/>
                  </a:ext>
                </a:extLst>
              </a:tr>
              <a:tr h="2132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1 749 150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1 783 080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1 611 816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279 700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214 161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325 300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357 830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263 593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2 354 150 – 2 420 610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2 089 570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05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215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6798873-6145-45D1-8C96-24D321BBB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C45AFE-5A50-4C8E-AEA8-140D1FD9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99" y="177435"/>
            <a:ext cx="9772650" cy="981894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</a:t>
            </a: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Očkování od 2. ledna do 25. dubna 2021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8D3777E1-1483-4BC5-9E05-43643D7757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636950"/>
              </p:ext>
            </p:extLst>
          </p:nvPr>
        </p:nvGraphicFramePr>
        <p:xfrm>
          <a:off x="2232771" y="1120215"/>
          <a:ext cx="7726457" cy="4617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1856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AA2ED2D-0AAB-4C88-B935-80568B804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9" y="5800165"/>
            <a:ext cx="1606168" cy="757329"/>
          </a:xfrm>
          <a:prstGeom prst="rect">
            <a:avLst/>
          </a:prstGeom>
        </p:spPr>
      </p:pic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344D709B-489F-4745-8235-C1CA29CF8E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14001"/>
              </p:ext>
            </p:extLst>
          </p:nvPr>
        </p:nvGraphicFramePr>
        <p:xfrm>
          <a:off x="1370990" y="300506"/>
          <a:ext cx="9488687" cy="5558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107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očkování k 25. 4. 2021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9" y="5535780"/>
            <a:ext cx="1864043" cy="957095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B95FF051-D14F-4EFD-B306-60BA1E820E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982567"/>
              </p:ext>
            </p:extLst>
          </p:nvPr>
        </p:nvGraphicFramePr>
        <p:xfrm>
          <a:off x="838200" y="1357460"/>
          <a:ext cx="10515600" cy="417832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337272599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26205394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26401194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27647492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134628119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97887605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22470398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81732429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65156675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57777491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059410273"/>
                    </a:ext>
                  </a:extLst>
                </a:gridCol>
              </a:tblGrid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18-29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30-49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92024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19 528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67 341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38 417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17818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18671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106 613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93 147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361 777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018270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7 081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41 613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25 817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10265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9347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80 198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45 744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220 140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608473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3 718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19 474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13 066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47 966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36 051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129 657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499495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4 332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19 584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13 611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36 457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27 719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114 024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059530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2 212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11 302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7 604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25 556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13 439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68 383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611817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4 930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25 532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16 681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42 835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29 804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134 679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15276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2 522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12 216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7 951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27 832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20 183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77 193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64181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17 248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13972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54 079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32 800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155 732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873016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2 624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14 258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10 719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28 700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24 887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90 315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315655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2 653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15 813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11 199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34 864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26 063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97 594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576696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11 584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44 300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27 556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11711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10233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74 958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58 779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239 221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6478224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3 558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18 955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13 485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42 532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31 936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121 167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332676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2 880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14 787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11 311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33 979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28 684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103 068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401481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7 018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38 913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26 189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9751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74 541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55 048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219 933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017080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78 399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361 444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236 243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100921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95845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693 516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522 395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2 089 570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444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5015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6421</TotalTime>
  <Words>1701</Words>
  <Application>Microsoft Office PowerPoint</Application>
  <PresentationFormat>Širokoúhlá obrazovka</PresentationFormat>
  <Paragraphs>767</Paragraphs>
  <Slides>14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Franklin Gothic Book</vt:lpstr>
      <vt:lpstr>Franklin Gothic Demi</vt:lpstr>
      <vt:lpstr>Motiv Office</vt:lpstr>
      <vt:lpstr>Týdenní přehled epidemické situace a stavu očkování v Královéhradeckém kraji</vt:lpstr>
      <vt:lpstr>Aktuální situace v Královéhradeckém kraji k 25. 4. 2021 včetně</vt:lpstr>
      <vt:lpstr>Kapacita C+ lůžek v Královéhradeckém kraji</vt:lpstr>
      <vt:lpstr>Prezentace aplikace PowerPoint</vt:lpstr>
      <vt:lpstr>Nasazení Armády ČR</vt:lpstr>
      <vt:lpstr>Celkový počet dodaných a podaných dávek k 25.4.2021</vt:lpstr>
      <vt:lpstr> Očkování od 2. ledna do 25. dubna 2021</vt:lpstr>
      <vt:lpstr>Prezentace aplikace PowerPoint</vt:lpstr>
      <vt:lpstr>Počet očkování k 25. 4. 2021</vt:lpstr>
      <vt:lpstr>Počet osob – dvě dávky - k 25.4.2021</vt:lpstr>
      <vt:lpstr>Prezentace aplikace PowerPoint</vt:lpstr>
      <vt:lpstr>Prezentace aplikace PowerPoint</vt:lpstr>
      <vt:lpstr>Očkovaní v krajích (podle místa podání)</vt:lpstr>
      <vt:lpstr>Očkovaní v krajích (podle místa bydliště)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Malíř Radek Mgr.</cp:lastModifiedBy>
  <cp:revision>314</cp:revision>
  <cp:lastPrinted>2021-04-12T10:48:59Z</cp:lastPrinted>
  <dcterms:created xsi:type="dcterms:W3CDTF">2021-01-14T19:24:21Z</dcterms:created>
  <dcterms:modified xsi:type="dcterms:W3CDTF">2021-04-26T13:25:36Z</dcterms:modified>
</cp:coreProperties>
</file>