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4E62B5C-B61F-412C-9BA0-9DE9A0DD2708}" type="datetimeFigureOut">
              <a:rPr lang="cs-CZ" smtClean="0"/>
              <a:pPr/>
              <a:t>15.12.2014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603E55-E054-4F2B-9793-CD3C0453977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62B5C-B61F-412C-9BA0-9DE9A0DD2708}" type="datetimeFigureOut">
              <a:rPr lang="cs-CZ" smtClean="0"/>
              <a:pPr/>
              <a:t>15.12.2014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03E55-E054-4F2B-9793-CD3C04539777}"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mtClean="0"/>
              <a:t>Přezkumy OOP krajským úřadem</a:t>
            </a:r>
            <a:endParaRPr lang="cs-CZ" dirty="0"/>
          </a:p>
        </p:txBody>
      </p:sp>
      <p:sp>
        <p:nvSpPr>
          <p:cNvPr id="3" name="Podnadpis 2"/>
          <p:cNvSpPr>
            <a:spLocks noGrp="1"/>
          </p:cNvSpPr>
          <p:nvPr>
            <p:ph type="subTitle" idx="1"/>
          </p:nvPr>
        </p:nvSpPr>
        <p:spPr/>
        <p:txBody>
          <a:bodyPr/>
          <a:lstStyle/>
          <a:p>
            <a:r>
              <a:rPr lang="cs-CZ" dirty="0" smtClean="0"/>
              <a:t>příklady</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a:bodyPr>
          <a:lstStyle/>
          <a:p>
            <a:pPr>
              <a:buNone/>
            </a:pPr>
            <a:r>
              <a:rPr lang="cs-CZ" i="1" u="sng" dirty="0" smtClean="0"/>
              <a:t>	Důvody – pokračování</a:t>
            </a:r>
          </a:p>
          <a:p>
            <a:pPr>
              <a:buNone/>
            </a:pPr>
            <a:r>
              <a:rPr lang="cs-CZ" dirty="0" smtClean="0"/>
              <a:t>- </a:t>
            </a:r>
            <a:r>
              <a:rPr lang="cs-CZ" dirty="0" smtClean="0"/>
              <a:t>Podle ustanovení § 90 odst. 1 stavebního zákona tak stavební úřad sám posuzuje a v odůvodnění územního rozhodnutí zdůvodňuje podle ustanovení § 68 odst. 3 správního řádu mimo jiné i soulad záměru s vydanou územně plánovací dokumentací a s cíli a úkoly územního plánování. To vyžaduje volné správní uvážení konkrétního stavebního úřadu nad konkrétní žádostí. </a:t>
            </a:r>
          </a:p>
          <a:p>
            <a:endParaRPr lang="cs-CZ" dirty="0" smtClean="0"/>
          </a:p>
          <a:p>
            <a:pPr>
              <a:buNone/>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pPr>
              <a:buNone/>
            </a:pPr>
            <a:r>
              <a:rPr lang="cs-CZ" dirty="0" smtClean="0"/>
              <a:t>	</a:t>
            </a:r>
            <a:r>
              <a:rPr lang="cs-CZ" u="sng" dirty="0" smtClean="0"/>
              <a:t>Důvody – pokračování: </a:t>
            </a:r>
            <a:r>
              <a:rPr lang="cs-CZ" dirty="0" smtClean="0"/>
              <a:t>Vymezení zastavitelných ploch v územním plánu a stanovení jednoznačných mantinelů územního rozvoje musí dávat vlastníkům pozemků a budoucím investorům jasný signál a jistotu jejich následně vynaložených investic. V souvislosti s výše citovaným je nezbytné připomenout, že jednotlivé podmínky pro využití ploch s rozdílným způsobem využití musí poskytovat jednoznačnou a srozumitelnou instrukci pro rozhodování stavebních úřadů i pro rozhodování jiných správních úřadů, aniž by takové podmínky připouštěly pochybnosti při jejich aplikaci. </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OOP – ÚP Rokytnice v OH</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solidFill>
                  <a:srgbClr val="FF0000"/>
                </a:solidFill>
              </a:rPr>
              <a:t>Zrušeny  část ÚP s funkčním využitím konkrétního pozemku, který byl v původní ÚPD určen k zastavění a novým ÚP změněn jako „nezastavitelná plocha zeleně uvnitř zastavěného území“ bez možnosti výstavby.</a:t>
            </a:r>
          </a:p>
          <a:p>
            <a:pPr>
              <a:buNone/>
            </a:pPr>
            <a:r>
              <a:rPr lang="cs-CZ" dirty="0" smtClean="0"/>
              <a:t>	</a:t>
            </a:r>
            <a:r>
              <a:rPr lang="cs-CZ" dirty="0" smtClean="0"/>
              <a:t>Důvody zrušení: Nezdůvodněné přerušení kontinuity předchozí koncepce využití pozemků, opírá se o judikaturu soudu ze 30.5.2013 s.zn. 30A 3/2013-113 a dále judikaturu z 19.2.2014 s.zn. 30A 83/2013-33.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	</a:t>
            </a:r>
            <a:r>
              <a:rPr lang="cs-CZ" u="sng" dirty="0" smtClean="0"/>
              <a:t>Důvody – pokračování: </a:t>
            </a:r>
            <a:r>
              <a:rPr lang="cs-CZ" dirty="0" smtClean="0"/>
              <a:t>I přes koncepční charakter opatření obecné povahy musí být z jeho odůvodnění zřejmé, proč a na základě jakých podkladů k určité změně funkčních ploch dochází, a to bez ohledu na to, o jakou změnu funkčních ploch se jedná</a:t>
            </a:r>
            <a:r>
              <a:rPr lang="cs-CZ" dirty="0" smtClean="0"/>
              <a:t>.</a:t>
            </a:r>
          </a:p>
          <a:p>
            <a:pPr>
              <a:buNone/>
            </a:pPr>
            <a:r>
              <a:rPr lang="cs-CZ" dirty="0" smtClean="0"/>
              <a:t>Základní odůvodnění změny funkčního využití musí být v opatření obecné povahy obsaženo vždy, bez ohledu na to, zda k takové změně byly uplatněny námitky či připomínky. Pořizovatel územního plánu musí znát navrhované změny a důvod změn musí řádně odůvodnit způsobem odpovídajícím požadavkům stavebního zákona a správního řádu.</a:t>
            </a:r>
          </a:p>
          <a:p>
            <a:pPr>
              <a:buNone/>
            </a:pPr>
            <a:endParaRPr lang="cs-CZ" dirty="0" smtClean="0"/>
          </a:p>
          <a:p>
            <a:pPr>
              <a:buNone/>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4853136"/>
          </a:xfrm>
        </p:spPr>
        <p:txBody>
          <a:bodyPr>
            <a:normAutofit fontScale="70000" lnSpcReduction="20000"/>
          </a:bodyPr>
          <a:lstStyle/>
          <a:p>
            <a:pPr>
              <a:buNone/>
            </a:pPr>
            <a:r>
              <a:rPr lang="cs-CZ" dirty="0" smtClean="0"/>
              <a:t>	</a:t>
            </a:r>
            <a:r>
              <a:rPr lang="cs-CZ" u="sng" dirty="0" smtClean="0"/>
              <a:t>Důvody – pokračování: </a:t>
            </a:r>
          </a:p>
          <a:p>
            <a:pPr>
              <a:buNone/>
            </a:pPr>
            <a:r>
              <a:rPr lang="cs-CZ" dirty="0" smtClean="0"/>
              <a:t>	</a:t>
            </a:r>
            <a:r>
              <a:rPr lang="cs-CZ" sz="3400" dirty="0" smtClean="0"/>
              <a:t>Lze </a:t>
            </a:r>
            <a:r>
              <a:rPr lang="cs-CZ" sz="3400" dirty="0" smtClean="0"/>
              <a:t>jistě rozumět tomu, že ne každé části územního plánu bude v jeho odůvodnění věnována stejná pozornost. Určitá řešení však vyžadují pečlivé odůvodnění vždy a mezi ně zcela zákonitě patří právě změny, které se dotýkají vlastnických práv dotčených subjektů chráněných ústavním pořádkem. Uplatní-li fyzická či právnická osoba proti navrhované změně ve funkčním využití jejího pozemku námitky, není pochyb o tom, že v takovém případě musí být rozhodnutí o nich odůvodněno ve směru ke konkrétním pozemkům. Pokud však daný subjekt v průběhu pořizování územního plánu neuplatní námitku proti řešení územního plánu, není třeba odůvodňovat změnu ve vztahu ke konkrétnímu pozemku, ale musí se spokojit s odůvodněním směřovaným pouze k ploše, v níž se jeho pozemek nachází.</a:t>
            </a:r>
          </a:p>
          <a:p>
            <a:pPr>
              <a:buNone/>
            </a:pP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OOP – Územní plán Ostravy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Zrušení části ÚP </a:t>
            </a:r>
            <a:r>
              <a:rPr lang="cs-CZ" dirty="0" smtClean="0">
                <a:solidFill>
                  <a:srgbClr val="FF0000"/>
                </a:solidFill>
              </a:rPr>
              <a:t>v části </a:t>
            </a:r>
            <a:r>
              <a:rPr lang="cs-CZ" dirty="0" smtClean="0">
                <a:solidFill>
                  <a:srgbClr val="FF0000"/>
                </a:solidFill>
              </a:rPr>
              <a:t>„11.1.1 Přechodná ustanovení</a:t>
            </a:r>
          </a:p>
          <a:p>
            <a:pPr>
              <a:buNone/>
            </a:pPr>
            <a:r>
              <a:rPr lang="cs-CZ" dirty="0" smtClean="0">
                <a:solidFill>
                  <a:srgbClr val="FF0000"/>
                </a:solidFill>
              </a:rPr>
              <a:t>	V </a:t>
            </a:r>
            <a:r>
              <a:rPr lang="cs-CZ" dirty="0" smtClean="0">
                <a:solidFill>
                  <a:srgbClr val="FF0000"/>
                </a:solidFill>
              </a:rPr>
              <a:t>zahájených správních řízeních, která zohledňují Územní plán města Ostravy *1994, schválený dne 5. 10. 1994 usnesením Zastupitelstva města Ostravy č. 778/M, vydaný obecně závaznou vyhláškou č. 3/1994 Rady města Ostravy, ve znění schválených a vydaných změn a provedených úprav, a která nebyla pravomocně ukončena přede dnem účinnosti opatření obecné povahy, jímž je vydán ÚPO, bude postupováno podle Územního plánu města Ostravy *1994.“</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pPr>
              <a:buNone/>
            </a:pPr>
            <a:r>
              <a:rPr lang="cs-CZ" u="sng" dirty="0" smtClean="0"/>
              <a:t>Důvody: </a:t>
            </a:r>
            <a:r>
              <a:rPr lang="cs-CZ" dirty="0" smtClean="0"/>
              <a:t>Nemožnost využít přechodného ustanovení v opatření obecné povahy tímtéž způsobem, jako v právním předpise, krajský úřad odůvodňuje tím, že </a:t>
            </a:r>
            <a:r>
              <a:rPr lang="cs-CZ" u="sng" dirty="0" smtClean="0"/>
              <a:t>opatření obecné povahy a potažmo i územní plán nemá normativní povahu co do věcného řešení, ale co do okruhu adresátů </a:t>
            </a:r>
            <a:r>
              <a:rPr lang="cs-CZ" dirty="0" smtClean="0"/>
              <a:t>(opatření obecné povahy je aktem s určitým předmětem a neurčitým okruhem adresátů), tzn. že </a:t>
            </a:r>
            <a:r>
              <a:rPr lang="cs-CZ" u="sng" dirty="0" smtClean="0"/>
              <a:t>nepůsobí na právní vztahy a není nadáno toutéž působností, jako právní norma. Územní plán neobsahuje právní normy, které by měly hypotézu a dispozici, a stanovily tak podmínky, za kterých má určitý okruh osob právo nebo povinnost.</a:t>
            </a:r>
            <a:r>
              <a:rPr lang="cs-CZ" dirty="0" smtClean="0"/>
              <a:t> Územní plán stanoví urbanistickou koncepci konkrétně vymezeného území, kterou popíše a vyjádří prostřednictvím jasných a konkrétních regulativů. </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None/>
            </a:pPr>
            <a:r>
              <a:rPr lang="cs-CZ" dirty="0" smtClean="0"/>
              <a:t>Důvody – pokračování: </a:t>
            </a:r>
          </a:p>
          <a:p>
            <a:pPr>
              <a:buNone/>
            </a:pPr>
            <a:r>
              <a:rPr lang="cs-CZ" u="sng" dirty="0" smtClean="0"/>
              <a:t>O normativní povaze věcného řešení (předmětu) územního plánu můžeme hovořit až ve chvíli, kdy správní orgán vydá rozhodnutí, jehož je územní plán podkladem, a jehož adresátům tak vznikají (nebo jsou deklarována) určitá práva nebo povinnosti. </a:t>
            </a:r>
            <a:endParaRPr lang="cs-CZ"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pPr>
              <a:buNone/>
            </a:pPr>
            <a:r>
              <a:rPr lang="cs-CZ" dirty="0" smtClean="0"/>
              <a:t>Důvody – pokračování: </a:t>
            </a:r>
          </a:p>
          <a:p>
            <a:pPr>
              <a:buNone/>
            </a:pPr>
            <a:r>
              <a:rPr lang="cs-CZ" dirty="0" smtClean="0"/>
              <a:t>Regulace území obsažená v územním plánu je podkladem správního rozhodnutí, a </a:t>
            </a:r>
            <a:r>
              <a:rPr lang="cs-CZ" u="sng" dirty="0" smtClean="0"/>
              <a:t>teprve až tímto rozhodnutím dochází k její aplikaci a působení na konkrétní právní vztahy prostřednictvím založení práv nebo povinností</a:t>
            </a:r>
            <a:r>
              <a:rPr lang="cs-CZ" dirty="0" smtClean="0"/>
              <a:t>. V tuto chvíli se však nejedná o účinky („působení“) opatření obecné povahy, ale o </a:t>
            </a:r>
            <a:r>
              <a:rPr lang="cs-CZ" u="sng" dirty="0" smtClean="0"/>
              <a:t>právní moc individuálního aktu. </a:t>
            </a:r>
            <a:r>
              <a:rPr lang="cs-CZ" dirty="0" smtClean="0"/>
              <a:t>Zatímco tedy rozsah použití právní normy je determinován její působností, u opatření obecné povahy tomu tak není. </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pPr>
              <a:buNone/>
            </a:pPr>
            <a:r>
              <a:rPr lang="cs-CZ" dirty="0" smtClean="0"/>
              <a:t>Důvod – pokračování:</a:t>
            </a:r>
          </a:p>
          <a:p>
            <a:pPr>
              <a:buNone/>
            </a:pPr>
            <a:r>
              <a:rPr lang="cs-CZ" dirty="0" smtClean="0"/>
              <a:t>Tím, že územní plán nemůže obsahovat právní normy, prostřednictvím kterých by svěřil neurčitému okruhu osob práva a povinnosti a působil tak přímo na právní vztahy</a:t>
            </a:r>
            <a:r>
              <a:rPr lang="cs-CZ" u="sng" dirty="0" smtClean="0"/>
              <a:t>, je vyloučeno v jeho případě hovořit o jeho působnosti nebo retroaktivitě. </a:t>
            </a:r>
            <a:r>
              <a:rPr lang="cs-CZ" dirty="0" smtClean="0"/>
              <a:t>Procesní normy stavebního zákona i správní řád sice operují s pojmy, jako je platnost a účinnost opatření obecné povahy, </a:t>
            </a:r>
            <a:r>
              <a:rPr lang="cs-CZ" u="sng" dirty="0" smtClean="0"/>
              <a:t>ty však nelze zaměňovat s určením časové působnosti, která je definicí rozsahu možné realizace a aplikace právní normy.</a:t>
            </a:r>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OOP Pec pod Sněžkou</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u="sng" dirty="0" smtClean="0"/>
              <a:t>Zrušeny tyto části:</a:t>
            </a:r>
          </a:p>
          <a:p>
            <a:pPr>
              <a:buFontTx/>
              <a:buChar char="-"/>
            </a:pPr>
            <a:r>
              <a:rPr lang="cs-CZ" dirty="0" smtClean="0"/>
              <a:t>Část textu</a:t>
            </a:r>
            <a:r>
              <a:rPr lang="cs-CZ" dirty="0"/>
              <a:t>: </a:t>
            </a:r>
            <a:r>
              <a:rPr lang="cs-CZ" i="1" dirty="0"/>
              <a:t>„</a:t>
            </a:r>
            <a:r>
              <a:rPr lang="cs-CZ" i="1" dirty="0">
                <a:solidFill>
                  <a:srgbClr val="FF0000"/>
                </a:solidFill>
              </a:rPr>
              <a:t>Vzhledem k významu místa v Krkonošském národním parku a jeho ochranném pásmu je nutné, aby veškeré projektové dokumentace byly zpracovány výhradně autorizovanými architekty</a:t>
            </a:r>
            <a:r>
              <a:rPr lang="cs-CZ" i="1" dirty="0" smtClean="0">
                <a:solidFill>
                  <a:srgbClr val="FF0000"/>
                </a:solidFill>
              </a:rPr>
              <a:t>.“</a:t>
            </a:r>
            <a:r>
              <a:rPr lang="cs-CZ" dirty="0" smtClean="0">
                <a:solidFill>
                  <a:srgbClr val="FF0000"/>
                </a:solidFill>
              </a:rPr>
              <a:t>,</a:t>
            </a:r>
          </a:p>
          <a:p>
            <a:pPr>
              <a:buNone/>
            </a:pPr>
            <a:r>
              <a:rPr lang="cs-CZ" dirty="0" smtClean="0"/>
              <a:t>	</a:t>
            </a:r>
            <a:r>
              <a:rPr lang="cs-CZ" u="sng" dirty="0" smtClean="0"/>
              <a:t>Důvod zrušení: </a:t>
            </a:r>
            <a:r>
              <a:rPr lang="cs-CZ" dirty="0"/>
              <a:t>V čem zpracovatel Územního plánu Pec pod Sněžkou spatřoval uvedenou účelnost, když v návrhu územního plánu stanovil, že </a:t>
            </a:r>
            <a:r>
              <a:rPr lang="cs-CZ" b="1" i="1" dirty="0"/>
              <a:t>veškeré projektové dokumentace</a:t>
            </a:r>
            <a:r>
              <a:rPr lang="cs-CZ" dirty="0"/>
              <a:t> budou zpracovány výhradně autorizovanými architekty s odkazem na ustanovení § 17 písm. d) a § 18 písm. a) zákona č. 360/1992 Sb., o výkonu povolání autorizovaných architektů a o výkonu povolání autorizovaných inženýrů a techniků činných ve výstavbě, však z předložených materiálů nevyplývá.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pPr>
              <a:buNone/>
            </a:pPr>
            <a:r>
              <a:rPr lang="cs-CZ" dirty="0" smtClean="0"/>
              <a:t>Důvody – pokračování: </a:t>
            </a:r>
          </a:p>
          <a:p>
            <a:pPr>
              <a:buNone/>
            </a:pPr>
            <a:r>
              <a:rPr lang="cs-CZ" dirty="0" smtClean="0"/>
              <a:t>Zákon neumožňuje, aby územní plán obsahoval ustanovení, kterým upraví jeho vztah s územním plánem dosavadním. Zákon upravuje použití územního plánu jakožto podkladu i jeho platnost a účinnost. Samotný územní plán nemůže obsahovat takové ustanovení, kterým se dostane s přechodným ustanovením do rozporu. </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OOP – ÚP Dobrá Voda u Hořic</a:t>
            </a:r>
            <a:endParaRPr lang="cs-CZ" dirty="0"/>
          </a:p>
        </p:txBody>
      </p:sp>
      <p:sp>
        <p:nvSpPr>
          <p:cNvPr id="3" name="Zástupný symbol pro obsah 2"/>
          <p:cNvSpPr>
            <a:spLocks noGrp="1"/>
          </p:cNvSpPr>
          <p:nvPr>
            <p:ph idx="1"/>
          </p:nvPr>
        </p:nvSpPr>
        <p:spPr/>
        <p:txBody>
          <a:bodyPr/>
          <a:lstStyle/>
          <a:p>
            <a:pPr>
              <a:buNone/>
            </a:pPr>
            <a:r>
              <a:rPr lang="cs-CZ" dirty="0" smtClean="0"/>
              <a:t>Po zrušení části územního plánu Dobrá Voda u Hořic krajským úřadem v </a:t>
            </a:r>
            <a:r>
              <a:rPr lang="cs-CZ" dirty="0" err="1" smtClean="0"/>
              <a:t>přezkumném</a:t>
            </a:r>
            <a:r>
              <a:rPr lang="cs-CZ" dirty="0" smtClean="0"/>
              <a:t> řízení započalo Zastupitelstvo obce Dobrá Voda u Hořic práce na pořízení změny č. 1 územního plánu Dobrá Voda u Hořic. Z důvodu ochrany území dotčeného změnou č. 1 předmětné územně plánovací dokumentace, vydalo Z.O. D.V. u H. územního opatření o stavební </a:t>
            </a:r>
            <a:r>
              <a:rPr lang="cs-CZ" dirty="0" smtClean="0"/>
              <a:t>uzávěře.</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pPr>
              <a:buNone/>
            </a:pPr>
            <a:r>
              <a:rPr lang="cs-CZ" dirty="0" smtClean="0">
                <a:solidFill>
                  <a:srgbClr val="FF0000"/>
                </a:solidFill>
              </a:rPr>
              <a:t>Zrušení celého územního opatření o stavební uzávěře</a:t>
            </a:r>
          </a:p>
          <a:p>
            <a:pPr>
              <a:buNone/>
            </a:pPr>
            <a:r>
              <a:rPr lang="cs-CZ" dirty="0" smtClean="0"/>
              <a:t>Důvod: Na místo odůvodnění vydaného opatření (k němuž navíc byly podány námitky) bylo toliko uvedeno např., že „…</a:t>
            </a:r>
            <a:r>
              <a:rPr lang="cs-CZ" dirty="0" smtClean="0"/>
              <a:t>z důvodu zamezení nekoordinované výstavby na tomto území rozhodlo Z.O. D.V. u H. o vyhlášení územního opatření o stavební uzávěře. </a:t>
            </a:r>
            <a:r>
              <a:rPr lang="cs-CZ" dirty="0" smtClean="0"/>
              <a:t>..“ – nepřezkoumatelnost.</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Podnět na zrušení OOP – ÚP </a:t>
            </a:r>
            <a:r>
              <a:rPr lang="cs-CZ" dirty="0" err="1" smtClean="0"/>
              <a:t>Zábrodí</a:t>
            </a:r>
            <a:endParaRPr lang="cs-CZ" dirty="0"/>
          </a:p>
        </p:txBody>
      </p:sp>
      <p:sp>
        <p:nvSpPr>
          <p:cNvPr id="3" name="Zástupný symbol pro obsah 2"/>
          <p:cNvSpPr>
            <a:spLocks noGrp="1"/>
          </p:cNvSpPr>
          <p:nvPr>
            <p:ph idx="1"/>
          </p:nvPr>
        </p:nvSpPr>
        <p:spPr/>
        <p:txBody>
          <a:bodyPr/>
          <a:lstStyle/>
          <a:p>
            <a:r>
              <a:rPr lang="cs-CZ" smtClean="0"/>
              <a:t>??</a:t>
            </a:r>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10000"/>
          </a:bodyPr>
          <a:lstStyle/>
          <a:p>
            <a:pPr lvl="0">
              <a:buNone/>
            </a:pPr>
            <a:r>
              <a:rPr lang="cs-CZ" dirty="0" smtClean="0"/>
              <a:t>-</a:t>
            </a:r>
            <a:r>
              <a:rPr lang="cs-CZ" dirty="0"/>
              <a:t>v textové </a:t>
            </a:r>
            <a:r>
              <a:rPr lang="cs-CZ" dirty="0" smtClean="0"/>
              <a:t>části </a:t>
            </a:r>
            <a:r>
              <a:rPr lang="cs-CZ" i="1" dirty="0" smtClean="0"/>
              <a:t>– </a:t>
            </a:r>
            <a:r>
              <a:rPr lang="cs-CZ" dirty="0" smtClean="0"/>
              <a:t>textu</a:t>
            </a:r>
            <a:r>
              <a:rPr lang="cs-CZ" dirty="0"/>
              <a:t>: </a:t>
            </a:r>
            <a:r>
              <a:rPr lang="cs-CZ" i="1" dirty="0"/>
              <a:t>„</a:t>
            </a:r>
            <a:r>
              <a:rPr lang="cs-CZ" i="1" dirty="0">
                <a:solidFill>
                  <a:srgbClr val="FF0000"/>
                </a:solidFill>
              </a:rPr>
              <a:t>Zařazení lokality do režimu </a:t>
            </a:r>
            <a:r>
              <a:rPr lang="cs-CZ" i="1" dirty="0" smtClean="0">
                <a:solidFill>
                  <a:srgbClr val="FF0000"/>
                </a:solidFill>
              </a:rPr>
              <a:t>……….vylučuje </a:t>
            </a:r>
            <a:r>
              <a:rPr lang="cs-CZ" i="1" dirty="0">
                <a:solidFill>
                  <a:srgbClr val="FF0000"/>
                </a:solidFill>
              </a:rPr>
              <a:t>uplatnění zjednodušeného územního řízení (§ 95 stavebního zákona), jakož i vydání územního souhlasu (§ 96 stavebního zákona). Pro provedení záměrů v územích zelených a žlutých lokalit nelze užít ustanovení § 103 a § 104 až 108 stavebního zákona, a to ani za předpokladu, že takový postup dle podmínek stanovených stavebním zákonem charakter záměru umožňuje.“</a:t>
            </a:r>
            <a:r>
              <a:rPr lang="cs-CZ" dirty="0">
                <a:solidFill>
                  <a:srgbClr val="FF0000"/>
                </a:solidFill>
              </a:rPr>
              <a:t>, </a:t>
            </a:r>
          </a:p>
          <a:p>
            <a:pPr>
              <a:buNone/>
            </a:pP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buNone/>
            </a:pPr>
            <a:r>
              <a:rPr lang="cs-CZ" dirty="0"/>
              <a:t>	</a:t>
            </a:r>
            <a:r>
              <a:rPr lang="cs-CZ" u="sng" dirty="0" smtClean="0"/>
              <a:t>Důvod zrušení: </a:t>
            </a:r>
            <a:r>
              <a:rPr lang="cs-CZ" dirty="0"/>
              <a:t>obsahové náležitosti územního plánu stanoveny zejména § 43 stavebního zákona a dále zpřesněny § 13 vyhlášky a přílohou č. 7 k této vyhlášce. Vyloučení uplatnění zjednodušujících postupů v následných řízeních vedených stavebním úřadem při umisťování a povolování staveb ve výše citovaných ustanoveních obsažena nejsou.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pPr>
              <a:buNone/>
            </a:pPr>
            <a:r>
              <a:rPr lang="cs-CZ" dirty="0" smtClean="0"/>
              <a:t>- Zrušení ustanovení „</a:t>
            </a:r>
            <a:r>
              <a:rPr lang="cs-CZ" i="1" dirty="0"/>
              <a:t>Vzhledem k charakteru území mají v umisťování zvláštní postavení bytové domy. Na základě celkového fungování území je jejich výstavba v podstatě nežádoucí a budou povolovány zcela výjimečně a pouze v územích a plochách v přímé vazbě na celoroční horizontální dopravu. </a:t>
            </a:r>
            <a:r>
              <a:rPr lang="cs-CZ" i="1" dirty="0">
                <a:solidFill>
                  <a:srgbClr val="FF0000"/>
                </a:solidFill>
              </a:rPr>
              <a:t>Pro takovou výstavbu bude nutné </a:t>
            </a:r>
            <a:r>
              <a:rPr lang="cs-CZ" b="1" i="1" dirty="0">
                <a:solidFill>
                  <a:srgbClr val="FF0000"/>
                </a:solidFill>
              </a:rPr>
              <a:t>souhlasné stanovisko</a:t>
            </a:r>
            <a:r>
              <a:rPr lang="cs-CZ" i="1" dirty="0">
                <a:solidFill>
                  <a:srgbClr val="FF0000"/>
                </a:solidFill>
              </a:rPr>
              <a:t> Zastupitelstva města Pec pod Sněžkou ve smyslu ustanovení § 136 odst. 2 správního řádu.“ </a:t>
            </a:r>
            <a:endParaRPr lang="cs-CZ"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t>	Důvod:  podle § </a:t>
            </a:r>
            <a:r>
              <a:rPr lang="cs-CZ" dirty="0"/>
              <a:t>136 odst. 2 správního řádu mají postavení dotčených orgánů územně samosprávné celky, jestliže se věc týká práva územního samosprávného celku na samosprávu. Obecně lze říci, že ustanovení § 136 odst. 2 správního řádu je v případě územních samosprávných celků vůči § 27 správního řádu subsidiární, tzn., že územní samosprávné celky mají postavení dotčených orgánů jen tehdy, pokud nemají postavení účastníků řízení. V daném případě, kdy se jedná o umisťování bytových domů, bude v souladu s ustanovením § 85 odst. 1 písm. b) stavebního zákona obec, na jejímž území má být požadovaný záměr uskutečněn, mít postavení účastníka územního řízení, a dotčení práva územně samosprávného celku na samosprávu tak nelze předpokládat.</a:t>
            </a:r>
          </a:p>
          <a:p>
            <a:pPr>
              <a:buNone/>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85000" lnSpcReduction="20000"/>
          </a:bodyPr>
          <a:lstStyle/>
          <a:p>
            <a:pPr>
              <a:buFontTx/>
              <a:buChar char="-"/>
            </a:pPr>
            <a:r>
              <a:rPr lang="cs-CZ" dirty="0" smtClean="0"/>
              <a:t>Další části územního plánu obsahující způsob regulace na principu tzv. regulačního </a:t>
            </a:r>
            <a:r>
              <a:rPr lang="cs-CZ" dirty="0" smtClean="0"/>
              <a:t>vzorce,</a:t>
            </a:r>
          </a:p>
          <a:p>
            <a:pPr>
              <a:buFontTx/>
              <a:buChar char="-"/>
            </a:pPr>
            <a:r>
              <a:rPr lang="cs-CZ" dirty="0" smtClean="0"/>
              <a:t> </a:t>
            </a:r>
            <a:r>
              <a:rPr lang="cs-CZ" dirty="0" smtClean="0"/>
              <a:t>Jedná se o tzv. regulační vzorec založený na výpočtu prostřednictvím software s tím, že ač podmínky zůstávají stejné, mění se tzv. potenciál využití území (dochází k postupnému </a:t>
            </a:r>
            <a:r>
              <a:rPr lang="cs-CZ" dirty="0" smtClean="0">
                <a:solidFill>
                  <a:srgbClr val="FF0000"/>
                </a:solidFill>
              </a:rPr>
              <a:t>„naplňování </a:t>
            </a:r>
            <a:r>
              <a:rPr lang="cs-CZ" i="1" dirty="0" err="1" smtClean="0">
                <a:solidFill>
                  <a:srgbClr val="FF0000"/>
                </a:solidFill>
              </a:rPr>
              <a:t>naplňování</a:t>
            </a:r>
            <a:r>
              <a:rPr lang="cs-CZ" i="1" dirty="0" smtClean="0">
                <a:solidFill>
                  <a:srgbClr val="FF0000"/>
                </a:solidFill>
              </a:rPr>
              <a:t> předpokládaného rozvoje a další výstavba není možná, pokud jsou rozvojové záměry naplněny. Jedná se proto o naprosto běžný způsob regulace zástavby v řešeném území v souladu s výše citovaným ustanovením přílohy č. 7 s požadavkem na obsah územního plánu, byť je v daném případě stanoven formou netradiční, neobvyklou – </a:t>
            </a:r>
            <a:r>
              <a:rPr lang="cs-CZ" i="1" dirty="0" err="1" smtClean="0">
                <a:solidFill>
                  <a:srgbClr val="FF0000"/>
                </a:solidFill>
              </a:rPr>
              <a:t>regublinou</a:t>
            </a:r>
            <a:r>
              <a:rPr lang="cs-CZ" i="1" dirty="0" smtClean="0">
                <a:solidFill>
                  <a:srgbClr val="FF0000"/>
                </a:solidFill>
              </a:rPr>
              <a:t>.“</a:t>
            </a:r>
            <a:endParaRPr lang="cs-CZ" dirty="0" smtClean="0">
              <a:solidFill>
                <a:srgbClr val="FF0000"/>
              </a:solidFill>
            </a:endParaRPr>
          </a:p>
          <a:p>
            <a:pPr>
              <a:buFontTx/>
              <a:buChar char="-"/>
            </a:pPr>
            <a:endParaRPr lang="cs-CZ" dirty="0"/>
          </a:p>
          <a:p>
            <a:pPr>
              <a:buNone/>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	</a:t>
            </a:r>
            <a:r>
              <a:rPr lang="cs-CZ" u="sng" dirty="0" smtClean="0"/>
              <a:t>Důvod</a:t>
            </a:r>
            <a:r>
              <a:rPr lang="cs-CZ" dirty="0" smtClean="0"/>
              <a:t>: MIMO JINÉ - v</a:t>
            </a:r>
            <a:r>
              <a:rPr lang="cs-CZ" dirty="0" smtClean="0"/>
              <a:t> daném případě mechanismus - </a:t>
            </a:r>
            <a:r>
              <a:rPr lang="cs-CZ" b="1" dirty="0" smtClean="0"/>
              <a:t>nástroj </a:t>
            </a:r>
            <a:r>
              <a:rPr lang="cs-CZ" dirty="0" smtClean="0"/>
              <a:t>(počítačový program) </a:t>
            </a:r>
            <a:r>
              <a:rPr lang="cs-CZ" b="1" dirty="0" smtClean="0"/>
              <a:t>průběžně</a:t>
            </a:r>
            <a:r>
              <a:rPr lang="cs-CZ" dirty="0" smtClean="0"/>
              <a:t> (v čase) </a:t>
            </a:r>
            <a:r>
              <a:rPr lang="cs-CZ" b="1" dirty="0" smtClean="0"/>
              <a:t>mění stanovená pravidla</a:t>
            </a:r>
            <a:r>
              <a:rPr lang="cs-CZ" dirty="0" smtClean="0"/>
              <a:t>. V</a:t>
            </a:r>
            <a:r>
              <a:rPr lang="cs-CZ" u="sng" dirty="0" smtClean="0"/>
              <a:t> konstrukci regulačních bublin připouští zablokování (znemožnění) umístění záměru na pozemek, který je součástí plochy pro konkrétní využití s odkazem na to, že jiné stavby nebo záměry uvažované nebo realizované na sousedních pozemcích vyčerpaly potenciál daného území</a:t>
            </a:r>
            <a:r>
              <a:rPr lang="cs-CZ" dirty="0" smtClean="0"/>
              <a:t>, resp. zablokovaly využití tohoto pozemku pro daný účel. Podle stavebního zákona tak způsob regulace území musí být po celou dobu platnosti územního plánu neměnný, neboť měnit se může pouze zákonem stanoveným způsobem. </a:t>
            </a:r>
          </a:p>
          <a:p>
            <a:pPr>
              <a:buNone/>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pPr>
              <a:buNone/>
            </a:pPr>
            <a:r>
              <a:rPr lang="cs-CZ" dirty="0" smtClean="0"/>
              <a:t>	</a:t>
            </a:r>
            <a:r>
              <a:rPr lang="cs-CZ" u="sng" dirty="0" smtClean="0"/>
              <a:t>Důvod – pokračování</a:t>
            </a:r>
            <a:r>
              <a:rPr lang="cs-CZ" dirty="0" smtClean="0"/>
              <a:t>:</a:t>
            </a:r>
          </a:p>
          <a:p>
            <a:pPr>
              <a:buFontTx/>
              <a:buChar char="-"/>
            </a:pPr>
            <a:r>
              <a:rPr lang="cs-CZ" dirty="0" smtClean="0"/>
              <a:t>Argumentace stavebního úřadu při územním řízení je založena na tiskovém výstupu </a:t>
            </a:r>
            <a:r>
              <a:rPr lang="cs-CZ" dirty="0" smtClean="0"/>
              <a:t>(www.</a:t>
            </a:r>
            <a:r>
              <a:rPr lang="cs-CZ" dirty="0" err="1" smtClean="0"/>
              <a:t>regublina.cz</a:t>
            </a:r>
            <a:r>
              <a:rPr lang="cs-CZ" dirty="0" smtClean="0"/>
              <a:t>), </a:t>
            </a:r>
            <a:r>
              <a:rPr lang="cs-CZ" dirty="0" smtClean="0"/>
              <a:t>který </a:t>
            </a:r>
            <a:r>
              <a:rPr lang="cs-CZ" dirty="0" smtClean="0"/>
              <a:t>si pro svoji potřebu opatřil</a:t>
            </a:r>
            <a:r>
              <a:rPr lang="cs-CZ" dirty="0" smtClean="0"/>
              <a:t>.“</a:t>
            </a:r>
          </a:p>
          <a:p>
            <a:pPr>
              <a:buFontTx/>
              <a:buChar char="-"/>
            </a:pPr>
            <a:r>
              <a:rPr lang="cs-CZ" dirty="0" smtClean="0"/>
              <a:t>Jak z výše uvedeného vyplývá, vychází tak způsob regulace obsažený v Územním plánu Pec pod Sněžkou z principu volné soutěže v čerpání potenciálu území, lidově řečeno „kdo dřív přijde, ten dřív mele“. </a:t>
            </a:r>
          </a:p>
          <a:p>
            <a:pPr>
              <a:buNone/>
            </a:pP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330</Words>
  <Application>Microsoft Office PowerPoint</Application>
  <PresentationFormat>Předvádění na obrazovce (4:3)</PresentationFormat>
  <Paragraphs>44</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Přezkumy OOP krajským úřadem</vt:lpstr>
      <vt:lpstr>OOP Pec pod Sněžkou</vt:lpstr>
      <vt:lpstr>Snímek 3</vt:lpstr>
      <vt:lpstr>Snímek 4</vt:lpstr>
      <vt:lpstr>Snímek 5</vt:lpstr>
      <vt:lpstr>Snímek 6</vt:lpstr>
      <vt:lpstr>Snímek 7</vt:lpstr>
      <vt:lpstr>Snímek 8</vt:lpstr>
      <vt:lpstr>Snímek 9</vt:lpstr>
      <vt:lpstr>Snímek 10</vt:lpstr>
      <vt:lpstr>Snímek 11</vt:lpstr>
      <vt:lpstr>OOP – ÚP Rokytnice v OH</vt:lpstr>
      <vt:lpstr>Snímek 13</vt:lpstr>
      <vt:lpstr>Snímek 14</vt:lpstr>
      <vt:lpstr>OOP – Územní plán Ostravy</vt:lpstr>
      <vt:lpstr>Snímek 16</vt:lpstr>
      <vt:lpstr>Snímek 17</vt:lpstr>
      <vt:lpstr>Snímek 18</vt:lpstr>
      <vt:lpstr>Snímek 19</vt:lpstr>
      <vt:lpstr>Snímek 20</vt:lpstr>
      <vt:lpstr>OOP – ÚP Dobrá Voda u Hořic</vt:lpstr>
      <vt:lpstr>Snímek 22</vt:lpstr>
      <vt:lpstr>Podnět na zrušení OOP – ÚP Zábrodí</vt:lpstr>
    </vt:vector>
  </TitlesOfParts>
  <Company>Krajský úřad, Královehradecký kraj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Přezkumy OOP krajským úřadem</dc:title>
  <dc:creator>281</dc:creator>
  <cp:lastModifiedBy>281</cp:lastModifiedBy>
  <cp:revision>37</cp:revision>
  <dcterms:created xsi:type="dcterms:W3CDTF">2014-12-15T09:34:42Z</dcterms:created>
  <dcterms:modified xsi:type="dcterms:W3CDTF">2014-12-15T15:12:44Z</dcterms:modified>
</cp:coreProperties>
</file>