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7"/>
  </p:notesMasterIdLst>
  <p:sldIdLst>
    <p:sldId id="256" r:id="rId2"/>
    <p:sldId id="257" r:id="rId3"/>
    <p:sldId id="258" r:id="rId4"/>
    <p:sldId id="262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2414" autoAdjust="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EFE28-E794-48F0-AA77-B2713DB6370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4669F-E1B7-4487-AF7E-B5A841D30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>
              <a:latin typeface="Garamond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4669F-E1B7-4487-AF7E-B5A841D3089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4669F-E1B7-4487-AF7E-B5A841D3089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4669F-E1B7-4487-AF7E-B5A841D3089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4669F-E1B7-4487-AF7E-B5A841D3089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7861-D594-4EFB-8131-38E1E6074CE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4D49-5310-463E-9956-0172B4284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7861-D594-4EFB-8131-38E1E6074CE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4D49-5310-463E-9956-0172B4284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7861-D594-4EFB-8131-38E1E6074CE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4D49-5310-463E-9956-0172B4284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7861-D594-4EFB-8131-38E1E6074CE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4D49-5310-463E-9956-0172B4284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7861-D594-4EFB-8131-38E1E6074CE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4D49-5310-463E-9956-0172B4284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7861-D594-4EFB-8131-38E1E6074CE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4D49-5310-463E-9956-0172B4284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7861-D594-4EFB-8131-38E1E6074CE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4D49-5310-463E-9956-0172B4284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7861-D594-4EFB-8131-38E1E6074CE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4D49-5310-463E-9956-0172B4284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7861-D594-4EFB-8131-38E1E6074CE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4D49-5310-463E-9956-0172B4284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7861-D594-4EFB-8131-38E1E6074CE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4D49-5310-463E-9956-0172B4284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7861-D594-4EFB-8131-38E1E6074CE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484D49-5310-463E-9956-0172B42848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467861-D594-4EFB-8131-38E1E6074CE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484D49-5310-463E-9956-0172B42848D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11718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NÁMITKY A PŘIPOMÍNKY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3501008"/>
            <a:ext cx="7117180" cy="86142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>
                <a:latin typeface="Garamond" pitchFamily="18" charset="0"/>
              </a:rPr>
              <a:t>Návrh rozhodnutí o námitkách a vyhodnocení připomínek podle ustanovení § 53 stavebního zákona </a:t>
            </a:r>
            <a:endParaRPr lang="cs-CZ" sz="24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786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91680" y="1484784"/>
            <a:ext cx="626469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2400" b="1" dirty="0" smtClean="0">
              <a:latin typeface="Garamond" pitchFamily="18" charset="0"/>
            </a:endParaRPr>
          </a:p>
          <a:p>
            <a:pPr algn="ctr"/>
            <a:r>
              <a:rPr lang="cs-CZ" sz="4400" b="1" dirty="0" smtClean="0">
                <a:latin typeface="Garamond" pitchFamily="18" charset="0"/>
              </a:rPr>
              <a:t>NÁMITKY </a:t>
            </a:r>
          </a:p>
          <a:p>
            <a:endParaRPr lang="cs-CZ" sz="2400" dirty="0" smtClean="0">
              <a:latin typeface="Garamond" pitchFamily="18" charset="0"/>
            </a:endParaRPr>
          </a:p>
          <a:p>
            <a:r>
              <a:rPr lang="cs-CZ" sz="2000" b="1" dirty="0" smtClean="0">
                <a:latin typeface="Garamond" pitchFamily="18" charset="0"/>
              </a:rPr>
              <a:t>proti návrhu územního plánu mohou podle § </a:t>
            </a:r>
            <a:r>
              <a:rPr lang="cs-CZ" sz="2000" b="1" dirty="0" smtClean="0">
                <a:latin typeface="Garamond" pitchFamily="18" charset="0"/>
              </a:rPr>
              <a:t>52 </a:t>
            </a:r>
            <a:r>
              <a:rPr lang="cs-CZ" sz="2000" b="1" dirty="0" smtClean="0">
                <a:latin typeface="Garamond" pitchFamily="18" charset="0"/>
              </a:rPr>
              <a:t>odst. 2 stavebního zákona podat :</a:t>
            </a:r>
          </a:p>
          <a:p>
            <a:endParaRPr lang="cs-CZ" sz="20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000" b="1" dirty="0" smtClean="0">
                <a:latin typeface="Garamond" pitchFamily="18" charset="0"/>
              </a:rPr>
              <a:t>  vlastníci pozemků a staveb dotčených návrhem řešení </a:t>
            </a:r>
          </a:p>
          <a:p>
            <a:pPr>
              <a:buFont typeface="Wingdings" pitchFamily="2" charset="2"/>
              <a:buChar char="§"/>
            </a:pPr>
            <a:r>
              <a:rPr lang="cs-CZ" sz="2000" b="1" dirty="0" smtClean="0">
                <a:latin typeface="Garamond" pitchFamily="18" charset="0"/>
              </a:rPr>
              <a:t>  oprávněný investor</a:t>
            </a:r>
          </a:p>
          <a:p>
            <a:pPr>
              <a:buFont typeface="Wingdings" pitchFamily="2" charset="2"/>
              <a:buChar char="§"/>
            </a:pPr>
            <a:r>
              <a:rPr lang="cs-CZ" sz="2000" b="1" dirty="0" smtClean="0">
                <a:latin typeface="Garamond" pitchFamily="18" charset="0"/>
              </a:rPr>
              <a:t>  zástupce veřejnosti </a:t>
            </a:r>
            <a:endParaRPr lang="cs-CZ" sz="20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00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1340768"/>
            <a:ext cx="748883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2400" b="1" dirty="0" smtClean="0">
              <a:latin typeface="Garamond" pitchFamily="18" charset="0"/>
            </a:endParaRPr>
          </a:p>
          <a:p>
            <a:pPr algn="ctr"/>
            <a:r>
              <a:rPr lang="cs-CZ" sz="4400" b="1" dirty="0" smtClean="0">
                <a:latin typeface="Garamond" pitchFamily="18" charset="0"/>
              </a:rPr>
              <a:t>PŘIPOMÍNKY </a:t>
            </a:r>
          </a:p>
          <a:p>
            <a:endParaRPr lang="cs-CZ" sz="2800" dirty="0" smtClean="0">
              <a:latin typeface="Garamond" pitchFamily="18" charset="0"/>
            </a:endParaRPr>
          </a:p>
          <a:p>
            <a:r>
              <a:rPr lang="cs-CZ" sz="2000" b="1" dirty="0" smtClean="0">
                <a:latin typeface="Garamond" pitchFamily="18" charset="0"/>
              </a:rPr>
              <a:t>mohou v rámci projednávání návrhu územního plánu uplatnit : </a:t>
            </a:r>
          </a:p>
          <a:p>
            <a:endParaRPr lang="cs-CZ" sz="24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Garamond" pitchFamily="18" charset="0"/>
              </a:rPr>
              <a:t> </a:t>
            </a:r>
            <a:r>
              <a:rPr lang="cs-CZ" sz="2000" b="1" u="sng" dirty="0" smtClean="0">
                <a:latin typeface="Garamond" pitchFamily="18" charset="0"/>
              </a:rPr>
              <a:t>sousední obce</a:t>
            </a:r>
            <a:r>
              <a:rPr lang="cs-CZ" sz="2000" b="1" dirty="0" smtClean="0">
                <a:latin typeface="Garamond" pitchFamily="18" charset="0"/>
              </a:rPr>
              <a:t> podle </a:t>
            </a:r>
            <a:r>
              <a:rPr lang="cs-CZ" sz="2000" b="1" dirty="0" err="1" smtClean="0">
                <a:latin typeface="Garamond" pitchFamily="18" charset="0"/>
              </a:rPr>
              <a:t>ust</a:t>
            </a:r>
            <a:r>
              <a:rPr lang="cs-CZ" sz="2000" b="1" dirty="0" smtClean="0">
                <a:latin typeface="Garamond" pitchFamily="18" charset="0"/>
              </a:rPr>
              <a:t>. § 50 odst. 2 (společné jednání) </a:t>
            </a:r>
          </a:p>
          <a:p>
            <a:pPr>
              <a:buFont typeface="Wingdings" pitchFamily="2" charset="2"/>
              <a:buChar char="§"/>
            </a:pPr>
            <a:r>
              <a:rPr lang="cs-CZ" sz="2000" b="1" dirty="0" smtClean="0">
                <a:latin typeface="Garamond" pitchFamily="18" charset="0"/>
              </a:rPr>
              <a:t>  </a:t>
            </a:r>
            <a:r>
              <a:rPr lang="cs-CZ" sz="2000" b="1" u="sng" dirty="0" smtClean="0">
                <a:latin typeface="Garamond" pitchFamily="18" charset="0"/>
              </a:rPr>
              <a:t>každý</a:t>
            </a:r>
            <a:r>
              <a:rPr lang="cs-CZ" sz="2000" b="1" dirty="0" smtClean="0">
                <a:latin typeface="Garamond" pitchFamily="18" charset="0"/>
              </a:rPr>
              <a:t> podle </a:t>
            </a:r>
            <a:r>
              <a:rPr lang="cs-CZ" sz="2000" b="1" dirty="0" err="1" smtClean="0">
                <a:latin typeface="Garamond" pitchFamily="18" charset="0"/>
              </a:rPr>
              <a:t>ust</a:t>
            </a:r>
            <a:r>
              <a:rPr lang="cs-CZ" sz="2000" b="1" dirty="0" smtClean="0">
                <a:latin typeface="Garamond" pitchFamily="18" charset="0"/>
              </a:rPr>
              <a:t>. § 50 odst. 3 (společné jednání)</a:t>
            </a:r>
          </a:p>
          <a:p>
            <a:pPr>
              <a:buFont typeface="Wingdings" pitchFamily="2" charset="2"/>
              <a:buChar char="§"/>
            </a:pPr>
            <a:r>
              <a:rPr lang="cs-CZ" sz="2000" b="1" dirty="0" smtClean="0">
                <a:latin typeface="Garamond" pitchFamily="18" charset="0"/>
              </a:rPr>
              <a:t>  </a:t>
            </a:r>
            <a:r>
              <a:rPr lang="cs-CZ" sz="2000" b="1" u="sng" dirty="0" smtClean="0">
                <a:latin typeface="Garamond" pitchFamily="18" charset="0"/>
              </a:rPr>
              <a:t>každý</a:t>
            </a:r>
            <a:r>
              <a:rPr lang="cs-CZ" sz="2000" b="1" dirty="0" smtClean="0">
                <a:latin typeface="Garamond" pitchFamily="18" charset="0"/>
              </a:rPr>
              <a:t> podle </a:t>
            </a:r>
            <a:r>
              <a:rPr lang="cs-CZ" sz="2000" b="1" dirty="0" err="1" smtClean="0">
                <a:latin typeface="Garamond" pitchFamily="18" charset="0"/>
              </a:rPr>
              <a:t>ust</a:t>
            </a:r>
            <a:r>
              <a:rPr lang="cs-CZ" sz="2000" b="1" dirty="0" smtClean="0">
                <a:latin typeface="Garamond" pitchFamily="18" charset="0"/>
              </a:rPr>
              <a:t>. § </a:t>
            </a:r>
            <a:r>
              <a:rPr lang="cs-CZ" sz="2000" b="1" dirty="0" smtClean="0">
                <a:latin typeface="Garamond" pitchFamily="18" charset="0"/>
              </a:rPr>
              <a:t>52 </a:t>
            </a:r>
            <a:r>
              <a:rPr lang="cs-CZ" sz="2000" b="1" dirty="0" smtClean="0">
                <a:latin typeface="Garamond" pitchFamily="18" charset="0"/>
              </a:rPr>
              <a:t>odst. 3 (veřejné projednání)</a:t>
            </a:r>
          </a:p>
        </p:txBody>
      </p:sp>
    </p:spTree>
    <p:extLst>
      <p:ext uri="{BB962C8B-B14F-4D97-AF65-F5344CB8AC3E}">
        <p14:creationId xmlns:p14="http://schemas.microsoft.com/office/powerpoint/2010/main" xmlns="" val="2618541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79712" y="1268761"/>
            <a:ext cx="583264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smtClean="0">
                <a:latin typeface="Garamond" pitchFamily="18" charset="0"/>
              </a:rPr>
              <a:t>NÁLEŽITOSTI </a:t>
            </a:r>
          </a:p>
          <a:p>
            <a:pPr algn="ctr"/>
            <a:r>
              <a:rPr lang="cs-CZ" sz="2000" b="1" dirty="0" smtClean="0">
                <a:latin typeface="Garamond" pitchFamily="18" charset="0"/>
              </a:rPr>
              <a:t>rozhodnutí o námitkách </a:t>
            </a:r>
          </a:p>
          <a:p>
            <a:pPr algn="ctr"/>
            <a:r>
              <a:rPr lang="cs-CZ" sz="2000" b="1" dirty="0" smtClean="0">
                <a:latin typeface="Garamond" pitchFamily="18" charset="0"/>
              </a:rPr>
              <a:t>(§ </a:t>
            </a:r>
            <a:r>
              <a:rPr lang="cs-CZ" sz="2000" b="1" dirty="0" smtClean="0">
                <a:latin typeface="Garamond" pitchFamily="18" charset="0"/>
              </a:rPr>
              <a:t>68,  </a:t>
            </a:r>
            <a:r>
              <a:rPr lang="cs-CZ" sz="2000" b="1" dirty="0" smtClean="0">
                <a:latin typeface="Garamond" pitchFamily="18" charset="0"/>
              </a:rPr>
              <a:t>§ </a:t>
            </a:r>
            <a:r>
              <a:rPr lang="cs-CZ" sz="2000" b="1" dirty="0" smtClean="0">
                <a:latin typeface="Garamond" pitchFamily="18" charset="0"/>
              </a:rPr>
              <a:t>174 odst. </a:t>
            </a:r>
            <a:r>
              <a:rPr lang="cs-CZ" sz="2000" b="1" dirty="0" smtClean="0">
                <a:latin typeface="Garamond" pitchFamily="18" charset="0"/>
              </a:rPr>
              <a:t>1 </a:t>
            </a:r>
            <a:r>
              <a:rPr lang="cs-CZ" sz="2000" b="1" dirty="0" smtClean="0">
                <a:latin typeface="Garamond" pitchFamily="18" charset="0"/>
              </a:rPr>
              <a:t>SŘ) :</a:t>
            </a:r>
          </a:p>
          <a:p>
            <a:pPr algn="ctr"/>
            <a:endParaRPr lang="cs-CZ" dirty="0" smtClean="0"/>
          </a:p>
          <a:p>
            <a:pPr algn="ctr"/>
            <a:r>
              <a:rPr lang="cs-CZ" sz="2400" b="1" dirty="0" smtClean="0">
                <a:latin typeface="Garamond" pitchFamily="18" charset="0"/>
              </a:rPr>
              <a:t>Výroková část :</a:t>
            </a:r>
          </a:p>
          <a:p>
            <a:pPr>
              <a:buFont typeface="Wingdings" pitchFamily="2" charset="2"/>
              <a:buChar char="§"/>
            </a:pPr>
            <a:r>
              <a:rPr lang="cs-CZ" sz="2000" b="1" dirty="0" smtClean="0">
                <a:latin typeface="Garamond" pitchFamily="18" charset="0"/>
              </a:rPr>
              <a:t>   </a:t>
            </a:r>
            <a:r>
              <a:rPr lang="cs-CZ" sz="2000" dirty="0" smtClean="0">
                <a:latin typeface="Garamond" pitchFamily="18" charset="0"/>
              </a:rPr>
              <a:t>údaje umožňující identifikaci, kdo námitku podal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latin typeface="Garamond" pitchFamily="18" charset="0"/>
              </a:rPr>
              <a:t>   text podané námitky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latin typeface="Garamond" pitchFamily="18" charset="0"/>
              </a:rPr>
              <a:t>   výrok o řešení námitky </a:t>
            </a:r>
          </a:p>
          <a:p>
            <a:pPr algn="ctr"/>
            <a:endParaRPr lang="cs-CZ" sz="2000" dirty="0" smtClean="0">
              <a:latin typeface="Garamond" pitchFamily="18" charset="0"/>
            </a:endParaRPr>
          </a:p>
          <a:p>
            <a:pPr algn="ctr"/>
            <a:r>
              <a:rPr lang="cs-CZ" sz="2400" b="1" dirty="0" smtClean="0">
                <a:latin typeface="Garamond" pitchFamily="18" charset="0"/>
              </a:rPr>
              <a:t>Odůvodnění : 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latin typeface="Garamond" pitchFamily="18" charset="0"/>
              </a:rPr>
              <a:t>   důvody výroku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latin typeface="Garamond" pitchFamily="18" charset="0"/>
              </a:rPr>
              <a:t>   podklady pro jeho vydání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latin typeface="Garamond" pitchFamily="18" charset="0"/>
              </a:rPr>
              <a:t>   úvahy, kterými se správní orgán řídil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79712" y="1556792"/>
            <a:ext cx="56886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latin typeface="Garamond" pitchFamily="18" charset="0"/>
              </a:rPr>
              <a:t>Nedostatečné odůvodnění </a:t>
            </a:r>
          </a:p>
          <a:p>
            <a:pPr algn="ctr"/>
            <a:endParaRPr lang="cs-CZ" sz="2000" b="1" dirty="0" smtClean="0">
              <a:latin typeface="Garamond" pitchFamily="18" charset="0"/>
            </a:endParaRPr>
          </a:p>
          <a:p>
            <a:pPr algn="ctr"/>
            <a:r>
              <a:rPr lang="cs-CZ" sz="2400" b="1" dirty="0" smtClean="0">
                <a:latin typeface="Garamond" pitchFamily="18" charset="0"/>
              </a:rPr>
              <a:t>způsobuje nepřezkoumatelnost napadeného OOP </a:t>
            </a:r>
          </a:p>
          <a:p>
            <a:endParaRPr lang="cs-CZ" sz="2400" dirty="0" smtClean="0">
              <a:latin typeface="Garamond" pitchFamily="18" charset="0"/>
            </a:endParaRPr>
          </a:p>
          <a:p>
            <a:pPr algn="ctr"/>
            <a:r>
              <a:rPr lang="cs-CZ" sz="4000" b="1" dirty="0" smtClean="0">
                <a:latin typeface="Garamond" pitchFamily="18" charset="0"/>
              </a:rPr>
              <a:t>nepřezkoumatelnost = zrušení !!!</a:t>
            </a:r>
            <a:endParaRPr lang="cs-CZ" sz="40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5880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166</Words>
  <Application>Microsoft Office PowerPoint</Application>
  <PresentationFormat>Předvádění na obrazovce (4:3)</PresentationFormat>
  <Paragraphs>42</Paragraphs>
  <Slides>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Tok</vt:lpstr>
      <vt:lpstr>NÁMITKY A PŘIPOMÍNKY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Petruška</dc:creator>
  <cp:lastModifiedBy>Radka Jirásková</cp:lastModifiedBy>
  <cp:revision>15</cp:revision>
  <dcterms:created xsi:type="dcterms:W3CDTF">2013-05-26T19:26:10Z</dcterms:created>
  <dcterms:modified xsi:type="dcterms:W3CDTF">2013-05-28T06:24:43Z</dcterms:modified>
</cp:coreProperties>
</file>