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9" r:id="rId4"/>
    <p:sldId id="263" r:id="rId5"/>
    <p:sldId id="264" r:id="rId6"/>
    <p:sldId id="262" r:id="rId7"/>
    <p:sldId id="266" r:id="rId8"/>
    <p:sldId id="267" r:id="rId9"/>
    <p:sldId id="268" r:id="rId10"/>
    <p:sldId id="265" r:id="rId11"/>
  </p:sldIdLst>
  <p:sldSz cx="9144000" cy="6858000" type="screen4x3"/>
  <p:notesSz cx="6781800"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fld id="{7D04870E-522B-4A4A-AD0E-D28C8C20D8CA}" type="datetimeFigureOut">
              <a:rPr lang="cs-CZ" smtClean="0"/>
              <a:pPr>
                <a:defRPr/>
              </a:pPr>
              <a:t>11.12.2013</a:t>
            </a:fld>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22D0BC8E-02BE-4D32-9A34-EEA7DFF73F25}"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4B692257-B814-4BCD-8312-EB235D6C035E}" type="datetimeFigureOut">
              <a:rPr lang="cs-CZ" smtClean="0"/>
              <a:pPr>
                <a:defRPr/>
              </a:pPr>
              <a:t>11.12.2013</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89B7A915-ABD3-4028-B846-CC971D3875F5}"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E41E68E0-9359-42E7-952A-72AD8C44EF78}" type="datetimeFigureOut">
              <a:rPr lang="cs-CZ" smtClean="0"/>
              <a:pPr>
                <a:defRPr/>
              </a:pPr>
              <a:t>11.12.2013</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3E4A38C-5E1F-4363-81A1-3A46B4E1B3DC}"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B6F640C4-55BE-4DFC-B962-D7DBB2A3B13F}" type="datetimeFigureOut">
              <a:rPr lang="cs-CZ" smtClean="0"/>
              <a:pPr>
                <a:defRPr/>
              </a:pPr>
              <a:t>11.12.2013</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E2EF8128-A51C-4AFA-A5CF-CC112BAE2ACD}"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fld id="{5923120A-A437-4AA1-BAAA-AEAF48F647C5}" type="datetimeFigureOut">
              <a:rPr lang="cs-CZ" smtClean="0"/>
              <a:pPr>
                <a:defRPr/>
              </a:pPr>
              <a:t>11.12.2013</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3F7B425D-5B16-4677-A1CD-32702669AB3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9E231D47-5E30-43FA-8751-7D0EC4DBAFF1}" type="datetimeFigureOut">
              <a:rPr lang="cs-CZ" smtClean="0"/>
              <a:pPr>
                <a:defRPr/>
              </a:pPr>
              <a:t>11.12.2013</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A36D3595-4FF8-46BC-80C9-E6CAF2BE30A5}"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fld id="{529CBD9B-43D8-4B03-8212-18552E6A17A9}" type="datetimeFigureOut">
              <a:rPr lang="cs-CZ" smtClean="0"/>
              <a:pPr>
                <a:defRPr/>
              </a:pPr>
              <a:t>11.12.2013</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8A025D8A-3BD6-4AF7-8986-FF463BBA69FD}"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fld id="{D93A8C3C-EF5A-46B7-BDF1-C4C7C4153EFF}" type="datetimeFigureOut">
              <a:rPr lang="cs-CZ" smtClean="0"/>
              <a:pPr>
                <a:defRPr/>
              </a:pPr>
              <a:t>11.12.2013</a:t>
            </a:fld>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47B69549-F02D-45B5-98BB-93CD804EA00B}"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F3F46703-024B-4B5A-9D1F-84781148E2BF}" type="datetimeFigureOut">
              <a:rPr lang="cs-CZ" smtClean="0"/>
              <a:pPr>
                <a:defRPr/>
              </a:pPr>
              <a:t>11.12.2013</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801AF46E-C17D-42CE-B8FD-36666C296385}"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fld id="{0B4ED99C-7B0F-43E5-90E5-FC61CB81900C}" type="datetimeFigureOut">
              <a:rPr lang="cs-CZ" smtClean="0"/>
              <a:pPr>
                <a:defRPr/>
              </a:pPr>
              <a:t>11.12.2013</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599A0D5A-5B23-47FD-A3A9-7911A72DC37E}"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fld id="{C50DD632-F7E0-4307-911F-6FD9A4D7E11E}" type="datetimeFigureOut">
              <a:rPr lang="cs-CZ" smtClean="0"/>
              <a:pPr>
                <a:defRPr/>
              </a:pPr>
              <a:t>11.12.2013</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C7ECC06A-B6A7-4587-B5F9-F3C7DF3807B4}"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C25178B3-6B6C-4AC8-918F-299B6FD5CC2D}" type="datetimeFigureOut">
              <a:rPr lang="cs-CZ" smtClean="0"/>
              <a:pPr>
                <a:defRPr/>
              </a:pPr>
              <a:t>11.12.2013</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F1FC849-B67B-4CD0-B2CA-85205DE536D2}"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533400" y="1371600"/>
            <a:ext cx="7851648" cy="3065512"/>
          </a:xfrm>
        </p:spPr>
        <p:txBody>
          <a:bodyPr>
            <a:normAutofit/>
          </a:bodyPr>
          <a:lstStyle/>
          <a:p>
            <a:pPr algn="ctr" eaLnBrk="1" hangingPunct="1"/>
            <a:r>
              <a:rPr lang="cs-CZ" sz="6600" b="1" dirty="0" smtClean="0"/>
              <a:t>Kontroly na úseku územního plánování</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57200" y="274638"/>
            <a:ext cx="8229600" cy="4450506"/>
          </a:xfrm>
        </p:spPr>
        <p:txBody>
          <a:bodyPr/>
          <a:lstStyle/>
          <a:p>
            <a:pPr algn="ctr"/>
            <a:r>
              <a:rPr lang="cs-CZ" sz="2400" b="1" u="sng" dirty="0" smtClean="0"/>
              <a:t>zákon č. 255/2012 Sb., o kontrole (kontrolní řád)</a:t>
            </a:r>
            <a:br>
              <a:rPr lang="cs-CZ" sz="2400" b="1" u="sng" dirty="0" smtClean="0"/>
            </a:br>
            <a:r>
              <a:rPr lang="cs-CZ" sz="2400" b="1" u="sng" dirty="0" smtClean="0"/>
              <a:t/>
            </a:r>
            <a:br>
              <a:rPr lang="cs-CZ" sz="2400" b="1" u="sng" dirty="0" smtClean="0"/>
            </a:br>
            <a:r>
              <a:rPr lang="cs-CZ" sz="2400" dirty="0" smtClean="0">
                <a:latin typeface="Calibri" pitchFamily="34" charset="0"/>
              </a:rPr>
              <a:t>účinnost od 1. ledna 2014</a:t>
            </a:r>
            <a:br>
              <a:rPr lang="cs-CZ" sz="2400" dirty="0" smtClean="0">
                <a:latin typeface="Calibri" pitchFamily="34" charset="0"/>
              </a:rPr>
            </a:br>
            <a:r>
              <a:rPr lang="cs-CZ" sz="2400" dirty="0" smtClean="0">
                <a:latin typeface="Calibri" pitchFamily="34" charset="0"/>
              </a:rPr>
              <a:t/>
            </a:r>
            <a:br>
              <a:rPr lang="cs-CZ" sz="2400" dirty="0" smtClean="0">
                <a:latin typeface="Calibri" pitchFamily="34" charset="0"/>
              </a:rPr>
            </a:br>
            <a:r>
              <a:rPr lang="cs-CZ" sz="2400" dirty="0" smtClean="0">
                <a:latin typeface="Calibri" pitchFamily="34" charset="0"/>
              </a:rPr>
              <a:t>nahrazuje zákon č. 552/1991 Sb., o státní kontrole</a:t>
            </a:r>
            <a:r>
              <a:rPr lang="cs-CZ" sz="2400" b="1" u="sng" dirty="0" smtClean="0">
                <a:latin typeface="Calibri" pitchFamily="34" charset="0"/>
              </a:rPr>
              <a:t/>
            </a:r>
            <a:br>
              <a:rPr lang="cs-CZ" sz="2400" b="1" u="sng" dirty="0" smtClean="0">
                <a:latin typeface="Calibri" pitchFamily="34" charset="0"/>
              </a:rPr>
            </a:br>
            <a:r>
              <a:rPr lang="cs-CZ" sz="2400" b="1" u="sng" dirty="0" smtClean="0"/>
              <a:t/>
            </a:r>
            <a:br>
              <a:rPr lang="cs-CZ" sz="2400" b="1" u="sng" dirty="0" smtClean="0"/>
            </a:br>
            <a:endParaRPr lang="cs-CZ"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457200" y="274638"/>
            <a:ext cx="8229600" cy="922337"/>
          </a:xfrm>
        </p:spPr>
        <p:txBody>
          <a:bodyPr/>
          <a:lstStyle/>
          <a:p>
            <a:pPr algn="ctr" eaLnBrk="1" hangingPunct="1"/>
            <a:r>
              <a:rPr lang="cs-CZ" sz="3200" b="1" dirty="0" smtClean="0"/>
              <a:t>Kontroly provedené v roce 2013</a:t>
            </a:r>
          </a:p>
        </p:txBody>
      </p:sp>
      <p:sp>
        <p:nvSpPr>
          <p:cNvPr id="3075" name="Zástupný symbol pro obsah 2"/>
          <p:cNvSpPr>
            <a:spLocks noGrp="1"/>
          </p:cNvSpPr>
          <p:nvPr>
            <p:ph sz="half" idx="1"/>
          </p:nvPr>
        </p:nvSpPr>
        <p:spPr/>
        <p:txBody>
          <a:bodyPr/>
          <a:lstStyle/>
          <a:p>
            <a:pPr eaLnBrk="1" hangingPunct="1"/>
            <a:r>
              <a:rPr lang="cs-CZ" dirty="0" smtClean="0">
                <a:latin typeface="Calibri" pitchFamily="34" charset="0"/>
              </a:rPr>
              <a:t>Hradec Králové</a:t>
            </a:r>
          </a:p>
          <a:p>
            <a:pPr eaLnBrk="1" hangingPunct="1"/>
            <a:r>
              <a:rPr lang="cs-CZ" dirty="0" smtClean="0">
                <a:latin typeface="Calibri" pitchFamily="34" charset="0"/>
              </a:rPr>
              <a:t>Nechanice</a:t>
            </a:r>
          </a:p>
          <a:p>
            <a:pPr eaLnBrk="1" hangingPunct="1"/>
            <a:r>
              <a:rPr lang="cs-CZ" dirty="0" err="1" smtClean="0">
                <a:latin typeface="Calibri" pitchFamily="34" charset="0"/>
              </a:rPr>
              <a:t>Borohrádek</a:t>
            </a:r>
            <a:endParaRPr lang="cs-CZ" dirty="0" smtClean="0">
              <a:latin typeface="Calibri" pitchFamily="34" charset="0"/>
            </a:endParaRPr>
          </a:p>
          <a:p>
            <a:pPr eaLnBrk="1" hangingPunct="1"/>
            <a:r>
              <a:rPr lang="cs-CZ" dirty="0" smtClean="0">
                <a:latin typeface="Calibri" pitchFamily="34" charset="0"/>
              </a:rPr>
              <a:t>Hronov</a:t>
            </a:r>
          </a:p>
          <a:p>
            <a:pPr eaLnBrk="1" hangingPunct="1"/>
            <a:r>
              <a:rPr lang="cs-CZ" dirty="0" smtClean="0">
                <a:latin typeface="Calibri" pitchFamily="34" charset="0"/>
              </a:rPr>
              <a:t>Vrchlabí</a:t>
            </a:r>
          </a:p>
          <a:p>
            <a:pPr eaLnBrk="1" hangingPunct="1"/>
            <a:r>
              <a:rPr lang="cs-CZ" dirty="0" smtClean="0">
                <a:latin typeface="Calibri" pitchFamily="34" charset="0"/>
              </a:rPr>
              <a:t>Janské Lázně</a:t>
            </a:r>
          </a:p>
          <a:p>
            <a:pPr eaLnBrk="1" hangingPunct="1"/>
            <a:r>
              <a:rPr lang="cs-CZ" dirty="0" smtClean="0">
                <a:latin typeface="Calibri" pitchFamily="34" charset="0"/>
              </a:rPr>
              <a:t>Smiřice</a:t>
            </a:r>
          </a:p>
          <a:p>
            <a:pPr eaLnBrk="1" hangingPunct="1"/>
            <a:r>
              <a:rPr lang="cs-CZ" dirty="0" err="1" smtClean="0">
                <a:latin typeface="Calibri" pitchFamily="34" charset="0"/>
              </a:rPr>
              <a:t>Libáň</a:t>
            </a:r>
            <a:endParaRPr lang="cs-CZ" dirty="0" smtClean="0">
              <a:latin typeface="Calibri" pitchFamily="34" charset="0"/>
            </a:endParaRPr>
          </a:p>
          <a:p>
            <a:pPr eaLnBrk="1" hangingPunct="1"/>
            <a:endParaRPr lang="cs-CZ" dirty="0" smtClean="0">
              <a:latin typeface="Calibri" pitchFamily="34" charset="0"/>
            </a:endParaRPr>
          </a:p>
        </p:txBody>
      </p:sp>
      <p:sp>
        <p:nvSpPr>
          <p:cNvPr id="3076" name="Zástupný symbol pro obsah 3"/>
          <p:cNvSpPr>
            <a:spLocks noGrp="1"/>
          </p:cNvSpPr>
          <p:nvPr>
            <p:ph sz="half" idx="2"/>
          </p:nvPr>
        </p:nvSpPr>
        <p:spPr/>
        <p:txBody>
          <a:bodyPr/>
          <a:lstStyle/>
          <a:p>
            <a:pPr eaLnBrk="1" hangingPunct="1"/>
            <a:r>
              <a:rPr lang="cs-CZ" dirty="0" err="1" smtClean="0">
                <a:latin typeface="Calibri" pitchFamily="34" charset="0"/>
              </a:rPr>
              <a:t>Brumov</a:t>
            </a:r>
            <a:endParaRPr lang="cs-CZ" dirty="0" smtClean="0">
              <a:latin typeface="Calibri" pitchFamily="34" charset="0"/>
            </a:endParaRPr>
          </a:p>
          <a:p>
            <a:pPr eaLnBrk="1" hangingPunct="1"/>
            <a:r>
              <a:rPr lang="cs-CZ" dirty="0" smtClean="0">
                <a:latin typeface="Calibri" pitchFamily="34" charset="0"/>
              </a:rPr>
              <a:t>Náchod</a:t>
            </a:r>
          </a:p>
          <a:p>
            <a:pPr eaLnBrk="1" hangingPunct="1"/>
            <a:r>
              <a:rPr lang="cs-CZ" dirty="0" smtClean="0">
                <a:latin typeface="Calibri" pitchFamily="34" charset="0"/>
              </a:rPr>
              <a:t>Trutnov</a:t>
            </a:r>
          </a:p>
          <a:p>
            <a:pPr eaLnBrk="1" hangingPunct="1"/>
            <a:r>
              <a:rPr lang="cs-CZ" dirty="0" err="1" smtClean="0">
                <a:latin typeface="Calibri" pitchFamily="34" charset="0"/>
              </a:rPr>
              <a:t>Rtyně</a:t>
            </a:r>
            <a:r>
              <a:rPr lang="cs-CZ" dirty="0" smtClean="0">
                <a:latin typeface="Calibri" pitchFamily="34" charset="0"/>
              </a:rPr>
              <a:t> v Podkrkonoší</a:t>
            </a:r>
          </a:p>
          <a:p>
            <a:pPr eaLnBrk="1" hangingPunct="1"/>
            <a:r>
              <a:rPr lang="cs-CZ" dirty="0" smtClean="0">
                <a:latin typeface="Calibri" pitchFamily="34" charset="0"/>
              </a:rPr>
              <a:t>Police nad Metují</a:t>
            </a:r>
          </a:p>
          <a:p>
            <a:pPr eaLnBrk="1" hangingPunct="1"/>
            <a:r>
              <a:rPr lang="cs-CZ" dirty="0" err="1" smtClean="0">
                <a:latin typeface="Calibri" pitchFamily="34" charset="0"/>
              </a:rPr>
              <a:t>Měziměstí</a:t>
            </a:r>
            <a:endParaRPr lang="cs-CZ" dirty="0" smtClean="0">
              <a:latin typeface="Calibri" pitchFamily="34" charset="0"/>
            </a:endParaRPr>
          </a:p>
          <a:p>
            <a:pPr eaLnBrk="1" hangingPunct="1"/>
            <a:r>
              <a:rPr lang="cs-CZ" dirty="0" smtClean="0">
                <a:latin typeface="Calibri" pitchFamily="34" charset="0"/>
              </a:rPr>
              <a:t>Vamberk</a:t>
            </a:r>
          </a:p>
          <a:p>
            <a:pPr eaLnBrk="1" hangingPunct="1"/>
            <a:r>
              <a:rPr lang="cs-CZ" dirty="0" smtClean="0">
                <a:latin typeface="Calibri" pitchFamily="34" charset="0"/>
              </a:rPr>
              <a:t>Lázně Bělohrad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395288" y="2276475"/>
            <a:ext cx="8229600" cy="1143000"/>
          </a:xfrm>
        </p:spPr>
        <p:txBody>
          <a:bodyPr>
            <a:normAutofit fontScale="90000"/>
          </a:bodyPr>
          <a:lstStyle/>
          <a:p>
            <a:pPr algn="ctr" eaLnBrk="1" hangingPunct="1"/>
            <a:r>
              <a:rPr lang="cs-CZ" dirty="0" smtClean="0"/>
              <a:t>Připomínky z kontrol na úseku územního plánování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normAutofit/>
          </a:bodyPr>
          <a:lstStyle/>
          <a:p>
            <a:r>
              <a:rPr lang="cs-CZ" sz="2400" dirty="0" smtClean="0"/>
              <a:t>Doložení splnění kvalifikačních požadavků pro územně plánovací činnost podle ustanovení § 24 stavebního zákona</a:t>
            </a:r>
          </a:p>
        </p:txBody>
      </p:sp>
      <p:sp>
        <p:nvSpPr>
          <p:cNvPr id="5123" name="Zástupný symbol pro obsah 2"/>
          <p:cNvSpPr>
            <a:spLocks noGrp="1"/>
          </p:cNvSpPr>
          <p:nvPr>
            <p:ph idx="1"/>
          </p:nvPr>
        </p:nvSpPr>
        <p:spPr>
          <a:xfrm>
            <a:off x="457200" y="1935480"/>
            <a:ext cx="8435280" cy="4389120"/>
          </a:xfrm>
        </p:spPr>
        <p:txBody>
          <a:bodyPr>
            <a:normAutofit/>
          </a:bodyPr>
          <a:lstStyle/>
          <a:p>
            <a:pPr algn="just"/>
            <a:r>
              <a:rPr lang="cs-CZ" sz="2000" dirty="0" smtClean="0">
                <a:latin typeface="Calibri" pitchFamily="34" charset="0"/>
              </a:rPr>
              <a:t>v případě nesplnění kvalifikačních požadavků upozorněno na nezbytnost řešení této situace formou výjimky udělované Ministerstvem pro místní rozvoj ČR (dle ustanovení § 195 stavebního zákona)</a:t>
            </a:r>
          </a:p>
          <a:p>
            <a:pPr algn="just"/>
            <a:endParaRPr lang="cs-CZ" sz="2000" dirty="0" smtClean="0">
              <a:latin typeface="Calibri" pitchFamily="34" charset="0"/>
            </a:endParaRPr>
          </a:p>
          <a:p>
            <a:pPr algn="just">
              <a:buFont typeface="Arial" charset="0"/>
              <a:buNone/>
            </a:pPr>
            <a:endParaRPr lang="cs-CZ" sz="2000" dirty="0" smtClean="0">
              <a:latin typeface="Calibri" pitchFamily="34" charset="0"/>
            </a:endParaRPr>
          </a:p>
          <a:p>
            <a:pPr algn="just"/>
            <a:r>
              <a:rPr lang="cs-CZ" sz="2000" dirty="0" smtClean="0">
                <a:latin typeface="Calibri" pitchFamily="34" charset="0"/>
              </a:rPr>
              <a:t>do doby získání kvalifikačních požadavků stanovených stavebním zákonem je třeba postupovat podle § 24 odst. 4 stavebního zákona, tedy že úředník nesplňující kvalifikační požadavky může vykonávat územně plánovací činnost pouze pokud je zajištěno, že bude do doby splnění uvedených požadavků vykonávat tuto činnost pod odborným vedením úředníka splňujícího kvalifikační požadavky pro výkon územně plánovací činnosti, nejvýše však po dobu 3 let</a:t>
            </a:r>
          </a:p>
          <a:p>
            <a:pPr>
              <a:buNone/>
            </a:pPr>
            <a:endParaRPr lang="cs-CZ"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251520" y="2276872"/>
            <a:ext cx="8712968" cy="2088232"/>
          </a:xfrm>
        </p:spPr>
        <p:txBody>
          <a:bodyPr/>
          <a:lstStyle/>
          <a:p>
            <a:pPr algn="ctr">
              <a:defRPr/>
            </a:pPr>
            <a:r>
              <a:rPr lang="cs-CZ" sz="2400" dirty="0" smtClean="0">
                <a:latin typeface="Calibri" pitchFamily="34" charset="0"/>
              </a:rPr>
              <a:t>Připomenutí ustanovení § 162 odst. 5 stavebního zákona, z něhož pro úřady územního plánování vyplývá povinnost průběžně zasílat krajskému úřadu návrhy na vložení dat do evidence územně plánovací činnosti za svůj správní obvod.</a:t>
            </a:r>
            <a:r>
              <a:rPr lang="cs-CZ" sz="2000" dirty="0" smtClean="0">
                <a:latin typeface="+mn-lt"/>
              </a:rPr>
              <a:t/>
            </a:r>
            <a:br>
              <a:rPr lang="cs-CZ" sz="2000" dirty="0" smtClean="0">
                <a:latin typeface="+mn-lt"/>
              </a:rPr>
            </a:br>
            <a:endParaRPr lang="cs-CZ" sz="2000" dirty="0" smtClean="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normAutofit/>
          </a:bodyPr>
          <a:lstStyle/>
          <a:p>
            <a:r>
              <a:rPr lang="cs-CZ" sz="2400" smtClean="0"/>
              <a:t>Připomenutí plnění povinností vyplývajících z ustanovení § 165 stavebního zákona</a:t>
            </a:r>
          </a:p>
        </p:txBody>
      </p:sp>
      <p:sp>
        <p:nvSpPr>
          <p:cNvPr id="7171" name="Zástupný symbol pro obsah 2"/>
          <p:cNvSpPr>
            <a:spLocks noGrp="1"/>
          </p:cNvSpPr>
          <p:nvPr>
            <p:ph idx="1"/>
          </p:nvPr>
        </p:nvSpPr>
        <p:spPr>
          <a:xfrm>
            <a:off x="251520" y="1935480"/>
            <a:ext cx="8136904" cy="4389120"/>
          </a:xfrm>
        </p:spPr>
        <p:txBody>
          <a:bodyPr>
            <a:normAutofit/>
          </a:bodyPr>
          <a:lstStyle/>
          <a:p>
            <a:pPr algn="just"/>
            <a:r>
              <a:rPr lang="cs-CZ" sz="2000" dirty="0" smtClean="0">
                <a:latin typeface="Calibri" pitchFamily="34" charset="0"/>
              </a:rPr>
              <a:t>včasné poskytování kompletních vydaných územně plánovacích dokumentací podle ustanovení § 165 odst. 1 stavebního zákona, opatřených záznamem o účinnosti v souladu s ustanovením § 14 odst. 2 vyhlášky č. 500/2006 Sb.</a:t>
            </a:r>
          </a:p>
          <a:p>
            <a:pPr algn="just">
              <a:buNone/>
            </a:pPr>
            <a:endParaRPr lang="cs-CZ" sz="2000" dirty="0" smtClean="0">
              <a:latin typeface="Calibri" pitchFamily="34" charset="0"/>
            </a:endParaRPr>
          </a:p>
          <a:p>
            <a:pPr algn="just"/>
            <a:endParaRPr lang="cs-CZ" sz="2000" dirty="0" smtClean="0">
              <a:latin typeface="Calibri" pitchFamily="34" charset="0"/>
            </a:endParaRPr>
          </a:p>
          <a:p>
            <a:pPr algn="just"/>
            <a:r>
              <a:rPr lang="cs-CZ" sz="2000" dirty="0" smtClean="0">
                <a:latin typeface="Calibri" pitchFamily="34" charset="0"/>
              </a:rPr>
              <a:t>povinnost ukládat veškeré materiály dokladující průběh pořízení a vydání územně plánovací dokumentace nebo její změny; po ukončení procesu pořízení územně plánovací dokumentace je nezbytné, aby pořizovatel předal kompletní dokladovou část obci, pro kterou je tato dokumentace pořizována, k uložení, ve smyslu ustanovení § 165 odst. 1 stavebního zákona (pokud pořizovatelem není sama obec)</a:t>
            </a:r>
          </a:p>
          <a:p>
            <a:pPr>
              <a:buNone/>
            </a:pPr>
            <a:endParaRPr lang="cs-CZ"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476672"/>
            <a:ext cx="7920880" cy="4536504"/>
          </a:xfrm>
        </p:spPr>
        <p:txBody>
          <a:bodyPr/>
          <a:lstStyle/>
          <a:p>
            <a:pPr algn="ctr">
              <a:defRPr/>
            </a:pPr>
            <a:r>
              <a:rPr lang="cs-CZ" sz="2400" dirty="0" smtClean="0">
                <a:latin typeface="Calibri" pitchFamily="34" charset="0"/>
              </a:rPr>
              <a:t>Upozornění na obsah ustanovení § 54 odst. 5 stavebního zákona, které stanoví, že „Obec je povinna uvést do souladu územní plán s územně plánovací dokumentací následně vydanou krajem a následně schválenou politikou územního rozvoje. Do té doby nelze rozhodovat podle částí územního plánu, které jsou v rozporu s územně plánovací dokumentací následně vydanou krajem nebo s politikou územního rozvoje“. </a:t>
            </a:r>
            <a:r>
              <a:rPr lang="cs-CZ" sz="2400" dirty="0" smtClean="0">
                <a:latin typeface="+mn-lt"/>
              </a:rPr>
              <a:t/>
            </a:r>
            <a:br>
              <a:rPr lang="cs-CZ" sz="2400" dirty="0" smtClean="0">
                <a:latin typeface="+mn-lt"/>
              </a:rPr>
            </a:br>
            <a:endParaRPr lang="cs-CZ" sz="2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1268760"/>
            <a:ext cx="7920880" cy="3672408"/>
          </a:xfrm>
        </p:spPr>
        <p:txBody>
          <a:bodyPr/>
          <a:lstStyle/>
          <a:p>
            <a:pPr algn="ctr">
              <a:defRPr/>
            </a:pPr>
            <a:r>
              <a:rPr lang="cs-CZ" sz="2400" dirty="0" smtClean="0">
                <a:latin typeface="Calibri" pitchFamily="34" charset="0"/>
              </a:rPr>
              <a:t>Připomenutí článku II, bodu 4. přechodných ustanovení zákona č. 350/2012 Sb., stavební zákon, který stanoví, že „Části územně plánovací dokumentace, které podle zákona č. 183/2006 Sb., ve znění účinném ode dne nabytí účinnosti tohoto zákona, nemohou být její součástí, se nepoužijí a při nejbližší aktualizaci nebo změně musí být z této dokumentace vypuštěny“.</a:t>
            </a:r>
            <a:r>
              <a:rPr lang="cs-CZ" sz="2000" dirty="0" smtClean="0"/>
              <a:t/>
            </a:r>
            <a:br>
              <a:rPr lang="cs-CZ" sz="2000" dirty="0" smtClean="0"/>
            </a:br>
            <a:endParaRPr lang="cs-CZ" sz="20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04088"/>
            <a:ext cx="8229600" cy="852704"/>
          </a:xfrm>
        </p:spPr>
        <p:txBody>
          <a:bodyPr>
            <a:normAutofit/>
          </a:bodyPr>
          <a:lstStyle/>
          <a:p>
            <a:pPr algn="ctr"/>
            <a:r>
              <a:rPr lang="cs-CZ" sz="3200" b="1" dirty="0" smtClean="0"/>
              <a:t>Plán kontrol na 1. pololetí roku 2014</a:t>
            </a:r>
            <a:endParaRPr lang="cs-CZ" sz="3200" b="1" dirty="0"/>
          </a:p>
        </p:txBody>
      </p:sp>
      <p:sp>
        <p:nvSpPr>
          <p:cNvPr id="4" name="Zástupný symbol pro obsah 3"/>
          <p:cNvSpPr>
            <a:spLocks noGrp="1"/>
          </p:cNvSpPr>
          <p:nvPr>
            <p:ph sz="half" idx="1"/>
          </p:nvPr>
        </p:nvSpPr>
        <p:spPr>
          <a:xfrm>
            <a:off x="457200" y="1920085"/>
            <a:ext cx="4330824" cy="4434840"/>
          </a:xfrm>
        </p:spPr>
        <p:txBody>
          <a:bodyPr>
            <a:normAutofit/>
          </a:bodyPr>
          <a:lstStyle/>
          <a:p>
            <a:pPr>
              <a:spcBef>
                <a:spcPts val="1200"/>
              </a:spcBef>
            </a:pPr>
            <a:r>
              <a:rPr lang="cs-CZ" sz="2400" dirty="0" smtClean="0">
                <a:latin typeface="Calibri" pitchFamily="34" charset="0"/>
              </a:rPr>
              <a:t>Třebechovice pod </a:t>
            </a:r>
            <a:r>
              <a:rPr lang="cs-CZ" sz="2400" dirty="0" err="1" smtClean="0">
                <a:latin typeface="Calibri" pitchFamily="34" charset="0"/>
              </a:rPr>
              <a:t>Orebem</a:t>
            </a:r>
            <a:endParaRPr lang="cs-CZ" sz="2400" dirty="0" smtClean="0">
              <a:latin typeface="Calibri" pitchFamily="34" charset="0"/>
            </a:endParaRPr>
          </a:p>
          <a:p>
            <a:pPr>
              <a:spcBef>
                <a:spcPts val="1200"/>
              </a:spcBef>
            </a:pPr>
            <a:r>
              <a:rPr lang="cs-CZ" sz="2400" dirty="0" smtClean="0">
                <a:latin typeface="Calibri" pitchFamily="34" charset="0"/>
              </a:rPr>
              <a:t>Červený Kostelec</a:t>
            </a:r>
          </a:p>
          <a:p>
            <a:pPr>
              <a:spcBef>
                <a:spcPts val="1200"/>
              </a:spcBef>
            </a:pPr>
            <a:r>
              <a:rPr lang="cs-CZ" sz="2400" dirty="0" err="1" smtClean="0">
                <a:latin typeface="Calibri" pitchFamily="34" charset="0"/>
              </a:rPr>
              <a:t>Černilov</a:t>
            </a:r>
            <a:endParaRPr lang="cs-CZ" sz="2400" dirty="0" smtClean="0">
              <a:latin typeface="Calibri" pitchFamily="34" charset="0"/>
            </a:endParaRPr>
          </a:p>
          <a:p>
            <a:pPr>
              <a:spcBef>
                <a:spcPts val="1200"/>
              </a:spcBef>
            </a:pPr>
            <a:r>
              <a:rPr lang="cs-CZ" sz="2400" dirty="0" smtClean="0">
                <a:latin typeface="Calibri" pitchFamily="34" charset="0"/>
              </a:rPr>
              <a:t>Teplice nad Metují</a:t>
            </a:r>
          </a:p>
          <a:p>
            <a:pPr>
              <a:spcBef>
                <a:spcPts val="1200"/>
              </a:spcBef>
            </a:pPr>
            <a:r>
              <a:rPr lang="cs-CZ" sz="2400" dirty="0" smtClean="0">
                <a:latin typeface="Calibri" pitchFamily="34" charset="0"/>
              </a:rPr>
              <a:t>Svoboda nad Úpou</a:t>
            </a:r>
          </a:p>
          <a:p>
            <a:pPr>
              <a:spcBef>
                <a:spcPts val="1200"/>
              </a:spcBef>
            </a:pPr>
            <a:r>
              <a:rPr lang="cs-CZ" sz="2400" dirty="0" smtClean="0">
                <a:latin typeface="Calibri" pitchFamily="34" charset="0"/>
              </a:rPr>
              <a:t>Solnice</a:t>
            </a:r>
          </a:p>
          <a:p>
            <a:pPr>
              <a:spcBef>
                <a:spcPts val="1200"/>
              </a:spcBef>
            </a:pPr>
            <a:r>
              <a:rPr lang="cs-CZ" sz="2400" dirty="0" smtClean="0">
                <a:latin typeface="Calibri" pitchFamily="34" charset="0"/>
              </a:rPr>
              <a:t>Hořice</a:t>
            </a:r>
          </a:p>
          <a:p>
            <a:pPr>
              <a:spcBef>
                <a:spcPts val="1200"/>
              </a:spcBef>
            </a:pPr>
            <a:r>
              <a:rPr lang="cs-CZ" sz="2400" dirty="0" smtClean="0">
                <a:latin typeface="Calibri" pitchFamily="34" charset="0"/>
              </a:rPr>
              <a:t>Rokytnice v Orlických horách</a:t>
            </a:r>
          </a:p>
          <a:p>
            <a:endParaRPr lang="cs-CZ" sz="2000" dirty="0"/>
          </a:p>
        </p:txBody>
      </p:sp>
      <p:sp>
        <p:nvSpPr>
          <p:cNvPr id="5" name="Zástupný symbol pro obsah 4"/>
          <p:cNvSpPr>
            <a:spLocks noGrp="1"/>
          </p:cNvSpPr>
          <p:nvPr>
            <p:ph sz="half" idx="2"/>
          </p:nvPr>
        </p:nvSpPr>
        <p:spPr>
          <a:xfrm>
            <a:off x="4788024" y="1920085"/>
            <a:ext cx="3898776" cy="4434840"/>
          </a:xfrm>
        </p:spPr>
        <p:txBody>
          <a:bodyPr>
            <a:normAutofit/>
          </a:bodyPr>
          <a:lstStyle/>
          <a:p>
            <a:pPr>
              <a:spcBef>
                <a:spcPts val="1200"/>
              </a:spcBef>
            </a:pPr>
            <a:r>
              <a:rPr lang="cs-CZ" sz="2400" dirty="0" smtClean="0">
                <a:latin typeface="Calibri" pitchFamily="34" charset="0"/>
              </a:rPr>
              <a:t>14.1. - 24.1. 2014</a:t>
            </a:r>
          </a:p>
          <a:p>
            <a:pPr>
              <a:spcBef>
                <a:spcPts val="1200"/>
              </a:spcBef>
            </a:pPr>
            <a:r>
              <a:rPr lang="cs-CZ" sz="2400" dirty="0" smtClean="0">
                <a:latin typeface="Calibri" pitchFamily="34" charset="0"/>
              </a:rPr>
              <a:t>11.2. – 21.2. 2014</a:t>
            </a:r>
          </a:p>
          <a:p>
            <a:pPr>
              <a:spcBef>
                <a:spcPts val="1200"/>
              </a:spcBef>
            </a:pPr>
            <a:r>
              <a:rPr lang="cs-CZ" sz="2400" dirty="0" smtClean="0">
                <a:latin typeface="Calibri" pitchFamily="34" charset="0"/>
              </a:rPr>
              <a:t>3.3. – 7.3. 2014</a:t>
            </a:r>
          </a:p>
          <a:p>
            <a:pPr>
              <a:spcBef>
                <a:spcPts val="1200"/>
              </a:spcBef>
            </a:pPr>
            <a:r>
              <a:rPr lang="cs-CZ" sz="2400" dirty="0" smtClean="0">
                <a:latin typeface="Calibri" pitchFamily="34" charset="0"/>
              </a:rPr>
              <a:t>11.3. – 21.3. 2014</a:t>
            </a:r>
          </a:p>
          <a:p>
            <a:pPr>
              <a:spcBef>
                <a:spcPts val="1200"/>
              </a:spcBef>
            </a:pPr>
            <a:r>
              <a:rPr lang="cs-CZ" sz="2400" dirty="0" smtClean="0">
                <a:latin typeface="Calibri" pitchFamily="34" charset="0"/>
              </a:rPr>
              <a:t>8.4. – 18.4. 2014</a:t>
            </a:r>
          </a:p>
          <a:p>
            <a:pPr>
              <a:spcBef>
                <a:spcPts val="1200"/>
              </a:spcBef>
            </a:pPr>
            <a:r>
              <a:rPr lang="cs-CZ" sz="2400" dirty="0" smtClean="0">
                <a:latin typeface="Calibri" pitchFamily="34" charset="0"/>
              </a:rPr>
              <a:t>22.4. – 25.4. 2014</a:t>
            </a:r>
          </a:p>
          <a:p>
            <a:pPr>
              <a:spcBef>
                <a:spcPts val="1200"/>
              </a:spcBef>
            </a:pPr>
            <a:r>
              <a:rPr lang="cs-CZ" sz="2400" dirty="0" smtClean="0">
                <a:latin typeface="Calibri" pitchFamily="34" charset="0"/>
              </a:rPr>
              <a:t>13.5. – 23.5. 2014</a:t>
            </a:r>
          </a:p>
          <a:p>
            <a:pPr>
              <a:spcBef>
                <a:spcPts val="1200"/>
              </a:spcBef>
            </a:pPr>
            <a:r>
              <a:rPr lang="cs-CZ" sz="2400" dirty="0" smtClean="0">
                <a:latin typeface="Calibri" pitchFamily="34" charset="0"/>
              </a:rPr>
              <a:t>3.6. – 13.6. 2014</a:t>
            </a:r>
          </a:p>
          <a:p>
            <a:pPr>
              <a:spcBef>
                <a:spcPts val="1200"/>
              </a:spcBef>
            </a:pPr>
            <a:endParaRPr lang="cs-CZ" sz="2400" dirty="0" smtClean="0"/>
          </a:p>
          <a:p>
            <a:endParaRPr lang="cs-CZ" sz="2400" dirty="0" smtClean="0"/>
          </a:p>
          <a:p>
            <a:endParaRPr lang="cs-CZ" sz="2400" dirty="0" smtClean="0"/>
          </a:p>
          <a:p>
            <a:endParaRPr lang="cs-CZ" sz="2400" dirty="0" smtClean="0"/>
          </a:p>
          <a:p>
            <a:endParaRPr lang="cs-CZ"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TotalTime>
  <Words>312</Words>
  <Application>Microsoft Office PowerPoint</Application>
  <PresentationFormat>Předvádění na obrazovce (4:3)</PresentationFormat>
  <Paragraphs>53</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Tok</vt:lpstr>
      <vt:lpstr>Kontroly na úseku územního plánování</vt:lpstr>
      <vt:lpstr>Kontroly provedené v roce 2013</vt:lpstr>
      <vt:lpstr>Připomínky z kontrol na úseku územního plánování</vt:lpstr>
      <vt:lpstr>Doložení splnění kvalifikačních požadavků pro územně plánovací činnost podle ustanovení § 24 stavebního zákona</vt:lpstr>
      <vt:lpstr>Připomenutí ustanovení § 162 odst. 5 stavebního zákona, z něhož pro úřady územního plánování vyplývá povinnost průběžně zasílat krajskému úřadu návrhy na vložení dat do evidence územně plánovací činnosti za svůj správní obvod. </vt:lpstr>
      <vt:lpstr>Připomenutí plnění povinností vyplývajících z ustanovení § 165 stavebního zákona</vt:lpstr>
      <vt:lpstr>Upozornění na obsah ustanovení § 54 odst. 5 stavebního zákona, které stanoví, že „Obec je povinna uvést do souladu územní plán s územně plánovací dokumentací následně vydanou krajem a následně schválenou politikou územního rozvoje. Do té doby nelze rozhodovat podle částí územního plánu, které jsou v rozporu s územně plánovací dokumentací následně vydanou krajem nebo s politikou územního rozvoje“.  </vt:lpstr>
      <vt:lpstr>Připomenutí článku II, bodu 4. přechodných ustanovení zákona č. 350/2012 Sb., stavební zákon, který stanoví, že „Části územně plánovací dokumentace, které podle zákona č. 183/2006 Sb., ve znění účinném ode dne nabytí účinnosti tohoto zákona, nemohou být její součástí, se nepoužijí a při nejbližší aktualizaci nebo změně musí být z této dokumentace vypuštěny“. </vt:lpstr>
      <vt:lpstr>Plán kontrol na 1. pololetí roku 2014</vt:lpstr>
      <vt:lpstr>zákon č. 255/2012 Sb., o kontrole (kontrolní řád)  účinnost od 1. ledna 2014  nahrazuje zákon č. 552/1991 Sb., o státní kontrole  </vt:lpstr>
    </vt:vector>
  </TitlesOfParts>
  <Company>Krajský úřad, Královehradecký kraj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Kontroly na úseku územního plánování</dc:title>
  <dc:creator>Radana Smolová</dc:creator>
  <cp:lastModifiedBy>Radana Smolová</cp:lastModifiedBy>
  <cp:revision>20</cp:revision>
  <dcterms:created xsi:type="dcterms:W3CDTF">2013-11-26T09:01:39Z</dcterms:created>
  <dcterms:modified xsi:type="dcterms:W3CDTF">2013-12-11T13:48:29Z</dcterms:modified>
</cp:coreProperties>
</file>