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9" r:id="rId3"/>
    <p:sldId id="282" r:id="rId4"/>
    <p:sldId id="283" r:id="rId5"/>
    <p:sldId id="280" r:id="rId6"/>
    <p:sldId id="272" r:id="rId7"/>
    <p:sldId id="281" r:id="rId8"/>
  </p:sldIdLst>
  <p:sldSz cx="9144000" cy="6858000" type="screen4x3"/>
  <p:notesSz cx="6669088" cy="9928225"/>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88" d="100"/>
          <a:sy n="88" d="100"/>
        </p:scale>
        <p:origin x="-1468" y="-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fld id="{3079F14C-6955-49E3-B788-6700641396B2}" type="datetimeFigureOut">
              <a:rPr lang="cs-CZ" smtClean="0"/>
              <a:pPr>
                <a:defRPr/>
              </a:pPr>
              <a:t>12.12.2014</a:t>
            </a:fld>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A24E0FF9-AD5A-4C97-8026-BD0F2112F1BE}"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9A08FB76-6D41-4123-82BA-AB53BB6C6A6D}" type="datetimeFigureOut">
              <a:rPr lang="cs-CZ" smtClean="0"/>
              <a:pPr>
                <a:defRPr/>
              </a:pPr>
              <a:t>12.12.2014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5BA4B9F-7D3F-40F9-930C-A2B48BC3FDE4}"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73F1EAB9-D7E6-471E-A2F1-1552B2AA5F89}" type="datetimeFigureOut">
              <a:rPr lang="cs-CZ" smtClean="0"/>
              <a:pPr>
                <a:defRPr/>
              </a:pPr>
              <a:t>12.12.2014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5E43430-3AB0-4A89-A74E-D8C18633F3BA}"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7F97ACC-4255-4F6B-9CB2-DDCB20A301B4}" type="datetimeFigureOut">
              <a:rPr lang="cs-CZ" smtClean="0"/>
              <a:pPr>
                <a:defRPr/>
              </a:pPr>
              <a:t>12.12.2014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5C76B1C-8C40-4909-92E4-18F019BE1094}"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fld id="{1D806108-8967-4DCA-8DE7-28A804ADAC0B}" type="datetimeFigureOut">
              <a:rPr lang="cs-CZ" smtClean="0"/>
              <a:pPr>
                <a:defRPr/>
              </a:pPr>
              <a:t>12.12.2014</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EE6FBD9B-A1C6-4F24-BF3A-5CB5BE8FE5E2}"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F6C084D5-C12B-403F-BE3A-60463E8DE217}" type="datetimeFigureOut">
              <a:rPr lang="cs-CZ" smtClean="0"/>
              <a:pPr>
                <a:defRPr/>
              </a:pPr>
              <a:t>12.12.2014</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2608883C-9DCB-44E9-8D75-06C2F5FC2A9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fld id="{E24E110C-0383-403A-B096-7DF2B9A9DDD2}" type="datetimeFigureOut">
              <a:rPr lang="cs-CZ" smtClean="0"/>
              <a:pPr>
                <a:defRPr/>
              </a:pPr>
              <a:t>12.12.2014</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7B56EC37-5C27-4456-8CE7-CB3C91337A1D}"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pPr>
              <a:defRPr/>
            </a:pPr>
            <a:fld id="{5844A175-AA6E-46DC-BD48-E777B68B6951}" type="datetimeFigureOut">
              <a:rPr lang="cs-CZ" smtClean="0"/>
              <a:pPr>
                <a:defRPr/>
              </a:pPr>
              <a:t>12.12.2014</a:t>
            </a:fld>
            <a:endParaRPr lang="cs-CZ"/>
          </a:p>
        </p:txBody>
      </p:sp>
      <p:sp>
        <p:nvSpPr>
          <p:cNvPr id="8" name="Zástupný symbol pro číslo snímku 7"/>
          <p:cNvSpPr>
            <a:spLocks noGrp="1"/>
          </p:cNvSpPr>
          <p:nvPr>
            <p:ph type="sldNum" sz="quarter" idx="11"/>
          </p:nvPr>
        </p:nvSpPr>
        <p:spPr/>
        <p:txBody>
          <a:bodyPr/>
          <a:lstStyle/>
          <a:p>
            <a:pPr>
              <a:defRPr/>
            </a:pPr>
            <a:fld id="{539FAD3D-44FB-445D-A0CC-2A3A22A59F37}" type="slidenum">
              <a:rPr lang="cs-CZ" smtClean="0"/>
              <a:pPr>
                <a:defRPr/>
              </a:pPr>
              <a:t>‹#›</a:t>
            </a:fld>
            <a:endParaRPr lang="cs-CZ"/>
          </a:p>
        </p:txBody>
      </p:sp>
      <p:sp>
        <p:nvSpPr>
          <p:cNvPr id="9" name="Zástupný symbol pro zápatí 8"/>
          <p:cNvSpPr>
            <a:spLocks noGrp="1"/>
          </p:cNvSpPr>
          <p:nvPr>
            <p:ph type="ftr" sz="quarter" idx="12"/>
          </p:nvPr>
        </p:nvSpPr>
        <p:spPr/>
        <p:txBody>
          <a:bodyPr/>
          <a:lstStyle/>
          <a:p>
            <a:pPr>
              <a:defRPr/>
            </a:pP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BF74F1B1-014A-48A1-B892-A3F753A8F902}" type="datetimeFigureOut">
              <a:rPr lang="cs-CZ" smtClean="0"/>
              <a:pPr>
                <a:defRPr/>
              </a:pPr>
              <a:t>12.12.2014</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A5DEC445-5249-4EFF-B8C8-145E3F686D3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48472DBF-CE18-424F-847F-D80099EBB7AF}" type="datetimeFigureOut">
              <a:rPr lang="cs-CZ" smtClean="0"/>
              <a:pPr>
                <a:defRPr/>
              </a:pPr>
              <a:t>12.12.2014</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pPr>
              <a:defRPr/>
            </a:pPr>
            <a:fld id="{1CC42AC7-1071-470C-9747-95998E24F8F0}"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pPr>
              <a:defRPr/>
            </a:pPr>
            <a:fld id="{BE07D8A3-6F97-4EED-B9FD-01DB68DE452F}" type="datetimeFigureOut">
              <a:rPr lang="cs-CZ" smtClean="0"/>
              <a:pPr>
                <a:defRPr/>
              </a:pPr>
              <a:t>12.12.2014</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4C4B6BB-318B-47E9-82E4-18C50F2EE0FF}"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61A17677-EE01-40ED-AE04-B43F995D8DDE}" type="datetimeFigureOut">
              <a:rPr lang="cs-CZ" smtClean="0"/>
              <a:pPr>
                <a:defRPr/>
              </a:pPr>
              <a:t>12.12.2014</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5EDAFBBF-A6F7-4ACE-84B4-EEE0A3BD2F79}"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normAutofit/>
          </a:bodyPr>
          <a:lstStyle/>
          <a:p>
            <a:pPr eaLnBrk="1" hangingPunct="1"/>
            <a:r>
              <a:rPr lang="cs-CZ" b="1" smtClean="0"/>
              <a:t>Kontroly na úseku územního plánování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normAutofit/>
          </a:bodyPr>
          <a:lstStyle/>
          <a:p>
            <a:r>
              <a:rPr lang="cs-CZ" sz="3200" b="1" dirty="0" smtClean="0"/>
              <a:t>Kontroly provedené ve 2. pololetí 2014</a:t>
            </a:r>
          </a:p>
        </p:txBody>
      </p:sp>
      <p:sp>
        <p:nvSpPr>
          <p:cNvPr id="3075" name="Zástupný symbol pro obsah 2"/>
          <p:cNvSpPr>
            <a:spLocks noGrp="1"/>
          </p:cNvSpPr>
          <p:nvPr>
            <p:ph idx="1"/>
          </p:nvPr>
        </p:nvSpPr>
        <p:spPr>
          <a:xfrm>
            <a:off x="2051050" y="1600200"/>
            <a:ext cx="4968875" cy="4525963"/>
          </a:xfrm>
        </p:spPr>
        <p:txBody>
          <a:bodyPr/>
          <a:lstStyle/>
          <a:p>
            <a:pPr>
              <a:lnSpc>
                <a:spcPct val="150000"/>
              </a:lnSpc>
            </a:pPr>
            <a:r>
              <a:rPr lang="cs-CZ" sz="2400" dirty="0" smtClean="0"/>
              <a:t>Dvůr Králové nad Labem</a:t>
            </a:r>
          </a:p>
          <a:p>
            <a:pPr>
              <a:lnSpc>
                <a:spcPct val="150000"/>
              </a:lnSpc>
            </a:pPr>
            <a:r>
              <a:rPr lang="cs-CZ" sz="2400" dirty="0" smtClean="0"/>
              <a:t>Nový Bydžov</a:t>
            </a:r>
          </a:p>
          <a:p>
            <a:pPr>
              <a:lnSpc>
                <a:spcPct val="150000"/>
              </a:lnSpc>
            </a:pPr>
            <a:r>
              <a:rPr lang="cs-CZ" sz="2400" dirty="0" smtClean="0"/>
              <a:t>Jaroměř</a:t>
            </a:r>
          </a:p>
          <a:p>
            <a:pPr>
              <a:lnSpc>
                <a:spcPct val="150000"/>
              </a:lnSpc>
            </a:pPr>
            <a:r>
              <a:rPr lang="cs-CZ" sz="2400" dirty="0" smtClean="0"/>
              <a:t>Sobotka</a:t>
            </a:r>
          </a:p>
          <a:p>
            <a:pPr>
              <a:lnSpc>
                <a:spcPct val="150000"/>
              </a:lnSpc>
            </a:pPr>
            <a:r>
              <a:rPr lang="cs-CZ" sz="2400" dirty="0" smtClean="0"/>
              <a:t>Kostelec nad Orlicí</a:t>
            </a:r>
          </a:p>
          <a:p>
            <a:pPr>
              <a:lnSpc>
                <a:spcPct val="150000"/>
              </a:lnSpc>
            </a:pPr>
            <a:r>
              <a:rPr lang="cs-CZ" sz="2400" dirty="0" smtClean="0"/>
              <a:t>Vysoké Veselí</a:t>
            </a:r>
          </a:p>
          <a:p>
            <a:pPr>
              <a:lnSpc>
                <a:spcPct val="150000"/>
              </a:lnSpc>
            </a:pPr>
            <a:r>
              <a:rPr lang="cs-CZ" sz="2400" dirty="0" smtClean="0"/>
              <a:t>Kopidlno</a:t>
            </a:r>
          </a:p>
          <a:p>
            <a:pPr>
              <a:spcBef>
                <a:spcPts val="1200"/>
              </a:spcBef>
            </a:pPr>
            <a:endParaRPr lang="cs-CZ"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99592" y="2492896"/>
            <a:ext cx="7470648" cy="1143000"/>
          </a:xfrm>
        </p:spPr>
        <p:txBody>
          <a:bodyPr>
            <a:noAutofit/>
          </a:bodyPr>
          <a:lstStyle/>
          <a:p>
            <a:pPr algn="ctr"/>
            <a:r>
              <a:rPr lang="cs-CZ" sz="4000" dirty="0" smtClean="0"/>
              <a:t>Připomínky z kontrol na úseku územního plánování</a:t>
            </a:r>
            <a:endParaRPr lang="cs-CZ"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268760"/>
            <a:ext cx="8280920" cy="5400600"/>
          </a:xfrm>
        </p:spPr>
        <p:txBody>
          <a:bodyPr>
            <a:noAutofit/>
          </a:bodyPr>
          <a:lstStyle/>
          <a:p>
            <a:pPr>
              <a:spcBef>
                <a:spcPts val="600"/>
              </a:spcBef>
            </a:pPr>
            <a:r>
              <a:rPr lang="cs-CZ" sz="1800" b="0" dirty="0" smtClean="0">
                <a:solidFill>
                  <a:schemeClr val="tx1"/>
                </a:solidFill>
                <a:effectLst>
                  <a:outerShdw blurRad="38100" dist="38100" dir="2700000" algn="tl">
                    <a:srgbClr val="000000">
                      <a:alpha val="43137"/>
                    </a:srgbClr>
                  </a:outerShdw>
                </a:effectLst>
              </a:rPr>
              <a:t>Do doby získání kvalifikačních požadavků stanovených stavebním zákonem je třeba postupovat podle § 24 odst. 4 stavebního zákona, tedy že úředník nesplňující kvalifikační požadavky může vykonávat územně plánovací činnost pouze pokud je zajištěno, že bude do doby splnění uvedených požadavků vykonávat tuto činnost </a:t>
            </a:r>
            <a:r>
              <a:rPr lang="cs-CZ" sz="1800" b="0" dirty="0" smtClean="0">
                <a:solidFill>
                  <a:schemeClr val="tx1"/>
                </a:solidFill>
                <a:effectLst>
                  <a:outerShdw blurRad="38100" dist="38100" dir="2700000" algn="tl">
                    <a:srgbClr val="000000">
                      <a:alpha val="43137"/>
                    </a:srgbClr>
                  </a:outerShdw>
                </a:effectLst>
              </a:rPr>
              <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pod </a:t>
            </a:r>
            <a:r>
              <a:rPr lang="cs-CZ" sz="1800" b="0" dirty="0" smtClean="0">
                <a:solidFill>
                  <a:schemeClr val="tx1"/>
                </a:solidFill>
                <a:effectLst>
                  <a:outerShdw blurRad="38100" dist="38100" dir="2700000" algn="tl">
                    <a:srgbClr val="000000">
                      <a:alpha val="43137"/>
                    </a:srgbClr>
                  </a:outerShdw>
                </a:effectLst>
              </a:rPr>
              <a:t>odborným vedením úředníka splňujícího kvalifikační požadavky pro výkon územně plánovací činnosti, nejvýše však po dobu 3 let.</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 Podle požadavku ustanovení § 21 odst. 1 zákona č. 312/2002 Sb., o úřednících územních samosprávných celků a o změně některých zákonů, ve znění pozdějších předpisů, správní činnosti stanovené prováděcím právním předpisem zajišťuje územní samosprávný celek prostřednictvím úředníků, kteří prokázali zvláštní odbornou způsobilost. </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Výjimečně tyto činnosti může vykonávat i úředník, který nemá zvláštní odbornou způsobilost, nejdéle však po dobu 18 měsíců od vzniku pracovního poměru úředníka k územnímu samosprávnému celku nebo ode dne, kdy začal vykonávat činnost, </a:t>
            </a:r>
            <a:r>
              <a:rPr lang="cs-CZ" sz="1800" b="0" dirty="0" smtClean="0">
                <a:solidFill>
                  <a:schemeClr val="tx1"/>
                </a:solidFill>
                <a:effectLst>
                  <a:outerShdw blurRad="38100" dist="38100" dir="2700000" algn="tl">
                    <a:srgbClr val="000000">
                      <a:alpha val="43137"/>
                    </a:srgbClr>
                  </a:outerShdw>
                </a:effectLst>
              </a:rPr>
              <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pro </a:t>
            </a:r>
            <a:r>
              <a:rPr lang="cs-CZ" sz="1800" b="0" dirty="0" smtClean="0">
                <a:solidFill>
                  <a:schemeClr val="tx1"/>
                </a:solidFill>
                <a:effectLst>
                  <a:outerShdw blurRad="38100" dist="38100" dir="2700000" algn="tl">
                    <a:srgbClr val="000000">
                      <a:alpha val="43137"/>
                    </a:srgbClr>
                  </a:outerShdw>
                </a:effectLst>
              </a:rPr>
              <a:t>jejíž výkon je prokázání zvláštní odborné způsobilosti předpokladem</a:t>
            </a:r>
            <a:r>
              <a:rPr lang="cs-CZ" sz="1800" b="0" dirty="0" smtClean="0">
                <a:solidFill>
                  <a:schemeClr val="tx1"/>
                </a:solidFill>
                <a:effectLst>
                  <a:outerShdw blurRad="38100" dist="38100" dir="2700000" algn="tl">
                    <a:srgbClr val="000000">
                      <a:alpha val="43137"/>
                    </a:srgbClr>
                  </a:outerShdw>
                </a:effectLst>
              </a:rPr>
              <a:t>,</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nebo splňuje-li </a:t>
            </a:r>
            <a:r>
              <a:rPr lang="cs-CZ" sz="1800" b="0" dirty="0" smtClean="0">
                <a:solidFill>
                  <a:schemeClr val="tx1"/>
                </a:solidFill>
                <a:effectLst>
                  <a:outerShdw blurRad="38100" dist="38100" dir="2700000" algn="tl">
                    <a:srgbClr val="000000">
                      <a:alpha val="43137"/>
                    </a:srgbClr>
                  </a:outerShdw>
                </a:effectLst>
              </a:rPr>
              <a:t>podmínky stanovené v § 34 odst. 1 nebo § 43 odst. 10 </a:t>
            </a:r>
            <a:r>
              <a:rPr lang="cs-CZ" sz="1800" b="0" dirty="0" smtClean="0">
                <a:solidFill>
                  <a:schemeClr val="tx1"/>
                </a:solidFill>
                <a:effectLst>
                  <a:outerShdw blurRad="38100" dist="38100" dir="2700000" algn="tl">
                    <a:srgbClr val="000000">
                      <a:alpha val="43137"/>
                    </a:srgbClr>
                  </a:outerShdw>
                </a:effectLst>
              </a:rPr>
              <a:t>zákona</a:t>
            </a:r>
            <a:br>
              <a:rPr lang="cs-CZ" sz="1800" b="0" dirty="0" smtClean="0">
                <a:solidFill>
                  <a:schemeClr val="tx1"/>
                </a:solidFill>
                <a:effectLst>
                  <a:outerShdw blurRad="38100" dist="38100" dir="2700000" algn="tl">
                    <a:srgbClr val="000000">
                      <a:alpha val="43137"/>
                    </a:srgbClr>
                  </a:outerShdw>
                </a:effectLst>
              </a:rPr>
            </a:br>
            <a:r>
              <a:rPr lang="cs-CZ" sz="1800" b="0" dirty="0" smtClean="0">
                <a:solidFill>
                  <a:schemeClr val="tx1"/>
                </a:solidFill>
                <a:effectLst>
                  <a:outerShdw blurRad="38100" dist="38100" dir="2700000" algn="tl">
                    <a:srgbClr val="000000">
                      <a:alpha val="43137"/>
                    </a:srgbClr>
                  </a:outerShdw>
                </a:effectLst>
              </a:rPr>
              <a:t>č</a:t>
            </a:r>
            <a:r>
              <a:rPr lang="cs-CZ" sz="1800" b="0" dirty="0" smtClean="0">
                <a:solidFill>
                  <a:schemeClr val="tx1"/>
                </a:solidFill>
                <a:effectLst>
                  <a:outerShdw blurRad="38100" dist="38100" dir="2700000" algn="tl">
                    <a:srgbClr val="000000">
                      <a:alpha val="43137"/>
                    </a:srgbClr>
                  </a:outerShdw>
                </a:effectLst>
              </a:rPr>
              <a:t>. 312/2002 Sb.</a:t>
            </a:r>
            <a:r>
              <a:rPr lang="cs-CZ" sz="1800" b="0" dirty="0" smtClean="0">
                <a:solidFill>
                  <a:schemeClr val="tx1"/>
                </a:solidFill>
                <a:effectLst/>
              </a:rPr>
              <a:t/>
            </a:r>
            <a:br>
              <a:rPr lang="cs-CZ" sz="1800" b="0" dirty="0" smtClean="0">
                <a:solidFill>
                  <a:schemeClr val="tx1"/>
                </a:solidFill>
                <a:effectLst/>
              </a:rPr>
            </a:br>
            <a:r>
              <a:rPr lang="cs-CZ" sz="1800" b="0" dirty="0" smtClean="0">
                <a:solidFill>
                  <a:schemeClr val="tx1"/>
                </a:solidFill>
                <a:effectLst/>
              </a:rPr>
              <a:t> </a:t>
            </a:r>
            <a:r>
              <a:rPr lang="cs-CZ" sz="1800" dirty="0" smtClean="0"/>
              <a:t/>
            </a:r>
            <a:br>
              <a:rPr lang="cs-CZ" sz="1800" dirty="0" smtClean="0"/>
            </a:br>
            <a:endParaRPr lang="cs-CZ" sz="1800" b="0" dirty="0">
              <a:effectLst/>
            </a:endParaRPr>
          </a:p>
        </p:txBody>
      </p:sp>
      <p:sp>
        <p:nvSpPr>
          <p:cNvPr id="3" name="Zástupný symbol pro text 2"/>
          <p:cNvSpPr>
            <a:spLocks noGrp="1"/>
          </p:cNvSpPr>
          <p:nvPr>
            <p:ph type="body" idx="1"/>
          </p:nvPr>
        </p:nvSpPr>
        <p:spPr>
          <a:xfrm>
            <a:off x="467544" y="260648"/>
            <a:ext cx="8280920" cy="792088"/>
          </a:xfrm>
        </p:spPr>
        <p:txBody>
          <a:bodyPr>
            <a:noAutofit/>
          </a:bodyPr>
          <a:lstStyle/>
          <a:p>
            <a:r>
              <a:rPr lang="cs-CZ" sz="2200" b="1" dirty="0" smtClean="0"/>
              <a:t>Doložení splnění kvalifikačních požadavků pro územně plánovací činnost podle ustanovení § 24 stavebního zákona</a:t>
            </a:r>
            <a:endParaRPr lang="cs-CZ" sz="2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4213" y="2276475"/>
            <a:ext cx="8064500" cy="1815882"/>
          </a:xfrm>
          <a:prstGeom prst="rect">
            <a:avLst/>
          </a:prstGeom>
        </p:spPr>
        <p:txBody>
          <a:bodyPr>
            <a:spAutoFit/>
          </a:bodyPr>
          <a:lstStyle/>
          <a:p>
            <a:pPr>
              <a:buFont typeface="Arial" pitchFamily="34" charset="0"/>
              <a:buChar char="•"/>
              <a:defRPr/>
            </a:pPr>
            <a:r>
              <a:rPr lang="cs-CZ" sz="2800" dirty="0"/>
              <a:t>  </a:t>
            </a:r>
            <a:r>
              <a:rPr lang="cs-CZ" sz="2800" dirty="0">
                <a:latin typeface="+mn-lt"/>
              </a:rPr>
              <a:t>ž</a:t>
            </a:r>
            <a:r>
              <a:rPr lang="cs-CZ" sz="2800" dirty="0" smtClean="0">
                <a:latin typeface="+mn-lt"/>
              </a:rPr>
              <a:t>ádná </a:t>
            </a:r>
            <a:r>
              <a:rPr lang="cs-CZ" sz="2800" dirty="0">
                <a:latin typeface="+mn-lt"/>
              </a:rPr>
              <a:t>opatření k nápravě nebylo třeba ukládat</a:t>
            </a:r>
          </a:p>
          <a:p>
            <a:pPr>
              <a:buFont typeface="Arial" pitchFamily="34" charset="0"/>
              <a:buChar char="•"/>
              <a:defRPr/>
            </a:pPr>
            <a:endParaRPr lang="cs-CZ" sz="2800" dirty="0">
              <a:latin typeface="+mn-lt"/>
            </a:endParaRPr>
          </a:p>
          <a:p>
            <a:pPr>
              <a:buFont typeface="Arial" pitchFamily="34" charset="0"/>
              <a:buChar char="•"/>
              <a:defRPr/>
            </a:pPr>
            <a:endParaRPr lang="cs-CZ" sz="2800" dirty="0">
              <a:latin typeface="+mn-lt"/>
            </a:endParaRPr>
          </a:p>
          <a:p>
            <a:pPr>
              <a:buFont typeface="Arial" pitchFamily="34" charset="0"/>
              <a:buChar char="•"/>
              <a:defRPr/>
            </a:pPr>
            <a:r>
              <a:rPr lang="cs-CZ" sz="2800" dirty="0">
                <a:latin typeface="+mn-lt"/>
              </a:rPr>
              <a:t>  </a:t>
            </a:r>
            <a:r>
              <a:rPr lang="cs-CZ" sz="2800" dirty="0" smtClean="0">
                <a:latin typeface="+mn-lt"/>
              </a:rPr>
              <a:t>byla </a:t>
            </a:r>
            <a:r>
              <a:rPr lang="cs-CZ" sz="2800" dirty="0">
                <a:latin typeface="+mn-lt"/>
              </a:rPr>
              <a:t>uplatněna pouze metodická doporučení</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sz="3200" b="1" dirty="0" smtClean="0"/>
              <a:t>Plán kontrol na 1. pololetí 2015</a:t>
            </a:r>
          </a:p>
        </p:txBody>
      </p:sp>
      <p:sp>
        <p:nvSpPr>
          <p:cNvPr id="11267" name="Zástupný symbol pro obsah 2"/>
          <p:cNvSpPr>
            <a:spLocks noGrp="1"/>
          </p:cNvSpPr>
          <p:nvPr>
            <p:ph sz="half" idx="1"/>
          </p:nvPr>
        </p:nvSpPr>
        <p:spPr/>
        <p:txBody>
          <a:bodyPr/>
          <a:lstStyle/>
          <a:p>
            <a:pPr>
              <a:spcBef>
                <a:spcPts val="1200"/>
              </a:spcBef>
            </a:pPr>
            <a:r>
              <a:rPr lang="cs-CZ" dirty="0" smtClean="0"/>
              <a:t>Týniště nad Orlicí</a:t>
            </a:r>
          </a:p>
          <a:p>
            <a:pPr>
              <a:spcBef>
                <a:spcPts val="1200"/>
              </a:spcBef>
            </a:pPr>
            <a:r>
              <a:rPr lang="cs-CZ" dirty="0" smtClean="0"/>
              <a:t>Nová Paka</a:t>
            </a:r>
          </a:p>
          <a:p>
            <a:pPr>
              <a:spcBef>
                <a:spcPts val="1200"/>
              </a:spcBef>
            </a:pPr>
            <a:r>
              <a:rPr lang="cs-CZ" dirty="0" smtClean="0"/>
              <a:t>Hostinné</a:t>
            </a:r>
          </a:p>
          <a:p>
            <a:pPr>
              <a:spcBef>
                <a:spcPts val="1200"/>
              </a:spcBef>
            </a:pPr>
            <a:r>
              <a:rPr lang="cs-CZ" dirty="0" smtClean="0"/>
              <a:t>Žacléř</a:t>
            </a:r>
          </a:p>
          <a:p>
            <a:pPr>
              <a:spcBef>
                <a:spcPts val="1200"/>
              </a:spcBef>
            </a:pPr>
            <a:r>
              <a:rPr lang="cs-CZ" dirty="0" smtClean="0"/>
              <a:t>Jičín</a:t>
            </a:r>
          </a:p>
          <a:p>
            <a:pPr>
              <a:spcBef>
                <a:spcPts val="1200"/>
              </a:spcBef>
            </a:pPr>
            <a:r>
              <a:rPr lang="cs-CZ" dirty="0" smtClean="0"/>
              <a:t>Opočno</a:t>
            </a:r>
          </a:p>
          <a:p>
            <a:endParaRPr lang="cs-CZ" dirty="0" smtClean="0"/>
          </a:p>
        </p:txBody>
      </p:sp>
      <p:sp>
        <p:nvSpPr>
          <p:cNvPr id="11268" name="Zástupný symbol pro obsah 3"/>
          <p:cNvSpPr>
            <a:spLocks noGrp="1"/>
          </p:cNvSpPr>
          <p:nvPr>
            <p:ph sz="half" idx="2"/>
          </p:nvPr>
        </p:nvSpPr>
        <p:spPr/>
        <p:txBody>
          <a:bodyPr/>
          <a:lstStyle/>
          <a:p>
            <a:pPr>
              <a:spcBef>
                <a:spcPts val="1200"/>
              </a:spcBef>
            </a:pPr>
            <a:r>
              <a:rPr lang="cs-CZ" dirty="0" smtClean="0"/>
              <a:t>13.01.-23.01.2015</a:t>
            </a:r>
          </a:p>
          <a:p>
            <a:pPr>
              <a:spcBef>
                <a:spcPts val="1200"/>
              </a:spcBef>
            </a:pPr>
            <a:r>
              <a:rPr lang="cs-CZ" dirty="0" smtClean="0"/>
              <a:t>10.02.-20.02.2015</a:t>
            </a:r>
          </a:p>
          <a:p>
            <a:pPr>
              <a:spcBef>
                <a:spcPts val="1200"/>
              </a:spcBef>
            </a:pPr>
            <a:r>
              <a:rPr lang="cs-CZ" dirty="0" smtClean="0"/>
              <a:t>10.03.-20.03.2015</a:t>
            </a:r>
          </a:p>
          <a:p>
            <a:pPr>
              <a:spcBef>
                <a:spcPts val="1200"/>
              </a:spcBef>
            </a:pPr>
            <a:r>
              <a:rPr lang="cs-CZ" dirty="0" smtClean="0"/>
              <a:t>14.04.-24.04.2015</a:t>
            </a:r>
          </a:p>
          <a:p>
            <a:pPr>
              <a:spcBef>
                <a:spcPts val="1200"/>
              </a:spcBef>
            </a:pPr>
            <a:r>
              <a:rPr lang="cs-CZ" dirty="0" smtClean="0"/>
              <a:t>12.05.-22.05.2015</a:t>
            </a:r>
          </a:p>
          <a:p>
            <a:pPr>
              <a:spcBef>
                <a:spcPts val="1200"/>
              </a:spcBef>
            </a:pPr>
            <a:r>
              <a:rPr lang="cs-CZ" dirty="0" smtClean="0"/>
              <a:t>09.06.-19.06.2015</a:t>
            </a:r>
          </a:p>
          <a:p>
            <a:pPr>
              <a:lnSpc>
                <a:spcPct val="150000"/>
              </a:lnSpc>
            </a:pPr>
            <a:endParaRPr lang="cs-CZ" sz="2400" dirty="0" smtClean="0"/>
          </a:p>
          <a:p>
            <a:pPr>
              <a:lnSpc>
                <a:spcPct val="150000"/>
              </a:lnSpc>
            </a:pPr>
            <a:endParaRPr lang="cs-CZ" sz="2400" dirty="0" smtClean="0"/>
          </a:p>
          <a:p>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Dále budou provedeny kontroly obcí I. typu:</a:t>
            </a:r>
            <a:endParaRPr lang="cs-CZ" sz="3200" b="1" dirty="0"/>
          </a:p>
        </p:txBody>
      </p:sp>
      <p:sp>
        <p:nvSpPr>
          <p:cNvPr id="3" name="Zástupný symbol pro obsah 2"/>
          <p:cNvSpPr>
            <a:spLocks noGrp="1"/>
          </p:cNvSpPr>
          <p:nvPr>
            <p:ph idx="1"/>
          </p:nvPr>
        </p:nvSpPr>
        <p:spPr>
          <a:xfrm>
            <a:off x="457200" y="1844824"/>
            <a:ext cx="7467600" cy="4281339"/>
          </a:xfrm>
        </p:spPr>
        <p:txBody>
          <a:bodyPr>
            <a:normAutofit/>
          </a:bodyPr>
          <a:lstStyle/>
          <a:p>
            <a:r>
              <a:rPr lang="cs-CZ" sz="2800" dirty="0" smtClean="0"/>
              <a:t>Deštné v Orlických horách – duben 2015</a:t>
            </a:r>
          </a:p>
          <a:p>
            <a:endParaRPr lang="cs-CZ" sz="2800" dirty="0" smtClean="0"/>
          </a:p>
          <a:p>
            <a:r>
              <a:rPr lang="cs-CZ" sz="2800" dirty="0" smtClean="0"/>
              <a:t>Strážné – květen 2015</a:t>
            </a:r>
          </a:p>
          <a:p>
            <a:endParaRPr lang="cs-CZ" sz="2800" dirty="0" smtClean="0"/>
          </a:p>
          <a:p>
            <a:r>
              <a:rPr lang="cs-CZ" sz="2800" dirty="0" err="1" smtClean="0"/>
              <a:t>Valdice</a:t>
            </a:r>
            <a:r>
              <a:rPr lang="cs-CZ" sz="2800" dirty="0" smtClean="0"/>
              <a:t> – červen 2015</a:t>
            </a:r>
            <a:endParaRPr lang="cs-CZ" sz="2800" dirty="0"/>
          </a:p>
        </p:txBody>
      </p:sp>
    </p:spTree>
  </p:cSld>
  <p:clrMapOvr>
    <a:masterClrMapping/>
  </p:clrMapOvr>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152</TotalTime>
  <Words>165</Words>
  <Application>Microsoft Office PowerPoint</Application>
  <PresentationFormat>Předvádění na obrazovce (4:3)</PresentationFormat>
  <Paragraphs>36</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Technický</vt:lpstr>
      <vt:lpstr>Kontroly na úseku územního plánování</vt:lpstr>
      <vt:lpstr>Kontroly provedené ve 2. pololetí 2014</vt:lpstr>
      <vt:lpstr>Připomínky z kontrol na úseku územního plánování</vt:lpstr>
      <vt:lpstr>Do doby získání kvalifikačních požadavků stanovených stavebním zákonem je třeba postupovat podle § 24 odst. 4 stavebního zákona, tedy že úředník nesplňující kvalifikační požadavky může vykonávat územně plánovací činnost pouze pokud je zajištěno, že bude do doby splnění uvedených požadavků vykonávat tuto činnost  pod odborným vedením úředníka splňujícího kvalifikační požadavky pro výkon územně plánovací činnosti, nejvýše však po dobu 3 let.   Podle požadavku ustanovení § 21 odst. 1 zákona č. 312/2002 Sb., o úřednících územních samosprávných celků a o změně některých zákonů, ve znění pozdějších předpisů, správní činnosti stanovené prováděcím právním předpisem zajišťuje územní samosprávný celek prostřednictvím úředníků, kteří prokázali zvláštní odbornou způsobilost.   Výjimečně tyto činnosti může vykonávat i úředník, který nemá zvláštní odbornou způsobilost, nejdéle však po dobu 18 měsíců od vzniku pracovního poměru úředníka k územnímu samosprávnému celku nebo ode dne, kdy začal vykonávat činnost,  pro jejíž výkon je prokázání zvláštní odborné způsobilosti předpokladem, nebo splňuje-li podmínky stanovené v § 34 odst. 1 nebo § 43 odst. 10 zákona č. 312/2002 Sb.   </vt:lpstr>
      <vt:lpstr>Snímek 5</vt:lpstr>
      <vt:lpstr>Plán kontrol na 1. pololetí 2015</vt:lpstr>
      <vt:lpstr>Dále budou provedeny kontroly obcí I. typu:</vt:lpstr>
    </vt:vector>
  </TitlesOfParts>
  <Company>Krajský úřad, Královehradecký kraj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Kontroly na úseku územního plánování</dc:title>
  <dc:creator>Radana Smolová</dc:creator>
  <cp:lastModifiedBy>698</cp:lastModifiedBy>
  <cp:revision>48</cp:revision>
  <dcterms:created xsi:type="dcterms:W3CDTF">2013-11-26T09:01:39Z</dcterms:created>
  <dcterms:modified xsi:type="dcterms:W3CDTF">2014-12-12T11:33:46Z</dcterms:modified>
</cp:coreProperties>
</file>