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601" r:id="rId2"/>
    <p:sldId id="651" r:id="rId3"/>
    <p:sldId id="652" r:id="rId4"/>
    <p:sldId id="653" r:id="rId5"/>
    <p:sldId id="674" r:id="rId6"/>
    <p:sldId id="617" r:id="rId7"/>
    <p:sldId id="645" r:id="rId8"/>
    <p:sldId id="654" r:id="rId9"/>
    <p:sldId id="605" r:id="rId10"/>
    <p:sldId id="641" r:id="rId11"/>
    <p:sldId id="608" r:id="rId12"/>
    <p:sldId id="614" r:id="rId13"/>
    <p:sldId id="663" r:id="rId14"/>
    <p:sldId id="665" r:id="rId15"/>
    <p:sldId id="655" r:id="rId16"/>
    <p:sldId id="657" r:id="rId17"/>
    <p:sldId id="666" r:id="rId18"/>
    <p:sldId id="667" r:id="rId19"/>
    <p:sldId id="668" r:id="rId20"/>
    <p:sldId id="670" r:id="rId21"/>
    <p:sldId id="671" r:id="rId22"/>
    <p:sldId id="672" r:id="rId23"/>
    <p:sldId id="673" r:id="rId24"/>
    <p:sldId id="675" r:id="rId25"/>
    <p:sldId id="676" r:id="rId26"/>
    <p:sldId id="677" r:id="rId27"/>
    <p:sldId id="658" r:id="rId28"/>
    <p:sldId id="622" r:id="rId29"/>
    <p:sldId id="660" r:id="rId30"/>
    <p:sldId id="661" r:id="rId31"/>
    <p:sldId id="662" r:id="rId32"/>
    <p:sldId id="627" r:id="rId33"/>
    <p:sldId id="630" r:id="rId34"/>
    <p:sldId id="631" r:id="rId35"/>
    <p:sldId id="632" r:id="rId36"/>
    <p:sldId id="638" r:id="rId37"/>
    <p:sldId id="639" r:id="rId38"/>
    <p:sldId id="361" r:id="rId39"/>
  </p:sldIdLst>
  <p:sldSz cx="12192000" cy="6858000"/>
  <p:notesSz cx="6797675" cy="9926638"/>
  <p:embeddedFontLst>
    <p:embeddedFont>
      <p:font typeface="Segoe UI" panose="020B0502040204020203"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rimson" panose="020B0604020202020204" charset="0"/>
      <p:regular r:id="rId50"/>
      <p:bold r:id="rId51"/>
      <p:italic r:id="rId52"/>
      <p:boldItalic r:id="rId53"/>
    </p:embeddedFont>
    <p:embeddedFont>
      <p:font typeface="Segoe UI Semibold" panose="020B0702040204020203" pitchFamily="34" charset="0"/>
      <p:bold r:id="rId54"/>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žáková Dana" initials="PD"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C"/>
    <a:srgbClr val="FFFFFF"/>
    <a:srgbClr val="C60C3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1883" autoAdjust="0"/>
  </p:normalViewPr>
  <p:slideViewPr>
    <p:cSldViewPr showGuides="1">
      <p:cViewPr varScale="1">
        <p:scale>
          <a:sx n="88" d="100"/>
          <a:sy n="88" d="100"/>
        </p:scale>
        <p:origin x="624" y="90"/>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6990"/>
    </p:cViewPr>
  </p:sorterViewPr>
  <p:notesViewPr>
    <p:cSldViewPr showGuides="1">
      <p:cViewPr varScale="1">
        <p:scale>
          <a:sx n="53" d="100"/>
          <a:sy n="53" d="100"/>
        </p:scale>
        <p:origin x="2844" y="8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20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wmx17\KA7\PPT%20VZ%202016_2017\PIRLS-%20TABULKY_GRAFY_pro%20graf%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klienti\&#268;&#352;I\podklady\Podklady_ke_slidum.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modracek\Documents\&#268;&#352;I\2017-2018\akutn&#237;%20&#250;koly\n&#225;m&#283;stek\v&#253;stup%20za&#269;&#237;naj&#237;c&#237;%20u&#269;itel&#233;.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package" Target="../embeddings/List_aplikace_Microsoft_Excel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9921866443348E-2"/>
          <c:y val="9.9068223053536422E-2"/>
          <c:w val="0.75079035577640951"/>
          <c:h val="0.77078588422796801"/>
        </c:manualLayout>
      </c:layout>
      <c:lineChart>
        <c:grouping val="standard"/>
        <c:varyColors val="0"/>
        <c:ser>
          <c:idx val="0"/>
          <c:order val="0"/>
          <c:tx>
            <c:strRef>
              <c:f>'O3.1_účely_vývoj'!$A$5</c:f>
              <c:strCache>
                <c:ptCount val="1"/>
                <c:pt idx="0">
                  <c:v>Literární texty</c:v>
                </c:pt>
              </c:strCache>
            </c:strRef>
          </c:tx>
          <c:spPr>
            <a:ln w="28575" cap="rnd">
              <a:solidFill>
                <a:srgbClr val="C00000"/>
              </a:solidFill>
              <a:round/>
            </a:ln>
            <a:effectLst/>
          </c:spPr>
          <c:marker>
            <c:symbol val="circle"/>
            <c:size val="7"/>
            <c:spPr>
              <a:solidFill>
                <a:srgbClr val="C00000"/>
              </a:solidFill>
              <a:ln w="9525">
                <a:solidFill>
                  <a:srgbClr val="C00000"/>
                </a:solidFill>
              </a:ln>
              <a:effectLst/>
            </c:spPr>
          </c:marker>
          <c:cat>
            <c:numRef>
              <c:f>'O3.1_účely_vývoj'!$B$4:$D$4</c:f>
              <c:numCache>
                <c:formatCode>General</c:formatCode>
                <c:ptCount val="3"/>
                <c:pt idx="0">
                  <c:v>2001</c:v>
                </c:pt>
                <c:pt idx="1">
                  <c:v>2011</c:v>
                </c:pt>
                <c:pt idx="2">
                  <c:v>2016</c:v>
                </c:pt>
              </c:numCache>
            </c:numRef>
          </c:cat>
          <c:val>
            <c:numRef>
              <c:f>'O3.1_účely_vývoj'!$B$5:$D$5</c:f>
              <c:numCache>
                <c:formatCode>0</c:formatCode>
                <c:ptCount val="3"/>
                <c:pt idx="0" formatCode="General">
                  <c:v>538</c:v>
                </c:pt>
                <c:pt idx="1">
                  <c:v>545</c:v>
                </c:pt>
                <c:pt idx="2" formatCode="General">
                  <c:v>545</c:v>
                </c:pt>
              </c:numCache>
            </c:numRef>
          </c:val>
          <c:smooth val="0"/>
          <c:extLst xmlns:c16r2="http://schemas.microsoft.com/office/drawing/2015/06/chart">
            <c:ext xmlns:c16="http://schemas.microsoft.com/office/drawing/2014/chart" uri="{C3380CC4-5D6E-409C-BE32-E72D297353CC}">
              <c16:uniqueId val="{00000000-D6E3-46CF-87F2-8CE30BCAF86A}"/>
            </c:ext>
          </c:extLst>
        </c:ser>
        <c:ser>
          <c:idx val="1"/>
          <c:order val="1"/>
          <c:tx>
            <c:strRef>
              <c:f>'O3.1_účely_vývoj'!$A$6</c:f>
              <c:strCache>
                <c:ptCount val="1"/>
                <c:pt idx="0">
                  <c:v>Informační texty</c:v>
                </c:pt>
              </c:strCache>
            </c:strRef>
          </c:tx>
          <c:spPr>
            <a:ln w="28575" cap="rnd">
              <a:solidFill>
                <a:schemeClr val="accent1">
                  <a:lumMod val="75000"/>
                </a:schemeClr>
              </a:solidFill>
              <a:round/>
            </a:ln>
            <a:effectLst/>
          </c:spPr>
          <c:marker>
            <c:symbol val="diamond"/>
            <c:size val="7"/>
            <c:spPr>
              <a:solidFill>
                <a:schemeClr val="accent1">
                  <a:alpha val="98000"/>
                </a:schemeClr>
              </a:solidFill>
              <a:ln w="9525">
                <a:solidFill>
                  <a:schemeClr val="accent1"/>
                </a:solidFill>
              </a:ln>
              <a:effectLst/>
            </c:spPr>
          </c:marker>
          <c:dPt>
            <c:idx val="2"/>
            <c:marker>
              <c:symbol val="diamond"/>
              <c:size val="7"/>
              <c:spPr>
                <a:solidFill>
                  <a:schemeClr val="accent1">
                    <a:alpha val="98000"/>
                  </a:schemeClr>
                </a:solidFill>
                <a:ln w="9525">
                  <a:solidFill>
                    <a:schemeClr val="accent1"/>
                  </a:solidFill>
                </a:ln>
                <a:effectLst/>
              </c:spPr>
            </c:marker>
            <c:bubble3D val="0"/>
            <c:spPr>
              <a:ln w="28575" cap="rnd">
                <a:solidFill>
                  <a:schemeClr val="accent1">
                    <a:lumMod val="75000"/>
                  </a:schemeClr>
                </a:solidFill>
                <a:prstDash val="dash"/>
                <a:round/>
              </a:ln>
              <a:effectLst/>
            </c:spPr>
            <c:extLst xmlns:c16r2="http://schemas.microsoft.com/office/drawing/2015/06/chart">
              <c:ext xmlns:c16="http://schemas.microsoft.com/office/drawing/2014/chart" uri="{C3380CC4-5D6E-409C-BE32-E72D297353CC}">
                <c16:uniqueId val="{00000002-D6E3-46CF-87F2-8CE30BCAF86A}"/>
              </c:ext>
            </c:extLst>
          </c:dPt>
          <c:cat>
            <c:numRef>
              <c:f>'O3.1_účely_vývoj'!$B$4:$D$4</c:f>
              <c:numCache>
                <c:formatCode>General</c:formatCode>
                <c:ptCount val="3"/>
                <c:pt idx="0">
                  <c:v>2001</c:v>
                </c:pt>
                <c:pt idx="1">
                  <c:v>2011</c:v>
                </c:pt>
                <c:pt idx="2">
                  <c:v>2016</c:v>
                </c:pt>
              </c:numCache>
            </c:numRef>
          </c:cat>
          <c:val>
            <c:numRef>
              <c:f>'O3.1_účely_vývoj'!$B$6:$D$6</c:f>
              <c:numCache>
                <c:formatCode>0</c:formatCode>
                <c:ptCount val="3"/>
                <c:pt idx="0" formatCode="General">
                  <c:v>536</c:v>
                </c:pt>
                <c:pt idx="1">
                  <c:v>545</c:v>
                </c:pt>
                <c:pt idx="2">
                  <c:v>541</c:v>
                </c:pt>
              </c:numCache>
            </c:numRef>
          </c:val>
          <c:smooth val="0"/>
          <c:extLst xmlns:c16r2="http://schemas.microsoft.com/office/drawing/2015/06/chart">
            <c:ext xmlns:c16="http://schemas.microsoft.com/office/drawing/2014/chart" uri="{C3380CC4-5D6E-409C-BE32-E72D297353CC}">
              <c16:uniqueId val="{00000003-D6E3-46CF-87F2-8CE30BCAF86A}"/>
            </c:ext>
          </c:extLst>
        </c:ser>
        <c:dLbls>
          <c:showLegendKey val="0"/>
          <c:showVal val="0"/>
          <c:showCatName val="0"/>
          <c:showSerName val="0"/>
          <c:showPercent val="0"/>
          <c:showBubbleSize val="0"/>
        </c:dLbls>
        <c:marker val="1"/>
        <c:smooth val="0"/>
        <c:axId val="103100584"/>
        <c:axId val="103100976"/>
      </c:lineChart>
      <c:catAx>
        <c:axId val="10310058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cs-CZ" sz="1400" b="0" dirty="0">
                    <a:solidFill>
                      <a:srgbClr val="C60C30"/>
                    </a:solidFill>
                  </a:rPr>
                  <a:t>Rok testování</a:t>
                </a:r>
              </a:p>
            </c:rich>
          </c:tx>
          <c:layout>
            <c:manualLayout>
              <c:xMode val="edge"/>
              <c:yMode val="edge"/>
              <c:x val="0.81605212397268523"/>
              <c:y val="0.88419886465898434"/>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cs-CZ"/>
          </a:p>
        </c:txPr>
        <c:crossAx val="103100976"/>
        <c:crosses val="autoZero"/>
        <c:auto val="1"/>
        <c:lblAlgn val="ctr"/>
        <c:lblOffset val="100"/>
        <c:noMultiLvlLbl val="0"/>
      </c:catAx>
      <c:valAx>
        <c:axId val="103100976"/>
        <c:scaling>
          <c:orientation val="minMax"/>
          <c:max val="550"/>
          <c:min val="53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cs-CZ" sz="1400" b="0" dirty="0">
                    <a:solidFill>
                      <a:srgbClr val="C60C30"/>
                    </a:solidFill>
                    <a:latin typeface="+mn-lt"/>
                  </a:rPr>
                  <a:t>Průměrný výsledek</a:t>
                </a:r>
              </a:p>
            </c:rich>
          </c:tx>
          <c:layout>
            <c:manualLayout>
              <c:xMode val="edge"/>
              <c:yMode val="edge"/>
              <c:x val="4.0330114308965775E-4"/>
              <c:y val="3.0328452554117561E-3"/>
            </c:manualLayout>
          </c:layout>
          <c:overlay val="0"/>
          <c:spPr>
            <a:noFill/>
            <a:ln>
              <a:noFill/>
            </a:ln>
            <a:effectLst/>
          </c:spPr>
          <c:txPr>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cs-CZ"/>
          </a:p>
        </c:txPr>
        <c:crossAx val="103100584"/>
        <c:crosses val="autoZero"/>
        <c:crossBetween val="between"/>
        <c:majorUnit val="5"/>
      </c:valAx>
      <c:spPr>
        <a:solidFill>
          <a:schemeClr val="bg1">
            <a:lumMod val="95000"/>
          </a:schemeClr>
        </a:solid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cs-CZ"/>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89970951311533E-2"/>
          <c:y val="3.7797461680387584E-2"/>
          <c:w val="0.75301492758856736"/>
          <c:h val="0.75781249346998125"/>
        </c:manualLayout>
      </c:layout>
      <c:barChart>
        <c:barDir val="col"/>
        <c:grouping val="stacked"/>
        <c:varyColors val="0"/>
        <c:ser>
          <c:idx val="0"/>
          <c:order val="0"/>
          <c:tx>
            <c:strRef>
              <c:f>'slide 14_TALIS'!$D$3</c:f>
              <c:strCache>
                <c:ptCount val="1"/>
                <c:pt idx="0">
                  <c:v>vůbec ne</c:v>
                </c:pt>
              </c:strCache>
            </c:strRef>
          </c:tx>
          <c:spPr>
            <a:solidFill>
              <a:schemeClr val="bg2">
                <a:lumMod val="50000"/>
              </a:schemeClr>
            </a:solidFill>
          </c:spPr>
          <c:invertIfNegative val="0"/>
          <c:cat>
            <c:multiLvlStrRef>
              <c:f>'slide 14_TALIS'!$B$4:$C$11</c:f>
              <c:multiLvlStrCache>
                <c:ptCount val="4"/>
                <c:lvl>
                  <c:pt idx="0">
                    <c:v>ČR</c:v>
                  </c:pt>
                  <c:pt idx="1">
                    <c:v>průměr</c:v>
                  </c:pt>
                  <c:pt idx="2">
                    <c:v>ČR</c:v>
                  </c:pt>
                  <c:pt idx="3">
                    <c:v>průměr</c:v>
                  </c:pt>
                </c:lvl>
                <c:lvl>
                  <c:pt idx="0">
                    <c:v>Přesvědčit žáky, že mohou mít dobré výsledky  </c:v>
                  </c:pt>
                  <c:pt idx="2">
                    <c:v>Pomoci žákům uvědomit si, jakou má učení hodnotu  </c:v>
                  </c:pt>
                </c:lvl>
              </c:multiLvlStrCache>
            </c:multiLvlStrRef>
          </c:cat>
          <c:val>
            <c:numRef>
              <c:f>'slide 14_TALIS'!$D$4:$D$11</c:f>
              <c:numCache>
                <c:formatCode>General</c:formatCode>
                <c:ptCount val="4"/>
                <c:pt idx="0">
                  <c:v>0.18762482134992595</c:v>
                </c:pt>
                <c:pt idx="1">
                  <c:v>0.32780528915316476</c:v>
                </c:pt>
                <c:pt idx="2">
                  <c:v>0.82912423758879428</c:v>
                </c:pt>
                <c:pt idx="3">
                  <c:v>0.39236429240489745</c:v>
                </c:pt>
              </c:numCache>
            </c:numRef>
          </c:val>
          <c:extLst xmlns:c16r2="http://schemas.microsoft.com/office/drawing/2015/06/chart">
            <c:ext xmlns:c16="http://schemas.microsoft.com/office/drawing/2014/chart" uri="{C3380CC4-5D6E-409C-BE32-E72D297353CC}">
              <c16:uniqueId val="{00000000-AAA3-41E8-8355-0FBA138D0E0E}"/>
            </c:ext>
          </c:extLst>
        </c:ser>
        <c:ser>
          <c:idx val="1"/>
          <c:order val="1"/>
          <c:tx>
            <c:strRef>
              <c:f>'slide 14_TALIS'!$E$3</c:f>
              <c:strCache>
                <c:ptCount val="1"/>
                <c:pt idx="0">
                  <c:v>do určité míry</c:v>
                </c:pt>
              </c:strCache>
            </c:strRef>
          </c:tx>
          <c:spPr>
            <a:solidFill>
              <a:schemeClr val="bg2"/>
            </a:solidFill>
            <a:scene3d>
              <a:camera prst="orthographicFront"/>
              <a:lightRig rig="threePt" dir="t"/>
            </a:scene3d>
            <a:sp3d/>
          </c:spPr>
          <c:invertIfNegative val="0"/>
          <c:cat>
            <c:multiLvlStrRef>
              <c:f>'slide 14_TALIS'!$B$4:$C$11</c:f>
              <c:multiLvlStrCache>
                <c:ptCount val="4"/>
                <c:lvl>
                  <c:pt idx="0">
                    <c:v>ČR</c:v>
                  </c:pt>
                  <c:pt idx="1">
                    <c:v>průměr</c:v>
                  </c:pt>
                  <c:pt idx="2">
                    <c:v>ČR</c:v>
                  </c:pt>
                  <c:pt idx="3">
                    <c:v>průměr</c:v>
                  </c:pt>
                </c:lvl>
                <c:lvl>
                  <c:pt idx="0">
                    <c:v>Přesvědčit žáky, že mohou mít dobré výsledky  </c:v>
                  </c:pt>
                  <c:pt idx="2">
                    <c:v>Pomoci žákům uvědomit si, jakou má učení hodnotu  </c:v>
                  </c:pt>
                </c:lvl>
              </c:multiLvlStrCache>
            </c:multiLvlStrRef>
          </c:cat>
          <c:val>
            <c:numRef>
              <c:f>'slide 14_TALIS'!$E$4:$E$11</c:f>
              <c:numCache>
                <c:formatCode>General</c:formatCode>
                <c:ptCount val="4"/>
                <c:pt idx="0">
                  <c:v>49.308555170391763</c:v>
                </c:pt>
                <c:pt idx="1">
                  <c:v>13.834905034177876</c:v>
                </c:pt>
                <c:pt idx="2">
                  <c:v>60.200129977209514</c:v>
                </c:pt>
                <c:pt idx="3">
                  <c:v>18.919190909999045</c:v>
                </c:pt>
              </c:numCache>
            </c:numRef>
          </c:val>
          <c:extLst xmlns:c16r2="http://schemas.microsoft.com/office/drawing/2015/06/chart">
            <c:ext xmlns:c16="http://schemas.microsoft.com/office/drawing/2014/chart" uri="{C3380CC4-5D6E-409C-BE32-E72D297353CC}">
              <c16:uniqueId val="{00000001-AAA3-41E8-8355-0FBA138D0E0E}"/>
            </c:ext>
          </c:extLst>
        </c:ser>
        <c:ser>
          <c:idx val="2"/>
          <c:order val="2"/>
          <c:tx>
            <c:strRef>
              <c:f>'slide 14_TALIS'!$F$3</c:f>
              <c:strCache>
                <c:ptCount val="1"/>
                <c:pt idx="0">
                  <c:v>do značné míry</c:v>
                </c:pt>
              </c:strCache>
            </c:strRef>
          </c:tx>
          <c:spPr>
            <a:solidFill>
              <a:schemeClr val="accent1"/>
            </a:solidFill>
            <a:scene3d>
              <a:camera prst="orthographicFront"/>
              <a:lightRig rig="threePt" dir="t"/>
            </a:scene3d>
            <a:sp3d/>
          </c:spPr>
          <c:invertIfNegative val="0"/>
          <c:cat>
            <c:multiLvlStrRef>
              <c:f>'slide 14_TALIS'!$B$4:$C$11</c:f>
              <c:multiLvlStrCache>
                <c:ptCount val="4"/>
                <c:lvl>
                  <c:pt idx="0">
                    <c:v>ČR</c:v>
                  </c:pt>
                  <c:pt idx="1">
                    <c:v>průměr</c:v>
                  </c:pt>
                  <c:pt idx="2">
                    <c:v>ČR</c:v>
                  </c:pt>
                  <c:pt idx="3">
                    <c:v>průměr</c:v>
                  </c:pt>
                </c:lvl>
                <c:lvl>
                  <c:pt idx="0">
                    <c:v>Přesvědčit žáky, že mohou mít dobré výsledky  </c:v>
                  </c:pt>
                  <c:pt idx="2">
                    <c:v>Pomoci žákům uvědomit si, jakou má učení hodnotu  </c:v>
                  </c:pt>
                </c:lvl>
              </c:multiLvlStrCache>
            </c:multiLvlStrRef>
          </c:cat>
          <c:val>
            <c:numRef>
              <c:f>'slide 14_TALIS'!$F$4:$F$11</c:f>
              <c:numCache>
                <c:formatCode>General</c:formatCode>
                <c:ptCount val="4"/>
                <c:pt idx="0">
                  <c:v>40.31985683664103</c:v>
                </c:pt>
                <c:pt idx="1">
                  <c:v>48.28229552341562</c:v>
                </c:pt>
                <c:pt idx="2">
                  <c:v>31.843885781816084</c:v>
                </c:pt>
                <c:pt idx="3">
                  <c:v>46.224812110011364</c:v>
                </c:pt>
              </c:numCache>
            </c:numRef>
          </c:val>
          <c:extLst xmlns:c16r2="http://schemas.microsoft.com/office/drawing/2015/06/chart">
            <c:ext xmlns:c16="http://schemas.microsoft.com/office/drawing/2014/chart" uri="{C3380CC4-5D6E-409C-BE32-E72D297353CC}">
              <c16:uniqueId val="{00000002-AAA3-41E8-8355-0FBA138D0E0E}"/>
            </c:ext>
          </c:extLst>
        </c:ser>
        <c:ser>
          <c:idx val="3"/>
          <c:order val="3"/>
          <c:tx>
            <c:strRef>
              <c:f>'slide 14_TALIS'!$G$3</c:f>
              <c:strCache>
                <c:ptCount val="1"/>
                <c:pt idx="0">
                  <c:v>do velké míry</c:v>
                </c:pt>
              </c:strCache>
            </c:strRef>
          </c:tx>
          <c:spPr>
            <a:solidFill>
              <a:schemeClr val="accent1">
                <a:lumMod val="75000"/>
              </a:schemeClr>
            </a:solidFill>
            <a:scene3d>
              <a:camera prst="orthographicFront"/>
              <a:lightRig rig="threePt" dir="t"/>
            </a:scene3d>
            <a:sp3d/>
          </c:spPr>
          <c:invertIfNegative val="0"/>
          <c:cat>
            <c:multiLvlStrRef>
              <c:f>'slide 14_TALIS'!$B$4:$C$11</c:f>
              <c:multiLvlStrCache>
                <c:ptCount val="4"/>
                <c:lvl>
                  <c:pt idx="0">
                    <c:v>ČR</c:v>
                  </c:pt>
                  <c:pt idx="1">
                    <c:v>průměr</c:v>
                  </c:pt>
                  <c:pt idx="2">
                    <c:v>ČR</c:v>
                  </c:pt>
                  <c:pt idx="3">
                    <c:v>průměr</c:v>
                  </c:pt>
                </c:lvl>
                <c:lvl>
                  <c:pt idx="0">
                    <c:v>Přesvědčit žáky, že mohou mít dobré výsledky  </c:v>
                  </c:pt>
                  <c:pt idx="2">
                    <c:v>Pomoci žákům uvědomit si, jakou má učení hodnotu  </c:v>
                  </c:pt>
                </c:lvl>
              </c:multiLvlStrCache>
            </c:multiLvlStrRef>
          </c:cat>
          <c:val>
            <c:numRef>
              <c:f>'slide 14_TALIS'!$G$4:$G$11</c:f>
              <c:numCache>
                <c:formatCode>General</c:formatCode>
                <c:ptCount val="4"/>
                <c:pt idx="0">
                  <c:v>10.183963171617281</c:v>
                </c:pt>
                <c:pt idx="1">
                  <c:v>37.554994153253347</c:v>
                </c:pt>
                <c:pt idx="2">
                  <c:v>7.1268600033855876</c:v>
                </c:pt>
                <c:pt idx="3">
                  <c:v>34.463632687584699</c:v>
                </c:pt>
              </c:numCache>
            </c:numRef>
          </c:val>
          <c:extLst xmlns:c16r2="http://schemas.microsoft.com/office/drawing/2015/06/chart">
            <c:ext xmlns:c16="http://schemas.microsoft.com/office/drawing/2014/chart" uri="{C3380CC4-5D6E-409C-BE32-E72D297353CC}">
              <c16:uniqueId val="{00000003-AAA3-41E8-8355-0FBA138D0E0E}"/>
            </c:ext>
          </c:extLst>
        </c:ser>
        <c:dLbls>
          <c:showLegendKey val="0"/>
          <c:showVal val="0"/>
          <c:showCatName val="0"/>
          <c:showSerName val="0"/>
          <c:showPercent val="0"/>
          <c:showBubbleSize val="0"/>
        </c:dLbls>
        <c:gapWidth val="70"/>
        <c:overlap val="100"/>
        <c:axId val="103101760"/>
        <c:axId val="136242968"/>
      </c:barChart>
      <c:catAx>
        <c:axId val="103101760"/>
        <c:scaling>
          <c:orientation val="minMax"/>
        </c:scaling>
        <c:delete val="0"/>
        <c:axPos val="b"/>
        <c:numFmt formatCode="General" sourceLinked="1"/>
        <c:majorTickMark val="none"/>
        <c:minorTickMark val="none"/>
        <c:tickLblPos val="nextTo"/>
        <c:txPr>
          <a:bodyPr rot="0" vert="horz"/>
          <a:lstStyle/>
          <a:p>
            <a:pPr>
              <a:defRPr sz="1400">
                <a:solidFill>
                  <a:schemeClr val="bg2"/>
                </a:solidFill>
              </a:defRPr>
            </a:pPr>
            <a:endParaRPr lang="cs-CZ"/>
          </a:p>
        </c:txPr>
        <c:crossAx val="136242968"/>
        <c:crosses val="autoZero"/>
        <c:auto val="1"/>
        <c:lblAlgn val="ctr"/>
        <c:lblOffset val="100"/>
        <c:noMultiLvlLbl val="0"/>
      </c:catAx>
      <c:valAx>
        <c:axId val="136242968"/>
        <c:scaling>
          <c:orientation val="minMax"/>
          <c:max val="100"/>
        </c:scaling>
        <c:delete val="0"/>
        <c:axPos val="l"/>
        <c:majorGridlines>
          <c:spPr>
            <a:ln>
              <a:solidFill>
                <a:schemeClr val="bg1">
                  <a:lumMod val="85000"/>
                </a:schemeClr>
              </a:solidFill>
            </a:ln>
          </c:spPr>
        </c:majorGridlines>
        <c:numFmt formatCode="0&quot; %&quot;" sourceLinked="0"/>
        <c:majorTickMark val="none"/>
        <c:minorTickMark val="none"/>
        <c:tickLblPos val="nextTo"/>
        <c:spPr>
          <a:ln w="9525">
            <a:noFill/>
          </a:ln>
        </c:spPr>
        <c:txPr>
          <a:bodyPr rot="0" vert="horz"/>
          <a:lstStyle/>
          <a:p>
            <a:pPr>
              <a:defRPr sz="1200"/>
            </a:pPr>
            <a:endParaRPr lang="cs-CZ"/>
          </a:p>
        </c:txPr>
        <c:crossAx val="103101760"/>
        <c:crosses val="autoZero"/>
        <c:crossBetween val="between"/>
        <c:majorUnit val="20"/>
      </c:valAx>
      <c:spPr>
        <a:solidFill>
          <a:schemeClr val="bg1">
            <a:lumMod val="95000"/>
          </a:schemeClr>
        </a:solidFill>
      </c:spPr>
    </c:plotArea>
    <c:legend>
      <c:legendPos val="r"/>
      <c:layout/>
      <c:overlay val="0"/>
      <c:txPr>
        <a:bodyPr/>
        <a:lstStyle/>
        <a:p>
          <a:pPr>
            <a:defRPr sz="1400"/>
          </a:pPr>
          <a:endParaRPr lang="cs-CZ"/>
        </a:p>
      </c:txPr>
    </c:legend>
    <c:plotVisOnly val="1"/>
    <c:dispBlanksAs val="gap"/>
    <c:showDLblsOverMax val="0"/>
  </c:chart>
  <c:txPr>
    <a:bodyPr/>
    <a:lstStyle/>
    <a:p>
      <a:pPr>
        <a:defRPr sz="1800" b="0" i="0" u="none" strike="noStrike" baseline="0">
          <a:solidFill>
            <a:srgbClr val="000000"/>
          </a:solidFill>
          <a:latin typeface="+mn-lt"/>
          <a:ea typeface="Calibri"/>
          <a:cs typeface="Calibri"/>
        </a:defRPr>
      </a:pPr>
      <a:endParaRPr lang="cs-CZ"/>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Times New Roman" panose="02020603050405020304" pitchFamily="18" charset="0"/>
              </a:defRPr>
            </a:pPr>
            <a:r>
              <a:rPr lang="cs-CZ" sz="2000" b="0" dirty="0" smtClean="0">
                <a:effectLst/>
              </a:rPr>
              <a:t>Kdo a jak často Vás hodnotí nebo Vám poskytuje zpětnou vazbu?</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cs-CZ" sz="2000" b="0" dirty="0" smtClean="0">
                <a:solidFill>
                  <a:schemeClr val="bg2"/>
                </a:solidFill>
                <a:effectLst/>
              </a:rPr>
              <a:t>Podíl učitelů ve středním vzdělávání (v %)</a:t>
            </a: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Times New Roman" panose="02020603050405020304" pitchFamily="18" charset="0"/>
            </a:defRPr>
          </a:pPr>
          <a:endParaRPr lang="cs-CZ"/>
        </a:p>
      </c:txPr>
    </c:title>
    <c:autoTitleDeleted val="0"/>
    <c:plotArea>
      <c:layout/>
      <c:barChart>
        <c:barDir val="col"/>
        <c:grouping val="stacked"/>
        <c:varyColors val="0"/>
        <c:ser>
          <c:idx val="0"/>
          <c:order val="0"/>
          <c:tx>
            <c:strRef>
              <c:f>List1!$S$40</c:f>
              <c:strCache>
                <c:ptCount val="1"/>
                <c:pt idx="0">
                  <c:v>vícekrát za rok</c:v>
                </c:pt>
              </c:strCache>
            </c:strRef>
          </c:tx>
          <c:spPr>
            <a:solidFill>
              <a:srgbClr val="0073C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Times New Roman" panose="02020603050405020304" pitchFamily="18" charset="0"/>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List1!$Q$41:$R$52</c:f>
              <c:multiLvlStrCache>
                <c:ptCount val="12"/>
                <c:lvl>
                  <c:pt idx="0">
                    <c:v>ostatní</c:v>
                  </c:pt>
                  <c:pt idx="1">
                    <c:v>začínající</c:v>
                  </c:pt>
                  <c:pt idx="2">
                    <c:v>ostatní</c:v>
                  </c:pt>
                  <c:pt idx="3">
                    <c:v>začínající</c:v>
                  </c:pt>
                  <c:pt idx="4">
                    <c:v>ostatní</c:v>
                  </c:pt>
                  <c:pt idx="5">
                    <c:v>začínající</c:v>
                  </c:pt>
                  <c:pt idx="6">
                    <c:v>ostatní</c:v>
                  </c:pt>
                  <c:pt idx="7">
                    <c:v>začínající</c:v>
                  </c:pt>
                  <c:pt idx="8">
                    <c:v>ostatní</c:v>
                  </c:pt>
                  <c:pt idx="9">
                    <c:v>začínající</c:v>
                  </c:pt>
                  <c:pt idx="10">
                    <c:v>ostatní</c:v>
                  </c:pt>
                  <c:pt idx="11">
                    <c:v>začínající</c:v>
                  </c:pt>
                </c:lvl>
                <c:lvl>
                  <c:pt idx="0">
                    <c:v>zákonní zástupci</c:v>
                  </c:pt>
                  <c:pt idx="2">
                    <c:v>žáci (např. evaluační dotazníky)</c:v>
                  </c:pt>
                  <c:pt idx="4">
                    <c:v>učitelé (např. vzájemné hospitace)</c:v>
                  </c:pt>
                  <c:pt idx="6">
                    <c:v>vedoucí metodického orgánu</c:v>
                  </c:pt>
                  <c:pt idx="8">
                    <c:v>zástupce ředitele školy</c:v>
                  </c:pt>
                  <c:pt idx="10">
                    <c:v>ředitel školy</c:v>
                  </c:pt>
                </c:lvl>
              </c:multiLvlStrCache>
            </c:multiLvlStrRef>
          </c:cat>
          <c:val>
            <c:numRef>
              <c:f>List1!$S$41:$S$52</c:f>
              <c:numCache>
                <c:formatCode>0.0</c:formatCode>
                <c:ptCount val="12"/>
                <c:pt idx="0">
                  <c:v>33.602829711975744</c:v>
                </c:pt>
                <c:pt idx="1">
                  <c:v>29.166666666666668</c:v>
                </c:pt>
                <c:pt idx="2">
                  <c:v>23.833718244803695</c:v>
                </c:pt>
                <c:pt idx="3">
                  <c:v>24.074074074074073</c:v>
                </c:pt>
                <c:pt idx="4">
                  <c:v>43.378378378378379</c:v>
                </c:pt>
                <c:pt idx="5">
                  <c:v>52.5</c:v>
                </c:pt>
                <c:pt idx="6">
                  <c:v>53.546453546453542</c:v>
                </c:pt>
                <c:pt idx="7">
                  <c:v>54.347826086956516</c:v>
                </c:pt>
                <c:pt idx="8">
                  <c:v>58.282904689863848</c:v>
                </c:pt>
                <c:pt idx="9">
                  <c:v>65.600000000000009</c:v>
                </c:pt>
                <c:pt idx="10">
                  <c:v>50.381097560975604</c:v>
                </c:pt>
                <c:pt idx="11">
                  <c:v>50.819672131147541</c:v>
                </c:pt>
              </c:numCache>
            </c:numRef>
          </c:val>
          <c:extLst xmlns:c16r2="http://schemas.microsoft.com/office/drawing/2015/06/chart">
            <c:ext xmlns:c16="http://schemas.microsoft.com/office/drawing/2014/chart" uri="{C3380CC4-5D6E-409C-BE32-E72D297353CC}">
              <c16:uniqueId val="{00000000-4F30-4594-AF30-784989C3FA2F}"/>
            </c:ext>
          </c:extLst>
        </c:ser>
        <c:ser>
          <c:idx val="1"/>
          <c:order val="1"/>
          <c:tx>
            <c:strRef>
              <c:f>List1!$T$40</c:f>
              <c:strCache>
                <c:ptCount val="1"/>
                <c:pt idx="0">
                  <c:v>jednou ročně</c:v>
                </c:pt>
              </c:strCache>
            </c:strRef>
          </c:tx>
          <c:spPr>
            <a:solidFill>
              <a:srgbClr val="9A9B9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Times New Roman" panose="02020603050405020304" pitchFamily="18" charset="0"/>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List1!$Q$41:$R$52</c:f>
              <c:multiLvlStrCache>
                <c:ptCount val="12"/>
                <c:lvl>
                  <c:pt idx="0">
                    <c:v>ostatní</c:v>
                  </c:pt>
                  <c:pt idx="1">
                    <c:v>začínající</c:v>
                  </c:pt>
                  <c:pt idx="2">
                    <c:v>ostatní</c:v>
                  </c:pt>
                  <c:pt idx="3">
                    <c:v>začínající</c:v>
                  </c:pt>
                  <c:pt idx="4">
                    <c:v>ostatní</c:v>
                  </c:pt>
                  <c:pt idx="5">
                    <c:v>začínající</c:v>
                  </c:pt>
                  <c:pt idx="6">
                    <c:v>ostatní</c:v>
                  </c:pt>
                  <c:pt idx="7">
                    <c:v>začínající</c:v>
                  </c:pt>
                  <c:pt idx="8">
                    <c:v>ostatní</c:v>
                  </c:pt>
                  <c:pt idx="9">
                    <c:v>začínající</c:v>
                  </c:pt>
                  <c:pt idx="10">
                    <c:v>ostatní</c:v>
                  </c:pt>
                  <c:pt idx="11">
                    <c:v>začínající</c:v>
                  </c:pt>
                </c:lvl>
                <c:lvl>
                  <c:pt idx="0">
                    <c:v>zákonní zástupci</c:v>
                  </c:pt>
                  <c:pt idx="2">
                    <c:v>žáci (např. evaluační dotazníky)</c:v>
                  </c:pt>
                  <c:pt idx="4">
                    <c:v>učitelé (např. vzájemné hospitace)</c:v>
                  </c:pt>
                  <c:pt idx="6">
                    <c:v>vedoucí metodického orgánu</c:v>
                  </c:pt>
                  <c:pt idx="8">
                    <c:v>zástupce ředitele školy</c:v>
                  </c:pt>
                  <c:pt idx="10">
                    <c:v>ředitel školy</c:v>
                  </c:pt>
                </c:lvl>
              </c:multiLvlStrCache>
            </c:multiLvlStrRef>
          </c:cat>
          <c:val>
            <c:numRef>
              <c:f>List1!$T$41:$T$52</c:f>
              <c:numCache>
                <c:formatCode>0.0</c:formatCode>
                <c:ptCount val="12"/>
                <c:pt idx="0">
                  <c:v>13.94643759474482</c:v>
                </c:pt>
                <c:pt idx="1">
                  <c:v>9.375</c:v>
                </c:pt>
                <c:pt idx="2">
                  <c:v>36.951501154734409</c:v>
                </c:pt>
                <c:pt idx="3">
                  <c:v>28.703703703703702</c:v>
                </c:pt>
                <c:pt idx="4">
                  <c:v>18.378378378378379</c:v>
                </c:pt>
                <c:pt idx="5">
                  <c:v>20</c:v>
                </c:pt>
                <c:pt idx="6">
                  <c:v>20.17982017982018</c:v>
                </c:pt>
                <c:pt idx="7">
                  <c:v>27.173913043478258</c:v>
                </c:pt>
                <c:pt idx="8">
                  <c:v>24.810892586989411</c:v>
                </c:pt>
                <c:pt idx="9">
                  <c:v>23.200000000000003</c:v>
                </c:pt>
                <c:pt idx="10">
                  <c:v>29.153963414634148</c:v>
                </c:pt>
                <c:pt idx="11">
                  <c:v>28.688524590163933</c:v>
                </c:pt>
              </c:numCache>
            </c:numRef>
          </c:val>
          <c:extLst xmlns:c16r2="http://schemas.microsoft.com/office/drawing/2015/06/chart">
            <c:ext xmlns:c16="http://schemas.microsoft.com/office/drawing/2014/chart" uri="{C3380CC4-5D6E-409C-BE32-E72D297353CC}">
              <c16:uniqueId val="{00000001-4F30-4594-AF30-784989C3FA2F}"/>
            </c:ext>
          </c:extLst>
        </c:ser>
        <c:ser>
          <c:idx val="2"/>
          <c:order val="2"/>
          <c:tx>
            <c:strRef>
              <c:f>List1!$U$40</c:f>
              <c:strCache>
                <c:ptCount val="1"/>
                <c:pt idx="0">
                  <c:v>méně než jednou za rok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Times New Roman" panose="02020603050405020304" pitchFamily="18" charset="0"/>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List1!$Q$41:$R$52</c:f>
              <c:multiLvlStrCache>
                <c:ptCount val="12"/>
                <c:lvl>
                  <c:pt idx="0">
                    <c:v>ostatní</c:v>
                  </c:pt>
                  <c:pt idx="1">
                    <c:v>začínající</c:v>
                  </c:pt>
                  <c:pt idx="2">
                    <c:v>ostatní</c:v>
                  </c:pt>
                  <c:pt idx="3">
                    <c:v>začínající</c:v>
                  </c:pt>
                  <c:pt idx="4">
                    <c:v>ostatní</c:v>
                  </c:pt>
                  <c:pt idx="5">
                    <c:v>začínající</c:v>
                  </c:pt>
                  <c:pt idx="6">
                    <c:v>ostatní</c:v>
                  </c:pt>
                  <c:pt idx="7">
                    <c:v>začínající</c:v>
                  </c:pt>
                  <c:pt idx="8">
                    <c:v>ostatní</c:v>
                  </c:pt>
                  <c:pt idx="9">
                    <c:v>začínající</c:v>
                  </c:pt>
                  <c:pt idx="10">
                    <c:v>ostatní</c:v>
                  </c:pt>
                  <c:pt idx="11">
                    <c:v>začínající</c:v>
                  </c:pt>
                </c:lvl>
                <c:lvl>
                  <c:pt idx="0">
                    <c:v>zákonní zástupci</c:v>
                  </c:pt>
                  <c:pt idx="2">
                    <c:v>žáci (např. evaluační dotazníky)</c:v>
                  </c:pt>
                  <c:pt idx="4">
                    <c:v>učitelé (např. vzájemné hospitace)</c:v>
                  </c:pt>
                  <c:pt idx="6">
                    <c:v>vedoucí metodického orgánu</c:v>
                  </c:pt>
                  <c:pt idx="8">
                    <c:v>zástupce ředitele školy</c:v>
                  </c:pt>
                  <c:pt idx="10">
                    <c:v>ředitel školy</c:v>
                  </c:pt>
                </c:lvl>
              </c:multiLvlStrCache>
            </c:multiLvlStrRef>
          </c:cat>
          <c:val>
            <c:numRef>
              <c:f>List1!$U$41:$U$52</c:f>
              <c:numCache>
                <c:formatCode>0.0</c:formatCode>
                <c:ptCount val="12"/>
                <c:pt idx="0">
                  <c:v>15.917129863567459</c:v>
                </c:pt>
                <c:pt idx="1">
                  <c:v>15.625</c:v>
                </c:pt>
                <c:pt idx="2">
                  <c:v>18.244803695150118</c:v>
                </c:pt>
                <c:pt idx="3">
                  <c:v>11.111111111111111</c:v>
                </c:pt>
                <c:pt idx="4">
                  <c:v>15.045045045045043</c:v>
                </c:pt>
                <c:pt idx="5">
                  <c:v>9.1666666666666661</c:v>
                </c:pt>
                <c:pt idx="6">
                  <c:v>10.539460539460539</c:v>
                </c:pt>
                <c:pt idx="7">
                  <c:v>5.4347826086956523</c:v>
                </c:pt>
                <c:pt idx="8">
                  <c:v>9.1906202723146748</c:v>
                </c:pt>
                <c:pt idx="9">
                  <c:v>3.2</c:v>
                </c:pt>
                <c:pt idx="10">
                  <c:v>11.814024390243901</c:v>
                </c:pt>
                <c:pt idx="11">
                  <c:v>4.0983606557377046</c:v>
                </c:pt>
              </c:numCache>
            </c:numRef>
          </c:val>
          <c:extLst xmlns:c16r2="http://schemas.microsoft.com/office/drawing/2015/06/chart">
            <c:ext xmlns:c16="http://schemas.microsoft.com/office/drawing/2014/chart" uri="{C3380CC4-5D6E-409C-BE32-E72D297353CC}">
              <c16:uniqueId val="{00000002-4F30-4594-AF30-784989C3FA2F}"/>
            </c:ext>
          </c:extLst>
        </c:ser>
        <c:ser>
          <c:idx val="3"/>
          <c:order val="3"/>
          <c:tx>
            <c:strRef>
              <c:f>List1!$V$40</c:f>
              <c:strCache>
                <c:ptCount val="1"/>
                <c:pt idx="0">
                  <c:v>nikdy</c:v>
                </c:pt>
              </c:strCache>
            </c:strRef>
          </c:tx>
          <c:spPr>
            <a:solidFill>
              <a:srgbClr val="C60C3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Times New Roman" panose="02020603050405020304" pitchFamily="18" charset="0"/>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List1!$Q$41:$R$52</c:f>
              <c:multiLvlStrCache>
                <c:ptCount val="12"/>
                <c:lvl>
                  <c:pt idx="0">
                    <c:v>ostatní</c:v>
                  </c:pt>
                  <c:pt idx="1">
                    <c:v>začínající</c:v>
                  </c:pt>
                  <c:pt idx="2">
                    <c:v>ostatní</c:v>
                  </c:pt>
                  <c:pt idx="3">
                    <c:v>začínající</c:v>
                  </c:pt>
                  <c:pt idx="4">
                    <c:v>ostatní</c:v>
                  </c:pt>
                  <c:pt idx="5">
                    <c:v>začínající</c:v>
                  </c:pt>
                  <c:pt idx="6">
                    <c:v>ostatní</c:v>
                  </c:pt>
                  <c:pt idx="7">
                    <c:v>začínající</c:v>
                  </c:pt>
                  <c:pt idx="8">
                    <c:v>ostatní</c:v>
                  </c:pt>
                  <c:pt idx="9">
                    <c:v>začínající</c:v>
                  </c:pt>
                  <c:pt idx="10">
                    <c:v>ostatní</c:v>
                  </c:pt>
                  <c:pt idx="11">
                    <c:v>začínající</c:v>
                  </c:pt>
                </c:lvl>
                <c:lvl>
                  <c:pt idx="0">
                    <c:v>zákonní zástupci</c:v>
                  </c:pt>
                  <c:pt idx="2">
                    <c:v>žáci (např. evaluační dotazníky)</c:v>
                  </c:pt>
                  <c:pt idx="4">
                    <c:v>učitelé (např. vzájemné hospitace)</c:v>
                  </c:pt>
                  <c:pt idx="6">
                    <c:v>vedoucí metodického orgánu</c:v>
                  </c:pt>
                  <c:pt idx="8">
                    <c:v>zástupce ředitele školy</c:v>
                  </c:pt>
                  <c:pt idx="10">
                    <c:v>ředitel školy</c:v>
                  </c:pt>
                </c:lvl>
              </c:multiLvlStrCache>
            </c:multiLvlStrRef>
          </c:cat>
          <c:val>
            <c:numRef>
              <c:f>List1!$V$41:$V$52</c:f>
              <c:numCache>
                <c:formatCode>0.0</c:formatCode>
                <c:ptCount val="12"/>
                <c:pt idx="0">
                  <c:v>36.533602829711974</c:v>
                </c:pt>
                <c:pt idx="1">
                  <c:v>45.833333333333329</c:v>
                </c:pt>
                <c:pt idx="2">
                  <c:v>20.969976905311778</c:v>
                </c:pt>
                <c:pt idx="3">
                  <c:v>36.111111111111107</c:v>
                </c:pt>
                <c:pt idx="4">
                  <c:v>23.198198198198199</c:v>
                </c:pt>
                <c:pt idx="5">
                  <c:v>18.333333333333332</c:v>
                </c:pt>
                <c:pt idx="6">
                  <c:v>15.734265734265735</c:v>
                </c:pt>
                <c:pt idx="7">
                  <c:v>13.043478260869565</c:v>
                </c:pt>
                <c:pt idx="8">
                  <c:v>7.7155824508320734</c:v>
                </c:pt>
                <c:pt idx="9">
                  <c:v>8</c:v>
                </c:pt>
                <c:pt idx="10">
                  <c:v>8.650914634146341</c:v>
                </c:pt>
                <c:pt idx="11">
                  <c:v>16.393442622950818</c:v>
                </c:pt>
              </c:numCache>
            </c:numRef>
          </c:val>
          <c:extLst xmlns:c16r2="http://schemas.microsoft.com/office/drawing/2015/06/chart">
            <c:ext xmlns:c16="http://schemas.microsoft.com/office/drawing/2014/chart" uri="{C3380CC4-5D6E-409C-BE32-E72D297353CC}">
              <c16:uniqueId val="{00000003-4F30-4594-AF30-784989C3FA2F}"/>
            </c:ext>
          </c:extLst>
        </c:ser>
        <c:dLbls>
          <c:showLegendKey val="0"/>
          <c:showVal val="0"/>
          <c:showCatName val="0"/>
          <c:showSerName val="0"/>
          <c:showPercent val="0"/>
          <c:showBubbleSize val="0"/>
        </c:dLbls>
        <c:gapWidth val="90"/>
        <c:overlap val="100"/>
        <c:axId val="136243752"/>
        <c:axId val="136244144"/>
      </c:barChart>
      <c:catAx>
        <c:axId val="136243752"/>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cs-CZ"/>
          </a:p>
        </c:txPr>
        <c:crossAx val="136244144"/>
        <c:crosses val="autoZero"/>
        <c:auto val="1"/>
        <c:lblAlgn val="ctr"/>
        <c:lblOffset val="100"/>
        <c:noMultiLvlLbl val="0"/>
      </c:catAx>
      <c:valAx>
        <c:axId val="13624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cs-CZ"/>
          </a:p>
        </c:txPr>
        <c:crossAx val="136243752"/>
        <c:crosses val="max"/>
        <c:crossBetween val="between"/>
      </c:valAx>
      <c:spPr>
        <a:solidFill>
          <a:schemeClr val="bg1">
            <a:lumMod val="95000"/>
          </a:schemeClr>
        </a:solid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cs-CZ"/>
        </a:p>
      </c:txPr>
    </c:legend>
    <c:plotVisOnly val="1"/>
    <c:dispBlanksAs val="gap"/>
    <c:showDLblsOverMax val="0"/>
  </c:chart>
  <c:spPr>
    <a:noFill/>
    <a:ln>
      <a:noFill/>
    </a:ln>
    <a:effectLst/>
  </c:spPr>
  <c:txPr>
    <a:bodyPr/>
    <a:lstStyle/>
    <a:p>
      <a:pPr>
        <a:defRPr>
          <a:latin typeface="+mn-lt"/>
          <a:cs typeface="Times New Roman" panose="02020603050405020304" pitchFamily="18" charset="0"/>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39058028408548"/>
          <c:y val="2.9296398588500715E-2"/>
          <c:w val="0.49835539549121488"/>
          <c:h val="0.86636971805858665"/>
        </c:manualLayout>
      </c:layout>
      <c:barChart>
        <c:barDir val="bar"/>
        <c:grouping val="clustered"/>
        <c:varyColors val="0"/>
        <c:ser>
          <c:idx val="0"/>
          <c:order val="0"/>
          <c:tx>
            <c:strRef>
              <c:f>List1!$B$1</c:f>
              <c:strCache>
                <c:ptCount val="1"/>
                <c:pt idx="0">
                  <c:v>Řada 1</c:v>
                </c:pt>
              </c:strCache>
            </c:strRef>
          </c:tx>
          <c:spPr>
            <a:solidFill>
              <a:srgbClr val="0073CF"/>
            </a:solidFill>
            <a:ln>
              <a:noFill/>
            </a:ln>
            <a:effectLst/>
            <a:scene3d>
              <a:camera prst="orthographicFront"/>
              <a:lightRig rig="threePt" dir="t"/>
            </a:scene3d>
            <a:sp3d/>
          </c:spPr>
          <c:invertIfNegative val="0"/>
          <c:cat>
            <c:strRef>
              <c:f>List1!$A$2:$A$9</c:f>
              <c:strCache>
                <c:ptCount val="8"/>
                <c:pt idx="0">
                  <c:v>Výuka v multikulturním nebo vícejazyčném prostředí</c:v>
                </c:pt>
                <c:pt idx="1">
                  <c:v>Podpora rozvoje gramotností a klíčových kompetencí</c:v>
                </c:pt>
                <c:pt idx="2">
                  <c:v>Chování žáků a vedení třídy</c:v>
                </c:pt>
                <c:pt idx="3">
                  <c:v>Inkluzivní vzdělávání</c:v>
                </c:pt>
                <c:pt idx="4">
                  <c:v>Prevence a projevy rizikového chování žáků</c:v>
                </c:pt>
                <c:pt idx="5">
                  <c:v>Vzdělávání žáků se speciálními vzdělávacími potřebami</c:v>
                </c:pt>
                <c:pt idx="6">
                  <c:v>Vědomosti a znalosti v předmětech, které vyučuji</c:v>
                </c:pt>
                <c:pt idx="7">
                  <c:v>Metody a formy výuky</c:v>
                </c:pt>
              </c:strCache>
            </c:strRef>
          </c:cat>
          <c:val>
            <c:numRef>
              <c:f>List1!$B$2:$B$9</c:f>
              <c:numCache>
                <c:formatCode>0.0</c:formatCode>
                <c:ptCount val="8"/>
                <c:pt idx="0">
                  <c:v>3.7793998377939988</c:v>
                </c:pt>
                <c:pt idx="1">
                  <c:v>21.784266017842661</c:v>
                </c:pt>
                <c:pt idx="2">
                  <c:v>26.569343065693431</c:v>
                </c:pt>
                <c:pt idx="3">
                  <c:v>27.915652879156529</c:v>
                </c:pt>
                <c:pt idx="4">
                  <c:v>30.527169505271694</c:v>
                </c:pt>
                <c:pt idx="5">
                  <c:v>33.868613138686129</c:v>
                </c:pt>
                <c:pt idx="6">
                  <c:v>54.33901054339011</c:v>
                </c:pt>
                <c:pt idx="7">
                  <c:v>58.102189781021899</c:v>
                </c:pt>
              </c:numCache>
            </c:numRef>
          </c:val>
          <c:extLst xmlns:c16r2="http://schemas.microsoft.com/office/drawing/2015/06/chart">
            <c:ext xmlns:c16="http://schemas.microsoft.com/office/drawing/2014/chart" uri="{C3380CC4-5D6E-409C-BE32-E72D297353CC}">
              <c16:uniqueId val="{00000000-EB3A-45B5-B65A-03F4AD450C52}"/>
            </c:ext>
          </c:extLst>
        </c:ser>
        <c:dLbls>
          <c:showLegendKey val="0"/>
          <c:showVal val="0"/>
          <c:showCatName val="0"/>
          <c:showSerName val="0"/>
          <c:showPercent val="0"/>
          <c:showBubbleSize val="0"/>
        </c:dLbls>
        <c:gapWidth val="70"/>
        <c:axId val="217688736"/>
        <c:axId val="217689128"/>
      </c:barChart>
      <c:catAx>
        <c:axId val="217688736"/>
        <c:scaling>
          <c:orientation val="minMax"/>
        </c:scaling>
        <c:delete val="0"/>
        <c:axPos val="l"/>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vert="horz"/>
          <a:lstStyle/>
          <a:p>
            <a:pPr>
              <a:defRPr sz="1400">
                <a:latin typeface="Segoe UI" panose="020B0502040204020203" pitchFamily="34" charset="0"/>
                <a:cs typeface="Segoe UI" panose="020B0502040204020203" pitchFamily="34" charset="0"/>
              </a:defRPr>
            </a:pPr>
            <a:endParaRPr lang="cs-CZ"/>
          </a:p>
        </c:txPr>
        <c:crossAx val="217689128"/>
        <c:crosses val="autoZero"/>
        <c:auto val="1"/>
        <c:lblAlgn val="ctr"/>
        <c:lblOffset val="100"/>
        <c:noMultiLvlLbl val="0"/>
      </c:catAx>
      <c:valAx>
        <c:axId val="217689128"/>
        <c:scaling>
          <c:orientation val="minMax"/>
        </c:scaling>
        <c:delete val="0"/>
        <c:axPos val="b"/>
        <c:majorGridlines>
          <c:spPr>
            <a:ln w="9525" cap="flat" cmpd="sng" algn="ctr">
              <a:solidFill>
                <a:schemeClr val="tx1">
                  <a:lumMod val="15000"/>
                  <a:lumOff val="85000"/>
                </a:schemeClr>
              </a:solidFill>
              <a:round/>
            </a:ln>
            <a:effectLst/>
          </c:spPr>
        </c:majorGridlines>
        <c:numFmt formatCode="0&quot; %&quot;" sourceLinked="0"/>
        <c:majorTickMark val="none"/>
        <c:minorTickMark val="none"/>
        <c:tickLblPos val="nextTo"/>
        <c:spPr>
          <a:noFill/>
          <a:ln>
            <a:noFill/>
          </a:ln>
          <a:effectLst/>
        </c:spPr>
        <c:txPr>
          <a:bodyPr rot="-60000000" vert="horz"/>
          <a:lstStyle/>
          <a:p>
            <a:pPr>
              <a:defRPr sz="1400">
                <a:latin typeface="Segoe UI" panose="020B0502040204020203" pitchFamily="34" charset="0"/>
                <a:cs typeface="Segoe UI" panose="020B0502040204020203" pitchFamily="34" charset="0"/>
              </a:defRPr>
            </a:pPr>
            <a:endParaRPr lang="cs-CZ"/>
          </a:p>
        </c:txPr>
        <c:crossAx val="217688736"/>
        <c:crosses val="autoZero"/>
        <c:crossBetween val="between"/>
      </c:valAx>
      <c:spPr>
        <a:solidFill>
          <a:sysClr val="window" lastClr="FFFFFF">
            <a:lumMod val="95000"/>
          </a:sysClr>
        </a:solidFill>
        <a:ln>
          <a:noFill/>
        </a:ln>
        <a:effectLst/>
      </c:spPr>
    </c:plotArea>
    <c:plotVisOnly val="1"/>
    <c:dispBlanksAs val="gap"/>
    <c:showDLblsOverMax val="0"/>
  </c:chart>
  <c:spPr>
    <a:noFill/>
    <a:ln>
      <a:noFill/>
    </a:ln>
    <a:effectLst/>
  </c:spPr>
  <c:txPr>
    <a:bodyPr/>
    <a:lstStyle/>
    <a:p>
      <a:pPr>
        <a:defRPr sz="1800">
          <a:latin typeface="+mn-lt"/>
          <a:cs typeface="Times New Roman" panose="02020603050405020304" pitchFamily="18" charset="0"/>
        </a:defRPr>
      </a:pPr>
      <a:endParaRPr lang="cs-CZ"/>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Nevyskytla se</c:v>
                </c:pt>
              </c:strCache>
            </c:strRef>
          </c:tx>
          <c:spPr>
            <a:solidFill>
              <a:schemeClr val="bg2"/>
            </a:solidFill>
            <a:ln>
              <a:noFill/>
            </a:ln>
            <a:effectLst/>
            <a:scene3d>
              <a:camera prst="orthographicFront"/>
              <a:lightRig rig="threePt" dir="t"/>
            </a:scene3d>
            <a:sp3d/>
          </c:spPr>
          <c:invertIfNegative val="0"/>
          <c:cat>
            <c:strRef>
              <c:f>List1!$A$2:$A$6</c:f>
              <c:strCache>
                <c:ptCount val="5"/>
                <c:pt idx="0">
                  <c:v>Mateřské školy</c:v>
                </c:pt>
                <c:pt idx="1">
                  <c:v>1. stupeň základních škol</c:v>
                </c:pt>
                <c:pt idx="2">
                  <c:v>2. stupeň základních škol</c:v>
                </c:pt>
                <c:pt idx="3">
                  <c:v>Střední školy (G i SOV)</c:v>
                </c:pt>
                <c:pt idx="4">
                  <c:v>Vyšší odborné školy</c:v>
                </c:pt>
              </c:strCache>
            </c:strRef>
          </c:cat>
          <c:val>
            <c:numRef>
              <c:f>List1!$B$2:$B$6</c:f>
              <c:numCache>
                <c:formatCode>General</c:formatCode>
                <c:ptCount val="5"/>
                <c:pt idx="0">
                  <c:v>51.2</c:v>
                </c:pt>
                <c:pt idx="1">
                  <c:v>54</c:v>
                </c:pt>
                <c:pt idx="2">
                  <c:v>70.599999999999994</c:v>
                </c:pt>
                <c:pt idx="3">
                  <c:v>82.2</c:v>
                </c:pt>
                <c:pt idx="4">
                  <c:v>86.6</c:v>
                </c:pt>
              </c:numCache>
            </c:numRef>
          </c:val>
          <c:extLst xmlns:c16r2="http://schemas.microsoft.com/office/drawing/2015/06/chart">
            <c:ext xmlns:c16="http://schemas.microsoft.com/office/drawing/2014/chart" uri="{C3380CC4-5D6E-409C-BE32-E72D297353CC}">
              <c16:uniqueId val="{00000000-F596-48CA-999D-1B81CA211239}"/>
            </c:ext>
          </c:extLst>
        </c:ser>
        <c:ser>
          <c:idx val="1"/>
          <c:order val="1"/>
          <c:tx>
            <c:strRef>
              <c:f>List1!$C$1</c:f>
              <c:strCache>
                <c:ptCount val="1"/>
                <c:pt idx="0">
                  <c:v>Okrajově</c:v>
                </c:pt>
              </c:strCache>
            </c:strRef>
          </c:tx>
          <c:spPr>
            <a:solidFill>
              <a:schemeClr val="bg1">
                <a:lumMod val="75000"/>
              </a:schemeClr>
            </a:solidFill>
            <a:ln>
              <a:noFill/>
            </a:ln>
            <a:effectLst/>
            <a:scene3d>
              <a:camera prst="orthographicFront"/>
              <a:lightRig rig="threePt" dir="t"/>
            </a:scene3d>
            <a:sp3d/>
          </c:spPr>
          <c:invertIfNegative val="0"/>
          <c:cat>
            <c:strRef>
              <c:f>List1!$A$2:$A$6</c:f>
              <c:strCache>
                <c:ptCount val="5"/>
                <c:pt idx="0">
                  <c:v>Mateřské školy</c:v>
                </c:pt>
                <c:pt idx="1">
                  <c:v>1. stupeň základních škol</c:v>
                </c:pt>
                <c:pt idx="2">
                  <c:v>2. stupeň základních škol</c:v>
                </c:pt>
                <c:pt idx="3">
                  <c:v>Střední školy (G i SOV)</c:v>
                </c:pt>
                <c:pt idx="4">
                  <c:v>Vyšší odborné školy</c:v>
                </c:pt>
              </c:strCache>
            </c:strRef>
          </c:cat>
          <c:val>
            <c:numRef>
              <c:f>List1!$C$2:$C$6</c:f>
              <c:numCache>
                <c:formatCode>General</c:formatCode>
                <c:ptCount val="5"/>
                <c:pt idx="0">
                  <c:v>26.1</c:v>
                </c:pt>
                <c:pt idx="1">
                  <c:v>18.399999999999999</c:v>
                </c:pt>
                <c:pt idx="2">
                  <c:v>11</c:v>
                </c:pt>
                <c:pt idx="3">
                  <c:v>7.7</c:v>
                </c:pt>
                <c:pt idx="4">
                  <c:v>5.4</c:v>
                </c:pt>
              </c:numCache>
            </c:numRef>
          </c:val>
          <c:extLst xmlns:c16r2="http://schemas.microsoft.com/office/drawing/2015/06/chart">
            <c:ext xmlns:c16="http://schemas.microsoft.com/office/drawing/2014/chart" uri="{C3380CC4-5D6E-409C-BE32-E72D297353CC}">
              <c16:uniqueId val="{00000001-F596-48CA-999D-1B81CA211239}"/>
            </c:ext>
          </c:extLst>
        </c:ser>
        <c:ser>
          <c:idx val="2"/>
          <c:order val="2"/>
          <c:tx>
            <c:strRef>
              <c:f>List1!$D$1</c:f>
              <c:strCache>
                <c:ptCount val="1"/>
                <c:pt idx="0">
                  <c:v>Výrazný či dominantní výskyt</c:v>
                </c:pt>
              </c:strCache>
            </c:strRef>
          </c:tx>
          <c:spPr>
            <a:solidFill>
              <a:schemeClr val="tx2"/>
            </a:solidFill>
            <a:ln>
              <a:noFill/>
            </a:ln>
            <a:effectLst/>
            <a:scene3d>
              <a:camera prst="orthographicFront"/>
              <a:lightRig rig="threePt" dir="t"/>
            </a:scene3d>
            <a:sp3d/>
          </c:spPr>
          <c:invertIfNegative val="0"/>
          <c:cat>
            <c:strRef>
              <c:f>List1!$A$2:$A$6</c:f>
              <c:strCache>
                <c:ptCount val="5"/>
                <c:pt idx="0">
                  <c:v>Mateřské školy</c:v>
                </c:pt>
                <c:pt idx="1">
                  <c:v>1. stupeň základních škol</c:v>
                </c:pt>
                <c:pt idx="2">
                  <c:v>2. stupeň základních škol</c:v>
                </c:pt>
                <c:pt idx="3">
                  <c:v>Střední školy (G i SOV)</c:v>
                </c:pt>
                <c:pt idx="4">
                  <c:v>Vyšší odborné školy</c:v>
                </c:pt>
              </c:strCache>
            </c:strRef>
          </c:cat>
          <c:val>
            <c:numRef>
              <c:f>List1!$D$2:$D$6</c:f>
              <c:numCache>
                <c:formatCode>General</c:formatCode>
                <c:ptCount val="5"/>
                <c:pt idx="0">
                  <c:v>22.7</c:v>
                </c:pt>
                <c:pt idx="1">
                  <c:v>27.6</c:v>
                </c:pt>
                <c:pt idx="2">
                  <c:v>18.399999999999999</c:v>
                </c:pt>
                <c:pt idx="3">
                  <c:v>10.1</c:v>
                </c:pt>
                <c:pt idx="4">
                  <c:v>8</c:v>
                </c:pt>
              </c:numCache>
            </c:numRef>
          </c:val>
          <c:extLst xmlns:c16r2="http://schemas.microsoft.com/office/drawing/2015/06/chart">
            <c:ext xmlns:c16="http://schemas.microsoft.com/office/drawing/2014/chart" uri="{C3380CC4-5D6E-409C-BE32-E72D297353CC}">
              <c16:uniqueId val="{00000002-F596-48CA-999D-1B81CA211239}"/>
            </c:ext>
          </c:extLst>
        </c:ser>
        <c:dLbls>
          <c:showLegendKey val="0"/>
          <c:showVal val="0"/>
          <c:showCatName val="0"/>
          <c:showSerName val="0"/>
          <c:showPercent val="0"/>
          <c:showBubbleSize val="0"/>
        </c:dLbls>
        <c:gapWidth val="150"/>
        <c:overlap val="100"/>
        <c:axId val="217687952"/>
        <c:axId val="217687560"/>
      </c:barChart>
      <c:catAx>
        <c:axId val="21768795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217687560"/>
        <c:crosses val="autoZero"/>
        <c:auto val="1"/>
        <c:lblAlgn val="ctr"/>
        <c:lblOffset val="100"/>
        <c:noMultiLvlLbl val="0"/>
      </c:catAx>
      <c:valAx>
        <c:axId val="2176875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17687952"/>
        <c:crosses val="autoZero"/>
        <c:crossBetween val="between"/>
      </c:valAx>
      <c:spPr>
        <a:solidFill>
          <a:schemeClr val="bg1">
            <a:lumMod val="95000"/>
          </a:schemeClr>
        </a:soli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r>
              <a:rPr lang="cs-CZ" sz="1800" b="0" dirty="0" smtClean="0"/>
              <a:t>Při hodnocení samostatné práce v tomto předmětu hodnotím svou práci nejprve sám, a pak ji zhodnotí učitel.</a:t>
            </a:r>
            <a:endParaRPr lang="cs-CZ" sz="1800" b="0" dirty="0"/>
          </a:p>
        </c:rich>
      </c:tx>
      <c:layout>
        <c:manualLayout>
          <c:xMode val="edge"/>
          <c:yMode val="edge"/>
          <c:x val="0.12314457473652961"/>
          <c:y val="4.7321429549920385E-2"/>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percentStacked"/>
        <c:varyColors val="0"/>
        <c:ser>
          <c:idx val="0"/>
          <c:order val="0"/>
          <c:tx>
            <c:strRef>
              <c:f>List1!$B$1</c:f>
              <c:strCache>
                <c:ptCount val="1"/>
                <c:pt idx="0">
                  <c:v>Téměř v každé hodině</c:v>
                </c:pt>
              </c:strCache>
            </c:strRef>
          </c:tx>
          <c:spPr>
            <a:solidFill>
              <a:schemeClr val="accent1"/>
            </a:solidFill>
            <a:ln>
              <a:noFill/>
            </a:ln>
            <a:effectLst/>
            <a:scene3d>
              <a:camera prst="orthographicFront"/>
              <a:lightRig rig="threePt" dir="t"/>
            </a:scene3d>
            <a:sp3d/>
          </c:spPr>
          <c:invertIfNegative val="0"/>
          <c:dPt>
            <c:idx val="1"/>
            <c:invertIfNegative val="0"/>
            <c:bubble3D val="0"/>
            <c:spPr>
              <a:pattFill prst="wdDnDiag">
                <a:fgClr>
                  <a:schemeClr val="accent1"/>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0-3F55-4CA2-A2DD-83DB113F2C05}"/>
              </c:ext>
            </c:extLst>
          </c:dPt>
          <c:dPt>
            <c:idx val="3"/>
            <c:invertIfNegative val="0"/>
            <c:bubble3D val="0"/>
            <c:spPr>
              <a:pattFill prst="wdDnDiag">
                <a:fgClr>
                  <a:schemeClr val="accent1"/>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3-AAC2-4212-A25E-3324B80E6405}"/>
              </c:ext>
            </c:extLst>
          </c:dPt>
          <c:dPt>
            <c:idx val="5"/>
            <c:invertIfNegative val="0"/>
            <c:bubble3D val="0"/>
            <c:spPr>
              <a:pattFill prst="wdDnDiag">
                <a:fgClr>
                  <a:schemeClr val="accent1"/>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5-AAC2-4212-A25E-3324B80E6405}"/>
              </c:ext>
            </c:extLst>
          </c:dPt>
          <c:cat>
            <c:strRef>
              <c:f>List1!$A$2:$A$7</c:f>
              <c:strCache>
                <c:ptCount val="6"/>
                <c:pt idx="0">
                  <c:v>MAT-5</c:v>
                </c:pt>
                <c:pt idx="1">
                  <c:v>MAT-9</c:v>
                </c:pt>
                <c:pt idx="2">
                  <c:v>ČJ-5</c:v>
                </c:pt>
                <c:pt idx="3">
                  <c:v>ČJ-9</c:v>
                </c:pt>
                <c:pt idx="4">
                  <c:v>AJ-5</c:v>
                </c:pt>
                <c:pt idx="5">
                  <c:v>AJ-9</c:v>
                </c:pt>
              </c:strCache>
            </c:strRef>
          </c:cat>
          <c:val>
            <c:numRef>
              <c:f>List1!$B$2:$B$7</c:f>
              <c:numCache>
                <c:formatCode>General</c:formatCode>
                <c:ptCount val="6"/>
                <c:pt idx="0">
                  <c:v>24.3</c:v>
                </c:pt>
                <c:pt idx="1">
                  <c:v>9.9</c:v>
                </c:pt>
                <c:pt idx="2">
                  <c:v>26.2</c:v>
                </c:pt>
                <c:pt idx="3">
                  <c:v>9.3000000000000007</c:v>
                </c:pt>
                <c:pt idx="4">
                  <c:v>23.4</c:v>
                </c:pt>
                <c:pt idx="5">
                  <c:v>9.9</c:v>
                </c:pt>
              </c:numCache>
            </c:numRef>
          </c:val>
          <c:extLst xmlns:c16r2="http://schemas.microsoft.com/office/drawing/2015/06/chart">
            <c:ext xmlns:c16="http://schemas.microsoft.com/office/drawing/2014/chart" uri="{C3380CC4-5D6E-409C-BE32-E72D297353CC}">
              <c16:uniqueId val="{00000000-BFD2-4EC4-A562-224561C9ED34}"/>
            </c:ext>
          </c:extLst>
        </c:ser>
        <c:ser>
          <c:idx val="1"/>
          <c:order val="1"/>
          <c:tx>
            <c:strRef>
              <c:f>List1!$C$1</c:f>
              <c:strCache>
                <c:ptCount val="1"/>
                <c:pt idx="0">
                  <c:v>Několikrát za měsíc</c:v>
                </c:pt>
              </c:strCache>
            </c:strRef>
          </c:tx>
          <c:spPr>
            <a:solidFill>
              <a:schemeClr val="accent6"/>
            </a:solidFill>
            <a:ln>
              <a:noFill/>
            </a:ln>
            <a:effectLst/>
            <a:scene3d>
              <a:camera prst="orthographicFront"/>
              <a:lightRig rig="threePt" dir="t"/>
            </a:scene3d>
            <a:sp3d/>
          </c:spPr>
          <c:invertIfNegative val="0"/>
          <c:dPt>
            <c:idx val="1"/>
            <c:invertIfNegative val="0"/>
            <c:bubble3D val="0"/>
            <c:spPr>
              <a:pattFill prst="wdDnDiag">
                <a:fgClr>
                  <a:schemeClr val="accent6"/>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3-3F55-4CA2-A2DD-83DB113F2C05}"/>
              </c:ext>
            </c:extLst>
          </c:dPt>
          <c:dPt>
            <c:idx val="3"/>
            <c:invertIfNegative val="0"/>
            <c:bubble3D val="0"/>
            <c:spPr>
              <a:pattFill prst="wdDnDiag">
                <a:fgClr>
                  <a:schemeClr val="accent6"/>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9-AAC2-4212-A25E-3324B80E6405}"/>
              </c:ext>
            </c:extLst>
          </c:dPt>
          <c:dPt>
            <c:idx val="5"/>
            <c:invertIfNegative val="0"/>
            <c:bubble3D val="0"/>
            <c:spPr>
              <a:pattFill prst="wdDnDiag">
                <a:fgClr>
                  <a:schemeClr val="accent6"/>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B-AAC2-4212-A25E-3324B80E6405}"/>
              </c:ext>
            </c:extLst>
          </c:dPt>
          <c:cat>
            <c:strRef>
              <c:f>List1!$A$2:$A$7</c:f>
              <c:strCache>
                <c:ptCount val="6"/>
                <c:pt idx="0">
                  <c:v>MAT-5</c:v>
                </c:pt>
                <c:pt idx="1">
                  <c:v>MAT-9</c:v>
                </c:pt>
                <c:pt idx="2">
                  <c:v>ČJ-5</c:v>
                </c:pt>
                <c:pt idx="3">
                  <c:v>ČJ-9</c:v>
                </c:pt>
                <c:pt idx="4">
                  <c:v>AJ-5</c:v>
                </c:pt>
                <c:pt idx="5">
                  <c:v>AJ-9</c:v>
                </c:pt>
              </c:strCache>
            </c:strRef>
          </c:cat>
          <c:val>
            <c:numRef>
              <c:f>List1!$C$2:$C$7</c:f>
              <c:numCache>
                <c:formatCode>General</c:formatCode>
                <c:ptCount val="6"/>
                <c:pt idx="0">
                  <c:v>20.3</c:v>
                </c:pt>
                <c:pt idx="1">
                  <c:v>15.2</c:v>
                </c:pt>
                <c:pt idx="2">
                  <c:v>22.2</c:v>
                </c:pt>
                <c:pt idx="3">
                  <c:v>17.5</c:v>
                </c:pt>
                <c:pt idx="4">
                  <c:v>20.9</c:v>
                </c:pt>
                <c:pt idx="5">
                  <c:v>16.7</c:v>
                </c:pt>
              </c:numCache>
            </c:numRef>
          </c:val>
          <c:extLst xmlns:c16r2="http://schemas.microsoft.com/office/drawing/2015/06/chart">
            <c:ext xmlns:c16="http://schemas.microsoft.com/office/drawing/2014/chart" uri="{C3380CC4-5D6E-409C-BE32-E72D297353CC}">
              <c16:uniqueId val="{00000001-BFD2-4EC4-A562-224561C9ED34}"/>
            </c:ext>
          </c:extLst>
        </c:ser>
        <c:ser>
          <c:idx val="2"/>
          <c:order val="2"/>
          <c:tx>
            <c:strRef>
              <c:f>List1!$D$1</c:f>
              <c:strCache>
                <c:ptCount val="1"/>
                <c:pt idx="0">
                  <c:v>Přibližně jednou za měsíc</c:v>
                </c:pt>
              </c:strCache>
            </c:strRef>
          </c:tx>
          <c:spPr>
            <a:solidFill>
              <a:schemeClr val="accent3"/>
            </a:solidFill>
            <a:ln>
              <a:noFill/>
            </a:ln>
            <a:effectLst/>
            <a:scene3d>
              <a:camera prst="orthographicFront"/>
              <a:lightRig rig="threePt" dir="t"/>
            </a:scene3d>
            <a:sp3d/>
          </c:spPr>
          <c:invertIfNegative val="0"/>
          <c:dPt>
            <c:idx val="1"/>
            <c:invertIfNegative val="0"/>
            <c:bubble3D val="0"/>
            <c:spPr>
              <a:pattFill prst="wdDnDiag">
                <a:fgClr>
                  <a:schemeClr val="accent3"/>
                </a:fgClr>
                <a:bgClr>
                  <a:schemeClr val="bg1"/>
                </a:bgClr>
              </a:pattFill>
              <a:ln>
                <a:solidFill>
                  <a:schemeClr val="bg1">
                    <a:lumMod val="85000"/>
                  </a:schemeClr>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6-3F55-4CA2-A2DD-83DB113F2C05}"/>
              </c:ext>
            </c:extLst>
          </c:dPt>
          <c:dPt>
            <c:idx val="3"/>
            <c:invertIfNegative val="0"/>
            <c:bubble3D val="0"/>
            <c:spPr>
              <a:pattFill prst="wdDnDiag">
                <a:fgClr>
                  <a:schemeClr val="accent3"/>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F-AAC2-4212-A25E-3324B80E6405}"/>
              </c:ext>
            </c:extLst>
          </c:dPt>
          <c:dPt>
            <c:idx val="5"/>
            <c:invertIfNegative val="0"/>
            <c:bubble3D val="0"/>
            <c:spPr>
              <a:pattFill prst="wdDnDiag">
                <a:fgClr>
                  <a:schemeClr val="accent3"/>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1-AAC2-4212-A25E-3324B80E6405}"/>
              </c:ext>
            </c:extLst>
          </c:dPt>
          <c:cat>
            <c:strRef>
              <c:f>List1!$A$2:$A$7</c:f>
              <c:strCache>
                <c:ptCount val="6"/>
                <c:pt idx="0">
                  <c:v>MAT-5</c:v>
                </c:pt>
                <c:pt idx="1">
                  <c:v>MAT-9</c:v>
                </c:pt>
                <c:pt idx="2">
                  <c:v>ČJ-5</c:v>
                </c:pt>
                <c:pt idx="3">
                  <c:v>ČJ-9</c:v>
                </c:pt>
                <c:pt idx="4">
                  <c:v>AJ-5</c:v>
                </c:pt>
                <c:pt idx="5">
                  <c:v>AJ-9</c:v>
                </c:pt>
              </c:strCache>
            </c:strRef>
          </c:cat>
          <c:val>
            <c:numRef>
              <c:f>List1!$D$2:$D$7</c:f>
              <c:numCache>
                <c:formatCode>General</c:formatCode>
                <c:ptCount val="6"/>
                <c:pt idx="0">
                  <c:v>17</c:v>
                </c:pt>
                <c:pt idx="1">
                  <c:v>18.899999999999999</c:v>
                </c:pt>
                <c:pt idx="2">
                  <c:v>15.7</c:v>
                </c:pt>
                <c:pt idx="3">
                  <c:v>21.2</c:v>
                </c:pt>
                <c:pt idx="4">
                  <c:v>16.399999999999999</c:v>
                </c:pt>
                <c:pt idx="5">
                  <c:v>20.3</c:v>
                </c:pt>
              </c:numCache>
            </c:numRef>
          </c:val>
          <c:extLst xmlns:c16r2="http://schemas.microsoft.com/office/drawing/2015/06/chart">
            <c:ext xmlns:c16="http://schemas.microsoft.com/office/drawing/2014/chart" uri="{C3380CC4-5D6E-409C-BE32-E72D297353CC}">
              <c16:uniqueId val="{00000002-BFD2-4EC4-A562-224561C9ED34}"/>
            </c:ext>
          </c:extLst>
        </c:ser>
        <c:ser>
          <c:idx val="3"/>
          <c:order val="3"/>
          <c:tx>
            <c:strRef>
              <c:f>List1!$E$1</c:f>
              <c:strCache>
                <c:ptCount val="1"/>
                <c:pt idx="0">
                  <c:v>Téměř nikdy</c:v>
                </c:pt>
              </c:strCache>
            </c:strRef>
          </c:tx>
          <c:spPr>
            <a:solidFill>
              <a:schemeClr val="accent4"/>
            </a:solidFill>
            <a:ln>
              <a:noFill/>
            </a:ln>
            <a:effectLst/>
            <a:scene3d>
              <a:camera prst="orthographicFront"/>
              <a:lightRig rig="threePt" dir="t"/>
            </a:scene3d>
            <a:sp3d/>
          </c:spPr>
          <c:invertIfNegative val="0"/>
          <c:dPt>
            <c:idx val="1"/>
            <c:invertIfNegative val="0"/>
            <c:bubble3D val="0"/>
            <c:spPr>
              <a:pattFill prst="wdDnDiag">
                <a:fgClr>
                  <a:schemeClr val="accent4"/>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A-3F55-4CA2-A2DD-83DB113F2C05}"/>
              </c:ext>
            </c:extLst>
          </c:dPt>
          <c:dPt>
            <c:idx val="3"/>
            <c:invertIfNegative val="0"/>
            <c:bubble3D val="0"/>
            <c:spPr>
              <a:pattFill prst="wdDnDiag">
                <a:fgClr>
                  <a:schemeClr val="accent4"/>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5-AAC2-4212-A25E-3324B80E6405}"/>
              </c:ext>
            </c:extLst>
          </c:dPt>
          <c:dPt>
            <c:idx val="5"/>
            <c:invertIfNegative val="0"/>
            <c:bubble3D val="0"/>
            <c:spPr>
              <a:pattFill prst="wdDnDiag">
                <a:fgClr>
                  <a:schemeClr val="accent4"/>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7-AAC2-4212-A25E-3324B80E6405}"/>
              </c:ext>
            </c:extLst>
          </c:dPt>
          <c:cat>
            <c:strRef>
              <c:f>List1!$A$2:$A$7</c:f>
              <c:strCache>
                <c:ptCount val="6"/>
                <c:pt idx="0">
                  <c:v>MAT-5</c:v>
                </c:pt>
                <c:pt idx="1">
                  <c:v>MAT-9</c:v>
                </c:pt>
                <c:pt idx="2">
                  <c:v>ČJ-5</c:v>
                </c:pt>
                <c:pt idx="3">
                  <c:v>ČJ-9</c:v>
                </c:pt>
                <c:pt idx="4">
                  <c:v>AJ-5</c:v>
                </c:pt>
                <c:pt idx="5">
                  <c:v>AJ-9</c:v>
                </c:pt>
              </c:strCache>
            </c:strRef>
          </c:cat>
          <c:val>
            <c:numRef>
              <c:f>List1!$E$2:$E$7</c:f>
              <c:numCache>
                <c:formatCode>General</c:formatCode>
                <c:ptCount val="6"/>
                <c:pt idx="0">
                  <c:v>21.9</c:v>
                </c:pt>
                <c:pt idx="1">
                  <c:v>29.8</c:v>
                </c:pt>
                <c:pt idx="2">
                  <c:v>21.1</c:v>
                </c:pt>
                <c:pt idx="3">
                  <c:v>30.7</c:v>
                </c:pt>
                <c:pt idx="4">
                  <c:v>21.5</c:v>
                </c:pt>
                <c:pt idx="5">
                  <c:v>30.2</c:v>
                </c:pt>
              </c:numCache>
            </c:numRef>
          </c:val>
          <c:extLst xmlns:c16r2="http://schemas.microsoft.com/office/drawing/2015/06/chart">
            <c:ext xmlns:c16="http://schemas.microsoft.com/office/drawing/2014/chart" uri="{C3380CC4-5D6E-409C-BE32-E72D297353CC}">
              <c16:uniqueId val="{00000003-BFD2-4EC4-A562-224561C9ED34}"/>
            </c:ext>
          </c:extLst>
        </c:ser>
        <c:ser>
          <c:idx val="4"/>
          <c:order val="4"/>
          <c:tx>
            <c:strRef>
              <c:f>List1!$F$1</c:f>
              <c:strCache>
                <c:ptCount val="1"/>
                <c:pt idx="0">
                  <c:v>vůbec</c:v>
                </c:pt>
              </c:strCache>
            </c:strRef>
          </c:tx>
          <c:spPr>
            <a:solidFill>
              <a:schemeClr val="bg2"/>
            </a:solidFill>
            <a:ln>
              <a:noFill/>
            </a:ln>
            <a:effectLst/>
            <a:scene3d>
              <a:camera prst="orthographicFront"/>
              <a:lightRig rig="threePt" dir="t"/>
            </a:scene3d>
            <a:sp3d/>
          </c:spPr>
          <c:invertIfNegative val="0"/>
          <c:dPt>
            <c:idx val="1"/>
            <c:invertIfNegative val="0"/>
            <c:bubble3D val="0"/>
            <c:spPr>
              <a:pattFill prst="wdDnDiag">
                <a:fgClr>
                  <a:schemeClr val="bg2"/>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D-3F55-4CA2-A2DD-83DB113F2C05}"/>
              </c:ext>
            </c:extLst>
          </c:dPt>
          <c:dPt>
            <c:idx val="3"/>
            <c:invertIfNegative val="0"/>
            <c:bubble3D val="0"/>
            <c:spPr>
              <a:pattFill prst="wdDnDiag">
                <a:fgClr>
                  <a:schemeClr val="bg2"/>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B-AAC2-4212-A25E-3324B80E6405}"/>
              </c:ext>
            </c:extLst>
          </c:dPt>
          <c:dPt>
            <c:idx val="5"/>
            <c:invertIfNegative val="0"/>
            <c:bubble3D val="0"/>
            <c:spPr>
              <a:pattFill prst="wdDnDiag">
                <a:fgClr>
                  <a:schemeClr val="bg2"/>
                </a:fgClr>
                <a:bgClr>
                  <a:schemeClr val="bg1"/>
                </a:bgClr>
              </a:pattFill>
              <a:ln>
                <a:no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D-AAC2-4212-A25E-3324B80E6405}"/>
              </c:ext>
            </c:extLst>
          </c:dPt>
          <c:cat>
            <c:strRef>
              <c:f>List1!$A$2:$A$7</c:f>
              <c:strCache>
                <c:ptCount val="6"/>
                <c:pt idx="0">
                  <c:v>MAT-5</c:v>
                </c:pt>
                <c:pt idx="1">
                  <c:v>MAT-9</c:v>
                </c:pt>
                <c:pt idx="2">
                  <c:v>ČJ-5</c:v>
                </c:pt>
                <c:pt idx="3">
                  <c:v>ČJ-9</c:v>
                </c:pt>
                <c:pt idx="4">
                  <c:v>AJ-5</c:v>
                </c:pt>
                <c:pt idx="5">
                  <c:v>AJ-9</c:v>
                </c:pt>
              </c:strCache>
            </c:strRef>
          </c:cat>
          <c:val>
            <c:numRef>
              <c:f>List1!$F$2:$F$7</c:f>
              <c:numCache>
                <c:formatCode>0.0</c:formatCode>
                <c:ptCount val="6"/>
                <c:pt idx="0">
                  <c:v>16.5</c:v>
                </c:pt>
                <c:pt idx="1">
                  <c:v>26.2</c:v>
                </c:pt>
                <c:pt idx="2">
                  <c:v>14.9</c:v>
                </c:pt>
                <c:pt idx="3">
                  <c:v>21.3</c:v>
                </c:pt>
                <c:pt idx="4">
                  <c:v>17.8</c:v>
                </c:pt>
                <c:pt idx="5">
                  <c:v>22.9</c:v>
                </c:pt>
              </c:numCache>
            </c:numRef>
          </c:val>
          <c:extLst xmlns:c16r2="http://schemas.microsoft.com/office/drawing/2015/06/chart">
            <c:ext xmlns:c16="http://schemas.microsoft.com/office/drawing/2014/chart" uri="{C3380CC4-5D6E-409C-BE32-E72D297353CC}">
              <c16:uniqueId val="{00000004-BFD2-4EC4-A562-224561C9ED34}"/>
            </c:ext>
          </c:extLst>
        </c:ser>
        <c:dLbls>
          <c:showLegendKey val="0"/>
          <c:showVal val="0"/>
          <c:showCatName val="0"/>
          <c:showSerName val="0"/>
          <c:showPercent val="0"/>
          <c:showBubbleSize val="0"/>
        </c:dLbls>
        <c:gapWidth val="50"/>
        <c:overlap val="100"/>
        <c:axId val="215073256"/>
        <c:axId val="215252248"/>
      </c:barChart>
      <c:catAx>
        <c:axId val="21507325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15252248"/>
        <c:crosses val="autoZero"/>
        <c:auto val="1"/>
        <c:lblAlgn val="ctr"/>
        <c:lblOffset val="100"/>
        <c:noMultiLvlLbl val="0"/>
      </c:catAx>
      <c:valAx>
        <c:axId val="215252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15073256"/>
        <c:crosses val="autoZero"/>
        <c:crossBetween val="between"/>
      </c:valAx>
      <c:spPr>
        <a:solidFill>
          <a:schemeClr val="bg1">
            <a:lumMod val="95000"/>
          </a:schemeClr>
        </a:solidFill>
        <a:ln>
          <a:noFill/>
        </a:ln>
        <a:effectLst/>
        <a:scene3d>
          <a:camera prst="orthographicFront"/>
          <a:lightRig rig="threePt" dir="t"/>
        </a:scene3d>
        <a:sp3d/>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C9CEF-FA4D-4D8C-BCF4-D04E4614BA2C}"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cs-CZ"/>
        </a:p>
      </dgm:t>
    </dgm:pt>
    <dgm:pt modelId="{BC4AFB95-B809-4968-88CB-10D7932F723A}">
      <dgm:prSet>
        <dgm:style>
          <a:lnRef idx="1">
            <a:schemeClr val="accent2"/>
          </a:lnRef>
          <a:fillRef idx="3">
            <a:schemeClr val="accent2"/>
          </a:fillRef>
          <a:effectRef idx="2">
            <a:schemeClr val="accent2"/>
          </a:effectRef>
          <a:fontRef idx="minor">
            <a:schemeClr val="lt1"/>
          </a:fontRef>
        </dgm:style>
      </dgm:prSet>
      <dgm:spPr>
        <a:ln/>
      </dgm:spPr>
      <dgm:t>
        <a:bodyPr/>
        <a:lstStyle/>
        <a:p>
          <a:pPr rtl="0"/>
          <a:r>
            <a:rPr lang="cs-CZ" dirty="0" smtClean="0"/>
            <a:t>Porovnávání přečteného textu s jinými texty</a:t>
          </a:r>
          <a:endParaRPr lang="cs-CZ" dirty="0"/>
        </a:p>
      </dgm:t>
    </dgm:pt>
    <dgm:pt modelId="{94D1C5CE-2086-4B15-9FFC-0222A5026D03}" type="parTrans" cxnId="{CBE96260-6023-4C8C-92A7-155F3903B3E7}">
      <dgm:prSet/>
      <dgm:spPr/>
      <dgm:t>
        <a:bodyPr/>
        <a:lstStyle/>
        <a:p>
          <a:endParaRPr lang="cs-CZ"/>
        </a:p>
      </dgm:t>
    </dgm:pt>
    <dgm:pt modelId="{DB1EF436-B280-4AB9-8906-141F1DDE374A}" type="sibTrans" cxnId="{CBE96260-6023-4C8C-92A7-155F3903B3E7}">
      <dgm:prSet/>
      <dgm:spPr/>
      <dgm:t>
        <a:bodyPr/>
        <a:lstStyle/>
        <a:p>
          <a:endParaRPr lang="cs-CZ"/>
        </a:p>
      </dgm:t>
    </dgm:pt>
    <dgm:pt modelId="{C126F0B6-3E09-4C1F-A774-276DF23BFC25}">
      <dgm:prSet>
        <dgm:style>
          <a:lnRef idx="3">
            <a:schemeClr val="lt1"/>
          </a:lnRef>
          <a:fillRef idx="1">
            <a:schemeClr val="accent3"/>
          </a:fillRef>
          <a:effectRef idx="1">
            <a:schemeClr val="accent3"/>
          </a:effectRef>
          <a:fontRef idx="minor">
            <a:schemeClr val="lt1"/>
          </a:fontRef>
        </dgm:style>
      </dgm:prSet>
      <dgm:spPr/>
      <dgm:t>
        <a:bodyPr/>
        <a:lstStyle/>
        <a:p>
          <a:pPr rtl="0"/>
          <a:r>
            <a:rPr lang="cs-CZ" dirty="0" smtClean="0"/>
            <a:t>Předvídání, odhadování děje</a:t>
          </a:r>
          <a:endParaRPr lang="cs-CZ" dirty="0"/>
        </a:p>
      </dgm:t>
    </dgm:pt>
    <dgm:pt modelId="{1640F383-D67A-429A-9C03-172367FAE605}" type="parTrans" cxnId="{C489E256-C6B4-4F23-88FF-BD10CE50F442}">
      <dgm:prSet/>
      <dgm:spPr/>
      <dgm:t>
        <a:bodyPr/>
        <a:lstStyle/>
        <a:p>
          <a:endParaRPr lang="cs-CZ"/>
        </a:p>
      </dgm:t>
    </dgm:pt>
    <dgm:pt modelId="{AD0B668A-9926-4FD4-9781-C7EC81884EB9}" type="sibTrans" cxnId="{C489E256-C6B4-4F23-88FF-BD10CE50F442}">
      <dgm:prSet/>
      <dgm:spPr/>
      <dgm:t>
        <a:bodyPr/>
        <a:lstStyle/>
        <a:p>
          <a:endParaRPr lang="cs-CZ"/>
        </a:p>
      </dgm:t>
    </dgm:pt>
    <dgm:pt modelId="{5FB08BE6-6C4E-468C-B8D5-8E08C5B216C7}">
      <dgm:prSet>
        <dgm:style>
          <a:lnRef idx="3">
            <a:schemeClr val="lt1"/>
          </a:lnRef>
          <a:fillRef idx="1">
            <a:schemeClr val="accent4"/>
          </a:fillRef>
          <a:effectRef idx="1">
            <a:schemeClr val="accent4"/>
          </a:effectRef>
          <a:fontRef idx="minor">
            <a:schemeClr val="lt1"/>
          </a:fontRef>
        </dgm:style>
      </dgm:prSet>
      <dgm:spPr/>
      <dgm:t>
        <a:bodyPr/>
        <a:lstStyle/>
        <a:p>
          <a:pPr rtl="0"/>
          <a:r>
            <a:rPr lang="cs-CZ" dirty="0" smtClean="0">
              <a:ln>
                <a:noFill/>
              </a:ln>
              <a:solidFill>
                <a:schemeClr val="tx1"/>
              </a:solidFill>
            </a:rPr>
            <a:t>Popsání stylu nebo uspořádání přečteného textu</a:t>
          </a:r>
          <a:endParaRPr lang="cs-CZ" dirty="0">
            <a:ln>
              <a:noFill/>
            </a:ln>
            <a:solidFill>
              <a:schemeClr val="tx1"/>
            </a:solidFill>
          </a:endParaRPr>
        </a:p>
      </dgm:t>
    </dgm:pt>
    <dgm:pt modelId="{17FC094A-ED47-42AB-A904-AFBD61879767}" type="parTrans" cxnId="{38EA1BA4-10E2-4A19-B9A8-6E515A3A5D8E}">
      <dgm:prSet/>
      <dgm:spPr/>
      <dgm:t>
        <a:bodyPr/>
        <a:lstStyle/>
        <a:p>
          <a:endParaRPr lang="cs-CZ"/>
        </a:p>
      </dgm:t>
    </dgm:pt>
    <dgm:pt modelId="{F7749341-341F-4F89-A55A-D6A94859E554}" type="sibTrans" cxnId="{38EA1BA4-10E2-4A19-B9A8-6E515A3A5D8E}">
      <dgm:prSet/>
      <dgm:spPr/>
      <dgm:t>
        <a:bodyPr/>
        <a:lstStyle/>
        <a:p>
          <a:endParaRPr lang="cs-CZ"/>
        </a:p>
      </dgm:t>
    </dgm:pt>
    <dgm:pt modelId="{BA5255B4-BB89-4100-94E8-939850BFA60F}">
      <dgm:prSet>
        <dgm:style>
          <a:lnRef idx="3">
            <a:schemeClr val="lt1"/>
          </a:lnRef>
          <a:fillRef idx="1">
            <a:schemeClr val="accent1"/>
          </a:fillRef>
          <a:effectRef idx="1">
            <a:schemeClr val="accent1"/>
          </a:effectRef>
          <a:fontRef idx="minor">
            <a:schemeClr val="lt1"/>
          </a:fontRef>
        </dgm:style>
      </dgm:prSet>
      <dgm:spPr/>
      <dgm:t>
        <a:bodyPr/>
        <a:lstStyle/>
        <a:p>
          <a:pPr rtl="0"/>
          <a:r>
            <a:rPr lang="cs-CZ" dirty="0" smtClean="0"/>
            <a:t>Určení postoje nebo záměru autora</a:t>
          </a:r>
          <a:endParaRPr lang="cs-CZ" dirty="0"/>
        </a:p>
      </dgm:t>
    </dgm:pt>
    <dgm:pt modelId="{2F890B05-1172-446F-9EBC-8E4154FD53B5}" type="parTrans" cxnId="{F3B21FB8-9E79-470F-A572-C9347A0E1126}">
      <dgm:prSet/>
      <dgm:spPr/>
      <dgm:t>
        <a:bodyPr/>
        <a:lstStyle/>
        <a:p>
          <a:endParaRPr lang="cs-CZ"/>
        </a:p>
      </dgm:t>
    </dgm:pt>
    <dgm:pt modelId="{C6BE56E4-0BA0-40A3-A038-B8D2AFF141BC}" type="sibTrans" cxnId="{F3B21FB8-9E79-470F-A572-C9347A0E1126}">
      <dgm:prSet/>
      <dgm:spPr/>
      <dgm:t>
        <a:bodyPr/>
        <a:lstStyle/>
        <a:p>
          <a:endParaRPr lang="cs-CZ"/>
        </a:p>
      </dgm:t>
    </dgm:pt>
    <dgm:pt modelId="{6211C3A8-0CDB-485B-B76F-BDDD09B029C2}" type="pres">
      <dgm:prSet presAssocID="{F82C9CEF-FA4D-4D8C-BCF4-D04E4614BA2C}" presName="diagram" presStyleCnt="0">
        <dgm:presLayoutVars>
          <dgm:dir/>
          <dgm:resizeHandles val="exact"/>
        </dgm:presLayoutVars>
      </dgm:prSet>
      <dgm:spPr/>
      <dgm:t>
        <a:bodyPr/>
        <a:lstStyle/>
        <a:p>
          <a:endParaRPr lang="cs-CZ"/>
        </a:p>
      </dgm:t>
    </dgm:pt>
    <dgm:pt modelId="{A1507B25-0EFB-4FB4-AE77-4A2BF790A8D6}" type="pres">
      <dgm:prSet presAssocID="{BC4AFB95-B809-4968-88CB-10D7932F723A}" presName="node" presStyleLbl="node1" presStyleIdx="0" presStyleCnt="4">
        <dgm:presLayoutVars>
          <dgm:bulletEnabled val="1"/>
        </dgm:presLayoutVars>
      </dgm:prSet>
      <dgm:spPr/>
      <dgm:t>
        <a:bodyPr/>
        <a:lstStyle/>
        <a:p>
          <a:endParaRPr lang="cs-CZ"/>
        </a:p>
      </dgm:t>
    </dgm:pt>
    <dgm:pt modelId="{5D0D5AFF-D2E3-4B31-8F35-1395EF37DD6B}" type="pres">
      <dgm:prSet presAssocID="{DB1EF436-B280-4AB9-8906-141F1DDE374A}" presName="sibTrans" presStyleCnt="0"/>
      <dgm:spPr/>
      <dgm:t>
        <a:bodyPr/>
        <a:lstStyle/>
        <a:p>
          <a:endParaRPr lang="cs-CZ"/>
        </a:p>
      </dgm:t>
    </dgm:pt>
    <dgm:pt modelId="{72937B7F-ADCC-47D2-8E6C-DD268EA96E91}" type="pres">
      <dgm:prSet presAssocID="{C126F0B6-3E09-4C1F-A774-276DF23BFC25}" presName="node" presStyleLbl="node1" presStyleIdx="1" presStyleCnt="4">
        <dgm:presLayoutVars>
          <dgm:bulletEnabled val="1"/>
        </dgm:presLayoutVars>
      </dgm:prSet>
      <dgm:spPr>
        <a:prstGeom prst="rect">
          <a:avLst/>
        </a:prstGeom>
      </dgm:spPr>
      <dgm:t>
        <a:bodyPr/>
        <a:lstStyle/>
        <a:p>
          <a:endParaRPr lang="cs-CZ"/>
        </a:p>
      </dgm:t>
    </dgm:pt>
    <dgm:pt modelId="{D6014133-DF35-4F9C-A7CB-99B4B6BD4222}" type="pres">
      <dgm:prSet presAssocID="{AD0B668A-9926-4FD4-9781-C7EC81884EB9}" presName="sibTrans" presStyleCnt="0"/>
      <dgm:spPr/>
      <dgm:t>
        <a:bodyPr/>
        <a:lstStyle/>
        <a:p>
          <a:endParaRPr lang="cs-CZ"/>
        </a:p>
      </dgm:t>
    </dgm:pt>
    <dgm:pt modelId="{11DF33E4-FBE9-4BB2-806D-68C34EC290E1}" type="pres">
      <dgm:prSet presAssocID="{5FB08BE6-6C4E-468C-B8D5-8E08C5B216C7}" presName="node" presStyleLbl="node1" presStyleIdx="2" presStyleCnt="4">
        <dgm:presLayoutVars>
          <dgm:bulletEnabled val="1"/>
        </dgm:presLayoutVars>
      </dgm:prSet>
      <dgm:spPr/>
      <dgm:t>
        <a:bodyPr/>
        <a:lstStyle/>
        <a:p>
          <a:endParaRPr lang="cs-CZ"/>
        </a:p>
      </dgm:t>
    </dgm:pt>
    <dgm:pt modelId="{F6E905C7-7024-4DA9-80BA-1A59F5BBEFD5}" type="pres">
      <dgm:prSet presAssocID="{F7749341-341F-4F89-A55A-D6A94859E554}" presName="sibTrans" presStyleCnt="0"/>
      <dgm:spPr/>
      <dgm:t>
        <a:bodyPr/>
        <a:lstStyle/>
        <a:p>
          <a:endParaRPr lang="cs-CZ"/>
        </a:p>
      </dgm:t>
    </dgm:pt>
    <dgm:pt modelId="{FB1F9135-A8D4-49D9-BBEF-8C4AA0737015}" type="pres">
      <dgm:prSet presAssocID="{BA5255B4-BB89-4100-94E8-939850BFA60F}" presName="node" presStyleLbl="node1" presStyleIdx="3" presStyleCnt="4">
        <dgm:presLayoutVars>
          <dgm:bulletEnabled val="1"/>
        </dgm:presLayoutVars>
      </dgm:prSet>
      <dgm:spPr/>
      <dgm:t>
        <a:bodyPr/>
        <a:lstStyle/>
        <a:p>
          <a:endParaRPr lang="cs-CZ"/>
        </a:p>
      </dgm:t>
    </dgm:pt>
  </dgm:ptLst>
  <dgm:cxnLst>
    <dgm:cxn modelId="{EE852FF2-9BB2-4834-871F-CBDAE2D10428}" type="presOf" srcId="{BC4AFB95-B809-4968-88CB-10D7932F723A}" destId="{A1507B25-0EFB-4FB4-AE77-4A2BF790A8D6}" srcOrd="0" destOrd="0" presId="urn:microsoft.com/office/officeart/2005/8/layout/default"/>
    <dgm:cxn modelId="{F3B21FB8-9E79-470F-A572-C9347A0E1126}" srcId="{F82C9CEF-FA4D-4D8C-BCF4-D04E4614BA2C}" destId="{BA5255B4-BB89-4100-94E8-939850BFA60F}" srcOrd="3" destOrd="0" parTransId="{2F890B05-1172-446F-9EBC-8E4154FD53B5}" sibTransId="{C6BE56E4-0BA0-40A3-A038-B8D2AFF141BC}"/>
    <dgm:cxn modelId="{5F4084B6-27ED-4E83-BCFA-01D3AB0F1364}" type="presOf" srcId="{F82C9CEF-FA4D-4D8C-BCF4-D04E4614BA2C}" destId="{6211C3A8-0CDB-485B-B76F-BDDD09B029C2}" srcOrd="0" destOrd="0" presId="urn:microsoft.com/office/officeart/2005/8/layout/default"/>
    <dgm:cxn modelId="{CBE96260-6023-4C8C-92A7-155F3903B3E7}" srcId="{F82C9CEF-FA4D-4D8C-BCF4-D04E4614BA2C}" destId="{BC4AFB95-B809-4968-88CB-10D7932F723A}" srcOrd="0" destOrd="0" parTransId="{94D1C5CE-2086-4B15-9FFC-0222A5026D03}" sibTransId="{DB1EF436-B280-4AB9-8906-141F1DDE374A}"/>
    <dgm:cxn modelId="{C489E256-C6B4-4F23-88FF-BD10CE50F442}" srcId="{F82C9CEF-FA4D-4D8C-BCF4-D04E4614BA2C}" destId="{C126F0B6-3E09-4C1F-A774-276DF23BFC25}" srcOrd="1" destOrd="0" parTransId="{1640F383-D67A-429A-9C03-172367FAE605}" sibTransId="{AD0B668A-9926-4FD4-9781-C7EC81884EB9}"/>
    <dgm:cxn modelId="{38EA1BA4-10E2-4A19-B9A8-6E515A3A5D8E}" srcId="{F82C9CEF-FA4D-4D8C-BCF4-D04E4614BA2C}" destId="{5FB08BE6-6C4E-468C-B8D5-8E08C5B216C7}" srcOrd="2" destOrd="0" parTransId="{17FC094A-ED47-42AB-A904-AFBD61879767}" sibTransId="{F7749341-341F-4F89-A55A-D6A94859E554}"/>
    <dgm:cxn modelId="{647BE53D-BA7E-41E9-84A7-0BD37B28D261}" type="presOf" srcId="{C126F0B6-3E09-4C1F-A774-276DF23BFC25}" destId="{72937B7F-ADCC-47D2-8E6C-DD268EA96E91}" srcOrd="0" destOrd="0" presId="urn:microsoft.com/office/officeart/2005/8/layout/default"/>
    <dgm:cxn modelId="{C1BD6C42-E81A-4D99-86FC-B1DB788943CA}" type="presOf" srcId="{BA5255B4-BB89-4100-94E8-939850BFA60F}" destId="{FB1F9135-A8D4-49D9-BBEF-8C4AA0737015}" srcOrd="0" destOrd="0" presId="urn:microsoft.com/office/officeart/2005/8/layout/default"/>
    <dgm:cxn modelId="{0F10B021-F435-4677-AD7F-8FDFD21D3F7B}" type="presOf" srcId="{5FB08BE6-6C4E-468C-B8D5-8E08C5B216C7}" destId="{11DF33E4-FBE9-4BB2-806D-68C34EC290E1}" srcOrd="0" destOrd="0" presId="urn:microsoft.com/office/officeart/2005/8/layout/default"/>
    <dgm:cxn modelId="{879A7460-1997-4B75-89A9-10031BDA68BA}" type="presParOf" srcId="{6211C3A8-0CDB-485B-B76F-BDDD09B029C2}" destId="{A1507B25-0EFB-4FB4-AE77-4A2BF790A8D6}" srcOrd="0" destOrd="0" presId="urn:microsoft.com/office/officeart/2005/8/layout/default"/>
    <dgm:cxn modelId="{057522A0-3FAF-4024-9247-0E636ABACDE5}" type="presParOf" srcId="{6211C3A8-0CDB-485B-B76F-BDDD09B029C2}" destId="{5D0D5AFF-D2E3-4B31-8F35-1395EF37DD6B}" srcOrd="1" destOrd="0" presId="urn:microsoft.com/office/officeart/2005/8/layout/default"/>
    <dgm:cxn modelId="{173DB6BC-3EBA-4877-A6C6-7D409543112A}" type="presParOf" srcId="{6211C3A8-0CDB-485B-B76F-BDDD09B029C2}" destId="{72937B7F-ADCC-47D2-8E6C-DD268EA96E91}" srcOrd="2" destOrd="0" presId="urn:microsoft.com/office/officeart/2005/8/layout/default"/>
    <dgm:cxn modelId="{738AB542-66DD-41FD-B6B0-B409A51078C7}" type="presParOf" srcId="{6211C3A8-0CDB-485B-B76F-BDDD09B029C2}" destId="{D6014133-DF35-4F9C-A7CB-99B4B6BD4222}" srcOrd="3" destOrd="0" presId="urn:microsoft.com/office/officeart/2005/8/layout/default"/>
    <dgm:cxn modelId="{A99EE243-6F99-41B0-9E1A-EE1855E4B344}" type="presParOf" srcId="{6211C3A8-0CDB-485B-B76F-BDDD09B029C2}" destId="{11DF33E4-FBE9-4BB2-806D-68C34EC290E1}" srcOrd="4" destOrd="0" presId="urn:microsoft.com/office/officeart/2005/8/layout/default"/>
    <dgm:cxn modelId="{63EAD09B-1E43-40A4-A66C-F94EC2369B4B}" type="presParOf" srcId="{6211C3A8-0CDB-485B-B76F-BDDD09B029C2}" destId="{F6E905C7-7024-4DA9-80BA-1A59F5BBEFD5}" srcOrd="5" destOrd="0" presId="urn:microsoft.com/office/officeart/2005/8/layout/default"/>
    <dgm:cxn modelId="{2678C615-CEA1-4252-B48A-EFCED65DDB4A}" type="presParOf" srcId="{6211C3A8-0CDB-485B-B76F-BDDD09B029C2}" destId="{FB1F9135-A8D4-49D9-BBEF-8C4AA073701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BA3F7-E89A-4BB0-A93F-ED2A8069826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2C19F423-A9A4-4A04-81E8-8FF4F8D58ED3}">
      <dgm:prSet custT="1"/>
      <dgm:spPr/>
      <dgm:t>
        <a:bodyPr/>
        <a:lstStyle/>
        <a:p>
          <a:pPr rtl="0"/>
          <a:r>
            <a:rPr lang="cs-CZ" sz="3600" dirty="0" smtClean="0"/>
            <a:t>Nižší míra diskuzí </a:t>
          </a:r>
          <a:br>
            <a:rPr lang="cs-CZ" sz="3600" dirty="0" smtClean="0"/>
          </a:br>
          <a:r>
            <a:rPr lang="cs-CZ" sz="3600" dirty="0" smtClean="0"/>
            <a:t>o metodách a formách práce oproti 1. stupni základních škol</a:t>
          </a:r>
          <a:endParaRPr lang="cs-CZ" sz="3600" dirty="0"/>
        </a:p>
      </dgm:t>
    </dgm:pt>
    <dgm:pt modelId="{C22D4554-9446-428C-864E-AEDABCEE3CE0}" type="parTrans" cxnId="{2CC488A2-A3F9-4F03-87E0-9CFB7EB36B19}">
      <dgm:prSet/>
      <dgm:spPr/>
      <dgm:t>
        <a:bodyPr/>
        <a:lstStyle/>
        <a:p>
          <a:endParaRPr lang="cs-CZ"/>
        </a:p>
      </dgm:t>
    </dgm:pt>
    <dgm:pt modelId="{2FA2CA7F-D5C2-45D1-8F76-F92F6BBDDF12}" type="sibTrans" cxnId="{2CC488A2-A3F9-4F03-87E0-9CFB7EB36B19}">
      <dgm:prSet/>
      <dgm:spPr/>
      <dgm:t>
        <a:bodyPr/>
        <a:lstStyle/>
        <a:p>
          <a:endParaRPr lang="cs-CZ"/>
        </a:p>
      </dgm:t>
    </dgm:pt>
    <dgm:pt modelId="{298B3BF8-EFDB-4D39-A5F1-7C00C00B2784}">
      <dgm:prSet custT="1"/>
      <dgm:spPr>
        <a:solidFill>
          <a:schemeClr val="accent4"/>
        </a:solidFill>
      </dgm:spPr>
      <dgm:t>
        <a:bodyPr/>
        <a:lstStyle/>
        <a:p>
          <a:pPr rtl="0"/>
          <a:r>
            <a:rPr lang="cs-CZ" sz="3600" dirty="0" smtClean="0">
              <a:solidFill>
                <a:schemeClr val="tx1"/>
              </a:solidFill>
            </a:rPr>
            <a:t>Rozdílné metody </a:t>
          </a:r>
          <a:br>
            <a:rPr lang="cs-CZ" sz="3600" dirty="0" smtClean="0">
              <a:solidFill>
                <a:schemeClr val="tx1"/>
              </a:solidFill>
            </a:rPr>
          </a:br>
          <a:r>
            <a:rPr lang="cs-CZ" sz="3600" dirty="0" smtClean="0">
              <a:solidFill>
                <a:schemeClr val="tx1"/>
              </a:solidFill>
            </a:rPr>
            <a:t>a formy práce</a:t>
          </a:r>
          <a:endParaRPr lang="cs-CZ" sz="3600" dirty="0">
            <a:solidFill>
              <a:schemeClr val="tx1"/>
            </a:solidFill>
          </a:endParaRPr>
        </a:p>
      </dgm:t>
    </dgm:pt>
    <dgm:pt modelId="{CDA36462-89F5-45DF-97C1-4A7078C1936E}" type="parTrans" cxnId="{1D05D3E9-ECE7-4915-96FE-6AD2F7A857AE}">
      <dgm:prSet/>
      <dgm:spPr/>
      <dgm:t>
        <a:bodyPr/>
        <a:lstStyle/>
        <a:p>
          <a:endParaRPr lang="cs-CZ"/>
        </a:p>
      </dgm:t>
    </dgm:pt>
    <dgm:pt modelId="{C7F9A14C-FC69-4253-A65F-CCE3F9B0673C}" type="sibTrans" cxnId="{1D05D3E9-ECE7-4915-96FE-6AD2F7A857AE}">
      <dgm:prSet/>
      <dgm:spPr/>
      <dgm:t>
        <a:bodyPr/>
        <a:lstStyle/>
        <a:p>
          <a:endParaRPr lang="cs-CZ"/>
        </a:p>
      </dgm:t>
    </dgm:pt>
    <dgm:pt modelId="{3FB7D919-FD97-4D53-B014-03F2E9FFFBD3}" type="pres">
      <dgm:prSet presAssocID="{AF5BA3F7-E89A-4BB0-A93F-ED2A8069826F}" presName="diagram" presStyleCnt="0">
        <dgm:presLayoutVars>
          <dgm:dir/>
          <dgm:resizeHandles val="exact"/>
        </dgm:presLayoutVars>
      </dgm:prSet>
      <dgm:spPr/>
      <dgm:t>
        <a:bodyPr/>
        <a:lstStyle/>
        <a:p>
          <a:endParaRPr lang="cs-CZ"/>
        </a:p>
      </dgm:t>
    </dgm:pt>
    <dgm:pt modelId="{A9F40F41-6AC8-4E8C-B036-DB38972F67D2}" type="pres">
      <dgm:prSet presAssocID="{2C19F423-A9A4-4A04-81E8-8FF4F8D58ED3}" presName="node" presStyleLbl="node1" presStyleIdx="0" presStyleCnt="2">
        <dgm:presLayoutVars>
          <dgm:bulletEnabled val="1"/>
        </dgm:presLayoutVars>
      </dgm:prSet>
      <dgm:spPr/>
      <dgm:t>
        <a:bodyPr/>
        <a:lstStyle/>
        <a:p>
          <a:endParaRPr lang="cs-CZ"/>
        </a:p>
      </dgm:t>
    </dgm:pt>
    <dgm:pt modelId="{4ABCD1EC-7929-4BE3-8F49-0444CBD6F2EE}" type="pres">
      <dgm:prSet presAssocID="{2FA2CA7F-D5C2-45D1-8F76-F92F6BBDDF12}" presName="sibTrans" presStyleCnt="0"/>
      <dgm:spPr>
        <a:scene3d>
          <a:camera prst="orthographicFront"/>
          <a:lightRig rig="threePt" dir="t"/>
        </a:scene3d>
        <a:sp3d>
          <a:bevelT/>
        </a:sp3d>
      </dgm:spPr>
    </dgm:pt>
    <dgm:pt modelId="{F8B4166A-AC89-430B-8D63-BAE7091608A4}" type="pres">
      <dgm:prSet presAssocID="{298B3BF8-EFDB-4D39-A5F1-7C00C00B2784}" presName="node" presStyleLbl="node1" presStyleIdx="1" presStyleCnt="2">
        <dgm:presLayoutVars>
          <dgm:bulletEnabled val="1"/>
        </dgm:presLayoutVars>
      </dgm:prSet>
      <dgm:spPr/>
      <dgm:t>
        <a:bodyPr/>
        <a:lstStyle/>
        <a:p>
          <a:endParaRPr lang="cs-CZ"/>
        </a:p>
      </dgm:t>
    </dgm:pt>
  </dgm:ptLst>
  <dgm:cxnLst>
    <dgm:cxn modelId="{1BDAACDD-235B-4444-BC32-C0CADE431A88}" type="presOf" srcId="{298B3BF8-EFDB-4D39-A5F1-7C00C00B2784}" destId="{F8B4166A-AC89-430B-8D63-BAE7091608A4}" srcOrd="0" destOrd="0" presId="urn:microsoft.com/office/officeart/2005/8/layout/default"/>
    <dgm:cxn modelId="{2CC488A2-A3F9-4F03-87E0-9CFB7EB36B19}" srcId="{AF5BA3F7-E89A-4BB0-A93F-ED2A8069826F}" destId="{2C19F423-A9A4-4A04-81E8-8FF4F8D58ED3}" srcOrd="0" destOrd="0" parTransId="{C22D4554-9446-428C-864E-AEDABCEE3CE0}" sibTransId="{2FA2CA7F-D5C2-45D1-8F76-F92F6BBDDF12}"/>
    <dgm:cxn modelId="{262C678E-A185-41C0-B879-47D425BA81CD}" type="presOf" srcId="{2C19F423-A9A4-4A04-81E8-8FF4F8D58ED3}" destId="{A9F40F41-6AC8-4E8C-B036-DB38972F67D2}" srcOrd="0" destOrd="0" presId="urn:microsoft.com/office/officeart/2005/8/layout/default"/>
    <dgm:cxn modelId="{1D05D3E9-ECE7-4915-96FE-6AD2F7A857AE}" srcId="{AF5BA3F7-E89A-4BB0-A93F-ED2A8069826F}" destId="{298B3BF8-EFDB-4D39-A5F1-7C00C00B2784}" srcOrd="1" destOrd="0" parTransId="{CDA36462-89F5-45DF-97C1-4A7078C1936E}" sibTransId="{C7F9A14C-FC69-4253-A65F-CCE3F9B0673C}"/>
    <dgm:cxn modelId="{E1003054-B14C-4FE1-BD74-5C8A8300F6B6}" type="presOf" srcId="{AF5BA3F7-E89A-4BB0-A93F-ED2A8069826F}" destId="{3FB7D919-FD97-4D53-B014-03F2E9FFFBD3}" srcOrd="0" destOrd="0" presId="urn:microsoft.com/office/officeart/2005/8/layout/default"/>
    <dgm:cxn modelId="{7874E52D-E1EA-4A7E-BD6A-9AFE2307EEE8}" type="presParOf" srcId="{3FB7D919-FD97-4D53-B014-03F2E9FFFBD3}" destId="{A9F40F41-6AC8-4E8C-B036-DB38972F67D2}" srcOrd="0" destOrd="0" presId="urn:microsoft.com/office/officeart/2005/8/layout/default"/>
    <dgm:cxn modelId="{BF365B0E-641C-4570-96F6-AD107FA5C610}" type="presParOf" srcId="{3FB7D919-FD97-4D53-B014-03F2E9FFFBD3}" destId="{4ABCD1EC-7929-4BE3-8F49-0444CBD6F2EE}" srcOrd="1" destOrd="0" presId="urn:microsoft.com/office/officeart/2005/8/layout/default"/>
    <dgm:cxn modelId="{569D1894-1B51-469F-BEC0-80D73B577959}" type="presParOf" srcId="{3FB7D919-FD97-4D53-B014-03F2E9FFFBD3}" destId="{F8B4166A-AC89-430B-8D63-BAE7091608A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6B325F-F921-4068-9592-09C1099B09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62BCCAD6-3332-48D1-93F6-7EA35B46793E}">
      <dgm:prSet custT="1"/>
      <dgm:spPr/>
      <dgm:t>
        <a:bodyPr/>
        <a:lstStyle/>
        <a:p>
          <a:pPr rtl="0"/>
          <a:r>
            <a:rPr lang="cs-CZ" sz="2400" dirty="0" smtClean="0">
              <a:latin typeface="+mn-lt"/>
            </a:rPr>
            <a:t>Učitelé nejsou dostatečně připraveni na vzdělávání </a:t>
          </a:r>
          <a:br>
            <a:rPr lang="cs-CZ" sz="2400" dirty="0" smtClean="0">
              <a:latin typeface="+mn-lt"/>
            </a:rPr>
          </a:br>
          <a:r>
            <a:rPr lang="cs-CZ" sz="2400" dirty="0" smtClean="0">
              <a:latin typeface="+mn-lt"/>
            </a:rPr>
            <a:t>v heterogenních kolektivech</a:t>
          </a:r>
          <a:endParaRPr lang="cs-CZ" sz="2400" dirty="0">
            <a:latin typeface="+mn-lt"/>
          </a:endParaRPr>
        </a:p>
      </dgm:t>
    </dgm:pt>
    <dgm:pt modelId="{E0D88B98-B395-422C-B06D-CDF7458B496D}" type="parTrans" cxnId="{4216C5A1-F8C4-4DCC-9FC9-AF5AD17FAE81}">
      <dgm:prSet/>
      <dgm:spPr/>
      <dgm:t>
        <a:bodyPr/>
        <a:lstStyle/>
        <a:p>
          <a:endParaRPr lang="cs-CZ" sz="2400">
            <a:latin typeface="+mn-lt"/>
          </a:endParaRPr>
        </a:p>
      </dgm:t>
    </dgm:pt>
    <dgm:pt modelId="{457708E3-AE1B-499B-B7FB-8F9F75792FF1}" type="sibTrans" cxnId="{4216C5A1-F8C4-4DCC-9FC9-AF5AD17FAE81}">
      <dgm:prSet/>
      <dgm:spPr/>
      <dgm:t>
        <a:bodyPr/>
        <a:lstStyle/>
        <a:p>
          <a:endParaRPr lang="cs-CZ" sz="2400">
            <a:latin typeface="+mn-lt"/>
          </a:endParaRPr>
        </a:p>
      </dgm:t>
    </dgm:pt>
    <dgm:pt modelId="{D5C96C64-7FC5-4995-8B7B-584613A7D561}">
      <dgm:prSet custT="1"/>
      <dgm:spPr/>
      <dgm:t>
        <a:bodyPr/>
        <a:lstStyle/>
        <a:p>
          <a:pPr rtl="0"/>
          <a:r>
            <a:rPr lang="cs-CZ" sz="2400" dirty="0" smtClean="0">
              <a:latin typeface="+mn-lt"/>
            </a:rPr>
            <a:t>Nedostatek specialistů</a:t>
          </a:r>
          <a:endParaRPr lang="cs-CZ" sz="2400" dirty="0">
            <a:latin typeface="+mn-lt"/>
          </a:endParaRPr>
        </a:p>
      </dgm:t>
    </dgm:pt>
    <dgm:pt modelId="{97814036-2B18-49E2-9517-7BB83A694924}" type="parTrans" cxnId="{3CF9C4B6-0A48-4768-A7AE-CDD88DD496CC}">
      <dgm:prSet/>
      <dgm:spPr/>
      <dgm:t>
        <a:bodyPr/>
        <a:lstStyle/>
        <a:p>
          <a:endParaRPr lang="cs-CZ" sz="2400">
            <a:latin typeface="+mn-lt"/>
          </a:endParaRPr>
        </a:p>
      </dgm:t>
    </dgm:pt>
    <dgm:pt modelId="{D78CF390-E41F-4815-8F19-37EDB6E56555}" type="sibTrans" cxnId="{3CF9C4B6-0A48-4768-A7AE-CDD88DD496CC}">
      <dgm:prSet/>
      <dgm:spPr/>
      <dgm:t>
        <a:bodyPr/>
        <a:lstStyle/>
        <a:p>
          <a:endParaRPr lang="cs-CZ" sz="2400">
            <a:latin typeface="+mn-lt"/>
          </a:endParaRPr>
        </a:p>
      </dgm:t>
    </dgm:pt>
    <dgm:pt modelId="{33D6EC35-A65A-48EC-885B-EAD7DF4BDEA1}">
      <dgm:prSet custT="1"/>
      <dgm:spPr/>
      <dgm:t>
        <a:bodyPr/>
        <a:lstStyle/>
        <a:p>
          <a:pPr rtl="0"/>
          <a:r>
            <a:rPr lang="cs-CZ" sz="2400" dirty="0" smtClean="0">
              <a:solidFill>
                <a:schemeClr val="tx1"/>
              </a:solidFill>
              <a:latin typeface="+mn-lt"/>
            </a:rPr>
            <a:t>Systém dostatečně nepodporuje školy</a:t>
          </a:r>
          <a:endParaRPr lang="cs-CZ" sz="2400" dirty="0">
            <a:solidFill>
              <a:schemeClr val="tx1"/>
            </a:solidFill>
            <a:latin typeface="+mn-lt"/>
          </a:endParaRPr>
        </a:p>
      </dgm:t>
    </dgm:pt>
    <dgm:pt modelId="{DA46E156-B2AB-4A54-99FF-C890EEF115B8}" type="parTrans" cxnId="{16A1F911-EF13-420C-AFF1-B2C2EAE79976}">
      <dgm:prSet/>
      <dgm:spPr/>
      <dgm:t>
        <a:bodyPr/>
        <a:lstStyle/>
        <a:p>
          <a:endParaRPr lang="cs-CZ" sz="2400">
            <a:latin typeface="+mn-lt"/>
          </a:endParaRPr>
        </a:p>
      </dgm:t>
    </dgm:pt>
    <dgm:pt modelId="{8BAECF85-58EB-4BA2-8C63-E67308EC914F}" type="sibTrans" cxnId="{16A1F911-EF13-420C-AFF1-B2C2EAE79976}">
      <dgm:prSet/>
      <dgm:spPr/>
      <dgm:t>
        <a:bodyPr/>
        <a:lstStyle/>
        <a:p>
          <a:endParaRPr lang="cs-CZ" sz="2400">
            <a:latin typeface="+mn-lt"/>
          </a:endParaRPr>
        </a:p>
      </dgm:t>
    </dgm:pt>
    <dgm:pt modelId="{C2389DCE-8CCD-4D8E-A241-6A69D0A9DB87}" type="pres">
      <dgm:prSet presAssocID="{176B325F-F921-4068-9592-09C1099B092E}" presName="diagram" presStyleCnt="0">
        <dgm:presLayoutVars>
          <dgm:dir/>
          <dgm:resizeHandles val="exact"/>
        </dgm:presLayoutVars>
      </dgm:prSet>
      <dgm:spPr/>
      <dgm:t>
        <a:bodyPr/>
        <a:lstStyle/>
        <a:p>
          <a:endParaRPr lang="cs-CZ"/>
        </a:p>
      </dgm:t>
    </dgm:pt>
    <dgm:pt modelId="{2F5B4BBD-0D4A-45D2-A905-3B4B7156BCC1}" type="pres">
      <dgm:prSet presAssocID="{62BCCAD6-3332-48D1-93F6-7EA35B46793E}" presName="node" presStyleLbl="node1" presStyleIdx="0" presStyleCnt="3">
        <dgm:presLayoutVars>
          <dgm:bulletEnabled val="1"/>
        </dgm:presLayoutVars>
      </dgm:prSet>
      <dgm:spPr/>
      <dgm:t>
        <a:bodyPr/>
        <a:lstStyle/>
        <a:p>
          <a:endParaRPr lang="cs-CZ"/>
        </a:p>
      </dgm:t>
    </dgm:pt>
    <dgm:pt modelId="{8DFA2069-CCFB-4C31-8A10-5BA5D4D5A142}" type="pres">
      <dgm:prSet presAssocID="{457708E3-AE1B-499B-B7FB-8F9F75792FF1}" presName="sibTrans" presStyleCnt="0"/>
      <dgm:spPr/>
    </dgm:pt>
    <dgm:pt modelId="{297566FE-1891-4DCE-84BB-68BE8E97CDAF}" type="pres">
      <dgm:prSet presAssocID="{D5C96C64-7FC5-4995-8B7B-584613A7D561}" presName="node" presStyleLbl="node1" presStyleIdx="1" presStyleCnt="3">
        <dgm:presLayoutVars>
          <dgm:bulletEnabled val="1"/>
        </dgm:presLayoutVars>
      </dgm:prSet>
      <dgm:spPr/>
      <dgm:t>
        <a:bodyPr/>
        <a:lstStyle/>
        <a:p>
          <a:endParaRPr lang="cs-CZ"/>
        </a:p>
      </dgm:t>
    </dgm:pt>
    <dgm:pt modelId="{29ADB588-7296-4DD5-8250-90435A5A28BE}" type="pres">
      <dgm:prSet presAssocID="{D78CF390-E41F-4815-8F19-37EDB6E56555}" presName="sibTrans" presStyleCnt="0"/>
      <dgm:spPr/>
    </dgm:pt>
    <dgm:pt modelId="{BE78D8FC-E301-44F2-9ED4-3001BC16BC5B}" type="pres">
      <dgm:prSet presAssocID="{33D6EC35-A65A-48EC-885B-EAD7DF4BDEA1}" presName="node" presStyleLbl="node1" presStyleIdx="2" presStyleCnt="3">
        <dgm:presLayoutVars>
          <dgm:bulletEnabled val="1"/>
        </dgm:presLayoutVars>
      </dgm:prSet>
      <dgm:spPr/>
      <dgm:t>
        <a:bodyPr/>
        <a:lstStyle/>
        <a:p>
          <a:endParaRPr lang="cs-CZ"/>
        </a:p>
      </dgm:t>
    </dgm:pt>
  </dgm:ptLst>
  <dgm:cxnLst>
    <dgm:cxn modelId="{4216C5A1-F8C4-4DCC-9FC9-AF5AD17FAE81}" srcId="{176B325F-F921-4068-9592-09C1099B092E}" destId="{62BCCAD6-3332-48D1-93F6-7EA35B46793E}" srcOrd="0" destOrd="0" parTransId="{E0D88B98-B395-422C-B06D-CDF7458B496D}" sibTransId="{457708E3-AE1B-499B-B7FB-8F9F75792FF1}"/>
    <dgm:cxn modelId="{AE6BF3C9-5C57-4567-8986-530B42537A54}" type="presOf" srcId="{62BCCAD6-3332-48D1-93F6-7EA35B46793E}" destId="{2F5B4BBD-0D4A-45D2-A905-3B4B7156BCC1}" srcOrd="0" destOrd="0" presId="urn:microsoft.com/office/officeart/2005/8/layout/default"/>
    <dgm:cxn modelId="{FFBE7B6F-8ED6-423F-B6D1-EBC2AD9CD83F}" type="presOf" srcId="{176B325F-F921-4068-9592-09C1099B092E}" destId="{C2389DCE-8CCD-4D8E-A241-6A69D0A9DB87}" srcOrd="0" destOrd="0" presId="urn:microsoft.com/office/officeart/2005/8/layout/default"/>
    <dgm:cxn modelId="{3CF9C4B6-0A48-4768-A7AE-CDD88DD496CC}" srcId="{176B325F-F921-4068-9592-09C1099B092E}" destId="{D5C96C64-7FC5-4995-8B7B-584613A7D561}" srcOrd="1" destOrd="0" parTransId="{97814036-2B18-49E2-9517-7BB83A694924}" sibTransId="{D78CF390-E41F-4815-8F19-37EDB6E56555}"/>
    <dgm:cxn modelId="{16A1F911-EF13-420C-AFF1-B2C2EAE79976}" srcId="{176B325F-F921-4068-9592-09C1099B092E}" destId="{33D6EC35-A65A-48EC-885B-EAD7DF4BDEA1}" srcOrd="2" destOrd="0" parTransId="{DA46E156-B2AB-4A54-99FF-C890EEF115B8}" sibTransId="{8BAECF85-58EB-4BA2-8C63-E67308EC914F}"/>
    <dgm:cxn modelId="{B489F5DF-1EF8-4B3E-BA78-0C77C30C383D}" type="presOf" srcId="{33D6EC35-A65A-48EC-885B-EAD7DF4BDEA1}" destId="{BE78D8FC-E301-44F2-9ED4-3001BC16BC5B}" srcOrd="0" destOrd="0" presId="urn:microsoft.com/office/officeart/2005/8/layout/default"/>
    <dgm:cxn modelId="{62B34E25-DF7C-4D7E-B6DE-515C587FF53D}" type="presOf" srcId="{D5C96C64-7FC5-4995-8B7B-584613A7D561}" destId="{297566FE-1891-4DCE-84BB-68BE8E97CDAF}" srcOrd="0" destOrd="0" presId="urn:microsoft.com/office/officeart/2005/8/layout/default"/>
    <dgm:cxn modelId="{5FAA0D6A-F282-4E21-A435-5924C577A6C9}" type="presParOf" srcId="{C2389DCE-8CCD-4D8E-A241-6A69D0A9DB87}" destId="{2F5B4BBD-0D4A-45D2-A905-3B4B7156BCC1}" srcOrd="0" destOrd="0" presId="urn:microsoft.com/office/officeart/2005/8/layout/default"/>
    <dgm:cxn modelId="{9E65DE71-E405-45F1-BE4F-AFB3BDD65F5E}" type="presParOf" srcId="{C2389DCE-8CCD-4D8E-A241-6A69D0A9DB87}" destId="{8DFA2069-CCFB-4C31-8A10-5BA5D4D5A142}" srcOrd="1" destOrd="0" presId="urn:microsoft.com/office/officeart/2005/8/layout/default"/>
    <dgm:cxn modelId="{A79795D4-920A-4226-B9FC-E6E7934211CF}" type="presParOf" srcId="{C2389DCE-8CCD-4D8E-A241-6A69D0A9DB87}" destId="{297566FE-1891-4DCE-84BB-68BE8E97CDAF}" srcOrd="2" destOrd="0" presId="urn:microsoft.com/office/officeart/2005/8/layout/default"/>
    <dgm:cxn modelId="{5BFA0416-F033-4D27-9DCB-C1114D0016D6}" type="presParOf" srcId="{C2389DCE-8CCD-4D8E-A241-6A69D0A9DB87}" destId="{29ADB588-7296-4DD5-8250-90435A5A28BE}" srcOrd="3" destOrd="0" presId="urn:microsoft.com/office/officeart/2005/8/layout/default"/>
    <dgm:cxn modelId="{D88BEC57-9099-44A5-AB76-7A75A0E66173}" type="presParOf" srcId="{C2389DCE-8CCD-4D8E-A241-6A69D0A9DB87}" destId="{BE78D8FC-E301-44F2-9ED4-3001BC16BC5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B7B9C-672E-4792-9841-A7D72AC6C7F3}"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cs-CZ"/>
        </a:p>
      </dgm:t>
    </dgm:pt>
    <dgm:pt modelId="{AD50D208-6275-4825-A7C2-8C8CE01C97B0}">
      <dgm:prSet custT="1"/>
      <dgm:spPr/>
      <dgm:t>
        <a:bodyPr lIns="180000"/>
        <a:lstStyle/>
        <a:p>
          <a:pPr rtl="0"/>
          <a:r>
            <a:rPr lang="cs-CZ" sz="2000" dirty="0" smtClean="0"/>
            <a:t>Více času povinnostem spojeným s kurikulem a vyučovacím procesem</a:t>
          </a:r>
          <a:r>
            <a:rPr lang="cs-CZ" sz="1100" dirty="0" smtClean="0"/>
            <a:t>.</a:t>
          </a:r>
          <a:endParaRPr lang="cs-CZ" sz="1100" dirty="0"/>
        </a:p>
      </dgm:t>
    </dgm:pt>
    <dgm:pt modelId="{4025E9D7-DE9D-4229-B5EC-6E8D544873FB}" type="parTrans" cxnId="{6E622FFD-92E2-451E-84B1-B0DCB0EF5722}">
      <dgm:prSet/>
      <dgm:spPr/>
      <dgm:t>
        <a:bodyPr/>
        <a:lstStyle/>
        <a:p>
          <a:endParaRPr lang="cs-CZ"/>
        </a:p>
      </dgm:t>
    </dgm:pt>
    <dgm:pt modelId="{37AD528C-8C2F-4B71-BFBC-D2BA7DCD8383}" type="sibTrans" cxnId="{6E622FFD-92E2-451E-84B1-B0DCB0EF5722}">
      <dgm:prSet/>
      <dgm:spPr/>
      <dgm:t>
        <a:bodyPr/>
        <a:lstStyle/>
        <a:p>
          <a:endParaRPr lang="cs-CZ"/>
        </a:p>
      </dgm:t>
    </dgm:pt>
    <dgm:pt modelId="{18D817C4-83C6-442A-9DBF-10BD0A8560E3}">
      <dgm:prSet custT="1"/>
      <dgm:spPr/>
      <dgm:t>
        <a:bodyPr lIns="216000"/>
        <a:lstStyle/>
        <a:p>
          <a:pPr rtl="0"/>
          <a:r>
            <a:rPr lang="cs-CZ" sz="2000" dirty="0" smtClean="0"/>
            <a:t>Využití hospitací pro hodnocení práce učitelů.</a:t>
          </a:r>
          <a:endParaRPr lang="cs-CZ" sz="2000" dirty="0"/>
        </a:p>
      </dgm:t>
    </dgm:pt>
    <dgm:pt modelId="{8AB33468-E34A-4E0F-A652-976D87DEE315}" type="parTrans" cxnId="{B336EB4E-E19E-44A7-8CC6-BC0336E414E8}">
      <dgm:prSet/>
      <dgm:spPr/>
      <dgm:t>
        <a:bodyPr/>
        <a:lstStyle/>
        <a:p>
          <a:endParaRPr lang="cs-CZ"/>
        </a:p>
      </dgm:t>
    </dgm:pt>
    <dgm:pt modelId="{E24BA773-8FE5-4065-9C2B-8D2B0659BEF4}" type="sibTrans" cxnId="{B336EB4E-E19E-44A7-8CC6-BC0336E414E8}">
      <dgm:prSet/>
      <dgm:spPr/>
      <dgm:t>
        <a:bodyPr/>
        <a:lstStyle/>
        <a:p>
          <a:endParaRPr lang="cs-CZ"/>
        </a:p>
      </dgm:t>
    </dgm:pt>
    <dgm:pt modelId="{9EBC39E6-1ADA-4B51-867F-FFDAE197540D}">
      <dgm:prSet custT="1"/>
      <dgm:spPr/>
      <dgm:t>
        <a:bodyPr lIns="180000"/>
        <a:lstStyle/>
        <a:p>
          <a:pPr rtl="0"/>
          <a:r>
            <a:rPr lang="cs-CZ" sz="2000" dirty="0" smtClean="0"/>
            <a:t>Podpora spolupráce mezi učiteli při zavádění a rozvoji nových vyučovacích praktik.</a:t>
          </a:r>
          <a:endParaRPr lang="cs-CZ" sz="2000" dirty="0"/>
        </a:p>
      </dgm:t>
    </dgm:pt>
    <dgm:pt modelId="{E8BDA3C6-A457-4A3B-BE29-A2E76F947E6E}" type="parTrans" cxnId="{B3664377-ADFC-442D-8585-3A00B2897B33}">
      <dgm:prSet/>
      <dgm:spPr/>
      <dgm:t>
        <a:bodyPr/>
        <a:lstStyle/>
        <a:p>
          <a:endParaRPr lang="cs-CZ"/>
        </a:p>
      </dgm:t>
    </dgm:pt>
    <dgm:pt modelId="{3083D95E-4BDE-4C8B-ABD9-376C4F8182F7}" type="sibTrans" cxnId="{B3664377-ADFC-442D-8585-3A00B2897B33}">
      <dgm:prSet/>
      <dgm:spPr/>
      <dgm:t>
        <a:bodyPr/>
        <a:lstStyle/>
        <a:p>
          <a:endParaRPr lang="cs-CZ"/>
        </a:p>
      </dgm:t>
    </dgm:pt>
    <dgm:pt modelId="{FCB3B43D-970C-4114-8A62-143FBBFF3725}">
      <dgm:prSet custT="1"/>
      <dgm:spPr/>
      <dgm:t>
        <a:bodyPr lIns="180000"/>
        <a:lstStyle/>
        <a:p>
          <a:pPr rtl="0"/>
          <a:r>
            <a:rPr lang="cs-CZ" sz="2000" dirty="0" smtClean="0"/>
            <a:t>Vedení učitelů k přijímání odpovědnosti:</a:t>
          </a:r>
          <a:endParaRPr lang="cs-CZ" sz="2000" dirty="0"/>
        </a:p>
      </dgm:t>
    </dgm:pt>
    <dgm:pt modelId="{02724B79-AA8F-435B-833C-B6C84701D1B3}" type="parTrans" cxnId="{214D0B3E-FFA0-4998-8194-46B48FBBFA4F}">
      <dgm:prSet/>
      <dgm:spPr/>
      <dgm:t>
        <a:bodyPr/>
        <a:lstStyle/>
        <a:p>
          <a:endParaRPr lang="cs-CZ"/>
        </a:p>
      </dgm:t>
    </dgm:pt>
    <dgm:pt modelId="{FF83FC6B-E26D-45F3-ADA1-828532D5BAD4}" type="sibTrans" cxnId="{214D0B3E-FFA0-4998-8194-46B48FBBFA4F}">
      <dgm:prSet/>
      <dgm:spPr/>
      <dgm:t>
        <a:bodyPr/>
        <a:lstStyle/>
        <a:p>
          <a:endParaRPr lang="cs-CZ"/>
        </a:p>
      </dgm:t>
    </dgm:pt>
    <dgm:pt modelId="{83E417AB-BC2A-4CE4-A371-5658BEC6CFE3}">
      <dgm:prSet/>
      <dgm:spPr/>
      <dgm:t>
        <a:bodyPr/>
        <a:lstStyle/>
        <a:p>
          <a:pPr rtl="0"/>
          <a:r>
            <a:rPr lang="cs-CZ" dirty="0" smtClean="0"/>
            <a:t>za zlepšování jejich dovednosti vzdělávat,</a:t>
          </a:r>
          <a:endParaRPr lang="cs-CZ" dirty="0"/>
        </a:p>
      </dgm:t>
    </dgm:pt>
    <dgm:pt modelId="{E9B757FC-5883-411B-BE8B-F62AB827AB04}" type="parTrans" cxnId="{6CA6AFFD-D074-42B6-8E35-F9E16DB88888}">
      <dgm:prSet/>
      <dgm:spPr/>
      <dgm:t>
        <a:bodyPr/>
        <a:lstStyle/>
        <a:p>
          <a:endParaRPr lang="cs-CZ"/>
        </a:p>
      </dgm:t>
    </dgm:pt>
    <dgm:pt modelId="{1BD4A067-3DDE-49C1-BB22-95BC469CD7AB}" type="sibTrans" cxnId="{6CA6AFFD-D074-42B6-8E35-F9E16DB88888}">
      <dgm:prSet/>
      <dgm:spPr/>
      <dgm:t>
        <a:bodyPr/>
        <a:lstStyle/>
        <a:p>
          <a:endParaRPr lang="cs-CZ"/>
        </a:p>
      </dgm:t>
    </dgm:pt>
    <dgm:pt modelId="{7802EE28-451C-4C84-B8FC-9168E0C715AB}">
      <dgm:prSet/>
      <dgm:spPr/>
      <dgm:t>
        <a:bodyPr/>
        <a:lstStyle/>
        <a:p>
          <a:pPr rtl="0"/>
          <a:r>
            <a:rPr lang="cs-CZ" dirty="0" smtClean="0"/>
            <a:t>za vzdělávací výsledky žáků.</a:t>
          </a:r>
          <a:endParaRPr lang="cs-CZ" dirty="0"/>
        </a:p>
      </dgm:t>
    </dgm:pt>
    <dgm:pt modelId="{A9F79B87-47F3-4E86-9997-F28F496AECDB}" type="parTrans" cxnId="{0FCFC6B7-5D9F-481E-9DE2-B274955B4E65}">
      <dgm:prSet/>
      <dgm:spPr/>
      <dgm:t>
        <a:bodyPr/>
        <a:lstStyle/>
        <a:p>
          <a:endParaRPr lang="cs-CZ"/>
        </a:p>
      </dgm:t>
    </dgm:pt>
    <dgm:pt modelId="{B885F3EA-C250-4241-8810-16BB0BE97A67}" type="sibTrans" cxnId="{0FCFC6B7-5D9F-481E-9DE2-B274955B4E65}">
      <dgm:prSet/>
      <dgm:spPr/>
      <dgm:t>
        <a:bodyPr/>
        <a:lstStyle/>
        <a:p>
          <a:endParaRPr lang="cs-CZ"/>
        </a:p>
      </dgm:t>
    </dgm:pt>
    <dgm:pt modelId="{B06BC6BC-1811-4B63-B3AA-924A6EF32061}">
      <dgm:prSet custT="1"/>
      <dgm:spPr/>
      <dgm:t>
        <a:bodyPr lIns="180000"/>
        <a:lstStyle/>
        <a:p>
          <a:pPr rtl="0"/>
          <a:r>
            <a:rPr lang="cs-CZ" sz="2000" dirty="0" smtClean="0"/>
            <a:t>Výsledky žáků využít pro hodnocení práce učitelů a plánování jejich PRU </a:t>
          </a:r>
          <a:br>
            <a:rPr lang="cs-CZ" sz="2000" dirty="0" smtClean="0"/>
          </a:br>
          <a:r>
            <a:rPr lang="cs-CZ" sz="2000" dirty="0" smtClean="0"/>
            <a:t>a plánování i naplňování cílů školy.</a:t>
          </a:r>
          <a:endParaRPr lang="cs-CZ" sz="2000" dirty="0"/>
        </a:p>
      </dgm:t>
    </dgm:pt>
    <dgm:pt modelId="{D1433B78-2833-43D8-B463-65A26DB745E6}" type="parTrans" cxnId="{1C772F23-7792-4F7C-8E5D-83C4FD80CA4A}">
      <dgm:prSet/>
      <dgm:spPr/>
      <dgm:t>
        <a:bodyPr/>
        <a:lstStyle/>
        <a:p>
          <a:endParaRPr lang="cs-CZ"/>
        </a:p>
      </dgm:t>
    </dgm:pt>
    <dgm:pt modelId="{7C3DA042-2A0D-426E-8782-D37A15A06CCF}" type="sibTrans" cxnId="{1C772F23-7792-4F7C-8E5D-83C4FD80CA4A}">
      <dgm:prSet/>
      <dgm:spPr/>
      <dgm:t>
        <a:bodyPr/>
        <a:lstStyle/>
        <a:p>
          <a:endParaRPr lang="cs-CZ"/>
        </a:p>
      </dgm:t>
    </dgm:pt>
    <dgm:pt modelId="{4164F368-88AC-46FB-9D75-1BCD6A4A3A22}" type="pres">
      <dgm:prSet presAssocID="{89AB7B9C-672E-4792-9841-A7D72AC6C7F3}" presName="vert0" presStyleCnt="0">
        <dgm:presLayoutVars>
          <dgm:dir/>
          <dgm:animOne val="branch"/>
          <dgm:animLvl val="lvl"/>
        </dgm:presLayoutVars>
      </dgm:prSet>
      <dgm:spPr/>
      <dgm:t>
        <a:bodyPr/>
        <a:lstStyle/>
        <a:p>
          <a:endParaRPr lang="cs-CZ"/>
        </a:p>
      </dgm:t>
    </dgm:pt>
    <dgm:pt modelId="{F7F288DA-078A-49CF-B338-843450387EBC}" type="pres">
      <dgm:prSet presAssocID="{AD50D208-6275-4825-A7C2-8C8CE01C97B0}" presName="thickLine" presStyleLbl="alignNode1" presStyleIdx="0" presStyleCnt="5"/>
      <dgm:spPr/>
    </dgm:pt>
    <dgm:pt modelId="{8DA87052-0E9D-4FBC-B8DA-5B367E71AF68}" type="pres">
      <dgm:prSet presAssocID="{AD50D208-6275-4825-A7C2-8C8CE01C97B0}" presName="horz1" presStyleCnt="0"/>
      <dgm:spPr/>
    </dgm:pt>
    <dgm:pt modelId="{64AB17CD-B0FF-447A-807D-1D42675C9E55}" type="pres">
      <dgm:prSet presAssocID="{AD50D208-6275-4825-A7C2-8C8CE01C97B0}" presName="tx1" presStyleLbl="revTx" presStyleIdx="0" presStyleCnt="7" custScaleX="500000"/>
      <dgm:spPr/>
      <dgm:t>
        <a:bodyPr/>
        <a:lstStyle/>
        <a:p>
          <a:endParaRPr lang="cs-CZ"/>
        </a:p>
      </dgm:t>
    </dgm:pt>
    <dgm:pt modelId="{4849358D-480F-47AF-AE53-3C1043B15B50}" type="pres">
      <dgm:prSet presAssocID="{AD50D208-6275-4825-A7C2-8C8CE01C97B0}" presName="vert1" presStyleCnt="0"/>
      <dgm:spPr/>
    </dgm:pt>
    <dgm:pt modelId="{83083813-29CB-4F11-BAC2-6E936130244F}" type="pres">
      <dgm:prSet presAssocID="{18D817C4-83C6-442A-9DBF-10BD0A8560E3}" presName="thickLine" presStyleLbl="alignNode1" presStyleIdx="1" presStyleCnt="5"/>
      <dgm:spPr/>
    </dgm:pt>
    <dgm:pt modelId="{759B630B-A13D-44F9-9A07-F207912BEAC2}" type="pres">
      <dgm:prSet presAssocID="{18D817C4-83C6-442A-9DBF-10BD0A8560E3}" presName="horz1" presStyleCnt="0"/>
      <dgm:spPr/>
    </dgm:pt>
    <dgm:pt modelId="{12AF53CD-FA24-49AD-B778-09695720BE57}" type="pres">
      <dgm:prSet presAssocID="{18D817C4-83C6-442A-9DBF-10BD0A8560E3}" presName="tx1" presStyleLbl="revTx" presStyleIdx="1" presStyleCnt="7" custScaleX="500000"/>
      <dgm:spPr/>
      <dgm:t>
        <a:bodyPr/>
        <a:lstStyle/>
        <a:p>
          <a:endParaRPr lang="cs-CZ"/>
        </a:p>
      </dgm:t>
    </dgm:pt>
    <dgm:pt modelId="{5C04BF0B-37A5-4DEF-B281-F74F710D1B0B}" type="pres">
      <dgm:prSet presAssocID="{18D817C4-83C6-442A-9DBF-10BD0A8560E3}" presName="vert1" presStyleCnt="0"/>
      <dgm:spPr/>
    </dgm:pt>
    <dgm:pt modelId="{FEFD8250-AC04-4B09-9E38-7F81EF7C24EC}" type="pres">
      <dgm:prSet presAssocID="{9EBC39E6-1ADA-4B51-867F-FFDAE197540D}" presName="thickLine" presStyleLbl="alignNode1" presStyleIdx="2" presStyleCnt="5"/>
      <dgm:spPr/>
    </dgm:pt>
    <dgm:pt modelId="{E79405B9-CC89-4F99-9BBD-47A2DF7F4FBF}" type="pres">
      <dgm:prSet presAssocID="{9EBC39E6-1ADA-4B51-867F-FFDAE197540D}" presName="horz1" presStyleCnt="0"/>
      <dgm:spPr/>
    </dgm:pt>
    <dgm:pt modelId="{7DD1821B-4224-463B-B425-2C844EC4796F}" type="pres">
      <dgm:prSet presAssocID="{9EBC39E6-1ADA-4B51-867F-FFDAE197540D}" presName="tx1" presStyleLbl="revTx" presStyleIdx="2" presStyleCnt="7" custScaleX="500000"/>
      <dgm:spPr/>
      <dgm:t>
        <a:bodyPr/>
        <a:lstStyle/>
        <a:p>
          <a:endParaRPr lang="cs-CZ"/>
        </a:p>
      </dgm:t>
    </dgm:pt>
    <dgm:pt modelId="{EF79BAC0-DDED-48FD-95D5-DB6100948B24}" type="pres">
      <dgm:prSet presAssocID="{9EBC39E6-1ADA-4B51-867F-FFDAE197540D}" presName="vert1" presStyleCnt="0"/>
      <dgm:spPr/>
    </dgm:pt>
    <dgm:pt modelId="{69DEF82B-0793-43E9-9890-DA9D7DDB4942}" type="pres">
      <dgm:prSet presAssocID="{FCB3B43D-970C-4114-8A62-143FBBFF3725}" presName="thickLine" presStyleLbl="alignNode1" presStyleIdx="3" presStyleCnt="5"/>
      <dgm:spPr/>
    </dgm:pt>
    <dgm:pt modelId="{5E2BC754-7AF1-4AF9-B41B-DBE2925A52B7}" type="pres">
      <dgm:prSet presAssocID="{FCB3B43D-970C-4114-8A62-143FBBFF3725}" presName="horz1" presStyleCnt="0"/>
      <dgm:spPr/>
    </dgm:pt>
    <dgm:pt modelId="{2098613D-293D-4836-A591-5EFAAB3F641E}" type="pres">
      <dgm:prSet presAssocID="{FCB3B43D-970C-4114-8A62-143FBBFF3725}" presName="tx1" presStyleLbl="revTx" presStyleIdx="3" presStyleCnt="7" custScaleX="508999"/>
      <dgm:spPr/>
      <dgm:t>
        <a:bodyPr/>
        <a:lstStyle/>
        <a:p>
          <a:endParaRPr lang="cs-CZ"/>
        </a:p>
      </dgm:t>
    </dgm:pt>
    <dgm:pt modelId="{2CAC9318-C945-4410-B1C2-CE48DFD90A7E}" type="pres">
      <dgm:prSet presAssocID="{FCB3B43D-970C-4114-8A62-143FBBFF3725}" presName="vert1" presStyleCnt="0"/>
      <dgm:spPr/>
    </dgm:pt>
    <dgm:pt modelId="{E2AAEECA-69FA-44E6-99B8-B322F27535F6}" type="pres">
      <dgm:prSet presAssocID="{83E417AB-BC2A-4CE4-A371-5658BEC6CFE3}" presName="vertSpace2a" presStyleCnt="0"/>
      <dgm:spPr/>
    </dgm:pt>
    <dgm:pt modelId="{9F1FE693-50CE-41AF-B9E5-75BEF87A4BA5}" type="pres">
      <dgm:prSet presAssocID="{83E417AB-BC2A-4CE4-A371-5658BEC6CFE3}" presName="horz2" presStyleCnt="0"/>
      <dgm:spPr/>
    </dgm:pt>
    <dgm:pt modelId="{71BA1E90-DA53-4F8F-8D15-3BA85AC42232}" type="pres">
      <dgm:prSet presAssocID="{83E417AB-BC2A-4CE4-A371-5658BEC6CFE3}" presName="horzSpace2" presStyleCnt="0"/>
      <dgm:spPr/>
    </dgm:pt>
    <dgm:pt modelId="{A502406E-2EF1-4376-80A1-9C34BBFE3A0E}" type="pres">
      <dgm:prSet presAssocID="{83E417AB-BC2A-4CE4-A371-5658BEC6CFE3}" presName="tx2" presStyleLbl="revTx" presStyleIdx="4" presStyleCnt="7"/>
      <dgm:spPr/>
      <dgm:t>
        <a:bodyPr/>
        <a:lstStyle/>
        <a:p>
          <a:endParaRPr lang="cs-CZ"/>
        </a:p>
      </dgm:t>
    </dgm:pt>
    <dgm:pt modelId="{D4AE96A2-DF81-4E19-8058-6A8503E89D36}" type="pres">
      <dgm:prSet presAssocID="{83E417AB-BC2A-4CE4-A371-5658BEC6CFE3}" presName="vert2" presStyleCnt="0"/>
      <dgm:spPr/>
    </dgm:pt>
    <dgm:pt modelId="{3A42BEB7-1F25-4AFD-B8EC-7D0DE345C3C5}" type="pres">
      <dgm:prSet presAssocID="{83E417AB-BC2A-4CE4-A371-5658BEC6CFE3}" presName="thinLine2b" presStyleLbl="callout" presStyleIdx="0" presStyleCnt="2"/>
      <dgm:spPr/>
    </dgm:pt>
    <dgm:pt modelId="{62D6B8C0-696F-4836-B3BC-3205A8847243}" type="pres">
      <dgm:prSet presAssocID="{83E417AB-BC2A-4CE4-A371-5658BEC6CFE3}" presName="vertSpace2b" presStyleCnt="0"/>
      <dgm:spPr/>
    </dgm:pt>
    <dgm:pt modelId="{8A1B8F45-8962-4C86-87E5-227208B1627E}" type="pres">
      <dgm:prSet presAssocID="{7802EE28-451C-4C84-B8FC-9168E0C715AB}" presName="horz2" presStyleCnt="0"/>
      <dgm:spPr/>
    </dgm:pt>
    <dgm:pt modelId="{1697F74B-BB56-4586-B045-A19E138C3109}" type="pres">
      <dgm:prSet presAssocID="{7802EE28-451C-4C84-B8FC-9168E0C715AB}" presName="horzSpace2" presStyleCnt="0"/>
      <dgm:spPr/>
    </dgm:pt>
    <dgm:pt modelId="{8C229308-56F7-4CBB-B2A4-50FA87057B67}" type="pres">
      <dgm:prSet presAssocID="{7802EE28-451C-4C84-B8FC-9168E0C715AB}" presName="tx2" presStyleLbl="revTx" presStyleIdx="5" presStyleCnt="7"/>
      <dgm:spPr/>
      <dgm:t>
        <a:bodyPr/>
        <a:lstStyle/>
        <a:p>
          <a:endParaRPr lang="cs-CZ"/>
        </a:p>
      </dgm:t>
    </dgm:pt>
    <dgm:pt modelId="{8F3712B6-A7BF-4B30-976D-54A72CFEFE70}" type="pres">
      <dgm:prSet presAssocID="{7802EE28-451C-4C84-B8FC-9168E0C715AB}" presName="vert2" presStyleCnt="0"/>
      <dgm:spPr/>
    </dgm:pt>
    <dgm:pt modelId="{9A53DE92-2868-41FE-BA28-3C982233019B}" type="pres">
      <dgm:prSet presAssocID="{7802EE28-451C-4C84-B8FC-9168E0C715AB}" presName="thinLine2b" presStyleLbl="callout" presStyleIdx="1" presStyleCnt="2"/>
      <dgm:spPr/>
    </dgm:pt>
    <dgm:pt modelId="{B8917809-EC51-4776-9089-3CCA027B45C1}" type="pres">
      <dgm:prSet presAssocID="{7802EE28-451C-4C84-B8FC-9168E0C715AB}" presName="vertSpace2b" presStyleCnt="0"/>
      <dgm:spPr/>
    </dgm:pt>
    <dgm:pt modelId="{517D8B7A-1466-4792-97D7-55E2B7BBD6C8}" type="pres">
      <dgm:prSet presAssocID="{B06BC6BC-1811-4B63-B3AA-924A6EF32061}" presName="thickLine" presStyleLbl="alignNode1" presStyleIdx="4" presStyleCnt="5"/>
      <dgm:spPr/>
    </dgm:pt>
    <dgm:pt modelId="{1B74DE8B-8075-406C-A484-CAABC1370224}" type="pres">
      <dgm:prSet presAssocID="{B06BC6BC-1811-4B63-B3AA-924A6EF32061}" presName="horz1" presStyleCnt="0"/>
      <dgm:spPr/>
    </dgm:pt>
    <dgm:pt modelId="{9481F82E-CAF0-4707-BCB3-026A170623E9}" type="pres">
      <dgm:prSet presAssocID="{B06BC6BC-1811-4B63-B3AA-924A6EF32061}" presName="tx1" presStyleLbl="revTx" presStyleIdx="6" presStyleCnt="7" custScaleX="500000"/>
      <dgm:spPr/>
      <dgm:t>
        <a:bodyPr/>
        <a:lstStyle/>
        <a:p>
          <a:endParaRPr lang="cs-CZ"/>
        </a:p>
      </dgm:t>
    </dgm:pt>
    <dgm:pt modelId="{DB73F89A-10D9-460B-9755-52CCDE4F7D5E}" type="pres">
      <dgm:prSet presAssocID="{B06BC6BC-1811-4B63-B3AA-924A6EF32061}" presName="vert1" presStyleCnt="0"/>
      <dgm:spPr/>
    </dgm:pt>
  </dgm:ptLst>
  <dgm:cxnLst>
    <dgm:cxn modelId="{0596947B-AB84-4F0F-AD35-3D55C7049D5D}" type="presOf" srcId="{FCB3B43D-970C-4114-8A62-143FBBFF3725}" destId="{2098613D-293D-4836-A591-5EFAAB3F641E}" srcOrd="0" destOrd="0" presId="urn:microsoft.com/office/officeart/2008/layout/LinedList"/>
    <dgm:cxn modelId="{A9564A7E-1176-4412-990D-7B11D34E1FF4}" type="presOf" srcId="{AD50D208-6275-4825-A7C2-8C8CE01C97B0}" destId="{64AB17CD-B0FF-447A-807D-1D42675C9E55}" srcOrd="0" destOrd="0" presId="urn:microsoft.com/office/officeart/2008/layout/LinedList"/>
    <dgm:cxn modelId="{6CA6AFFD-D074-42B6-8E35-F9E16DB88888}" srcId="{FCB3B43D-970C-4114-8A62-143FBBFF3725}" destId="{83E417AB-BC2A-4CE4-A371-5658BEC6CFE3}" srcOrd="0" destOrd="0" parTransId="{E9B757FC-5883-411B-BE8B-F62AB827AB04}" sibTransId="{1BD4A067-3DDE-49C1-BB22-95BC469CD7AB}"/>
    <dgm:cxn modelId="{6E622FFD-92E2-451E-84B1-B0DCB0EF5722}" srcId="{89AB7B9C-672E-4792-9841-A7D72AC6C7F3}" destId="{AD50D208-6275-4825-A7C2-8C8CE01C97B0}" srcOrd="0" destOrd="0" parTransId="{4025E9D7-DE9D-4229-B5EC-6E8D544873FB}" sibTransId="{37AD528C-8C2F-4B71-BFBC-D2BA7DCD8383}"/>
    <dgm:cxn modelId="{7E32486C-6B5A-4535-A075-DBE4BFCBAF35}" type="presOf" srcId="{83E417AB-BC2A-4CE4-A371-5658BEC6CFE3}" destId="{A502406E-2EF1-4376-80A1-9C34BBFE3A0E}" srcOrd="0" destOrd="0" presId="urn:microsoft.com/office/officeart/2008/layout/LinedList"/>
    <dgm:cxn modelId="{1C772F23-7792-4F7C-8E5D-83C4FD80CA4A}" srcId="{89AB7B9C-672E-4792-9841-A7D72AC6C7F3}" destId="{B06BC6BC-1811-4B63-B3AA-924A6EF32061}" srcOrd="4" destOrd="0" parTransId="{D1433B78-2833-43D8-B463-65A26DB745E6}" sibTransId="{7C3DA042-2A0D-426E-8782-D37A15A06CCF}"/>
    <dgm:cxn modelId="{D4E3121C-207C-489E-B5B0-26A3830E7BD6}" type="presOf" srcId="{89AB7B9C-672E-4792-9841-A7D72AC6C7F3}" destId="{4164F368-88AC-46FB-9D75-1BCD6A4A3A22}" srcOrd="0" destOrd="0" presId="urn:microsoft.com/office/officeart/2008/layout/LinedList"/>
    <dgm:cxn modelId="{0FCFC6B7-5D9F-481E-9DE2-B274955B4E65}" srcId="{FCB3B43D-970C-4114-8A62-143FBBFF3725}" destId="{7802EE28-451C-4C84-B8FC-9168E0C715AB}" srcOrd="1" destOrd="0" parTransId="{A9F79B87-47F3-4E86-9997-F28F496AECDB}" sibTransId="{B885F3EA-C250-4241-8810-16BB0BE97A67}"/>
    <dgm:cxn modelId="{B336EB4E-E19E-44A7-8CC6-BC0336E414E8}" srcId="{89AB7B9C-672E-4792-9841-A7D72AC6C7F3}" destId="{18D817C4-83C6-442A-9DBF-10BD0A8560E3}" srcOrd="1" destOrd="0" parTransId="{8AB33468-E34A-4E0F-A652-976D87DEE315}" sibTransId="{E24BA773-8FE5-4065-9C2B-8D2B0659BEF4}"/>
    <dgm:cxn modelId="{3B1F7460-46F9-4EC2-AF70-5897F0334BD1}" type="presOf" srcId="{9EBC39E6-1ADA-4B51-867F-FFDAE197540D}" destId="{7DD1821B-4224-463B-B425-2C844EC4796F}" srcOrd="0" destOrd="0" presId="urn:microsoft.com/office/officeart/2008/layout/LinedList"/>
    <dgm:cxn modelId="{FB200FB5-F0E9-481C-BD99-DE9B50F1A298}" type="presOf" srcId="{B06BC6BC-1811-4B63-B3AA-924A6EF32061}" destId="{9481F82E-CAF0-4707-BCB3-026A170623E9}" srcOrd="0" destOrd="0" presId="urn:microsoft.com/office/officeart/2008/layout/LinedList"/>
    <dgm:cxn modelId="{B3664377-ADFC-442D-8585-3A00B2897B33}" srcId="{89AB7B9C-672E-4792-9841-A7D72AC6C7F3}" destId="{9EBC39E6-1ADA-4B51-867F-FFDAE197540D}" srcOrd="2" destOrd="0" parTransId="{E8BDA3C6-A457-4A3B-BE29-A2E76F947E6E}" sibTransId="{3083D95E-4BDE-4C8B-ABD9-376C4F8182F7}"/>
    <dgm:cxn modelId="{4DB24AAF-F626-4DE0-9C92-AFFF5E4CF1A1}" type="presOf" srcId="{18D817C4-83C6-442A-9DBF-10BD0A8560E3}" destId="{12AF53CD-FA24-49AD-B778-09695720BE57}" srcOrd="0" destOrd="0" presId="urn:microsoft.com/office/officeart/2008/layout/LinedList"/>
    <dgm:cxn modelId="{9C3D8A9D-742B-4F8D-A8F0-CBF5816DFD40}" type="presOf" srcId="{7802EE28-451C-4C84-B8FC-9168E0C715AB}" destId="{8C229308-56F7-4CBB-B2A4-50FA87057B67}" srcOrd="0" destOrd="0" presId="urn:microsoft.com/office/officeart/2008/layout/LinedList"/>
    <dgm:cxn modelId="{214D0B3E-FFA0-4998-8194-46B48FBBFA4F}" srcId="{89AB7B9C-672E-4792-9841-A7D72AC6C7F3}" destId="{FCB3B43D-970C-4114-8A62-143FBBFF3725}" srcOrd="3" destOrd="0" parTransId="{02724B79-AA8F-435B-833C-B6C84701D1B3}" sibTransId="{FF83FC6B-E26D-45F3-ADA1-828532D5BAD4}"/>
    <dgm:cxn modelId="{D4294ABA-DF2C-46AC-B448-FD8E048AD5C1}" type="presParOf" srcId="{4164F368-88AC-46FB-9D75-1BCD6A4A3A22}" destId="{F7F288DA-078A-49CF-B338-843450387EBC}" srcOrd="0" destOrd="0" presId="urn:microsoft.com/office/officeart/2008/layout/LinedList"/>
    <dgm:cxn modelId="{C5EF2E5F-B9EF-411B-9453-EB7EFBEA4C18}" type="presParOf" srcId="{4164F368-88AC-46FB-9D75-1BCD6A4A3A22}" destId="{8DA87052-0E9D-4FBC-B8DA-5B367E71AF68}" srcOrd="1" destOrd="0" presId="urn:microsoft.com/office/officeart/2008/layout/LinedList"/>
    <dgm:cxn modelId="{5ED1CB46-E5C7-46AD-B0B5-432340F01525}" type="presParOf" srcId="{8DA87052-0E9D-4FBC-B8DA-5B367E71AF68}" destId="{64AB17CD-B0FF-447A-807D-1D42675C9E55}" srcOrd="0" destOrd="0" presId="urn:microsoft.com/office/officeart/2008/layout/LinedList"/>
    <dgm:cxn modelId="{3ABA5BD6-C3FC-4621-8E77-645F1811F7BE}" type="presParOf" srcId="{8DA87052-0E9D-4FBC-B8DA-5B367E71AF68}" destId="{4849358D-480F-47AF-AE53-3C1043B15B50}" srcOrd="1" destOrd="0" presId="urn:microsoft.com/office/officeart/2008/layout/LinedList"/>
    <dgm:cxn modelId="{B1012569-4889-4A6B-91B7-72BC9002A13E}" type="presParOf" srcId="{4164F368-88AC-46FB-9D75-1BCD6A4A3A22}" destId="{83083813-29CB-4F11-BAC2-6E936130244F}" srcOrd="2" destOrd="0" presId="urn:microsoft.com/office/officeart/2008/layout/LinedList"/>
    <dgm:cxn modelId="{1B9FB772-5BEB-4E04-A33A-BC34665A2409}" type="presParOf" srcId="{4164F368-88AC-46FB-9D75-1BCD6A4A3A22}" destId="{759B630B-A13D-44F9-9A07-F207912BEAC2}" srcOrd="3" destOrd="0" presId="urn:microsoft.com/office/officeart/2008/layout/LinedList"/>
    <dgm:cxn modelId="{7E1D7B8A-B05B-4276-92DB-0A2BFF8C133B}" type="presParOf" srcId="{759B630B-A13D-44F9-9A07-F207912BEAC2}" destId="{12AF53CD-FA24-49AD-B778-09695720BE57}" srcOrd="0" destOrd="0" presId="urn:microsoft.com/office/officeart/2008/layout/LinedList"/>
    <dgm:cxn modelId="{0F2114EB-AB82-4FC4-AD08-9E9AAE5C88DC}" type="presParOf" srcId="{759B630B-A13D-44F9-9A07-F207912BEAC2}" destId="{5C04BF0B-37A5-4DEF-B281-F74F710D1B0B}" srcOrd="1" destOrd="0" presId="urn:microsoft.com/office/officeart/2008/layout/LinedList"/>
    <dgm:cxn modelId="{0369A66F-4280-4EE8-BE6F-092EC609BA19}" type="presParOf" srcId="{4164F368-88AC-46FB-9D75-1BCD6A4A3A22}" destId="{FEFD8250-AC04-4B09-9E38-7F81EF7C24EC}" srcOrd="4" destOrd="0" presId="urn:microsoft.com/office/officeart/2008/layout/LinedList"/>
    <dgm:cxn modelId="{05E0DFB6-14F3-4B16-A230-4FDFE6308DC7}" type="presParOf" srcId="{4164F368-88AC-46FB-9D75-1BCD6A4A3A22}" destId="{E79405B9-CC89-4F99-9BBD-47A2DF7F4FBF}" srcOrd="5" destOrd="0" presId="urn:microsoft.com/office/officeart/2008/layout/LinedList"/>
    <dgm:cxn modelId="{D2EA213D-DE85-41D8-97F9-A3609C06B0D5}" type="presParOf" srcId="{E79405B9-CC89-4F99-9BBD-47A2DF7F4FBF}" destId="{7DD1821B-4224-463B-B425-2C844EC4796F}" srcOrd="0" destOrd="0" presId="urn:microsoft.com/office/officeart/2008/layout/LinedList"/>
    <dgm:cxn modelId="{49B3CC1E-4B0A-43CE-A61A-54F546F0EC8C}" type="presParOf" srcId="{E79405B9-CC89-4F99-9BBD-47A2DF7F4FBF}" destId="{EF79BAC0-DDED-48FD-95D5-DB6100948B24}" srcOrd="1" destOrd="0" presId="urn:microsoft.com/office/officeart/2008/layout/LinedList"/>
    <dgm:cxn modelId="{DAD09BB7-0FE7-4D2B-8000-3895746E1F51}" type="presParOf" srcId="{4164F368-88AC-46FB-9D75-1BCD6A4A3A22}" destId="{69DEF82B-0793-43E9-9890-DA9D7DDB4942}" srcOrd="6" destOrd="0" presId="urn:microsoft.com/office/officeart/2008/layout/LinedList"/>
    <dgm:cxn modelId="{FA92A57D-51DF-4E53-BFCA-3EFB53DCE211}" type="presParOf" srcId="{4164F368-88AC-46FB-9D75-1BCD6A4A3A22}" destId="{5E2BC754-7AF1-4AF9-B41B-DBE2925A52B7}" srcOrd="7" destOrd="0" presId="urn:microsoft.com/office/officeart/2008/layout/LinedList"/>
    <dgm:cxn modelId="{588B1D5F-AD88-492C-BEE5-056CEC14467D}" type="presParOf" srcId="{5E2BC754-7AF1-4AF9-B41B-DBE2925A52B7}" destId="{2098613D-293D-4836-A591-5EFAAB3F641E}" srcOrd="0" destOrd="0" presId="urn:microsoft.com/office/officeart/2008/layout/LinedList"/>
    <dgm:cxn modelId="{F0EC4709-7B2E-48C5-848B-4D7BA049B27D}" type="presParOf" srcId="{5E2BC754-7AF1-4AF9-B41B-DBE2925A52B7}" destId="{2CAC9318-C945-4410-B1C2-CE48DFD90A7E}" srcOrd="1" destOrd="0" presId="urn:microsoft.com/office/officeart/2008/layout/LinedList"/>
    <dgm:cxn modelId="{851BFFCD-2D93-41AF-99A5-F6FAB7E7F838}" type="presParOf" srcId="{2CAC9318-C945-4410-B1C2-CE48DFD90A7E}" destId="{E2AAEECA-69FA-44E6-99B8-B322F27535F6}" srcOrd="0" destOrd="0" presId="urn:microsoft.com/office/officeart/2008/layout/LinedList"/>
    <dgm:cxn modelId="{AE1A39AB-BA9C-4588-90C4-61270CFC6389}" type="presParOf" srcId="{2CAC9318-C945-4410-B1C2-CE48DFD90A7E}" destId="{9F1FE693-50CE-41AF-B9E5-75BEF87A4BA5}" srcOrd="1" destOrd="0" presId="urn:microsoft.com/office/officeart/2008/layout/LinedList"/>
    <dgm:cxn modelId="{47E695AA-CF89-4938-B7F0-48365D3E4EC0}" type="presParOf" srcId="{9F1FE693-50CE-41AF-B9E5-75BEF87A4BA5}" destId="{71BA1E90-DA53-4F8F-8D15-3BA85AC42232}" srcOrd="0" destOrd="0" presId="urn:microsoft.com/office/officeart/2008/layout/LinedList"/>
    <dgm:cxn modelId="{E4017E34-9FA5-456E-BB36-FF07C5B92AFA}" type="presParOf" srcId="{9F1FE693-50CE-41AF-B9E5-75BEF87A4BA5}" destId="{A502406E-2EF1-4376-80A1-9C34BBFE3A0E}" srcOrd="1" destOrd="0" presId="urn:microsoft.com/office/officeart/2008/layout/LinedList"/>
    <dgm:cxn modelId="{04C48638-4AE9-4B02-BE89-0D410DB75547}" type="presParOf" srcId="{9F1FE693-50CE-41AF-B9E5-75BEF87A4BA5}" destId="{D4AE96A2-DF81-4E19-8058-6A8503E89D36}" srcOrd="2" destOrd="0" presId="urn:microsoft.com/office/officeart/2008/layout/LinedList"/>
    <dgm:cxn modelId="{7E245E76-8920-42E6-B5CF-6552233A75F1}" type="presParOf" srcId="{2CAC9318-C945-4410-B1C2-CE48DFD90A7E}" destId="{3A42BEB7-1F25-4AFD-B8EC-7D0DE345C3C5}" srcOrd="2" destOrd="0" presId="urn:microsoft.com/office/officeart/2008/layout/LinedList"/>
    <dgm:cxn modelId="{6D403516-FB79-4D17-B466-A24F8D38D83B}" type="presParOf" srcId="{2CAC9318-C945-4410-B1C2-CE48DFD90A7E}" destId="{62D6B8C0-696F-4836-B3BC-3205A8847243}" srcOrd="3" destOrd="0" presId="urn:microsoft.com/office/officeart/2008/layout/LinedList"/>
    <dgm:cxn modelId="{278701DF-E1C6-41C2-975E-CC0B075B53AE}" type="presParOf" srcId="{2CAC9318-C945-4410-B1C2-CE48DFD90A7E}" destId="{8A1B8F45-8962-4C86-87E5-227208B1627E}" srcOrd="4" destOrd="0" presId="urn:microsoft.com/office/officeart/2008/layout/LinedList"/>
    <dgm:cxn modelId="{A098E6B2-6AE4-4BAB-A6B3-256E12637387}" type="presParOf" srcId="{8A1B8F45-8962-4C86-87E5-227208B1627E}" destId="{1697F74B-BB56-4586-B045-A19E138C3109}" srcOrd="0" destOrd="0" presId="urn:microsoft.com/office/officeart/2008/layout/LinedList"/>
    <dgm:cxn modelId="{7714B55E-7B87-4D39-9D4C-2E8FC5D94935}" type="presParOf" srcId="{8A1B8F45-8962-4C86-87E5-227208B1627E}" destId="{8C229308-56F7-4CBB-B2A4-50FA87057B67}" srcOrd="1" destOrd="0" presId="urn:microsoft.com/office/officeart/2008/layout/LinedList"/>
    <dgm:cxn modelId="{93307084-504E-4C3D-8C55-660DF523C7C5}" type="presParOf" srcId="{8A1B8F45-8962-4C86-87E5-227208B1627E}" destId="{8F3712B6-A7BF-4B30-976D-54A72CFEFE70}" srcOrd="2" destOrd="0" presId="urn:microsoft.com/office/officeart/2008/layout/LinedList"/>
    <dgm:cxn modelId="{ADAE59CB-C5C3-4EBA-9B66-D56A87BA6F8C}" type="presParOf" srcId="{2CAC9318-C945-4410-B1C2-CE48DFD90A7E}" destId="{9A53DE92-2868-41FE-BA28-3C982233019B}" srcOrd="5" destOrd="0" presId="urn:microsoft.com/office/officeart/2008/layout/LinedList"/>
    <dgm:cxn modelId="{A77ABB4A-5EE3-40BD-90AA-2F00C9DE15FF}" type="presParOf" srcId="{2CAC9318-C945-4410-B1C2-CE48DFD90A7E}" destId="{B8917809-EC51-4776-9089-3CCA027B45C1}" srcOrd="6" destOrd="0" presId="urn:microsoft.com/office/officeart/2008/layout/LinedList"/>
    <dgm:cxn modelId="{E5AD479D-FAFD-4F92-8826-CB7C3AC919D7}" type="presParOf" srcId="{4164F368-88AC-46FB-9D75-1BCD6A4A3A22}" destId="{517D8B7A-1466-4792-97D7-55E2B7BBD6C8}" srcOrd="8" destOrd="0" presId="urn:microsoft.com/office/officeart/2008/layout/LinedList"/>
    <dgm:cxn modelId="{E90566E0-C270-4F57-B0A3-C59A853B39A1}" type="presParOf" srcId="{4164F368-88AC-46FB-9D75-1BCD6A4A3A22}" destId="{1B74DE8B-8075-406C-A484-CAABC1370224}" srcOrd="9" destOrd="0" presId="urn:microsoft.com/office/officeart/2008/layout/LinedList"/>
    <dgm:cxn modelId="{859F54CE-B8B9-4E2D-81F3-63F760AAC6C0}" type="presParOf" srcId="{1B74DE8B-8075-406C-A484-CAABC1370224}" destId="{9481F82E-CAF0-4707-BCB3-026A170623E9}" srcOrd="0" destOrd="0" presId="urn:microsoft.com/office/officeart/2008/layout/LinedList"/>
    <dgm:cxn modelId="{64AF321C-D14E-41AC-8FEE-EBF945F3F3BB}" type="presParOf" srcId="{1B74DE8B-8075-406C-A484-CAABC1370224}" destId="{DB73F89A-10D9-460B-9755-52CCDE4F7D5E}" srcOrd="1" destOrd="0" presId="urn:microsoft.com/office/officeart/2008/layout/LinedList"/>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07B25-0EFB-4FB4-AE77-4A2BF790A8D6}">
      <dsp:nvSpPr>
        <dsp:cNvPr id="0" name=""/>
        <dsp:cNvSpPr/>
      </dsp:nvSpPr>
      <dsp:spPr>
        <a:xfrm>
          <a:off x="3173" y="170452"/>
          <a:ext cx="2517848" cy="1510709"/>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t>Porovnávání přečteného textu s jinými texty</a:t>
          </a:r>
          <a:endParaRPr lang="cs-CZ" sz="2400" kern="1200" dirty="0"/>
        </a:p>
      </dsp:txBody>
      <dsp:txXfrm>
        <a:off x="3173" y="170452"/>
        <a:ext cx="2517848" cy="1510709"/>
      </dsp:txXfrm>
    </dsp:sp>
    <dsp:sp modelId="{72937B7F-ADCC-47D2-8E6C-DD268EA96E91}">
      <dsp:nvSpPr>
        <dsp:cNvPr id="0" name=""/>
        <dsp:cNvSpPr/>
      </dsp:nvSpPr>
      <dsp:spPr>
        <a:xfrm>
          <a:off x="2772807" y="170452"/>
          <a:ext cx="2517848" cy="1510709"/>
        </a:xfrm>
        <a:prstGeom prst="rect">
          <a:avLst/>
        </a:prstGeom>
        <a:solidFill>
          <a:schemeClr val="accent3"/>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t>Předvídání, odhadování děje</a:t>
          </a:r>
          <a:endParaRPr lang="cs-CZ" sz="2400" kern="1200" dirty="0"/>
        </a:p>
      </dsp:txBody>
      <dsp:txXfrm>
        <a:off x="2772807" y="170452"/>
        <a:ext cx="2517848" cy="1510709"/>
      </dsp:txXfrm>
    </dsp:sp>
    <dsp:sp modelId="{11DF33E4-FBE9-4BB2-806D-68C34EC290E1}">
      <dsp:nvSpPr>
        <dsp:cNvPr id="0" name=""/>
        <dsp:cNvSpPr/>
      </dsp:nvSpPr>
      <dsp:spPr>
        <a:xfrm>
          <a:off x="5542440" y="170452"/>
          <a:ext cx="2517848" cy="1510709"/>
        </a:xfrm>
        <a:prstGeom prst="rect">
          <a:avLst/>
        </a:prstGeom>
        <a:solidFill>
          <a:schemeClr val="accent4"/>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ln>
                <a:noFill/>
              </a:ln>
              <a:solidFill>
                <a:schemeClr val="tx1"/>
              </a:solidFill>
            </a:rPr>
            <a:t>Popsání stylu nebo uspořádání přečteného textu</a:t>
          </a:r>
          <a:endParaRPr lang="cs-CZ" sz="2400" kern="1200" dirty="0">
            <a:ln>
              <a:noFill/>
            </a:ln>
            <a:solidFill>
              <a:schemeClr val="tx1"/>
            </a:solidFill>
          </a:endParaRPr>
        </a:p>
      </dsp:txBody>
      <dsp:txXfrm>
        <a:off x="5542440" y="170452"/>
        <a:ext cx="2517848" cy="1510709"/>
      </dsp:txXfrm>
    </dsp:sp>
    <dsp:sp modelId="{FB1F9135-A8D4-49D9-BBEF-8C4AA0737015}">
      <dsp:nvSpPr>
        <dsp:cNvPr id="0" name=""/>
        <dsp:cNvSpPr/>
      </dsp:nvSpPr>
      <dsp:spPr>
        <a:xfrm>
          <a:off x="8312074" y="170452"/>
          <a:ext cx="2517848" cy="1510709"/>
        </a:xfrm>
        <a:prstGeom prst="rect">
          <a:avLst/>
        </a:prstGeom>
        <a:solidFill>
          <a:schemeClr val="accent1"/>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t>Určení postoje nebo záměru autora</a:t>
          </a:r>
          <a:endParaRPr lang="cs-CZ" sz="2400" kern="1200" dirty="0"/>
        </a:p>
      </dsp:txBody>
      <dsp:txXfrm>
        <a:off x="8312074" y="170452"/>
        <a:ext cx="2517848" cy="1510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40F41-6AC8-4E8C-B036-DB38972F67D2}">
      <dsp:nvSpPr>
        <dsp:cNvPr id="0" name=""/>
        <dsp:cNvSpPr/>
      </dsp:nvSpPr>
      <dsp:spPr>
        <a:xfrm>
          <a:off x="1323" y="80077"/>
          <a:ext cx="5160720" cy="30964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cs-CZ" sz="3600" kern="1200" dirty="0" smtClean="0"/>
            <a:t>Nižší míra diskuzí </a:t>
          </a:r>
          <a:br>
            <a:rPr lang="cs-CZ" sz="3600" kern="1200" dirty="0" smtClean="0"/>
          </a:br>
          <a:r>
            <a:rPr lang="cs-CZ" sz="3600" kern="1200" dirty="0" smtClean="0"/>
            <a:t>o metodách a formách práce oproti 1. stupni základních škol</a:t>
          </a:r>
          <a:endParaRPr lang="cs-CZ" sz="3600" kern="1200" dirty="0"/>
        </a:p>
      </dsp:txBody>
      <dsp:txXfrm>
        <a:off x="1323" y="80077"/>
        <a:ext cx="5160720" cy="3096432"/>
      </dsp:txXfrm>
    </dsp:sp>
    <dsp:sp modelId="{F8B4166A-AC89-430B-8D63-BAE7091608A4}">
      <dsp:nvSpPr>
        <dsp:cNvPr id="0" name=""/>
        <dsp:cNvSpPr/>
      </dsp:nvSpPr>
      <dsp:spPr>
        <a:xfrm>
          <a:off x="5678115" y="80077"/>
          <a:ext cx="5160720" cy="309643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cs-CZ" sz="3600" kern="1200" dirty="0" smtClean="0">
              <a:solidFill>
                <a:schemeClr val="tx1"/>
              </a:solidFill>
            </a:rPr>
            <a:t>Rozdílné metody </a:t>
          </a:r>
          <a:br>
            <a:rPr lang="cs-CZ" sz="3600" kern="1200" dirty="0" smtClean="0">
              <a:solidFill>
                <a:schemeClr val="tx1"/>
              </a:solidFill>
            </a:rPr>
          </a:br>
          <a:r>
            <a:rPr lang="cs-CZ" sz="3600" kern="1200" dirty="0" smtClean="0">
              <a:solidFill>
                <a:schemeClr val="tx1"/>
              </a:solidFill>
            </a:rPr>
            <a:t>a formy práce</a:t>
          </a:r>
          <a:endParaRPr lang="cs-CZ" sz="3600" kern="1200" dirty="0">
            <a:solidFill>
              <a:schemeClr val="tx1"/>
            </a:solidFill>
          </a:endParaRPr>
        </a:p>
      </dsp:txBody>
      <dsp:txXfrm>
        <a:off x="5678115" y="80077"/>
        <a:ext cx="5160720" cy="309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B4BBD-0D4A-45D2-A905-3B4B7156BCC1}">
      <dsp:nvSpPr>
        <dsp:cNvPr id="0" name=""/>
        <dsp:cNvSpPr/>
      </dsp:nvSpPr>
      <dsp:spPr>
        <a:xfrm>
          <a:off x="0" y="293037"/>
          <a:ext cx="3290770" cy="19744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latin typeface="+mn-lt"/>
            </a:rPr>
            <a:t>Učitelé nejsou dostatečně připraveni na vzdělávání </a:t>
          </a:r>
          <a:br>
            <a:rPr lang="cs-CZ" sz="2400" kern="1200" dirty="0" smtClean="0">
              <a:latin typeface="+mn-lt"/>
            </a:rPr>
          </a:br>
          <a:r>
            <a:rPr lang="cs-CZ" sz="2400" kern="1200" dirty="0" smtClean="0">
              <a:latin typeface="+mn-lt"/>
            </a:rPr>
            <a:t>v heterogenních kolektivech</a:t>
          </a:r>
          <a:endParaRPr lang="cs-CZ" sz="2400" kern="1200" dirty="0">
            <a:latin typeface="+mn-lt"/>
          </a:endParaRPr>
        </a:p>
      </dsp:txBody>
      <dsp:txXfrm>
        <a:off x="0" y="293037"/>
        <a:ext cx="3290770" cy="1974462"/>
      </dsp:txXfrm>
    </dsp:sp>
    <dsp:sp modelId="{297566FE-1891-4DCE-84BB-68BE8E97CDAF}">
      <dsp:nvSpPr>
        <dsp:cNvPr id="0" name=""/>
        <dsp:cNvSpPr/>
      </dsp:nvSpPr>
      <dsp:spPr>
        <a:xfrm>
          <a:off x="3619847" y="293037"/>
          <a:ext cx="3290770" cy="19744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latin typeface="+mn-lt"/>
            </a:rPr>
            <a:t>Nedostatek specialistů</a:t>
          </a:r>
          <a:endParaRPr lang="cs-CZ" sz="2400" kern="1200" dirty="0">
            <a:latin typeface="+mn-lt"/>
          </a:endParaRPr>
        </a:p>
      </dsp:txBody>
      <dsp:txXfrm>
        <a:off x="3619847" y="293037"/>
        <a:ext cx="3290770" cy="1974462"/>
      </dsp:txXfrm>
    </dsp:sp>
    <dsp:sp modelId="{BE78D8FC-E301-44F2-9ED4-3001BC16BC5B}">
      <dsp:nvSpPr>
        <dsp:cNvPr id="0" name=""/>
        <dsp:cNvSpPr/>
      </dsp:nvSpPr>
      <dsp:spPr>
        <a:xfrm>
          <a:off x="7239694" y="293037"/>
          <a:ext cx="3290770" cy="19744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kern="1200" dirty="0" smtClean="0">
              <a:solidFill>
                <a:schemeClr val="tx1"/>
              </a:solidFill>
              <a:latin typeface="+mn-lt"/>
            </a:rPr>
            <a:t>Systém dostatečně nepodporuje školy</a:t>
          </a:r>
          <a:endParaRPr lang="cs-CZ" sz="2400" kern="1200" dirty="0">
            <a:solidFill>
              <a:schemeClr val="tx1"/>
            </a:solidFill>
            <a:latin typeface="+mn-lt"/>
          </a:endParaRPr>
        </a:p>
      </dsp:txBody>
      <dsp:txXfrm>
        <a:off x="7239694" y="293037"/>
        <a:ext cx="3290770" cy="1974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288DA-078A-49CF-B338-843450387EBC}">
      <dsp:nvSpPr>
        <dsp:cNvPr id="0" name=""/>
        <dsp:cNvSpPr/>
      </dsp:nvSpPr>
      <dsp:spPr>
        <a:xfrm>
          <a:off x="0" y="479"/>
          <a:ext cx="931814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4AB17CD-B0FF-447A-807D-1D42675C9E55}">
      <dsp:nvSpPr>
        <dsp:cNvPr id="0" name=""/>
        <dsp:cNvSpPr/>
      </dsp:nvSpPr>
      <dsp:spPr>
        <a:xfrm>
          <a:off x="0" y="479"/>
          <a:ext cx="9318141" cy="7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6200" rIns="76200" bIns="76200" numCol="1" spcCol="1270" anchor="t" anchorCtr="0">
          <a:noAutofit/>
        </a:bodyPr>
        <a:lstStyle/>
        <a:p>
          <a:pPr lvl="0" algn="l" defTabSz="889000" rtl="0">
            <a:lnSpc>
              <a:spcPct val="90000"/>
            </a:lnSpc>
            <a:spcBef>
              <a:spcPct val="0"/>
            </a:spcBef>
            <a:spcAft>
              <a:spcPct val="35000"/>
            </a:spcAft>
          </a:pPr>
          <a:r>
            <a:rPr lang="cs-CZ" sz="2000" kern="1200" dirty="0" smtClean="0"/>
            <a:t>Více času povinnostem spojeným s kurikulem a vyučovacím procesem</a:t>
          </a:r>
          <a:r>
            <a:rPr lang="cs-CZ" sz="1100" kern="1200" dirty="0" smtClean="0"/>
            <a:t>.</a:t>
          </a:r>
          <a:endParaRPr lang="cs-CZ" sz="1100" kern="1200" dirty="0"/>
        </a:p>
      </dsp:txBody>
      <dsp:txXfrm>
        <a:off x="0" y="479"/>
        <a:ext cx="9318141" cy="784695"/>
      </dsp:txXfrm>
    </dsp:sp>
    <dsp:sp modelId="{83083813-29CB-4F11-BAC2-6E936130244F}">
      <dsp:nvSpPr>
        <dsp:cNvPr id="0" name=""/>
        <dsp:cNvSpPr/>
      </dsp:nvSpPr>
      <dsp:spPr>
        <a:xfrm>
          <a:off x="0" y="785174"/>
          <a:ext cx="931814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2AF53CD-FA24-49AD-B778-09695720BE57}">
      <dsp:nvSpPr>
        <dsp:cNvPr id="0" name=""/>
        <dsp:cNvSpPr/>
      </dsp:nvSpPr>
      <dsp:spPr>
        <a:xfrm>
          <a:off x="0" y="785174"/>
          <a:ext cx="9318141" cy="7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000" tIns="76200" rIns="76200" bIns="76200" numCol="1" spcCol="1270" anchor="t" anchorCtr="0">
          <a:noAutofit/>
        </a:bodyPr>
        <a:lstStyle/>
        <a:p>
          <a:pPr lvl="0" algn="l" defTabSz="889000" rtl="0">
            <a:lnSpc>
              <a:spcPct val="90000"/>
            </a:lnSpc>
            <a:spcBef>
              <a:spcPct val="0"/>
            </a:spcBef>
            <a:spcAft>
              <a:spcPct val="35000"/>
            </a:spcAft>
          </a:pPr>
          <a:r>
            <a:rPr lang="cs-CZ" sz="2000" kern="1200" dirty="0" smtClean="0"/>
            <a:t>Využití hospitací pro hodnocení práce učitelů.</a:t>
          </a:r>
          <a:endParaRPr lang="cs-CZ" sz="2000" kern="1200" dirty="0"/>
        </a:p>
      </dsp:txBody>
      <dsp:txXfrm>
        <a:off x="0" y="785174"/>
        <a:ext cx="9318141" cy="784695"/>
      </dsp:txXfrm>
    </dsp:sp>
    <dsp:sp modelId="{FEFD8250-AC04-4B09-9E38-7F81EF7C24EC}">
      <dsp:nvSpPr>
        <dsp:cNvPr id="0" name=""/>
        <dsp:cNvSpPr/>
      </dsp:nvSpPr>
      <dsp:spPr>
        <a:xfrm>
          <a:off x="0" y="1569870"/>
          <a:ext cx="931814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D1821B-4224-463B-B425-2C844EC4796F}">
      <dsp:nvSpPr>
        <dsp:cNvPr id="0" name=""/>
        <dsp:cNvSpPr/>
      </dsp:nvSpPr>
      <dsp:spPr>
        <a:xfrm>
          <a:off x="0" y="1569870"/>
          <a:ext cx="9318141" cy="7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6200" rIns="76200" bIns="76200" numCol="1" spcCol="1270" anchor="t" anchorCtr="0">
          <a:noAutofit/>
        </a:bodyPr>
        <a:lstStyle/>
        <a:p>
          <a:pPr lvl="0" algn="l" defTabSz="889000" rtl="0">
            <a:lnSpc>
              <a:spcPct val="90000"/>
            </a:lnSpc>
            <a:spcBef>
              <a:spcPct val="0"/>
            </a:spcBef>
            <a:spcAft>
              <a:spcPct val="35000"/>
            </a:spcAft>
          </a:pPr>
          <a:r>
            <a:rPr lang="cs-CZ" sz="2000" kern="1200" dirty="0" smtClean="0"/>
            <a:t>Podpora spolupráce mezi učiteli při zavádění a rozvoji nových vyučovacích praktik.</a:t>
          </a:r>
          <a:endParaRPr lang="cs-CZ" sz="2000" kern="1200" dirty="0"/>
        </a:p>
      </dsp:txBody>
      <dsp:txXfrm>
        <a:off x="0" y="1569870"/>
        <a:ext cx="9318141" cy="784695"/>
      </dsp:txXfrm>
    </dsp:sp>
    <dsp:sp modelId="{69DEF82B-0793-43E9-9890-DA9D7DDB4942}">
      <dsp:nvSpPr>
        <dsp:cNvPr id="0" name=""/>
        <dsp:cNvSpPr/>
      </dsp:nvSpPr>
      <dsp:spPr>
        <a:xfrm>
          <a:off x="0" y="2354565"/>
          <a:ext cx="931814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098613D-293D-4836-A591-5EFAAB3F641E}">
      <dsp:nvSpPr>
        <dsp:cNvPr id="0" name=""/>
        <dsp:cNvSpPr/>
      </dsp:nvSpPr>
      <dsp:spPr>
        <a:xfrm>
          <a:off x="0" y="2354565"/>
          <a:ext cx="5215364" cy="7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6200" rIns="76200" bIns="76200" numCol="1" spcCol="1270" anchor="t" anchorCtr="0">
          <a:noAutofit/>
        </a:bodyPr>
        <a:lstStyle/>
        <a:p>
          <a:pPr lvl="0" algn="l" defTabSz="889000" rtl="0">
            <a:lnSpc>
              <a:spcPct val="90000"/>
            </a:lnSpc>
            <a:spcBef>
              <a:spcPct val="0"/>
            </a:spcBef>
            <a:spcAft>
              <a:spcPct val="35000"/>
            </a:spcAft>
          </a:pPr>
          <a:r>
            <a:rPr lang="cs-CZ" sz="2000" kern="1200" dirty="0" smtClean="0"/>
            <a:t>Vedení učitelů k přijímání odpovědnosti:</a:t>
          </a:r>
          <a:endParaRPr lang="cs-CZ" sz="2000" kern="1200" dirty="0"/>
        </a:p>
      </dsp:txBody>
      <dsp:txXfrm>
        <a:off x="0" y="2354565"/>
        <a:ext cx="5215364" cy="784695"/>
      </dsp:txXfrm>
    </dsp:sp>
    <dsp:sp modelId="{A502406E-2EF1-4376-80A1-9C34BBFE3A0E}">
      <dsp:nvSpPr>
        <dsp:cNvPr id="0" name=""/>
        <dsp:cNvSpPr/>
      </dsp:nvSpPr>
      <dsp:spPr>
        <a:xfrm>
          <a:off x="5292211" y="2372803"/>
          <a:ext cx="4021678" cy="36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cs-CZ" sz="1500" kern="1200" dirty="0" smtClean="0"/>
            <a:t>za zlepšování jejich dovednosti vzdělávat,</a:t>
          </a:r>
          <a:endParaRPr lang="cs-CZ" sz="1500" kern="1200" dirty="0"/>
        </a:p>
      </dsp:txBody>
      <dsp:txXfrm>
        <a:off x="5292211" y="2372803"/>
        <a:ext cx="4021678" cy="364760"/>
      </dsp:txXfrm>
    </dsp:sp>
    <dsp:sp modelId="{3A42BEB7-1F25-4AFD-B8EC-7D0DE345C3C5}">
      <dsp:nvSpPr>
        <dsp:cNvPr id="0" name=""/>
        <dsp:cNvSpPr/>
      </dsp:nvSpPr>
      <dsp:spPr>
        <a:xfrm>
          <a:off x="5215364" y="2737564"/>
          <a:ext cx="409852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C229308-56F7-4CBB-B2A4-50FA87057B67}">
      <dsp:nvSpPr>
        <dsp:cNvPr id="0" name=""/>
        <dsp:cNvSpPr/>
      </dsp:nvSpPr>
      <dsp:spPr>
        <a:xfrm>
          <a:off x="5292211" y="2755802"/>
          <a:ext cx="4021678" cy="36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cs-CZ" sz="1500" kern="1200" dirty="0" smtClean="0"/>
            <a:t>za vzdělávací výsledky žáků.</a:t>
          </a:r>
          <a:endParaRPr lang="cs-CZ" sz="1500" kern="1200" dirty="0"/>
        </a:p>
      </dsp:txBody>
      <dsp:txXfrm>
        <a:off x="5292211" y="2755802"/>
        <a:ext cx="4021678" cy="364760"/>
      </dsp:txXfrm>
    </dsp:sp>
    <dsp:sp modelId="{9A53DE92-2868-41FE-BA28-3C982233019B}">
      <dsp:nvSpPr>
        <dsp:cNvPr id="0" name=""/>
        <dsp:cNvSpPr/>
      </dsp:nvSpPr>
      <dsp:spPr>
        <a:xfrm>
          <a:off x="5215364" y="3120563"/>
          <a:ext cx="409852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17D8B7A-1466-4792-97D7-55E2B7BBD6C8}">
      <dsp:nvSpPr>
        <dsp:cNvPr id="0" name=""/>
        <dsp:cNvSpPr/>
      </dsp:nvSpPr>
      <dsp:spPr>
        <a:xfrm>
          <a:off x="0" y="3139261"/>
          <a:ext cx="931814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481F82E-CAF0-4707-BCB3-026A170623E9}">
      <dsp:nvSpPr>
        <dsp:cNvPr id="0" name=""/>
        <dsp:cNvSpPr/>
      </dsp:nvSpPr>
      <dsp:spPr>
        <a:xfrm>
          <a:off x="0" y="3139261"/>
          <a:ext cx="9318141" cy="7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6200" rIns="76200" bIns="76200" numCol="1" spcCol="1270" anchor="t" anchorCtr="0">
          <a:noAutofit/>
        </a:bodyPr>
        <a:lstStyle/>
        <a:p>
          <a:pPr lvl="0" algn="l" defTabSz="889000" rtl="0">
            <a:lnSpc>
              <a:spcPct val="90000"/>
            </a:lnSpc>
            <a:spcBef>
              <a:spcPct val="0"/>
            </a:spcBef>
            <a:spcAft>
              <a:spcPct val="35000"/>
            </a:spcAft>
          </a:pPr>
          <a:r>
            <a:rPr lang="cs-CZ" sz="2000" kern="1200" dirty="0" smtClean="0"/>
            <a:t>Výsledky žáků využít pro hodnocení práce učitelů a plánování jejich PRU </a:t>
          </a:r>
          <a:br>
            <a:rPr lang="cs-CZ" sz="2000" kern="1200" dirty="0" smtClean="0"/>
          </a:br>
          <a:r>
            <a:rPr lang="cs-CZ" sz="2000" kern="1200" dirty="0" smtClean="0"/>
            <a:t>a plánování i naplňování cílů školy.</a:t>
          </a:r>
          <a:endParaRPr lang="cs-CZ" sz="2000" kern="1200" dirty="0"/>
        </a:p>
      </dsp:txBody>
      <dsp:txXfrm>
        <a:off x="0" y="3139261"/>
        <a:ext cx="9318141" cy="7846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0.10975</cdr:x>
      <cdr:y>0.75549</cdr:y>
    </cdr:from>
    <cdr:to>
      <cdr:x>0.37404</cdr:x>
      <cdr:y>0.82073</cdr:y>
    </cdr:to>
    <cdr:sp macro="" textlink="">
      <cdr:nvSpPr>
        <cdr:cNvPr id="2" name="TextovéPole 1"/>
        <cdr:cNvSpPr txBox="1"/>
      </cdr:nvSpPr>
      <cdr:spPr>
        <a:xfrm xmlns:a="http://schemas.openxmlformats.org/drawingml/2006/main">
          <a:off x="1188900" y="2703477"/>
          <a:ext cx="2863079" cy="2334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tIns="0" rIns="0" bIns="0" rtlCol="0" anchor="ctr">
          <a:noAutofit/>
        </a:bodyPr>
        <a:lstStyle xmlns:a="http://schemas.openxmlformats.org/drawingml/2006/main"/>
        <a:p xmlns:a="http://schemas.openxmlformats.org/drawingml/2006/main">
          <a:pPr algn="ctr"/>
          <a:r>
            <a:rPr lang="cs-CZ" sz="1400" dirty="0" smtClean="0"/>
            <a:t>ČR                                  OECD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D4004E3-0955-4DC7-A386-805BACA5A674}" type="datetimeFigureOut">
              <a:rPr lang="cs-CZ" smtClean="0"/>
              <a:t>19.3.2018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CE8193-2254-4FB9-96B8-ACD1F901CC41}" type="slidenum">
              <a:rPr lang="cs-CZ" smtClean="0"/>
              <a:t>‹#›</a:t>
            </a:fld>
            <a:endParaRPr lang="cs-CZ"/>
          </a:p>
        </p:txBody>
      </p:sp>
    </p:spTree>
    <p:extLst>
      <p:ext uri="{BB962C8B-B14F-4D97-AF65-F5344CB8AC3E}">
        <p14:creationId xmlns:p14="http://schemas.microsoft.com/office/powerpoint/2010/main" val="51058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4C9FF4-6B3A-4A34-A367-27C1545402EF}" type="datetimeFigureOut">
              <a:rPr lang="cs-CZ" smtClean="0"/>
              <a:t>19.3.2018</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F1405F-BD78-4C66-8AA1-DFA6E68AFB49}" type="slidenum">
              <a:rPr lang="cs-CZ" smtClean="0"/>
              <a:t>‹#›</a:t>
            </a:fld>
            <a:endParaRPr lang="cs-CZ"/>
          </a:p>
        </p:txBody>
      </p:sp>
    </p:spTree>
    <p:extLst>
      <p:ext uri="{BB962C8B-B14F-4D97-AF65-F5344CB8AC3E}">
        <p14:creationId xmlns:p14="http://schemas.microsoft.com/office/powerpoint/2010/main" val="191626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a:t>
            </a:fld>
            <a:endParaRPr lang="cs-CZ"/>
          </a:p>
        </p:txBody>
      </p:sp>
    </p:spTree>
    <p:extLst>
      <p:ext uri="{BB962C8B-B14F-4D97-AF65-F5344CB8AC3E}">
        <p14:creationId xmlns:p14="http://schemas.microsoft.com/office/powerpoint/2010/main" val="86586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učitelé nejčastěji volili změnu přístupu žáků k předmětu (větší zájem o předmět a vzdělávání obecně) (52 % učitelů). </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11</a:t>
            </a:fld>
            <a:endParaRPr lang="cs-CZ"/>
          </a:p>
        </p:txBody>
      </p:sp>
    </p:spTree>
    <p:extLst>
      <p:ext uri="{BB962C8B-B14F-4D97-AF65-F5344CB8AC3E}">
        <p14:creationId xmlns:p14="http://schemas.microsoft.com/office/powerpoint/2010/main" val="277626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12</a:t>
            </a:fld>
            <a:endParaRPr lang="cs-CZ"/>
          </a:p>
        </p:txBody>
      </p:sp>
    </p:spTree>
    <p:extLst>
      <p:ext uri="{BB962C8B-B14F-4D97-AF65-F5344CB8AC3E}">
        <p14:creationId xmlns:p14="http://schemas.microsoft.com/office/powerpoint/2010/main" val="108156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V hodinách výrazněji převažovaly vyučovací metody, ve kterých byl aktivnější učitel (výklad, vyprávění, rozhovor nebo demonstrační experiment), nad aktivizačními vyučovacími metodami (problémová výuka, žákovský experiment, žákovská prezentace, badatelská výuka, případně projektová výuka).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t>Téměř v každé druhé hodině (47 %) se vyskytovaly pouze vyučovací metody, </a:t>
            </a:r>
            <a:br>
              <a:rPr lang="cs-CZ" sz="1200" dirty="0" smtClean="0"/>
            </a:br>
            <a:r>
              <a:rPr lang="cs-CZ" sz="1200" dirty="0" smtClean="0"/>
              <a:t>ve kterých byl aktivní učitel.</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t>Jen ve 37 % hodin zeměpisu bylo možné zaznamenat alespoň částečnou podporu aktivity žáků.</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13</a:t>
            </a:fld>
            <a:endParaRPr lang="cs-CZ"/>
          </a:p>
        </p:txBody>
      </p:sp>
    </p:spTree>
    <p:extLst>
      <p:ext uri="{BB962C8B-B14F-4D97-AF65-F5344CB8AC3E}">
        <p14:creationId xmlns:p14="http://schemas.microsoft.com/office/powerpoint/2010/main" val="249324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Soustředění jen na žáky nadané nebo na žáky se slabými výsledky bylo zaznamenáno jen ojediněle (4 %). Ve dvou pětinách hodin se učitelé věnovali stejnou měrou všem žákům – nadaným, průměrným i žákům se slabými výsledky.</a:t>
            </a:r>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14</a:t>
            </a:fld>
            <a:endParaRPr lang="cs-CZ"/>
          </a:p>
        </p:txBody>
      </p:sp>
    </p:spTree>
    <p:extLst>
      <p:ext uri="{BB962C8B-B14F-4D97-AF65-F5344CB8AC3E}">
        <p14:creationId xmlns:p14="http://schemas.microsoft.com/office/powerpoint/2010/main" val="187103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Pro porovnání výsledků žáků ZŠ a SŠ byly využity shodné úlohy, které obsahovaly celkem 38 otázek. Ve všech otázkách byla průměrná úspěšnost žáků 3. ročníku SŠ vyšší než žáků 9. ročníku ZŠ. Větší rozdíly průměrné úspěšnosti byly u otázek s nižší úspěšností u žáků na ZŠ.</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15</a:t>
            </a:fld>
            <a:endParaRPr lang="cs-CZ"/>
          </a:p>
        </p:txBody>
      </p:sp>
    </p:spTree>
    <p:extLst>
      <p:ext uri="{BB962C8B-B14F-4D97-AF65-F5344CB8AC3E}">
        <p14:creationId xmlns:p14="http://schemas.microsoft.com/office/powerpoint/2010/main" val="253768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16</a:t>
            </a:fld>
            <a:endParaRPr lang="cs-CZ"/>
          </a:p>
        </p:txBody>
      </p:sp>
    </p:spTree>
    <p:extLst>
      <p:ext uri="{BB962C8B-B14F-4D97-AF65-F5344CB8AC3E}">
        <p14:creationId xmlns:p14="http://schemas.microsoft.com/office/powerpoint/2010/main" val="177138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just">
              <a:buFont typeface="Arial" panose="020B0604020202020204" pitchFamily="34" charset="0"/>
              <a:buNone/>
            </a:pPr>
            <a:endParaRPr lang="cs-CZ" sz="1200" dirty="0" smtClean="0"/>
          </a:p>
          <a:p>
            <a:pPr marL="0" lvl="0" indent="0" algn="just">
              <a:buFont typeface="Arial" panose="020B0604020202020204" pitchFamily="34" charset="0"/>
              <a:buNone/>
            </a:pPr>
            <a:r>
              <a:rPr lang="cs-CZ" sz="1200" dirty="0" smtClean="0"/>
              <a:t>Pokud s</a:t>
            </a:r>
            <a:r>
              <a:rPr lang="cs-CZ" sz="1200" baseline="0" dirty="0" smtClean="0"/>
              <a:t>e chcete porovnat s průměrem výsledků ČR i kraje dosažených v národním šetření, je vhodné využít nástroj SET</a:t>
            </a:r>
            <a:endParaRPr lang="cs-CZ" sz="1200" dirty="0" smtClean="0"/>
          </a:p>
          <a:p>
            <a:pPr marL="0" lvl="0" indent="0" algn="just">
              <a:buFont typeface="Arial" panose="020B0604020202020204" pitchFamily="34" charset="0"/>
              <a:buNone/>
            </a:pPr>
            <a:r>
              <a:rPr lang="cs-CZ" sz="1200" baseline="0" dirty="0" smtClean="0"/>
              <a:t>. Aktuálně probíhají i semináře pro učitele v tzv. mobilních centrech, která na příkladu didaktického potenciálu uvolněných úloh </a:t>
            </a:r>
          </a:p>
          <a:p>
            <a:pPr marL="0" lvl="0" indent="0" algn="just">
              <a:buFont typeface="Arial" panose="020B0604020202020204" pitchFamily="34" charset="0"/>
              <a:buNone/>
            </a:pPr>
            <a:r>
              <a:rPr lang="cs-CZ" sz="1200" dirty="0" smtClean="0"/>
              <a:t>InspIS </a:t>
            </a:r>
            <a:r>
              <a:rPr lang="cs-CZ" sz="1200" dirty="0"/>
              <a:t>SET je univerzální systém pro elektronické ověřování výsledků žáků, který zahrnuje:</a:t>
            </a:r>
          </a:p>
          <a:p>
            <a:pPr marL="0" lvl="0" indent="0" algn="just">
              <a:buFont typeface="Arial" panose="020B0604020202020204" pitchFamily="34" charset="0"/>
              <a:buNone/>
            </a:pPr>
            <a:endParaRPr lang="cs-CZ" sz="1200" dirty="0"/>
          </a:p>
          <a:p>
            <a:pPr marL="171450" lvl="0" indent="-171450" algn="just">
              <a:buFont typeface="Arial" panose="020B0604020202020204" pitchFamily="34" charset="0"/>
              <a:buChar char="•"/>
            </a:pPr>
            <a:r>
              <a:rPr lang="cs-CZ" sz="1200" dirty="0"/>
              <a:t>možnost školního a domácího testování</a:t>
            </a:r>
          </a:p>
          <a:p>
            <a:pPr marL="171450" lvl="0" indent="-171450" algn="just">
              <a:buFont typeface="Arial" panose="020B0604020202020204" pitchFamily="34" charset="0"/>
              <a:buChar char="•"/>
            </a:pPr>
            <a:r>
              <a:rPr lang="cs-CZ" sz="1200" dirty="0"/>
              <a:t>databanku testových úloh</a:t>
            </a:r>
          </a:p>
          <a:p>
            <a:pPr marL="171450" lvl="0" indent="-171450">
              <a:buFont typeface="Arial" panose="020B0604020202020204" pitchFamily="34" charset="0"/>
              <a:buChar char="•"/>
            </a:pPr>
            <a:r>
              <a:rPr lang="cs-CZ" sz="1200" dirty="0"/>
              <a:t>aplikaci pro tablety a mobily – </a:t>
            </a:r>
            <a:r>
              <a:rPr lang="cs-CZ" sz="1200" dirty="0" err="1"/>
              <a:t>InspIS</a:t>
            </a:r>
            <a:r>
              <a:rPr lang="cs-CZ" sz="1200" dirty="0"/>
              <a:t> </a:t>
            </a:r>
            <a:r>
              <a:rPr lang="cs-CZ" sz="1200" dirty="0" err="1"/>
              <a:t>SETmobile</a:t>
            </a:r>
            <a:endParaRPr lang="cs-CZ" sz="1200" dirty="0"/>
          </a:p>
          <a:p>
            <a:pPr marL="171450" lvl="0" indent="-171450" algn="just">
              <a:buFont typeface="Arial" panose="020B0604020202020204" pitchFamily="34" charset="0"/>
              <a:buChar char="•"/>
            </a:pPr>
            <a:r>
              <a:rPr lang="cs-CZ" sz="1200" dirty="0"/>
              <a:t>metodickou příručku pro učitele</a:t>
            </a:r>
          </a:p>
          <a:p>
            <a:pPr marL="171450" lvl="0" indent="-171450" algn="just">
              <a:buFont typeface="Arial" panose="020B0604020202020204" pitchFamily="34" charset="0"/>
              <a:buChar char="•"/>
            </a:pPr>
            <a:r>
              <a:rPr lang="cs-CZ" sz="1200" dirty="0" err="1"/>
              <a:t>videomanuály</a:t>
            </a:r>
            <a:r>
              <a:rPr lang="cs-CZ" sz="1200" dirty="0"/>
              <a:t> </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18</a:t>
            </a:fld>
            <a:endParaRPr lang="cs-CZ"/>
          </a:p>
        </p:txBody>
      </p:sp>
    </p:spTree>
    <p:extLst>
      <p:ext uri="{BB962C8B-B14F-4D97-AF65-F5344CB8AC3E}">
        <p14:creationId xmlns:p14="http://schemas.microsoft.com/office/powerpoint/2010/main" val="32297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19</a:t>
            </a:fld>
            <a:endParaRPr lang="cs-CZ"/>
          </a:p>
        </p:txBody>
      </p:sp>
    </p:spTree>
    <p:extLst>
      <p:ext uri="{BB962C8B-B14F-4D97-AF65-F5344CB8AC3E}">
        <p14:creationId xmlns:p14="http://schemas.microsoft.com/office/powerpoint/2010/main" val="344705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27</a:t>
            </a:fld>
            <a:endParaRPr lang="cs-CZ"/>
          </a:p>
        </p:txBody>
      </p:sp>
    </p:spTree>
    <p:extLst>
      <p:ext uri="{BB962C8B-B14F-4D97-AF65-F5344CB8AC3E}">
        <p14:creationId xmlns:p14="http://schemas.microsoft.com/office/powerpoint/2010/main" val="391047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Systém dostatečně nepodporuje školy:</a:t>
            </a:r>
          </a:p>
          <a:p>
            <a:pPr marL="171450" indent="-171450">
              <a:buFontTx/>
              <a:buChar char="-"/>
            </a:pPr>
            <a:r>
              <a:rPr lang="cs-CZ" baseline="0" dirty="0" smtClean="0"/>
              <a:t>cílem vzdělávání je dosažení znalostí a dovedností žáků na úrovni očekávaných výstupů v RVP</a:t>
            </a:r>
          </a:p>
          <a:p>
            <a:pPr marL="171450" indent="-171450">
              <a:buFontTx/>
              <a:buChar char="-"/>
            </a:pPr>
            <a:r>
              <a:rPr lang="cs-CZ" baseline="0" dirty="0" smtClean="0"/>
              <a:t>směřovat a podporovat školy v metodách a formách výuky které jim těchto cílů pomohou dosáhnout</a:t>
            </a:r>
          </a:p>
          <a:p>
            <a:pPr marL="171450" indent="-171450">
              <a:buFontTx/>
              <a:buChar char="-"/>
            </a:pPr>
            <a:r>
              <a:rPr lang="cs-CZ" baseline="0" dirty="0" smtClean="0"/>
              <a:t>obsah této podpory musí odpovídat prostředí ve kterém se vzdělávání odehrává (společenský vývoj a technologický pokrok)</a:t>
            </a:r>
          </a:p>
          <a:p>
            <a:pPr marL="171450" indent="-171450">
              <a:buFontTx/>
              <a:buChar char="-"/>
            </a:pPr>
            <a:r>
              <a:rPr lang="cs-CZ" baseline="0" dirty="0" smtClean="0"/>
              <a:t>podpora se musí odehrávat ve školách, v práci s pedagogickými sbory </a:t>
            </a:r>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28</a:t>
            </a:fld>
            <a:endParaRPr lang="cs-CZ"/>
          </a:p>
        </p:txBody>
      </p:sp>
    </p:spTree>
    <p:extLst>
      <p:ext uri="{BB962C8B-B14F-4D97-AF65-F5344CB8AC3E}">
        <p14:creationId xmlns:p14="http://schemas.microsoft.com/office/powerpoint/2010/main" val="325647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Mezinárodní</a:t>
            </a:r>
            <a:r>
              <a:rPr lang="cs-CZ" baseline="0" dirty="0" smtClean="0"/>
              <a:t> šetření probíhají pod taktovkou nadnárodních organizací, tedy je nutné dodržovat jinou metodiku.</a:t>
            </a:r>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2</a:t>
            </a:fld>
            <a:endParaRPr lang="cs-CZ"/>
          </a:p>
        </p:txBody>
      </p:sp>
    </p:spTree>
    <p:extLst>
      <p:ext uri="{BB962C8B-B14F-4D97-AF65-F5344CB8AC3E}">
        <p14:creationId xmlns:p14="http://schemas.microsoft.com/office/powerpoint/2010/main" val="396543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73788" y="5186077"/>
            <a:ext cx="5390305" cy="4614873"/>
          </a:xfrm>
        </p:spPr>
        <p:txBody>
          <a:bodyPr/>
          <a:lstStyle/>
          <a:p>
            <a:pPr lvl="0"/>
            <a:endParaRPr lang="cs-CZ" dirty="0"/>
          </a:p>
        </p:txBody>
      </p:sp>
      <p:sp>
        <p:nvSpPr>
          <p:cNvPr id="4" name="Zástupný symbol pro číslo snímku 3"/>
          <p:cNvSpPr>
            <a:spLocks noGrp="1"/>
          </p:cNvSpPr>
          <p:nvPr>
            <p:ph type="sldNum" sz="quarter" idx="10"/>
          </p:nvPr>
        </p:nvSpPr>
        <p:spPr/>
        <p:txBody>
          <a:bodyPr/>
          <a:lstStyle/>
          <a:p>
            <a:fld id="{0D67B07E-1A0A-4806-822A-4F2019154B1B}" type="slidenum">
              <a:rPr lang="cs-CZ" smtClean="0">
                <a:solidFill>
                  <a:prstClr val="black"/>
                </a:solidFill>
              </a:rPr>
              <a:pPr/>
              <a:t>29</a:t>
            </a:fld>
            <a:endParaRPr lang="cs-CZ">
              <a:solidFill>
                <a:prstClr val="black"/>
              </a:solidFill>
            </a:endParaRPr>
          </a:p>
        </p:txBody>
      </p:sp>
    </p:spTree>
    <p:extLst>
      <p:ext uri="{BB962C8B-B14F-4D97-AF65-F5344CB8AC3E}">
        <p14:creationId xmlns:p14="http://schemas.microsoft.com/office/powerpoint/2010/main" val="294635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Poskytování zpětné vazby má podle vyjádření učitelů největší dopad na zlepšování jejich práce.</a:t>
            </a:r>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30</a:t>
            </a:fld>
            <a:endParaRPr lang="cs-CZ"/>
          </a:p>
        </p:txBody>
      </p:sp>
    </p:spTree>
    <p:extLst>
      <p:ext uri="{BB962C8B-B14F-4D97-AF65-F5344CB8AC3E}">
        <p14:creationId xmlns:p14="http://schemas.microsoft.com/office/powerpoint/2010/main" val="375616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Informace z aktuální VZ.</a:t>
            </a:r>
          </a:p>
          <a:p>
            <a:r>
              <a:rPr lang="cs-CZ" dirty="0" smtClean="0"/>
              <a:t>Zaměření DVPP vybrané oblasti, které by měly být prioritní a na</a:t>
            </a:r>
            <a:r>
              <a:rPr lang="cs-CZ" baseline="0" dirty="0" smtClean="0"/>
              <a:t> které je zaměřeno reálně. </a:t>
            </a:r>
          </a:p>
          <a:p>
            <a:r>
              <a:rPr lang="cs-CZ" baseline="0" dirty="0" smtClean="0"/>
              <a:t>Učitelé se potýkají s vedením třídy, s prací v heterogenních třídách a s žáky s poruchami chování. Důležitá je i oblast didaktiky. </a:t>
            </a:r>
          </a:p>
          <a:p>
            <a:r>
              <a:rPr lang="cs-CZ" baseline="0" dirty="0" smtClean="0"/>
              <a:t>Některá témata pravděpodobně nejsou využívána i z důvodů dostupnosti kvalitního vzdělávání. Zde by velkou roli mohly sehrát resortní přímo řízené organizace, případně krajská vzdělávací zařízení.</a:t>
            </a:r>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32</a:t>
            </a:fld>
            <a:endParaRPr lang="cs-CZ"/>
          </a:p>
        </p:txBody>
      </p:sp>
    </p:spTree>
    <p:extLst>
      <p:ext uri="{BB962C8B-B14F-4D97-AF65-F5344CB8AC3E}">
        <p14:creationId xmlns:p14="http://schemas.microsoft.com/office/powerpoint/2010/main" val="62499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Inspektoři spíše dávají za pravdu žákům. Navíc se</a:t>
            </a:r>
            <a:r>
              <a:rPr lang="cs-CZ" baseline="0" dirty="0" smtClean="0"/>
              <a:t> často jedná o hodiny (</a:t>
            </a:r>
            <a:r>
              <a:rPr lang="cs-CZ" baseline="0" dirty="0" err="1" smtClean="0"/>
              <a:t>inspektované</a:t>
            </a:r>
            <a:r>
              <a:rPr lang="cs-CZ" baseline="0" dirty="0" smtClean="0"/>
              <a:t>), kde učitel předvede to nejlepší. Pokud se neopustí bezpečné prostředí frontální výuky, může se jednat také o projev nižší pedagogické sebedůvěry.</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33</a:t>
            </a:fld>
            <a:endParaRPr lang="cs-CZ"/>
          </a:p>
        </p:txBody>
      </p:sp>
    </p:spTree>
    <p:extLst>
      <p:ext uri="{BB962C8B-B14F-4D97-AF65-F5344CB8AC3E}">
        <p14:creationId xmlns:p14="http://schemas.microsoft.com/office/powerpoint/2010/main" val="312990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t>Zjištění z VZ ukazují, že školy mají velké rezervy v přístupu k hodnocení, které se v našich školách soustředí zejména na </a:t>
            </a:r>
            <a:r>
              <a:rPr lang="cs-CZ" sz="1200" b="1" baseline="0" dirty="0" err="1" smtClean="0"/>
              <a:t>sumativní</a:t>
            </a:r>
            <a:endParaRPr lang="cs-CZ"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Absence zpětné vazby učitele k samostatné práci žáka je vnímána silněji na druhém stupni základního vzdělávání</a:t>
            </a:r>
            <a:endParaRPr lang="cs-CZ"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34</a:t>
            </a:fld>
            <a:endParaRPr lang="cs-CZ"/>
          </a:p>
        </p:txBody>
      </p:sp>
    </p:spTree>
    <p:extLst>
      <p:ext uri="{BB962C8B-B14F-4D97-AF65-F5344CB8AC3E}">
        <p14:creationId xmlns:p14="http://schemas.microsoft.com/office/powerpoint/2010/main" val="428021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Přičemž žáci nedostatek zpětné vazby a důraz na pouhé známkování považují za demotivační. Podobně pouze 30 – 50 % žáků uvádí, že se často nebo velmi často pracuje s předem známými</a:t>
            </a:r>
            <a:r>
              <a:rPr lang="cs-CZ" baseline="0" dirty="0" smtClean="0"/>
              <a:t> pravidly hodnocení.</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35</a:t>
            </a:fld>
            <a:endParaRPr lang="cs-CZ"/>
          </a:p>
        </p:txBody>
      </p:sp>
    </p:spTree>
    <p:extLst>
      <p:ext uri="{BB962C8B-B14F-4D97-AF65-F5344CB8AC3E}">
        <p14:creationId xmlns:p14="http://schemas.microsoft.com/office/powerpoint/2010/main" val="406409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smtClean="0">
                <a:ln>
                  <a:noFill/>
                </a:ln>
                <a:solidFill>
                  <a:prstClr val="white"/>
                </a:solidFill>
                <a:effectLst/>
                <a:uLnTx/>
                <a:uFillTx/>
                <a:latin typeface="Segoe UI"/>
                <a:ea typeface="+mn-ea"/>
                <a:cs typeface="+mn-cs"/>
              </a:rPr>
              <a:t>Počáteční příprava učitelů a kvalita DVPP a nabídka forem: </a:t>
            </a:r>
            <a:r>
              <a:rPr kumimoji="0" lang="cs-CZ" sz="1800" b="0" i="0" u="none" strike="noStrike" kern="1200" cap="none" spc="0" normalizeH="0" baseline="0" noProof="0" dirty="0" smtClean="0">
                <a:ln>
                  <a:noFill/>
                </a:ln>
                <a:solidFill>
                  <a:prstClr val="white"/>
                </a:solidFill>
                <a:effectLst/>
                <a:uLnTx/>
                <a:uFillTx/>
                <a:latin typeface="Segoe UI"/>
                <a:ea typeface="+mn-ea"/>
                <a:cs typeface="+mn-cs"/>
              </a:rPr>
              <a:t>MŠMT by mělo v rámcích budoucí přípravy učitelů akcentovat oborové a předmětové didaktiky, již zmiňované kompetence a zejména pedagogickou praxi. DVPP zaměřit na budování kapacit na úrovni pedagogických sborů a ty pak síťováním rozšiřovat.</a:t>
            </a:r>
            <a:endParaRPr kumimoji="0" lang="cs-CZ" sz="1800" b="1" i="0" u="none" strike="noStrike" kern="1200" cap="none" spc="0" normalizeH="0" baseline="0" noProof="0" dirty="0" smtClean="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smtClean="0">
                <a:ln>
                  <a:noFill/>
                </a:ln>
                <a:solidFill>
                  <a:prstClr val="white"/>
                </a:solidFill>
                <a:effectLst/>
                <a:uLnTx/>
                <a:uFillTx/>
                <a:latin typeface="Segoe UI"/>
                <a:ea typeface="+mn-ea"/>
                <a:cs typeface="+mn-cs"/>
              </a:rPr>
              <a:t>Vzájemná spolupráce mezi učiteli a specializovanými pozicemi</a:t>
            </a:r>
            <a:r>
              <a:rPr kumimoji="0" lang="cs-CZ" sz="1800" b="0" i="0" u="none" strike="noStrike" kern="1200" cap="none" spc="0" normalizeH="0" baseline="0" noProof="0" dirty="0" smtClean="0">
                <a:ln>
                  <a:noFill/>
                </a:ln>
                <a:solidFill>
                  <a:prstClr val="white"/>
                </a:solidFill>
                <a:effectLst/>
                <a:uLnTx/>
                <a:uFillTx/>
                <a:latin typeface="Segoe UI"/>
                <a:ea typeface="+mn-ea"/>
                <a:cs typeface="+mn-cs"/>
              </a:rPr>
              <a:t>: učitel – asistent pedagoga, tandemová výuka (místo dělení tříd do skupin).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smtClean="0">
                <a:ln>
                  <a:noFill/>
                </a:ln>
                <a:solidFill>
                  <a:prstClr val="white"/>
                </a:solidFill>
                <a:effectLst/>
                <a:uLnTx/>
                <a:uFillTx/>
                <a:latin typeface="Segoe UI"/>
                <a:ea typeface="+mn-ea"/>
                <a:cs typeface="+mn-cs"/>
              </a:rPr>
              <a:t>Diskuze o metodách a formách výuky</a:t>
            </a:r>
            <a:r>
              <a:rPr kumimoji="0" lang="cs-CZ" sz="1800" b="1" i="0" u="none" strike="noStrike" kern="1200" cap="none" spc="0" normalizeH="0" baseline="0" noProof="0" dirty="0" smtClean="0">
                <a:ln>
                  <a:noFill/>
                </a:ln>
                <a:solidFill>
                  <a:prstClr val="white"/>
                </a:solidFill>
                <a:effectLst/>
                <a:uLnTx/>
                <a:uFillTx/>
                <a:latin typeface="Segoe UI"/>
                <a:ea typeface="+mn-ea"/>
                <a:cs typeface="+mn-cs"/>
              </a:rPr>
              <a:t> </a:t>
            </a:r>
            <a:r>
              <a:rPr kumimoji="0" lang="cs-CZ" sz="1800" b="0" i="0" u="none" strike="noStrike" kern="1200" cap="none" spc="0" normalizeH="0" baseline="0" noProof="0" dirty="0" smtClean="0">
                <a:ln>
                  <a:noFill/>
                </a:ln>
                <a:solidFill>
                  <a:prstClr val="white"/>
                </a:solidFill>
                <a:effectLst/>
                <a:uLnTx/>
                <a:uFillTx/>
                <a:latin typeface="Segoe UI"/>
                <a:ea typeface="+mn-ea"/>
                <a:cs typeface="+mn-cs"/>
              </a:rPr>
              <a:t>– vytváří prostor uvnitř pedagogických sborů přemýšlet o efektivních postupech jak dosahovat vzdělávacích výsledků svých žáků.</a:t>
            </a:r>
            <a:endParaRPr kumimoji="0" lang="pt-BR" sz="1800" b="0" i="0" u="none" strike="noStrike" kern="1200" cap="none" spc="0" normalizeH="0" baseline="0" noProof="0" dirty="0" smtClean="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smtClean="0">
              <a:ln>
                <a:noFill/>
              </a:ln>
              <a:solidFill>
                <a:prstClr val="white"/>
              </a:solidFill>
              <a:effectLst/>
              <a:uLnTx/>
              <a:uFillTx/>
              <a:latin typeface="Segoe UI"/>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EF7B220-922E-4AB1-9794-0587E7109090}" type="slidenum">
              <a:rPr lang="cs-CZ" smtClean="0"/>
              <a:t>37</a:t>
            </a:fld>
            <a:endParaRPr lang="cs-CZ"/>
          </a:p>
        </p:txBody>
      </p:sp>
    </p:spTree>
    <p:extLst>
      <p:ext uri="{BB962C8B-B14F-4D97-AF65-F5344CB8AC3E}">
        <p14:creationId xmlns:p14="http://schemas.microsoft.com/office/powerpoint/2010/main" val="231572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noProof="0" dirty="0" smtClean="0"/>
              <a:t>Od roku 2013 </a:t>
            </a:r>
            <a:endParaRPr lang="cs-CZ" noProof="0" dirty="0"/>
          </a:p>
        </p:txBody>
      </p:sp>
      <p:sp>
        <p:nvSpPr>
          <p:cNvPr id="4" name="Slide Number Placeholder 3"/>
          <p:cNvSpPr>
            <a:spLocks noGrp="1"/>
          </p:cNvSpPr>
          <p:nvPr>
            <p:ph type="sldNum" sz="quarter" idx="10"/>
          </p:nvPr>
        </p:nvSpPr>
        <p:spPr/>
        <p:txBody>
          <a:bodyPr/>
          <a:lstStyle/>
          <a:p>
            <a:fld id="{7BB36336-53A7-074C-AE1E-E2DF3D07B1ED}" type="slidenum">
              <a:rPr lang="en-US" smtClean="0"/>
              <a:t>3</a:t>
            </a:fld>
            <a:endParaRPr lang="en-US"/>
          </a:p>
        </p:txBody>
      </p:sp>
    </p:spTree>
    <p:extLst>
      <p:ext uri="{BB962C8B-B14F-4D97-AF65-F5344CB8AC3E}">
        <p14:creationId xmlns:p14="http://schemas.microsoft.com/office/powerpoint/2010/main" val="115541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4</a:t>
            </a:fld>
            <a:endParaRPr lang="cs-CZ"/>
          </a:p>
        </p:txBody>
      </p:sp>
    </p:spTree>
    <p:extLst>
      <p:ext uri="{BB962C8B-B14F-4D97-AF65-F5344CB8AC3E}">
        <p14:creationId xmlns:p14="http://schemas.microsoft.com/office/powerpoint/2010/main" val="385026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5</a:t>
            </a:fld>
            <a:endParaRPr lang="cs-CZ"/>
          </a:p>
        </p:txBody>
      </p:sp>
    </p:spTree>
    <p:extLst>
      <p:ext uri="{BB962C8B-B14F-4D97-AF65-F5344CB8AC3E}">
        <p14:creationId xmlns:p14="http://schemas.microsoft.com/office/powerpoint/2010/main" val="121989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PIRLS 2016 Česká republika má stále rezervy v práci s textem a podpoře čtenářské gramotnosti napříč předměty</a:t>
            </a:r>
          </a:p>
          <a:p>
            <a:r>
              <a:rPr lang="cs-CZ" dirty="0" smtClean="0"/>
              <a:t>Nejsou dostatečně procvičovány následující dovednosti:</a:t>
            </a:r>
          </a:p>
          <a:p>
            <a:pPr lvl="1"/>
            <a:r>
              <a:rPr lang="cs-CZ" dirty="0" smtClean="0"/>
              <a:t>Porovnávání přečteného textu s jinými texty</a:t>
            </a:r>
          </a:p>
          <a:p>
            <a:pPr lvl="1"/>
            <a:r>
              <a:rPr lang="cs-CZ" dirty="0" smtClean="0"/>
              <a:t>Předvídání, odhadování děje</a:t>
            </a:r>
          </a:p>
          <a:p>
            <a:pPr lvl="1"/>
            <a:r>
              <a:rPr lang="cs-CZ" dirty="0" smtClean="0"/>
              <a:t>Popsání stylu nebo uspořádání přečteného textu</a:t>
            </a:r>
          </a:p>
          <a:p>
            <a:pPr lvl="1"/>
            <a:r>
              <a:rPr lang="cs-CZ" dirty="0" smtClean="0"/>
              <a:t>Určení postoje nebo záměru autora</a:t>
            </a:r>
          </a:p>
          <a:p>
            <a:pPr lvl="1"/>
            <a:endParaRPr lang="cs-CZ" dirty="0" smtClean="0"/>
          </a:p>
          <a:p>
            <a:r>
              <a:rPr lang="cs-CZ" dirty="0" smtClean="0"/>
              <a:t>Téměř dvakrát méně často oproti mezinárodnímu průměru v české škole učitel předčítá žákům nahlas</a:t>
            </a:r>
          </a:p>
          <a:p>
            <a:r>
              <a:rPr lang="cs-CZ" dirty="0" smtClean="0"/>
              <a:t>Nedostatečně se využívá tiché čtení</a:t>
            </a:r>
          </a:p>
          <a:p>
            <a:r>
              <a:rPr lang="cs-CZ" dirty="0" smtClean="0"/>
              <a:t>Nedostatečná spolupráce s místními knihovnami</a:t>
            </a: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6</a:t>
            </a:fld>
            <a:endParaRPr lang="cs-CZ"/>
          </a:p>
        </p:txBody>
      </p:sp>
    </p:spTree>
    <p:extLst>
      <p:ext uri="{BB962C8B-B14F-4D97-AF65-F5344CB8AC3E}">
        <p14:creationId xmlns:p14="http://schemas.microsoft.com/office/powerpoint/2010/main" val="318332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8</a:t>
            </a:fld>
            <a:endParaRPr lang="cs-CZ"/>
          </a:p>
        </p:txBody>
      </p:sp>
    </p:spTree>
    <p:extLst>
      <p:ext uri="{BB962C8B-B14F-4D97-AF65-F5344CB8AC3E}">
        <p14:creationId xmlns:p14="http://schemas.microsoft.com/office/powerpoint/2010/main" val="15576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9</a:t>
            </a:fld>
            <a:endParaRPr lang="cs-CZ"/>
          </a:p>
        </p:txBody>
      </p:sp>
    </p:spTree>
    <p:extLst>
      <p:ext uri="{BB962C8B-B14F-4D97-AF65-F5344CB8AC3E}">
        <p14:creationId xmlns:p14="http://schemas.microsoft.com/office/powerpoint/2010/main" val="134204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Začínající učitelé všech stupňů škol </a:t>
            </a:r>
          </a:p>
          <a:p>
            <a:pPr lvl="1"/>
            <a:r>
              <a:rPr lang="cs-CZ" dirty="0" smtClean="0"/>
              <a:t>vnímají častěji jako překážku výkonu své profese nekázeň, což se projevuje také v jejich </a:t>
            </a:r>
          </a:p>
          <a:p>
            <a:pPr lvl="1"/>
            <a:r>
              <a:rPr lang="cs-CZ" dirty="0" smtClean="0"/>
              <a:t>pociťují vyšší potřebě podpory v oblasti chování dětí a žáků a vedení třídy</a:t>
            </a:r>
          </a:p>
          <a:p>
            <a:r>
              <a:rPr lang="cs-CZ" dirty="0" smtClean="0"/>
              <a:t>Nízká prestiž učitelského povolání omezuje zejména učitele základních a středních škol</a:t>
            </a:r>
          </a:p>
          <a:p>
            <a:r>
              <a:rPr lang="cs-CZ" dirty="0" smtClean="0"/>
              <a:t>O dobrém výsledku škol rozhoduje spíše složení žáků z hlediska jejich osobních dispozic a rodičovské podpory než působení pedagogů</a:t>
            </a:r>
          </a:p>
          <a:p>
            <a:endParaRPr lang="cs-CZ" dirty="0" smtClean="0"/>
          </a:p>
          <a:p>
            <a:r>
              <a:rPr lang="cs-CZ" dirty="0" smtClean="0"/>
              <a:t>UČITELÉ SAMI NEVĚŘÍ, ŽE UMÍ MOTIVOVAT ŽÁKY.</a:t>
            </a:r>
            <a:r>
              <a:rPr lang="cs-CZ" baseline="0" dirty="0" smtClean="0"/>
              <a:t> Zde byla otázka položena všem učitelům, kteří vzdělávají žáky ve věku 2. stupně.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10</a:t>
            </a:fld>
            <a:endParaRPr lang="cs-CZ"/>
          </a:p>
        </p:txBody>
      </p:sp>
    </p:spTree>
    <p:extLst>
      <p:ext uri="{BB962C8B-B14F-4D97-AF65-F5344CB8AC3E}">
        <p14:creationId xmlns:p14="http://schemas.microsoft.com/office/powerpoint/2010/main" val="320958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3F2160B-AEAA-4EC9-BD2F-83CD6D1A3A2A}"/>
              </a:ext>
            </a:extLst>
          </p:cNvPr>
          <p:cNvSpPr>
            <a:spLocks noGrp="1"/>
          </p:cNvSpPr>
          <p:nvPr>
            <p:ph type="ctrTitle"/>
          </p:nvPr>
        </p:nvSpPr>
        <p:spPr>
          <a:xfrm>
            <a:off x="982662" y="1146162"/>
            <a:ext cx="10837862" cy="830997"/>
          </a:xfrm>
        </p:spPr>
        <p:txBody>
          <a:bodyPr anchor="b"/>
          <a:lstStyle>
            <a:lvl1pPr algn="l">
              <a:defRPr sz="6000" b="0"/>
            </a:lvl1pPr>
          </a:lstStyle>
          <a:p>
            <a:r>
              <a:rPr lang="cs-CZ" dirty="0"/>
              <a:t>Kliknutím lze upravit styl.</a:t>
            </a:r>
          </a:p>
        </p:txBody>
      </p:sp>
      <p:sp>
        <p:nvSpPr>
          <p:cNvPr id="3" name="Podnadpis 2">
            <a:extLst>
              <a:ext uri="{FF2B5EF4-FFF2-40B4-BE49-F238E27FC236}">
                <a16:creationId xmlns="" xmlns:a16="http://schemas.microsoft.com/office/drawing/2014/main" id="{CCF20F55-6631-4D9A-8FD5-E924BEB15122}"/>
              </a:ext>
            </a:extLst>
          </p:cNvPr>
          <p:cNvSpPr>
            <a:spLocks noGrp="1"/>
          </p:cNvSpPr>
          <p:nvPr>
            <p:ph type="subTitle" idx="1"/>
          </p:nvPr>
        </p:nvSpPr>
        <p:spPr>
          <a:xfrm>
            <a:off x="982662" y="2217160"/>
            <a:ext cx="10837862" cy="249299"/>
          </a:xfrm>
        </p:spPr>
        <p:txBody>
          <a:bodyPr wrap="square">
            <a:sp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36" name="Obrázek 5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0308" y="5877376"/>
            <a:ext cx="4397765" cy="936000"/>
          </a:xfrm>
          <a:prstGeom prst="rect">
            <a:avLst/>
          </a:prstGeom>
        </p:spPr>
      </p:pic>
      <p:pic>
        <p:nvPicPr>
          <p:cNvPr id="5" name="Obráze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663" y="2839453"/>
            <a:ext cx="10846070" cy="2975106"/>
          </a:xfrm>
          <a:prstGeom prst="rect">
            <a:avLst/>
          </a:prstGeom>
        </p:spPr>
      </p:pic>
      <p:pic>
        <p:nvPicPr>
          <p:cNvPr id="6" name="Obráze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61095" y="376238"/>
            <a:ext cx="2259429" cy="591394"/>
          </a:xfrm>
          <a:prstGeom prst="rect">
            <a:avLst/>
          </a:prstGeom>
        </p:spPr>
      </p:pic>
    </p:spTree>
    <p:extLst>
      <p:ext uri="{BB962C8B-B14F-4D97-AF65-F5344CB8AC3E}">
        <p14:creationId xmlns:p14="http://schemas.microsoft.com/office/powerpoint/2010/main" val="41334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ázdný bez loga">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E47F4A9E-12DF-440D-8E0E-DAB79D00F366}"/>
              </a:ext>
            </a:extLst>
          </p:cNvPr>
          <p:cNvSpPr>
            <a:spLocks noGrp="1"/>
          </p:cNvSpPr>
          <p:nvPr>
            <p:ph type="dt" sz="half" idx="10"/>
          </p:nvPr>
        </p:nvSpPr>
        <p:spPr/>
        <p:txBody>
          <a:bodyPr/>
          <a:lstStyle/>
          <a:p>
            <a:fld id="{114D56C7-3A3A-4CD1-938A-F8BC83BF7634}" type="datetime1">
              <a:rPr lang="cs-CZ" smtClean="0"/>
              <a:t>19.3.2018</a:t>
            </a:fld>
            <a:endParaRPr lang="cs-CZ"/>
          </a:p>
        </p:txBody>
      </p:sp>
      <p:sp>
        <p:nvSpPr>
          <p:cNvPr id="4" name="Zástupný symbol pro číslo snímku 3">
            <a:extLst>
              <a:ext uri="{FF2B5EF4-FFF2-40B4-BE49-F238E27FC236}">
                <a16:creationId xmlns="" xmlns:a16="http://schemas.microsoft.com/office/drawing/2014/main" id="{335F270C-E99B-48E2-B803-D9036F55513E}"/>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8782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57EBC-E553-41D6-8C57-4DD8724ACABC}"/>
              </a:ext>
            </a:extLst>
          </p:cNvPr>
          <p:cNvSpPr>
            <a:spLocks noGrp="1"/>
          </p:cNvSpPr>
          <p:nvPr>
            <p:ph type="title"/>
          </p:nvPr>
        </p:nvSpPr>
        <p:spPr>
          <a:xfrm>
            <a:off x="985391" y="457201"/>
            <a:ext cx="3932237" cy="886397"/>
          </a:xfrm>
        </p:spPr>
        <p:txBody>
          <a:bodyPr anchor="t"/>
          <a:lstStyle>
            <a:lvl1pPr>
              <a:defRPr sz="3200"/>
            </a:lvl1pPr>
          </a:lstStyle>
          <a:p>
            <a:r>
              <a:rPr lang="cs-CZ" dirty="0"/>
              <a:t>Kliknutím lze upravit styl.</a:t>
            </a:r>
          </a:p>
        </p:txBody>
      </p:sp>
      <p:sp>
        <p:nvSpPr>
          <p:cNvPr id="3" name="Zástupný symbol pro obsah 2">
            <a:extLst>
              <a:ext uri="{FF2B5EF4-FFF2-40B4-BE49-F238E27FC236}">
                <a16:creationId xmlns="" xmlns:a16="http://schemas.microsoft.com/office/drawing/2014/main" id="{FE4F1171-29BA-4D06-ABCE-CB73CCF39ECF}"/>
              </a:ext>
            </a:extLst>
          </p:cNvPr>
          <p:cNvSpPr>
            <a:spLocks noGrp="1"/>
          </p:cNvSpPr>
          <p:nvPr>
            <p:ph idx="1"/>
          </p:nvPr>
        </p:nvSpPr>
        <p:spPr>
          <a:xfrm>
            <a:off x="5183187" y="457200"/>
            <a:ext cx="6637337" cy="54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a:extLst>
              <a:ext uri="{FF2B5EF4-FFF2-40B4-BE49-F238E27FC236}">
                <a16:creationId xmlns="" xmlns:a16="http://schemas.microsoft.com/office/drawing/2014/main" id="{855F54A1-065C-42DA-8581-326100ADA6E8}"/>
              </a:ext>
            </a:extLst>
          </p:cNvPr>
          <p:cNvSpPr>
            <a:spLocks noGrp="1"/>
          </p:cNvSpPr>
          <p:nvPr>
            <p:ph type="body" sz="half" idx="2"/>
          </p:nvPr>
        </p:nvSpPr>
        <p:spPr>
          <a:xfrm>
            <a:off x="984247" y="1556792"/>
            <a:ext cx="3932237" cy="3708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 xmlns:a16="http://schemas.microsoft.com/office/drawing/2014/main" id="{F3F16A9A-6618-4855-87A6-C8BEFB8E0897}"/>
              </a:ext>
            </a:extLst>
          </p:cNvPr>
          <p:cNvSpPr>
            <a:spLocks noGrp="1"/>
          </p:cNvSpPr>
          <p:nvPr>
            <p:ph type="dt" sz="half" idx="10"/>
          </p:nvPr>
        </p:nvSpPr>
        <p:spPr/>
        <p:txBody>
          <a:bodyPr/>
          <a:lstStyle/>
          <a:p>
            <a:fld id="{52B218F2-72AE-4BD3-B390-500717288DB9}" type="datetime1">
              <a:rPr lang="cs-CZ" smtClean="0"/>
              <a:t>19.3.2018</a:t>
            </a:fld>
            <a:endParaRPr lang="cs-CZ"/>
          </a:p>
        </p:txBody>
      </p:sp>
      <p:sp>
        <p:nvSpPr>
          <p:cNvPr id="6" name="Zástupný symbol pro zápatí 5">
            <a:extLst>
              <a:ext uri="{FF2B5EF4-FFF2-40B4-BE49-F238E27FC236}">
                <a16:creationId xmlns="" xmlns:a16="http://schemas.microsoft.com/office/drawing/2014/main" id="{18E8F74B-6C3A-4ED0-80BB-E1B57E6BFDAA}"/>
              </a:ext>
            </a:extLst>
          </p:cNvPr>
          <p:cNvSpPr>
            <a:spLocks noGrp="1"/>
          </p:cNvSpPr>
          <p:nvPr>
            <p:ph type="ftr" sz="quarter" idx="11"/>
          </p:nvPr>
        </p:nvSpPr>
        <p:spPr>
          <a:xfrm>
            <a:off x="4038600" y="6593277"/>
            <a:ext cx="4114800" cy="156773"/>
          </a:xfrm>
          <a:prstGeom prst="rect">
            <a:avLst/>
          </a:prstGeom>
        </p:spPr>
        <p:txBody>
          <a:bodyPr/>
          <a:lstStyle/>
          <a:p>
            <a:endParaRPr lang="cs-CZ" dirty="0"/>
          </a:p>
        </p:txBody>
      </p:sp>
      <p:sp>
        <p:nvSpPr>
          <p:cNvPr id="7" name="Zástupný symbol pro číslo snímku 6">
            <a:extLst>
              <a:ext uri="{FF2B5EF4-FFF2-40B4-BE49-F238E27FC236}">
                <a16:creationId xmlns="" xmlns:a16="http://schemas.microsoft.com/office/drawing/2014/main" id="{5C71609C-8079-4CB1-8A3B-9891A40B134D}"/>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85067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CE812C1-6E45-4887-A461-B1FE4296517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344AF2AB-0548-4F18-AEF7-7440D1EDF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 xmlns:a16="http://schemas.microsoft.com/office/drawing/2014/main" id="{85F3D5CF-5C21-4E39-B223-04E0CC07B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 xmlns:a16="http://schemas.microsoft.com/office/drawing/2014/main" id="{58FCB32A-2112-41E1-B9C6-D812EBBD5967}"/>
              </a:ext>
            </a:extLst>
          </p:cNvPr>
          <p:cNvSpPr>
            <a:spLocks noGrp="1"/>
          </p:cNvSpPr>
          <p:nvPr>
            <p:ph type="dt" sz="half" idx="10"/>
          </p:nvPr>
        </p:nvSpPr>
        <p:spPr/>
        <p:txBody>
          <a:bodyPr/>
          <a:lstStyle/>
          <a:p>
            <a:fld id="{752F0D01-348A-4187-B749-08A744E7FA0C}" type="datetime1">
              <a:rPr lang="cs-CZ" smtClean="0"/>
              <a:t>19.3.2018</a:t>
            </a:fld>
            <a:endParaRPr lang="cs-CZ"/>
          </a:p>
        </p:txBody>
      </p:sp>
      <p:sp>
        <p:nvSpPr>
          <p:cNvPr id="6" name="Zástupný symbol pro zápatí 5">
            <a:extLst>
              <a:ext uri="{FF2B5EF4-FFF2-40B4-BE49-F238E27FC236}">
                <a16:creationId xmlns="" xmlns:a16="http://schemas.microsoft.com/office/drawing/2014/main" id="{00899985-F660-4B54-9A84-1CEBBB8D5BAC}"/>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7" name="Zástupný symbol pro číslo snímku 6">
            <a:extLst>
              <a:ext uri="{FF2B5EF4-FFF2-40B4-BE49-F238E27FC236}">
                <a16:creationId xmlns="" xmlns:a16="http://schemas.microsoft.com/office/drawing/2014/main" id="{924756B6-E970-4DD7-A3C9-B29B4128C386}"/>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2069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75E4414-06AD-41FB-B622-8A3FEAC189B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2AB4F8CD-DA29-40B2-A2B7-5182AE0B991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5D926D6E-500E-408E-8F7C-6AB31F88CB33}"/>
              </a:ext>
            </a:extLst>
          </p:cNvPr>
          <p:cNvSpPr>
            <a:spLocks noGrp="1"/>
          </p:cNvSpPr>
          <p:nvPr>
            <p:ph type="dt" sz="half" idx="10"/>
          </p:nvPr>
        </p:nvSpPr>
        <p:spPr/>
        <p:txBody>
          <a:bodyPr/>
          <a:lstStyle/>
          <a:p>
            <a:fld id="{E46F0927-B26A-48E6-A5FD-E5575468FC68}" type="datetime1">
              <a:rPr lang="cs-CZ" smtClean="0"/>
              <a:t>19.3.2018</a:t>
            </a:fld>
            <a:endParaRPr lang="cs-CZ"/>
          </a:p>
        </p:txBody>
      </p:sp>
      <p:sp>
        <p:nvSpPr>
          <p:cNvPr id="5" name="Zástupný symbol pro zápatí 4">
            <a:extLst>
              <a:ext uri="{FF2B5EF4-FFF2-40B4-BE49-F238E27FC236}">
                <a16:creationId xmlns="" xmlns:a16="http://schemas.microsoft.com/office/drawing/2014/main" id="{27CCFBF9-2C0E-4448-AB06-6D2D0E711007}"/>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6" name="Zástupný symbol pro číslo snímku 5">
            <a:extLst>
              <a:ext uri="{FF2B5EF4-FFF2-40B4-BE49-F238E27FC236}">
                <a16:creationId xmlns="" xmlns:a16="http://schemas.microsoft.com/office/drawing/2014/main" id="{B654BC39-409A-462C-8233-DEB344E4BAB6}"/>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83884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89671EB5-F6D3-404E-9E39-A4C1D8BCFF6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8EF4DF98-710F-43A8-8E82-90A740FDFF6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BB0CDBD8-CA37-4FA3-9637-4B71BCEEDFA1}"/>
              </a:ext>
            </a:extLst>
          </p:cNvPr>
          <p:cNvSpPr>
            <a:spLocks noGrp="1"/>
          </p:cNvSpPr>
          <p:nvPr>
            <p:ph type="dt" sz="half" idx="10"/>
          </p:nvPr>
        </p:nvSpPr>
        <p:spPr/>
        <p:txBody>
          <a:bodyPr/>
          <a:lstStyle/>
          <a:p>
            <a:fld id="{5C9A66F6-B405-4F8D-8B80-2B122CC35183}" type="datetime1">
              <a:rPr lang="cs-CZ" smtClean="0"/>
              <a:t>19.3.2018</a:t>
            </a:fld>
            <a:endParaRPr lang="cs-CZ"/>
          </a:p>
        </p:txBody>
      </p:sp>
      <p:sp>
        <p:nvSpPr>
          <p:cNvPr id="5" name="Zástupný symbol pro zápatí 4">
            <a:extLst>
              <a:ext uri="{FF2B5EF4-FFF2-40B4-BE49-F238E27FC236}">
                <a16:creationId xmlns="" xmlns:a16="http://schemas.microsoft.com/office/drawing/2014/main" id="{0144E764-28C2-4AC8-A3EA-6FE4A54B3A4F}"/>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6" name="Zástupný symbol pro číslo snímku 5">
            <a:extLst>
              <a:ext uri="{FF2B5EF4-FFF2-40B4-BE49-F238E27FC236}">
                <a16:creationId xmlns="" xmlns:a16="http://schemas.microsoft.com/office/drawing/2014/main" id="{79CD4322-0038-4153-9928-E0AF8F52FD18}"/>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106600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2_Úvodní snímek">
    <p:spTree>
      <p:nvGrpSpPr>
        <p:cNvPr id="1" name=""/>
        <p:cNvGrpSpPr/>
        <p:nvPr/>
      </p:nvGrpSpPr>
      <p:grpSpPr>
        <a:xfrm>
          <a:off x="0" y="0"/>
          <a:ext cx="0" cy="0"/>
          <a:chOff x="0" y="0"/>
          <a:chExt cx="0" cy="0"/>
        </a:xfrm>
      </p:grpSpPr>
      <p:sp>
        <p:nvSpPr>
          <p:cNvPr id="11" name="Zástupný symbol pro text 10"/>
          <p:cNvSpPr>
            <a:spLocks noGrp="1"/>
          </p:cNvSpPr>
          <p:nvPr>
            <p:ph type="body" sz="quarter" idx="10" hasCustomPrompt="1"/>
          </p:nvPr>
        </p:nvSpPr>
        <p:spPr>
          <a:xfrm>
            <a:off x="982663" y="1268760"/>
            <a:ext cx="5256584" cy="3996445"/>
          </a:xfrm>
          <a:prstGeom prst="rect">
            <a:avLst/>
          </a:prstGeom>
        </p:spPr>
        <p:txBody>
          <a:bodyPr/>
          <a:lstStyle>
            <a:lvl1pPr>
              <a:buClr>
                <a:schemeClr val="tx2"/>
              </a:buClr>
              <a:buFontTx/>
              <a:buBlip>
                <a:blip r:embed="rId2"/>
              </a:buBlip>
              <a:defRPr baseline="0"/>
            </a:lvl1pPr>
          </a:lstStyle>
          <a:p>
            <a:pPr lvl="0"/>
            <a:r>
              <a:rPr lang="cs-CZ" dirty="0" smtClean="0"/>
              <a:t> odrážky</a:t>
            </a:r>
          </a:p>
          <a:p>
            <a:pPr lvl="0"/>
            <a:endParaRPr lang="cs-CZ" dirty="0" smtClean="0"/>
          </a:p>
        </p:txBody>
      </p:sp>
    </p:spTree>
    <p:extLst>
      <p:ext uri="{BB962C8B-B14F-4D97-AF65-F5344CB8AC3E}">
        <p14:creationId xmlns:p14="http://schemas.microsoft.com/office/powerpoint/2010/main" val="2676695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brázek">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E47F4A9E-12DF-440D-8E0E-DAB79D00F366}"/>
              </a:ext>
            </a:extLst>
          </p:cNvPr>
          <p:cNvSpPr>
            <a:spLocks noGrp="1"/>
          </p:cNvSpPr>
          <p:nvPr>
            <p:ph type="dt" sz="half" idx="10"/>
          </p:nvPr>
        </p:nvSpPr>
        <p:spPr/>
        <p:txBody>
          <a:bodyPr/>
          <a:lstStyle/>
          <a:p>
            <a:fld id="{114D56C7-3A3A-4CD1-938A-F8BC83BF7634}" type="datetime1">
              <a:rPr lang="cs-CZ" smtClean="0"/>
              <a:t>19.3.2018</a:t>
            </a:fld>
            <a:endParaRPr lang="cs-CZ"/>
          </a:p>
        </p:txBody>
      </p:sp>
      <p:sp>
        <p:nvSpPr>
          <p:cNvPr id="3" name="Zástupný symbol pro zápatí 2">
            <a:extLst>
              <a:ext uri="{FF2B5EF4-FFF2-40B4-BE49-F238E27FC236}">
                <a16:creationId xmlns="" xmlns:a16="http://schemas.microsoft.com/office/drawing/2014/main" id="{3FCA722C-C126-40AF-81C6-95C8BC6C79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335F270C-E99B-48E2-B803-D9036F55513E}"/>
              </a:ext>
            </a:extLst>
          </p:cNvPr>
          <p:cNvSpPr>
            <a:spLocks noGrp="1"/>
          </p:cNvSpPr>
          <p:nvPr>
            <p:ph type="sldNum" sz="quarter" idx="12"/>
          </p:nvPr>
        </p:nvSpPr>
        <p:spPr/>
        <p:txBody>
          <a:bodyPr/>
          <a:lstStyle/>
          <a:p>
            <a:fld id="{7E423121-FB00-4C88-951D-19BBB06454AF}" type="slidenum">
              <a:rPr lang="cs-CZ" smtClean="0"/>
              <a:t>‹#›</a:t>
            </a:fld>
            <a:endParaRPr lang="cs-CZ"/>
          </a:p>
        </p:txBody>
      </p:sp>
      <p:sp>
        <p:nvSpPr>
          <p:cNvPr id="6" name="Zástupný symbol obrázku 5">
            <a:extLst>
              <a:ext uri="{FF2B5EF4-FFF2-40B4-BE49-F238E27FC236}">
                <a16:creationId xmlns="" xmlns:a16="http://schemas.microsoft.com/office/drawing/2014/main" id="{66451F1B-23AE-4548-9D8F-3ACE817F2EEE}"/>
              </a:ext>
            </a:extLst>
          </p:cNvPr>
          <p:cNvSpPr>
            <a:spLocks noGrp="1"/>
          </p:cNvSpPr>
          <p:nvPr>
            <p:ph type="pic" sz="quarter" idx="13"/>
          </p:nvPr>
        </p:nvSpPr>
        <p:spPr>
          <a:xfrm>
            <a:off x="0" y="0"/>
            <a:ext cx="12192000" cy="6858000"/>
          </a:xfrm>
        </p:spPr>
        <p:txBody>
          <a:bodyPr/>
          <a:lstStyle/>
          <a:p>
            <a:endParaRPr lang="cs-CZ" dirty="0"/>
          </a:p>
        </p:txBody>
      </p:sp>
    </p:spTree>
    <p:extLst>
      <p:ext uri="{BB962C8B-B14F-4D97-AF65-F5344CB8AC3E}">
        <p14:creationId xmlns:p14="http://schemas.microsoft.com/office/powerpoint/2010/main" val="290052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lastní rozložení">
    <p:spTree>
      <p:nvGrpSpPr>
        <p:cNvPr id="1" name=""/>
        <p:cNvGrpSpPr/>
        <p:nvPr/>
      </p:nvGrpSpPr>
      <p:grpSpPr>
        <a:xfrm>
          <a:off x="0" y="0"/>
          <a:ext cx="0" cy="0"/>
          <a:chOff x="0" y="0"/>
          <a:chExt cx="0" cy="0"/>
        </a:xfrm>
      </p:grpSpPr>
      <p:sp>
        <p:nvSpPr>
          <p:cNvPr id="6" name="Zástupný symbol pro text 10"/>
          <p:cNvSpPr>
            <a:spLocks noGrp="1"/>
          </p:cNvSpPr>
          <p:nvPr>
            <p:ph type="body" sz="quarter" idx="13" hasCustomPrompt="1"/>
          </p:nvPr>
        </p:nvSpPr>
        <p:spPr>
          <a:xfrm>
            <a:off x="623392" y="2060576"/>
            <a:ext cx="10944192" cy="4321175"/>
          </a:xfrm>
          <a:prstGeom prst="rect">
            <a:avLst/>
          </a:prstGeom>
        </p:spPr>
        <p:txBody>
          <a:bodyPr/>
          <a:lstStyle>
            <a:lvl1pPr marL="180000" indent="0">
              <a:buClr>
                <a:schemeClr val="tx2"/>
              </a:buClr>
              <a:buFontTx/>
              <a:buNone/>
              <a:defRPr sz="3000" b="1" i="0" baseline="0"/>
            </a:lvl1pPr>
          </a:lstStyle>
          <a:p>
            <a:pPr lvl="0"/>
            <a:r>
              <a:rPr lang="cs-CZ" dirty="0" smtClean="0"/>
              <a:t>Textové pole</a:t>
            </a:r>
          </a:p>
        </p:txBody>
      </p:sp>
      <p:sp>
        <p:nvSpPr>
          <p:cNvPr id="5" name="Zástupný symbol pro text 9"/>
          <p:cNvSpPr>
            <a:spLocks noGrp="1"/>
          </p:cNvSpPr>
          <p:nvPr>
            <p:ph type="body" sz="quarter" idx="12" hasCustomPrompt="1"/>
          </p:nvPr>
        </p:nvSpPr>
        <p:spPr>
          <a:xfrm>
            <a:off x="623392" y="981075"/>
            <a:ext cx="10944192" cy="863600"/>
          </a:xfrm>
          <a:prstGeom prst="rect">
            <a:avLst/>
          </a:prstGeom>
        </p:spPr>
        <p:txBody>
          <a:bodyPr/>
          <a:lstStyle>
            <a:lvl1pPr algn="ctr">
              <a:buNone/>
              <a:defRPr sz="4800" b="1" i="0" baseline="0">
                <a:solidFill>
                  <a:srgbClr val="C00000"/>
                </a:solidFill>
              </a:defRPr>
            </a:lvl1pPr>
          </a:lstStyle>
          <a:p>
            <a:pPr lvl="0"/>
            <a:r>
              <a:rPr lang="cs-CZ" dirty="0" smtClean="0"/>
              <a:t>Nadpis</a:t>
            </a:r>
            <a:endParaRPr lang="cs-CZ" dirty="0"/>
          </a:p>
        </p:txBody>
      </p:sp>
    </p:spTree>
    <p:extLst>
      <p:ext uri="{BB962C8B-B14F-4D97-AF65-F5344CB8AC3E}">
        <p14:creationId xmlns:p14="http://schemas.microsoft.com/office/powerpoint/2010/main" val="4170794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B311F37-3D6D-40D0-9708-9A9E398A69E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A5C95A07-1B5A-4B2F-B096-FC6B33FD0A2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AF6AA8F7-C066-4365-A552-9BD241DA02A9}"/>
              </a:ext>
            </a:extLst>
          </p:cNvPr>
          <p:cNvSpPr>
            <a:spLocks noGrp="1"/>
          </p:cNvSpPr>
          <p:nvPr>
            <p:ph type="dt" sz="half" idx="10"/>
          </p:nvPr>
        </p:nvSpPr>
        <p:spPr/>
        <p:txBody>
          <a:bodyPr/>
          <a:lstStyle/>
          <a:p>
            <a:fld id="{CDB2A0F2-E515-4EF2-813C-F4579C60ED1F}" type="datetime1">
              <a:rPr lang="cs-CZ" smtClean="0"/>
              <a:t>19.3.2018</a:t>
            </a:fld>
            <a:endParaRPr lang="cs-CZ"/>
          </a:p>
        </p:txBody>
      </p:sp>
      <p:sp>
        <p:nvSpPr>
          <p:cNvPr id="5" name="Zástupný symbol pro zápatí 4">
            <a:extLst>
              <a:ext uri="{FF2B5EF4-FFF2-40B4-BE49-F238E27FC236}">
                <a16:creationId xmlns="" xmlns:a16="http://schemas.microsoft.com/office/drawing/2014/main" id="{A67007B1-F7E8-44F8-8233-48CD6F4C542B}"/>
              </a:ext>
            </a:extLst>
          </p:cNvPr>
          <p:cNvSpPr>
            <a:spLocks noGrp="1"/>
          </p:cNvSpPr>
          <p:nvPr>
            <p:ph type="ftr" sz="quarter" idx="11"/>
          </p:nvPr>
        </p:nvSpPr>
        <p:spPr>
          <a:xfrm>
            <a:off x="982663" y="5965371"/>
            <a:ext cx="4114800" cy="784679"/>
          </a:xfrm>
          <a:prstGeom prst="rect">
            <a:avLst/>
          </a:prstGeom>
        </p:spPr>
        <p:txBody>
          <a:bodyPr/>
          <a:lstStyle/>
          <a:p>
            <a:endParaRPr lang="cs-CZ"/>
          </a:p>
        </p:txBody>
      </p:sp>
      <p:sp>
        <p:nvSpPr>
          <p:cNvPr id="6" name="Zástupný symbol pro číslo snímku 5">
            <a:extLst>
              <a:ext uri="{FF2B5EF4-FFF2-40B4-BE49-F238E27FC236}">
                <a16:creationId xmlns="" xmlns:a16="http://schemas.microsoft.com/office/drawing/2014/main" id="{339B6AF3-6F78-41E0-A6F7-D5303A3E7D1F}"/>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01885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áhlaví části">
    <p:spTree>
      <p:nvGrpSpPr>
        <p:cNvPr id="1" name=""/>
        <p:cNvGrpSpPr/>
        <p:nvPr/>
      </p:nvGrpSpPr>
      <p:grpSpPr>
        <a:xfrm>
          <a:off x="0" y="0"/>
          <a:ext cx="0" cy="0"/>
          <a:chOff x="0" y="0"/>
          <a:chExt cx="0" cy="0"/>
        </a:xfrm>
      </p:grpSpPr>
      <p:pic>
        <p:nvPicPr>
          <p:cNvPr id="7" name="Obrázek 6">
            <a:extLst>
              <a:ext uri="{FF2B5EF4-FFF2-40B4-BE49-F238E27FC236}">
                <a16:creationId xmlns="" xmlns:a16="http://schemas.microsoft.com/office/drawing/2014/main" id="{3C58F095-985A-42BE-973A-C73C9B4B5E47}"/>
              </a:ext>
            </a:extLst>
          </p:cNvPr>
          <p:cNvPicPr>
            <a:picLocks noChangeAspect="1"/>
          </p:cNvPicPr>
          <p:nvPr userDrawn="1"/>
        </p:nvPicPr>
        <p:blipFill rotWithShape="1">
          <a:blip r:embed="rId2"/>
          <a:srcRect t="-125" b="14562"/>
          <a:stretch/>
        </p:blipFill>
        <p:spPr>
          <a:xfrm>
            <a:off x="0" y="332656"/>
            <a:ext cx="12190898" cy="5868000"/>
          </a:xfrm>
          <a:prstGeom prst="rect">
            <a:avLst/>
          </a:prstGeom>
        </p:spPr>
      </p:pic>
      <p:sp>
        <p:nvSpPr>
          <p:cNvPr id="2" name="Nadpis 1">
            <a:extLst>
              <a:ext uri="{FF2B5EF4-FFF2-40B4-BE49-F238E27FC236}">
                <a16:creationId xmlns="" xmlns:a16="http://schemas.microsoft.com/office/drawing/2014/main" id="{BB779A12-BBED-4324-8296-0461B2EE078B}"/>
              </a:ext>
            </a:extLst>
          </p:cNvPr>
          <p:cNvSpPr>
            <a:spLocks noGrp="1"/>
          </p:cNvSpPr>
          <p:nvPr>
            <p:ph type="title"/>
          </p:nvPr>
        </p:nvSpPr>
        <p:spPr>
          <a:xfrm>
            <a:off x="982663" y="3630905"/>
            <a:ext cx="6227763" cy="950223"/>
          </a:xfrm>
          <a:solidFill>
            <a:schemeClr val="bg1"/>
          </a:solidFill>
        </p:spPr>
        <p:txBody>
          <a:bodyPr wrap="none" lIns="108000" tIns="108000" rIns="108000" bIns="108000" anchor="ctr">
            <a:noAutofit/>
          </a:bodyPr>
          <a:lstStyle>
            <a:lvl1pPr>
              <a:defRPr sz="4400"/>
            </a:lvl1pPr>
          </a:lstStyle>
          <a:p>
            <a:r>
              <a:rPr lang="cs-CZ" dirty="0"/>
              <a:t>Kliknutím lze upravit styl.</a:t>
            </a:r>
          </a:p>
        </p:txBody>
      </p:sp>
    </p:spTree>
    <p:extLst>
      <p:ext uri="{BB962C8B-B14F-4D97-AF65-F5344CB8AC3E}">
        <p14:creationId xmlns:p14="http://schemas.microsoft.com/office/powerpoint/2010/main" val="33066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Záhlaví části">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ACD17269-4B14-4C4E-B0CC-9EB6FD588BE8}"/>
              </a:ext>
            </a:extLst>
          </p:cNvPr>
          <p:cNvPicPr>
            <a:picLocks noChangeAspect="1"/>
          </p:cNvPicPr>
          <p:nvPr userDrawn="1"/>
        </p:nvPicPr>
        <p:blipFill>
          <a:blip r:embed="rId2"/>
          <a:stretch>
            <a:fillRect/>
          </a:stretch>
        </p:blipFill>
        <p:spPr>
          <a:xfrm>
            <a:off x="551" y="0"/>
            <a:ext cx="12190898" cy="6858000"/>
          </a:xfrm>
          <a:prstGeom prst="rect">
            <a:avLst/>
          </a:prstGeom>
        </p:spPr>
      </p:pic>
      <p:sp>
        <p:nvSpPr>
          <p:cNvPr id="6" name="Nadpis 5">
            <a:extLst>
              <a:ext uri="{FF2B5EF4-FFF2-40B4-BE49-F238E27FC236}">
                <a16:creationId xmlns="" xmlns:a16="http://schemas.microsoft.com/office/drawing/2014/main" id="{DA17D815-982B-4782-B99E-809DC281A0DE}"/>
              </a:ext>
            </a:extLst>
          </p:cNvPr>
          <p:cNvSpPr>
            <a:spLocks noGrp="1"/>
          </p:cNvSpPr>
          <p:nvPr>
            <p:ph type="title"/>
          </p:nvPr>
        </p:nvSpPr>
        <p:spPr>
          <a:xfrm>
            <a:off x="987428" y="2169544"/>
            <a:ext cx="10833097" cy="747897"/>
          </a:xfrm>
        </p:spPr>
        <p:txBody>
          <a:bodyPr/>
          <a:lstStyle>
            <a:lvl1pPr>
              <a:defRPr sz="5400"/>
            </a:lvl1pPr>
          </a:lstStyle>
          <a:p>
            <a:r>
              <a:rPr lang="cs-CZ"/>
              <a:t>Kliknutím lze upravit styl.</a:t>
            </a:r>
          </a:p>
        </p:txBody>
      </p:sp>
      <p:sp>
        <p:nvSpPr>
          <p:cNvPr id="2" name="Obdélník 1"/>
          <p:cNvSpPr/>
          <p:nvPr userDrawn="1"/>
        </p:nvSpPr>
        <p:spPr>
          <a:xfrm>
            <a:off x="6960096" y="260648"/>
            <a:ext cx="4860429"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06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B787203-4C14-4E2B-B89B-B46A96C7A62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BAAA7619-59AD-4805-A6F0-A07536A10C7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 xmlns:a16="http://schemas.microsoft.com/office/drawing/2014/main" id="{2575149E-E4A0-4707-8029-41461BADAFD8}"/>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 xmlns:a16="http://schemas.microsoft.com/office/drawing/2014/main" id="{320C7482-0AE3-4B85-A0D1-98036D47C513}"/>
              </a:ext>
            </a:extLst>
          </p:cNvPr>
          <p:cNvSpPr>
            <a:spLocks noGrp="1"/>
          </p:cNvSpPr>
          <p:nvPr>
            <p:ph type="dt" sz="half" idx="10"/>
          </p:nvPr>
        </p:nvSpPr>
        <p:spPr/>
        <p:txBody>
          <a:bodyPr/>
          <a:lstStyle/>
          <a:p>
            <a:fld id="{827FA9DB-56C0-4AFA-B609-08D6E914483B}" type="datetime1">
              <a:rPr lang="cs-CZ" smtClean="0"/>
              <a:t>19.3.2018</a:t>
            </a:fld>
            <a:endParaRPr lang="cs-CZ"/>
          </a:p>
        </p:txBody>
      </p:sp>
      <p:sp>
        <p:nvSpPr>
          <p:cNvPr id="6" name="Zástupný symbol pro zápatí 5">
            <a:extLst>
              <a:ext uri="{FF2B5EF4-FFF2-40B4-BE49-F238E27FC236}">
                <a16:creationId xmlns="" xmlns:a16="http://schemas.microsoft.com/office/drawing/2014/main" id="{F05EB9D0-E4BE-46C8-8C7C-2C76B37670E3}"/>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7" name="Zástupný symbol pro číslo snímku 6">
            <a:extLst>
              <a:ext uri="{FF2B5EF4-FFF2-40B4-BE49-F238E27FC236}">
                <a16:creationId xmlns="" xmlns:a16="http://schemas.microsoft.com/office/drawing/2014/main" id="{E8BE56F2-CA08-48CF-B55E-AFE48AD337A8}"/>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8860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487B669-8514-4F2B-935F-BE25D565E3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 xmlns:a16="http://schemas.microsoft.com/office/drawing/2014/main" id="{9B835D2B-8D5D-4ECB-8DF2-6B41AC552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 xmlns:a16="http://schemas.microsoft.com/office/drawing/2014/main" id="{41D288C7-60C5-4D65-9ED9-21A9409FA1B8}"/>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 xmlns:a16="http://schemas.microsoft.com/office/drawing/2014/main" id="{2449DC18-B111-4232-A66A-821413C2A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 xmlns:a16="http://schemas.microsoft.com/office/drawing/2014/main" id="{FF5DB865-63B5-4122-9EDB-95B40789EA0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 xmlns:a16="http://schemas.microsoft.com/office/drawing/2014/main" id="{CBB204F3-6362-4F0D-9597-930C4B1E0AC4}"/>
              </a:ext>
            </a:extLst>
          </p:cNvPr>
          <p:cNvSpPr>
            <a:spLocks noGrp="1"/>
          </p:cNvSpPr>
          <p:nvPr>
            <p:ph type="dt" sz="half" idx="10"/>
          </p:nvPr>
        </p:nvSpPr>
        <p:spPr/>
        <p:txBody>
          <a:bodyPr/>
          <a:lstStyle/>
          <a:p>
            <a:fld id="{F523C172-689A-4A42-B4B8-1D078E5817EB}" type="datetime1">
              <a:rPr lang="cs-CZ" smtClean="0"/>
              <a:t>19.3.2018</a:t>
            </a:fld>
            <a:endParaRPr lang="cs-CZ"/>
          </a:p>
        </p:txBody>
      </p:sp>
      <p:sp>
        <p:nvSpPr>
          <p:cNvPr id="8" name="Zástupný symbol pro zápatí 7">
            <a:extLst>
              <a:ext uri="{FF2B5EF4-FFF2-40B4-BE49-F238E27FC236}">
                <a16:creationId xmlns="" xmlns:a16="http://schemas.microsoft.com/office/drawing/2014/main" id="{869DF40E-CE83-41F0-B39B-7AFE5C489D09}"/>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9" name="Zástupný symbol pro číslo snímku 8">
            <a:extLst>
              <a:ext uri="{FF2B5EF4-FFF2-40B4-BE49-F238E27FC236}">
                <a16:creationId xmlns="" xmlns:a16="http://schemas.microsoft.com/office/drawing/2014/main" id="{F99FE1A5-86F5-44E8-9F77-572EDD58EC35}"/>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30898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B5753B2-7120-4931-B4BD-A1BB1BC684B8}"/>
              </a:ext>
            </a:extLst>
          </p:cNvPr>
          <p:cNvSpPr>
            <a:spLocks noGrp="1"/>
          </p:cNvSpPr>
          <p:nvPr>
            <p:ph type="title"/>
          </p:nvPr>
        </p:nvSpPr>
        <p:spPr/>
        <p:txBody>
          <a:bodyPr/>
          <a:lstStyle/>
          <a:p>
            <a:r>
              <a:rPr lang="cs-CZ" dirty="0"/>
              <a:t>Kliknutím lze upravit styl.</a:t>
            </a:r>
          </a:p>
        </p:txBody>
      </p:sp>
      <p:sp>
        <p:nvSpPr>
          <p:cNvPr id="3" name="Zástupný symbol pro datum 2">
            <a:extLst>
              <a:ext uri="{FF2B5EF4-FFF2-40B4-BE49-F238E27FC236}">
                <a16:creationId xmlns="" xmlns:a16="http://schemas.microsoft.com/office/drawing/2014/main" id="{80133B5E-0EEE-4D5B-ADA0-042556AE5312}"/>
              </a:ext>
            </a:extLst>
          </p:cNvPr>
          <p:cNvSpPr>
            <a:spLocks noGrp="1"/>
          </p:cNvSpPr>
          <p:nvPr>
            <p:ph type="dt" sz="half" idx="10"/>
          </p:nvPr>
        </p:nvSpPr>
        <p:spPr/>
        <p:txBody>
          <a:bodyPr/>
          <a:lstStyle/>
          <a:p>
            <a:fld id="{10887A7D-3855-41B4-BEC4-2D8A1CAF07BD}" type="datetime1">
              <a:rPr lang="cs-CZ" smtClean="0"/>
              <a:t>19.3.2018</a:t>
            </a:fld>
            <a:endParaRPr lang="cs-CZ"/>
          </a:p>
        </p:txBody>
      </p:sp>
      <p:sp>
        <p:nvSpPr>
          <p:cNvPr id="4" name="Zástupný symbol pro zápatí 3">
            <a:extLst>
              <a:ext uri="{FF2B5EF4-FFF2-40B4-BE49-F238E27FC236}">
                <a16:creationId xmlns="" xmlns:a16="http://schemas.microsoft.com/office/drawing/2014/main" id="{C3E5E8F1-F2CB-4295-8626-9E69A363FC3B}"/>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5" name="Zástupný symbol pro číslo snímku 4">
            <a:extLst>
              <a:ext uri="{FF2B5EF4-FFF2-40B4-BE49-F238E27FC236}">
                <a16:creationId xmlns="" xmlns:a16="http://schemas.microsoft.com/office/drawing/2014/main" id="{1E4E74D0-A276-4C6F-8447-679BEB8C1C1D}"/>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9184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enom nadpis + obrázek">
    <p:spTree>
      <p:nvGrpSpPr>
        <p:cNvPr id="1" name=""/>
        <p:cNvGrpSpPr/>
        <p:nvPr/>
      </p:nvGrpSpPr>
      <p:grpSpPr>
        <a:xfrm>
          <a:off x="0" y="0"/>
          <a:ext cx="0" cy="0"/>
          <a:chOff x="0" y="0"/>
          <a:chExt cx="0" cy="0"/>
        </a:xfrm>
      </p:grpSpPr>
      <p:sp>
        <p:nvSpPr>
          <p:cNvPr id="7" name="Zástupný symbol obrázku 6">
            <a:extLst>
              <a:ext uri="{FF2B5EF4-FFF2-40B4-BE49-F238E27FC236}">
                <a16:creationId xmlns="" xmlns:a16="http://schemas.microsoft.com/office/drawing/2014/main" id="{5A29BEDA-0538-441B-A53F-33FA1C75D0E6}"/>
              </a:ext>
            </a:extLst>
          </p:cNvPr>
          <p:cNvSpPr>
            <a:spLocks noGrp="1"/>
          </p:cNvSpPr>
          <p:nvPr>
            <p:ph type="pic" sz="quarter" idx="13"/>
          </p:nvPr>
        </p:nvSpPr>
        <p:spPr>
          <a:xfrm>
            <a:off x="0" y="0"/>
            <a:ext cx="12192000" cy="6858000"/>
          </a:xfrm>
        </p:spPr>
        <p:txBody>
          <a:bodyPr/>
          <a:lstStyle/>
          <a:p>
            <a:endParaRPr lang="cs-CZ"/>
          </a:p>
        </p:txBody>
      </p:sp>
      <p:sp>
        <p:nvSpPr>
          <p:cNvPr id="2" name="Nadpis 1">
            <a:extLst>
              <a:ext uri="{FF2B5EF4-FFF2-40B4-BE49-F238E27FC236}">
                <a16:creationId xmlns="" xmlns:a16="http://schemas.microsoft.com/office/drawing/2014/main" id="{5B5753B2-7120-4931-B4BD-A1BB1BC684B8}"/>
              </a:ext>
            </a:extLst>
          </p:cNvPr>
          <p:cNvSpPr>
            <a:spLocks noGrp="1"/>
          </p:cNvSpPr>
          <p:nvPr>
            <p:ph type="title"/>
          </p:nvPr>
        </p:nvSpPr>
        <p:spPr/>
        <p:txBody>
          <a:bodyPr/>
          <a:lstStyle/>
          <a:p>
            <a:r>
              <a:rPr lang="cs-CZ" dirty="0"/>
              <a:t>Kliknutím lze upravit styl.</a:t>
            </a:r>
          </a:p>
        </p:txBody>
      </p:sp>
      <p:sp>
        <p:nvSpPr>
          <p:cNvPr id="3" name="Zástupný symbol pro datum 2">
            <a:extLst>
              <a:ext uri="{FF2B5EF4-FFF2-40B4-BE49-F238E27FC236}">
                <a16:creationId xmlns="" xmlns:a16="http://schemas.microsoft.com/office/drawing/2014/main" id="{80133B5E-0EEE-4D5B-ADA0-042556AE5312}"/>
              </a:ext>
            </a:extLst>
          </p:cNvPr>
          <p:cNvSpPr>
            <a:spLocks noGrp="1"/>
          </p:cNvSpPr>
          <p:nvPr>
            <p:ph type="dt" sz="half" idx="10"/>
          </p:nvPr>
        </p:nvSpPr>
        <p:spPr/>
        <p:txBody>
          <a:bodyPr/>
          <a:lstStyle/>
          <a:p>
            <a:fld id="{353FC291-31E6-4FB2-84DD-E9A4A51311F1}" type="datetime1">
              <a:rPr lang="cs-CZ" smtClean="0"/>
              <a:t>19.3.2018</a:t>
            </a:fld>
            <a:endParaRPr lang="cs-CZ"/>
          </a:p>
        </p:txBody>
      </p:sp>
      <p:sp>
        <p:nvSpPr>
          <p:cNvPr id="4" name="Zástupný symbol pro zápatí 3">
            <a:extLst>
              <a:ext uri="{FF2B5EF4-FFF2-40B4-BE49-F238E27FC236}">
                <a16:creationId xmlns="" xmlns:a16="http://schemas.microsoft.com/office/drawing/2014/main" id="{C3E5E8F1-F2CB-4295-8626-9E69A363FC3B}"/>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5" name="Zástupný symbol pro číslo snímku 4">
            <a:extLst>
              <a:ext uri="{FF2B5EF4-FFF2-40B4-BE49-F238E27FC236}">
                <a16:creationId xmlns="" xmlns:a16="http://schemas.microsoft.com/office/drawing/2014/main" id="{1E4E74D0-A276-4C6F-8447-679BEB8C1C1D}"/>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17334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E47F4A9E-12DF-440D-8E0E-DAB79D00F366}"/>
              </a:ext>
            </a:extLst>
          </p:cNvPr>
          <p:cNvSpPr>
            <a:spLocks noGrp="1"/>
          </p:cNvSpPr>
          <p:nvPr>
            <p:ph type="dt" sz="half" idx="10"/>
          </p:nvPr>
        </p:nvSpPr>
        <p:spPr/>
        <p:txBody>
          <a:bodyPr/>
          <a:lstStyle/>
          <a:p>
            <a:fld id="{A48409C9-9FF6-428B-B2B4-2129E05EB4F1}" type="datetime1">
              <a:rPr lang="cs-CZ" smtClean="0"/>
              <a:t>19.3.2018</a:t>
            </a:fld>
            <a:endParaRPr lang="cs-CZ"/>
          </a:p>
        </p:txBody>
      </p:sp>
      <p:sp>
        <p:nvSpPr>
          <p:cNvPr id="3" name="Zástupný symbol pro zápatí 2">
            <a:extLst>
              <a:ext uri="{FF2B5EF4-FFF2-40B4-BE49-F238E27FC236}">
                <a16:creationId xmlns="" xmlns:a16="http://schemas.microsoft.com/office/drawing/2014/main" id="{3FCA722C-C126-40AF-81C6-95C8BC6C7991}"/>
              </a:ext>
            </a:extLst>
          </p:cNvPr>
          <p:cNvSpPr>
            <a:spLocks noGrp="1"/>
          </p:cNvSpPr>
          <p:nvPr>
            <p:ph type="ftr" sz="quarter" idx="11"/>
          </p:nvPr>
        </p:nvSpPr>
        <p:spPr>
          <a:xfrm>
            <a:off x="4038600" y="6593277"/>
            <a:ext cx="4114800" cy="156773"/>
          </a:xfrm>
          <a:prstGeom prst="rect">
            <a:avLst/>
          </a:prstGeom>
        </p:spPr>
        <p:txBody>
          <a:bodyPr/>
          <a:lstStyle/>
          <a:p>
            <a:endParaRPr lang="cs-CZ"/>
          </a:p>
        </p:txBody>
      </p:sp>
      <p:sp>
        <p:nvSpPr>
          <p:cNvPr id="4" name="Zástupný symbol pro číslo snímku 3">
            <a:extLst>
              <a:ext uri="{FF2B5EF4-FFF2-40B4-BE49-F238E27FC236}">
                <a16:creationId xmlns="" xmlns:a16="http://schemas.microsoft.com/office/drawing/2014/main" id="{335F270C-E99B-48E2-B803-D9036F55513E}"/>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4125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DF5D6ED9-FBCD-421B-BA54-D2E549EA09CB}"/>
              </a:ext>
            </a:extLst>
          </p:cNvPr>
          <p:cNvSpPr>
            <a:spLocks noGrp="1"/>
          </p:cNvSpPr>
          <p:nvPr>
            <p:ph type="title"/>
          </p:nvPr>
        </p:nvSpPr>
        <p:spPr>
          <a:xfrm>
            <a:off x="982662" y="409616"/>
            <a:ext cx="10833097" cy="664797"/>
          </a:xfrm>
          <a:prstGeom prst="rect">
            <a:avLst/>
          </a:prstGeom>
        </p:spPr>
        <p:txBody>
          <a:bodyPr vert="horz" wrap="square" lIns="0" tIns="0" rIns="0" bIns="0" rtlCol="0" anchor="t">
            <a:spAutoFit/>
          </a:bodyPr>
          <a:lstStyle/>
          <a:p>
            <a:r>
              <a:rPr lang="cs-CZ" dirty="0"/>
              <a:t>Nadpis slajdu</a:t>
            </a:r>
          </a:p>
        </p:txBody>
      </p:sp>
      <p:sp>
        <p:nvSpPr>
          <p:cNvPr id="3" name="Zástupný symbol pro text 2">
            <a:extLst>
              <a:ext uri="{FF2B5EF4-FFF2-40B4-BE49-F238E27FC236}">
                <a16:creationId xmlns="" xmlns:a16="http://schemas.microsoft.com/office/drawing/2014/main" id="{150CE499-6A3E-46D3-BBDC-3008AA2A0E39}"/>
              </a:ext>
            </a:extLst>
          </p:cNvPr>
          <p:cNvSpPr>
            <a:spLocks noGrp="1"/>
          </p:cNvSpPr>
          <p:nvPr>
            <p:ph type="body" idx="1"/>
          </p:nvPr>
        </p:nvSpPr>
        <p:spPr>
          <a:xfrm>
            <a:off x="982663" y="1395663"/>
            <a:ext cx="10837862" cy="4301589"/>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 xmlns:a16="http://schemas.microsoft.com/office/drawing/2014/main" id="{335AD691-AE00-4D5D-B389-6984ABAB8657}"/>
              </a:ext>
            </a:extLst>
          </p:cNvPr>
          <p:cNvSpPr>
            <a:spLocks noGrp="1"/>
          </p:cNvSpPr>
          <p:nvPr>
            <p:ph type="dt" sz="half" idx="2"/>
          </p:nvPr>
        </p:nvSpPr>
        <p:spPr>
          <a:xfrm>
            <a:off x="982662" y="6593277"/>
            <a:ext cx="957263" cy="156773"/>
          </a:xfrm>
          <a:prstGeom prst="rect">
            <a:avLst/>
          </a:prstGeom>
        </p:spPr>
        <p:txBody>
          <a:bodyPr vert="horz" lIns="91440" tIns="45720" rIns="91440" bIns="45720" rtlCol="0" anchor="ctr"/>
          <a:lstStyle>
            <a:lvl1pPr algn="l">
              <a:defRPr sz="900">
                <a:solidFill>
                  <a:schemeClr val="tx1">
                    <a:tint val="75000"/>
                  </a:schemeClr>
                </a:solidFill>
              </a:defRPr>
            </a:lvl1pPr>
          </a:lstStyle>
          <a:p>
            <a:fld id="{7BAFD018-37BB-47BC-8C8D-0ADEC6A63688}" type="datetime1">
              <a:rPr lang="cs-CZ" smtClean="0"/>
              <a:t>19.3.2018</a:t>
            </a:fld>
            <a:endParaRPr lang="cs-CZ" dirty="0"/>
          </a:p>
        </p:txBody>
      </p:sp>
      <p:sp>
        <p:nvSpPr>
          <p:cNvPr id="6" name="Zástupný symbol pro číslo snímku 5">
            <a:extLst>
              <a:ext uri="{FF2B5EF4-FFF2-40B4-BE49-F238E27FC236}">
                <a16:creationId xmlns="" xmlns:a16="http://schemas.microsoft.com/office/drawing/2014/main" id="{CEB0F580-4A9C-4C56-A795-8F725BF34AA5}"/>
              </a:ext>
            </a:extLst>
          </p:cNvPr>
          <p:cNvSpPr>
            <a:spLocks noGrp="1"/>
          </p:cNvSpPr>
          <p:nvPr>
            <p:ph type="sldNum" sz="quarter" idx="4"/>
          </p:nvPr>
        </p:nvSpPr>
        <p:spPr>
          <a:xfrm>
            <a:off x="11144249" y="6593277"/>
            <a:ext cx="671511" cy="156773"/>
          </a:xfrm>
          <a:prstGeom prst="rect">
            <a:avLst/>
          </a:prstGeom>
        </p:spPr>
        <p:txBody>
          <a:bodyPr vert="horz" lIns="91440" tIns="45720" rIns="91440" bIns="45720" rtlCol="0" anchor="ctr"/>
          <a:lstStyle>
            <a:lvl1pPr algn="r">
              <a:defRPr sz="900">
                <a:solidFill>
                  <a:schemeClr val="tx1">
                    <a:tint val="75000"/>
                  </a:schemeClr>
                </a:solidFill>
              </a:defRPr>
            </a:lvl1pPr>
          </a:lstStyle>
          <a:p>
            <a:fld id="{7E423121-FB00-4C88-951D-19BBB06454AF}" type="slidenum">
              <a:rPr lang="cs-CZ" smtClean="0"/>
              <a:pPr/>
              <a:t>‹#›</a:t>
            </a:fld>
            <a:endParaRPr lang="cs-CZ"/>
          </a:p>
        </p:txBody>
      </p:sp>
      <p:pic>
        <p:nvPicPr>
          <p:cNvPr id="7" name="Obrázek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7894" y="5913276"/>
            <a:ext cx="10837863" cy="586491"/>
          </a:xfrm>
          <a:prstGeom prst="rect">
            <a:avLst/>
          </a:prstGeom>
        </p:spPr>
      </p:pic>
    </p:spTree>
    <p:extLst>
      <p:ext uri="{BB962C8B-B14F-4D97-AF65-F5344CB8AC3E}">
        <p14:creationId xmlns:p14="http://schemas.microsoft.com/office/powerpoint/2010/main" val="10996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708" r:id="rId8"/>
    <p:sldLayoutId id="2147483655" r:id="rId9"/>
    <p:sldLayoutId id="2147483707" r:id="rId10"/>
    <p:sldLayoutId id="2147483656" r:id="rId11"/>
    <p:sldLayoutId id="2147483657" r:id="rId12"/>
    <p:sldLayoutId id="2147483658" r:id="rId13"/>
    <p:sldLayoutId id="2147483659" r:id="rId14"/>
    <p:sldLayoutId id="2147483753" r:id="rId15"/>
    <p:sldLayoutId id="2147483754" r:id="rId16"/>
    <p:sldLayoutId id="214748375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p:titleStyle>
    <p:bodyStyle>
      <a:lvl1pPr marL="182563" indent="-182563" algn="l" defTabSz="914400" rtl="0" eaLnBrk="1" latinLnBrk="0" hangingPunct="1">
        <a:lnSpc>
          <a:spcPct val="90000"/>
        </a:lnSpc>
        <a:spcBef>
          <a:spcPts val="1000"/>
        </a:spcBef>
        <a:buFontTx/>
        <a:buBlip>
          <a:blip r:embed="rId20"/>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446" userDrawn="1">
          <p15:clr>
            <a:srgbClr val="F26B43"/>
          </p15:clr>
        </p15:guide>
        <p15:guide id="3" orient="horz" pos="2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tenarskekluby.cz/"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posta@csicr.cz" TargetMode="External"/><Relationship Id="rId2" Type="http://schemas.openxmlformats.org/officeDocument/2006/relationships/hyperlink" Target="mailto:dana.prazakova@csicr.cz" TargetMode="Externa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 xmlns:a16="http://schemas.microsoft.com/office/drawing/2014/main" id="{7B6648E5-17C0-4BF7-A12A-684D151366E8}"/>
              </a:ext>
            </a:extLst>
          </p:cNvPr>
          <p:cNvSpPr>
            <a:spLocks noGrp="1"/>
          </p:cNvSpPr>
          <p:nvPr>
            <p:ph type="ctrTitle"/>
          </p:nvPr>
        </p:nvSpPr>
        <p:spPr>
          <a:xfrm>
            <a:off x="982663" y="317164"/>
            <a:ext cx="10346976" cy="1994392"/>
          </a:xfrm>
        </p:spPr>
        <p:txBody>
          <a:bodyPr/>
          <a:lstStyle/>
          <a:p>
            <a:r>
              <a:rPr lang="cs-CZ" altLang="cs-CZ" sz="4800" dirty="0" smtClean="0"/>
              <a:t>Proč máme na středních školách přemýšlet o podpoře čtenářské gramotnosti</a:t>
            </a:r>
            <a:endParaRPr lang="cs-CZ" sz="4800" dirty="0">
              <a:solidFill>
                <a:schemeClr val="bg2">
                  <a:lumMod val="75000"/>
                </a:schemeClr>
              </a:solidFill>
            </a:endParaRPr>
          </a:p>
        </p:txBody>
      </p:sp>
      <p:sp>
        <p:nvSpPr>
          <p:cNvPr id="2" name="Rectangle 2">
            <a:extLst>
              <a:ext uri="{FF2B5EF4-FFF2-40B4-BE49-F238E27FC236}">
                <a16:creationId xmlns="" xmlns:a16="http://schemas.microsoft.com/office/drawing/2014/main" id="{6E0DE5C5-1F63-48A8-A0B6-6F321F9953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endParaRPr lang="cs-CZ"/>
          </a:p>
        </p:txBody>
      </p:sp>
      <p:sp>
        <p:nvSpPr>
          <p:cNvPr id="4" name="Rectangle 4">
            <a:extLst>
              <a:ext uri="{FF2B5EF4-FFF2-40B4-BE49-F238E27FC236}">
                <a16:creationId xmlns="" xmlns:a16="http://schemas.microsoft.com/office/drawing/2014/main" id="{7D436880-3F0A-4D5A-BCF3-6E744965864C}"/>
              </a:ext>
            </a:extLst>
          </p:cNvPr>
          <p:cNvSpPr>
            <a:spLocks noChangeArrowheads="1"/>
          </p:cNvSpPr>
          <p:nvPr/>
        </p:nvSpPr>
        <p:spPr bwMode="auto">
          <a:xfrm>
            <a:off x="-371475" y="-1305819"/>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200" b="1"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 name="Obdélník 2">
            <a:extLst>
              <a:ext uri="{FF2B5EF4-FFF2-40B4-BE49-F238E27FC236}">
                <a16:creationId xmlns="" xmlns:a16="http://schemas.microsoft.com/office/drawing/2014/main" id="{9785BBF8-9D19-4360-870E-497FE4261E32}"/>
              </a:ext>
            </a:extLst>
          </p:cNvPr>
          <p:cNvSpPr/>
          <p:nvPr/>
        </p:nvSpPr>
        <p:spPr>
          <a:xfrm>
            <a:off x="996216" y="2384884"/>
            <a:ext cx="11209337"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dirty="0" smtClean="0">
                <a:solidFill>
                  <a:schemeClr val="tx1"/>
                </a:solidFill>
              </a:rPr>
              <a:t>Ing. Dana Pražáková, Ph.D. </a:t>
            </a:r>
            <a:r>
              <a:rPr lang="cs-CZ" dirty="0" smtClean="0">
                <a:solidFill>
                  <a:schemeClr val="tx1"/>
                </a:solidFill>
              </a:rPr>
              <a:t>| kancelář ústředního školního inspektora</a:t>
            </a:r>
          </a:p>
          <a:p>
            <a:endParaRPr lang="cs-CZ" dirty="0" smtClean="0">
              <a:solidFill>
                <a:schemeClr val="tx1"/>
              </a:solidFill>
            </a:endParaRPr>
          </a:p>
          <a:p>
            <a:r>
              <a:rPr lang="cs-CZ" dirty="0">
                <a:solidFill>
                  <a:schemeClr val="tx1"/>
                </a:solidFill>
              </a:rPr>
              <a:t>K</a:t>
            </a:r>
            <a:r>
              <a:rPr lang="cs-CZ" dirty="0" smtClean="0">
                <a:solidFill>
                  <a:schemeClr val="tx1"/>
                </a:solidFill>
              </a:rPr>
              <a:t>onference Cesty ke čtenářské gramotnosti | 20. března 2018 | Hradec Králové</a:t>
            </a:r>
            <a:endParaRPr lang="cs-CZ" dirty="0">
              <a:solidFill>
                <a:schemeClr val="tx1"/>
              </a:solidFill>
            </a:endParaRPr>
          </a:p>
        </p:txBody>
      </p:sp>
    </p:spTree>
    <p:extLst>
      <p:ext uri="{BB962C8B-B14F-4D97-AF65-F5344CB8AC3E}">
        <p14:creationId xmlns:p14="http://schemas.microsoft.com/office/powerpoint/2010/main" val="131455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 xmlns:a16="http://schemas.microsoft.com/office/drawing/2014/main" id="{9B32DEB5-884A-4113-8C02-959CC0833C7C}"/>
              </a:ext>
            </a:extLst>
          </p:cNvPr>
          <p:cNvSpPr>
            <a:spLocks noGrp="1"/>
          </p:cNvSpPr>
          <p:nvPr>
            <p:ph type="title"/>
          </p:nvPr>
        </p:nvSpPr>
        <p:spPr>
          <a:xfrm>
            <a:off x="982664" y="347287"/>
            <a:ext cx="10833097" cy="1186395"/>
          </a:xfrm>
        </p:spPr>
        <p:txBody>
          <a:bodyPr anchor="t"/>
          <a:lstStyle/>
          <a:p>
            <a:r>
              <a:rPr lang="cs-CZ" sz="4400" dirty="0" smtClean="0"/>
              <a:t>Sebedůvěra učitelů vzhledem k dovednosti motivovat </a:t>
            </a:r>
            <a:r>
              <a:rPr lang="pl-PL" sz="4400" dirty="0"/>
              <a:t>a zapojit žáky do výuky </a:t>
            </a:r>
            <a:r>
              <a:rPr lang="cs-CZ" sz="4400" dirty="0"/>
              <a:t/>
            </a:r>
            <a:br>
              <a:rPr lang="cs-CZ" sz="4400" dirty="0"/>
            </a:br>
            <a:endParaRPr lang="cs-CZ" sz="4400" dirty="0"/>
          </a:p>
        </p:txBody>
      </p:sp>
      <p:sp>
        <p:nvSpPr>
          <p:cNvPr id="10" name="Obdélník 9">
            <a:extLst>
              <a:ext uri="{FF2B5EF4-FFF2-40B4-BE49-F238E27FC236}">
                <a16:creationId xmlns="" xmlns:a16="http://schemas.microsoft.com/office/drawing/2014/main" id="{FDAA2FDC-8F37-4FF9-B5DB-232DC0853D36}"/>
              </a:ext>
            </a:extLst>
          </p:cNvPr>
          <p:cNvSpPr/>
          <p:nvPr/>
        </p:nvSpPr>
        <p:spPr>
          <a:xfrm>
            <a:off x="9256416" y="5661248"/>
            <a:ext cx="2503314" cy="184666"/>
          </a:xfrm>
          <a:prstGeom prst="rect">
            <a:avLst/>
          </a:prstGeom>
        </p:spPr>
        <p:txBody>
          <a:bodyPr wrap="none" lIns="0" tIns="0" rIns="0" bIns="0" anchor="b" anchorCtr="0">
            <a:spAutoFit/>
          </a:bodyPr>
          <a:lstStyle/>
          <a:p>
            <a:pPr algn="r"/>
            <a:r>
              <a:rPr lang="cs-CZ" sz="1200" i="1" dirty="0">
                <a:solidFill>
                  <a:srgbClr val="4D4D4D"/>
                </a:solidFill>
                <a:latin typeface="Segoe UI" panose="020B0502040204020203" pitchFamily="34" charset="0"/>
                <a:cs typeface="Segoe UI" panose="020B0502040204020203" pitchFamily="34" charset="0"/>
              </a:rPr>
              <a:t>Zdroj: </a:t>
            </a:r>
            <a:r>
              <a:rPr lang="cs-CZ" sz="1200" i="1" dirty="0" smtClean="0">
                <a:solidFill>
                  <a:srgbClr val="4D4D4D"/>
                </a:solidFill>
                <a:latin typeface="Segoe UI" panose="020B0502040204020203" pitchFamily="34" charset="0"/>
                <a:cs typeface="Segoe UI" panose="020B0502040204020203" pitchFamily="34" charset="0"/>
              </a:rPr>
              <a:t>Mezinárodní šetření TALIS </a:t>
            </a:r>
            <a:r>
              <a:rPr lang="cs-CZ" sz="1200" i="1" dirty="0">
                <a:solidFill>
                  <a:srgbClr val="4D4D4D"/>
                </a:solidFill>
                <a:latin typeface="Segoe UI" panose="020B0502040204020203" pitchFamily="34" charset="0"/>
                <a:cs typeface="Segoe UI" panose="020B0502040204020203" pitchFamily="34" charset="0"/>
              </a:rPr>
              <a:t>2013</a:t>
            </a:r>
            <a:endParaRPr lang="cs-CZ" sz="1200" dirty="0">
              <a:latin typeface="Segoe UI" panose="020B0502040204020203" pitchFamily="34" charset="0"/>
              <a:cs typeface="Segoe UI" panose="020B0502040204020203" pitchFamily="34" charset="0"/>
            </a:endParaRPr>
          </a:p>
        </p:txBody>
      </p:sp>
      <p:graphicFrame>
        <p:nvGraphicFramePr>
          <p:cNvPr id="6" name="Graf 5">
            <a:extLst>
              <a:ext uri="{FF2B5EF4-FFF2-40B4-BE49-F238E27FC236}">
                <a16:creationId xmlns=""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2675237155"/>
              </p:ext>
            </p:extLst>
          </p:nvPr>
        </p:nvGraphicFramePr>
        <p:xfrm>
          <a:off x="1004433" y="2096852"/>
          <a:ext cx="1083309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1"/>
          <p:cNvSpPr txBox="1"/>
          <p:nvPr/>
        </p:nvSpPr>
        <p:spPr>
          <a:xfrm>
            <a:off x="6388048" y="4581128"/>
            <a:ext cx="2863120" cy="345326"/>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dirty="0" smtClean="0"/>
              <a:t>ČR                                 OECD</a:t>
            </a:r>
          </a:p>
        </p:txBody>
      </p:sp>
    </p:spTree>
    <p:extLst>
      <p:ext uri="{BB962C8B-B14F-4D97-AF65-F5344CB8AC3E}">
        <p14:creationId xmlns:p14="http://schemas.microsoft.com/office/powerpoint/2010/main" val="21955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7" dur="500"/>
                                        <p:tgtEl>
                                          <p:spTgt spid="6">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0" dur="500"/>
                                        <p:tgtEl>
                                          <p:spTgt spid="6">
                                            <p:graphicEl>
                                              <a:chart seriesIdx="-4" categoryIdx="1"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5" dur="500"/>
                                        <p:tgtEl>
                                          <p:spTgt spid="6">
                                            <p:graphicEl>
                                              <a:chart seriesIdx="-4" categoryIdx="2" bldStep="category"/>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18"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t="11018" b="9350"/>
          <a:stretch/>
        </p:blipFill>
        <p:spPr>
          <a:xfrm>
            <a:off x="0" y="0"/>
            <a:ext cx="12191999" cy="5193196"/>
          </a:xfrm>
          <a:prstGeom prst="rect">
            <a:avLst/>
          </a:prstGeom>
        </p:spPr>
      </p:pic>
      <p:sp>
        <p:nvSpPr>
          <p:cNvPr id="2" name="Nadpis 1"/>
          <p:cNvSpPr>
            <a:spLocks noGrp="1"/>
          </p:cNvSpPr>
          <p:nvPr>
            <p:ph type="title" idx="4294967295"/>
          </p:nvPr>
        </p:nvSpPr>
        <p:spPr>
          <a:xfrm>
            <a:off x="14594" y="5360800"/>
            <a:ext cx="11805931" cy="1329595"/>
          </a:xfrm>
          <a:solidFill>
            <a:schemeClr val="bg1"/>
          </a:solidFill>
        </p:spPr>
        <p:txBody>
          <a:bodyPr lIns="1008000" anchor="ctr"/>
          <a:lstStyle/>
          <a:p>
            <a:r>
              <a:rPr lang="cs-CZ" sz="3200" dirty="0"/>
              <a:t>Téměř třetina učitelů je také přesvědčena, že </a:t>
            </a:r>
            <a:r>
              <a:rPr lang="cs-CZ" sz="3200" dirty="0" smtClean="0"/>
              <a:t>k </a:t>
            </a:r>
            <a:r>
              <a:rPr lang="cs-CZ" sz="3200" dirty="0"/>
              <a:t>lepším výsledkům </a:t>
            </a:r>
            <a:r>
              <a:rPr lang="cs-CZ" sz="3200" dirty="0" smtClean="0"/>
              <a:t/>
            </a:r>
            <a:br>
              <a:rPr lang="cs-CZ" sz="3200" dirty="0" smtClean="0"/>
            </a:br>
            <a:r>
              <a:rPr lang="cs-CZ" sz="3200" dirty="0" smtClean="0"/>
              <a:t>v </a:t>
            </a:r>
            <a:r>
              <a:rPr lang="cs-CZ" sz="3200" dirty="0"/>
              <a:t>přírodovědné gramotnosti </a:t>
            </a:r>
            <a:r>
              <a:rPr lang="cs-CZ" sz="3200" dirty="0" smtClean="0"/>
              <a:t>by </a:t>
            </a:r>
            <a:r>
              <a:rPr lang="cs-CZ" sz="3200" dirty="0"/>
              <a:t>přispěla </a:t>
            </a:r>
            <a:r>
              <a:rPr lang="cs-CZ" sz="3200" dirty="0">
                <a:solidFill>
                  <a:schemeClr val="accent2"/>
                </a:solidFill>
              </a:rPr>
              <a:t>změna přístupu rodiny žáka a větší podpora úsilí </a:t>
            </a:r>
            <a:r>
              <a:rPr lang="cs-CZ" sz="3200" dirty="0" smtClean="0">
                <a:solidFill>
                  <a:schemeClr val="accent2"/>
                </a:solidFill>
              </a:rPr>
              <a:t>školy</a:t>
            </a:r>
            <a:r>
              <a:rPr lang="cs-CZ" sz="3200" dirty="0" smtClean="0">
                <a:solidFill>
                  <a:schemeClr val="accent1"/>
                </a:solidFill>
              </a:rPr>
              <a:t>.</a:t>
            </a:r>
            <a:endParaRPr lang="cs-CZ" sz="3200" dirty="0">
              <a:solidFill>
                <a:schemeClr val="accent1"/>
              </a:solidFill>
            </a:endParaRPr>
          </a:p>
        </p:txBody>
      </p:sp>
    </p:spTree>
    <p:extLst>
      <p:ext uri="{BB962C8B-B14F-4D97-AF65-F5344CB8AC3E}">
        <p14:creationId xmlns:p14="http://schemas.microsoft.com/office/powerpoint/2010/main" val="18496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376238"/>
            <a:ext cx="10837864" cy="1218795"/>
          </a:xfrm>
        </p:spPr>
        <p:txBody>
          <a:bodyPr/>
          <a:lstStyle/>
          <a:p>
            <a:r>
              <a:rPr lang="cs-CZ" sz="4400" smtClean="0"/>
              <a:t>Přetrvávají a prohlubují se rozdíly mezi </a:t>
            </a:r>
            <a:br>
              <a:rPr lang="cs-CZ" sz="4400" smtClean="0"/>
            </a:br>
            <a:r>
              <a:rPr lang="cs-CZ" sz="4400" smtClean="0"/>
              <a:t>1. stupněm základních škol a ostatními stupni</a:t>
            </a:r>
            <a:endParaRPr lang="cs-CZ" sz="4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46918460"/>
              </p:ext>
            </p:extLst>
          </p:nvPr>
        </p:nvGraphicFramePr>
        <p:xfrm>
          <a:off x="977896" y="2276872"/>
          <a:ext cx="10840159" cy="3256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6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rotWithShape="1">
          <a:blip r:embed="rId3">
            <a:extLst>
              <a:ext uri="{28A0092B-C50C-407E-A947-70E740481C1C}">
                <a14:useLocalDpi xmlns:a14="http://schemas.microsoft.com/office/drawing/2010/main" val="0"/>
              </a:ext>
            </a:extLst>
          </a:blip>
          <a:srcRect t="14068" b="24699"/>
          <a:stretch/>
        </p:blipFill>
        <p:spPr>
          <a:xfrm>
            <a:off x="-24680" y="-1"/>
            <a:ext cx="12205356" cy="6858001"/>
          </a:xfrm>
          <a:prstGeom prst="rect">
            <a:avLst/>
          </a:prstGeom>
        </p:spPr>
      </p:pic>
      <p:sp>
        <p:nvSpPr>
          <p:cNvPr id="4" name="Obdélník 3">
            <a:extLst>
              <a:ext uri="{FF2B5EF4-FFF2-40B4-BE49-F238E27FC236}">
                <a16:creationId xmlns="" xmlns:a16="http://schemas.microsoft.com/office/drawing/2014/main" id="{1D4BB499-0F51-4596-91AB-8B47C96E9FE9}"/>
              </a:ext>
            </a:extLst>
          </p:cNvPr>
          <p:cNvSpPr/>
          <p:nvPr/>
        </p:nvSpPr>
        <p:spPr>
          <a:xfrm>
            <a:off x="2639616" y="6525344"/>
            <a:ext cx="9180909" cy="184666"/>
          </a:xfrm>
          <a:prstGeom prst="rect">
            <a:avLst/>
          </a:prstGeom>
        </p:spPr>
        <p:txBody>
          <a:bodyPr wrap="square" lIns="0" tIns="0" rIns="0" bIns="0" anchor="b" anchorCtr="0">
            <a:spAutoFit/>
          </a:bodyPr>
          <a:lstStyle/>
          <a:p>
            <a:pPr algn="r"/>
            <a:r>
              <a:rPr lang="cs-CZ" sz="1200" i="1" dirty="0">
                <a:solidFill>
                  <a:srgbClr val="9A9B9C"/>
                </a:solidFill>
                <a:cs typeface="Segoe UI" panose="020B0502040204020203" pitchFamily="34" charset="0"/>
              </a:rPr>
              <a:t>Zdroj: Hodnocení rozvoje přírodovědné gramotnosti na ZŠ na základě hospitací</a:t>
            </a:r>
            <a:endParaRPr lang="cs-CZ" sz="1200" dirty="0">
              <a:solidFill>
                <a:srgbClr val="9A9B9C"/>
              </a:solidFill>
              <a:cs typeface="Segoe UI" panose="020B0502040204020203" pitchFamily="34" charset="0"/>
            </a:endParaRPr>
          </a:p>
        </p:txBody>
      </p:sp>
      <p:sp>
        <p:nvSpPr>
          <p:cNvPr id="3" name="Obdélník 2"/>
          <p:cNvSpPr/>
          <p:nvPr/>
        </p:nvSpPr>
        <p:spPr>
          <a:xfrm>
            <a:off x="-24680" y="4429515"/>
            <a:ext cx="12216680" cy="1569660"/>
          </a:xfrm>
          <a:prstGeom prst="rect">
            <a:avLst/>
          </a:prstGeom>
          <a:solidFill>
            <a:schemeClr val="bg1">
              <a:lumMod val="95000"/>
              <a:alpha val="64000"/>
            </a:schemeClr>
          </a:solidFill>
        </p:spPr>
        <p:txBody>
          <a:bodyPr wrap="square" lIns="1008000">
            <a:spAutoFit/>
          </a:bodyPr>
          <a:lstStyle/>
          <a:p>
            <a:pPr>
              <a:buClr>
                <a:schemeClr val="bg1"/>
              </a:buClr>
            </a:pPr>
            <a:r>
              <a:rPr lang="cs-CZ" sz="4800" dirty="0" smtClean="0">
                <a:solidFill>
                  <a:schemeClr val="accent1"/>
                </a:solidFill>
                <a:latin typeface="+mj-lt"/>
              </a:rPr>
              <a:t>Výrazně převažují vyučovací metody </a:t>
            </a:r>
            <a:br>
              <a:rPr lang="cs-CZ" sz="4800" dirty="0" smtClean="0">
                <a:solidFill>
                  <a:schemeClr val="accent1"/>
                </a:solidFill>
                <a:latin typeface="+mj-lt"/>
              </a:rPr>
            </a:br>
            <a:r>
              <a:rPr lang="cs-CZ" sz="4800" dirty="0" smtClean="0">
                <a:solidFill>
                  <a:schemeClr val="accent1"/>
                </a:solidFill>
                <a:latin typeface="+mj-lt"/>
              </a:rPr>
              <a:t>s dominantní aktivitou učitele.</a:t>
            </a:r>
            <a:endParaRPr lang="cs-CZ" sz="4800" dirty="0">
              <a:solidFill>
                <a:schemeClr val="accent1"/>
              </a:solidFill>
              <a:latin typeface="+mj-lt"/>
            </a:endParaRPr>
          </a:p>
        </p:txBody>
      </p:sp>
    </p:spTree>
    <p:extLst>
      <p:ext uri="{BB962C8B-B14F-4D97-AF65-F5344CB8AC3E}">
        <p14:creationId xmlns:p14="http://schemas.microsoft.com/office/powerpoint/2010/main" val="41485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93" t="-106" r="-293" b="28747"/>
          <a:stretch/>
        </p:blipFill>
        <p:spPr>
          <a:xfrm>
            <a:off x="-24680" y="1"/>
            <a:ext cx="12277364" cy="5769260"/>
          </a:xfrm>
        </p:spPr>
      </p:pic>
      <p:sp>
        <p:nvSpPr>
          <p:cNvPr id="2" name="Nadpis 1"/>
          <p:cNvSpPr>
            <a:spLocks noGrp="1"/>
          </p:cNvSpPr>
          <p:nvPr>
            <p:ph type="title"/>
          </p:nvPr>
        </p:nvSpPr>
        <p:spPr>
          <a:xfrm>
            <a:off x="4606" y="4452152"/>
            <a:ext cx="12385377" cy="1317109"/>
          </a:xfrm>
          <a:solidFill>
            <a:schemeClr val="bg1">
              <a:lumMod val="95000"/>
              <a:alpha val="63000"/>
            </a:schemeClr>
          </a:solidFill>
        </p:spPr>
        <p:txBody>
          <a:bodyPr lIns="972000" anchor="ctr">
            <a:noAutofit/>
          </a:bodyPr>
          <a:lstStyle/>
          <a:p>
            <a:r>
              <a:rPr lang="cs-CZ" sz="4300" dirty="0"/>
              <a:t>V plné jedné třetině hodin (33 %) se učitel </a:t>
            </a:r>
            <a:r>
              <a:rPr lang="cs-CZ" sz="4300" dirty="0" smtClean="0"/>
              <a:t/>
            </a:r>
            <a:br>
              <a:rPr lang="cs-CZ" sz="4300" dirty="0" smtClean="0"/>
            </a:br>
            <a:r>
              <a:rPr lang="cs-CZ" sz="4300" dirty="0" smtClean="0"/>
              <a:t>soustředil </a:t>
            </a:r>
            <a:r>
              <a:rPr lang="cs-CZ" sz="4300" dirty="0"/>
              <a:t>jen na průměrné žáky.</a:t>
            </a:r>
          </a:p>
        </p:txBody>
      </p:sp>
      <p:sp>
        <p:nvSpPr>
          <p:cNvPr id="4" name="Obdélník 3">
            <a:extLst>
              <a:ext uri="{FF2B5EF4-FFF2-40B4-BE49-F238E27FC236}">
                <a16:creationId xmlns="" xmlns:a16="http://schemas.microsoft.com/office/drawing/2014/main" id="{1D4BB499-0F51-4596-91AB-8B47C96E9FE9}"/>
              </a:ext>
            </a:extLst>
          </p:cNvPr>
          <p:cNvSpPr/>
          <p:nvPr/>
        </p:nvSpPr>
        <p:spPr>
          <a:xfrm>
            <a:off x="2639616" y="6597352"/>
            <a:ext cx="9180909" cy="184666"/>
          </a:xfrm>
          <a:prstGeom prst="rect">
            <a:avLst/>
          </a:prstGeom>
        </p:spPr>
        <p:txBody>
          <a:bodyPr wrap="square" lIns="0" tIns="0" rIns="0" bIns="0" anchor="b" anchorCtr="0">
            <a:spAutoFit/>
          </a:bodyPr>
          <a:lstStyle/>
          <a:p>
            <a:pPr algn="r"/>
            <a:r>
              <a:rPr lang="cs-CZ" sz="1200" i="1" dirty="0" smtClean="0">
                <a:solidFill>
                  <a:srgbClr val="9A9B9C"/>
                </a:solidFill>
                <a:cs typeface="Segoe UI" panose="020B0502040204020203" pitchFamily="34" charset="0"/>
              </a:rPr>
              <a:t>Zdroj: </a:t>
            </a:r>
            <a:r>
              <a:rPr lang="cs-CZ" sz="1200" i="1" dirty="0" smtClean="0">
                <a:solidFill>
                  <a:srgbClr val="9A9B9C"/>
                </a:solidFill>
              </a:rPr>
              <a:t>Rozvoj </a:t>
            </a:r>
            <a:r>
              <a:rPr lang="cs-CZ" sz="1200" i="1" dirty="0">
                <a:solidFill>
                  <a:srgbClr val="9A9B9C"/>
                </a:solidFill>
              </a:rPr>
              <a:t>přírodovědné gramotnosti na </a:t>
            </a:r>
            <a:r>
              <a:rPr lang="cs-CZ" sz="1200" i="1" dirty="0" smtClean="0">
                <a:solidFill>
                  <a:srgbClr val="9A9B9C"/>
                </a:solidFill>
              </a:rPr>
              <a:t>základních a středních školách ve školním roce 2016/2017 (Tematická zpráva ČŠI)</a:t>
            </a:r>
            <a:endParaRPr lang="cs-CZ" sz="1200" dirty="0">
              <a:solidFill>
                <a:srgbClr val="9A9B9C"/>
              </a:solidFill>
              <a:cs typeface="Segoe UI" panose="020B0502040204020203" pitchFamily="34" charset="0"/>
            </a:endParaRPr>
          </a:p>
        </p:txBody>
      </p:sp>
    </p:spTree>
    <p:extLst>
      <p:ext uri="{BB962C8B-B14F-4D97-AF65-F5344CB8AC3E}">
        <p14:creationId xmlns:p14="http://schemas.microsoft.com/office/powerpoint/2010/main" val="337505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t="19134" b="19134"/>
          <a:stretch/>
        </p:blipFill>
        <p:spPr>
          <a:xfrm>
            <a:off x="-24680" y="8619"/>
            <a:ext cx="12241359" cy="5754648"/>
          </a:xfrm>
          <a:prstGeom prst="rect">
            <a:avLst/>
          </a:prstGeom>
        </p:spPr>
      </p:pic>
      <p:sp>
        <p:nvSpPr>
          <p:cNvPr id="2" name="Nadpis 1"/>
          <p:cNvSpPr>
            <a:spLocks noGrp="1"/>
          </p:cNvSpPr>
          <p:nvPr>
            <p:ph type="title"/>
          </p:nvPr>
        </p:nvSpPr>
        <p:spPr>
          <a:xfrm>
            <a:off x="0" y="3717032"/>
            <a:ext cx="12354243" cy="1764196"/>
          </a:xfrm>
          <a:solidFill>
            <a:schemeClr val="bg1">
              <a:lumMod val="95000"/>
              <a:alpha val="46000"/>
            </a:schemeClr>
          </a:solidFill>
        </p:spPr>
        <p:txBody>
          <a:bodyPr lIns="972000" rIns="216000" anchor="ctr">
            <a:noAutofit/>
          </a:bodyPr>
          <a:lstStyle/>
          <a:p>
            <a:r>
              <a:rPr lang="cs-CZ" sz="4000" dirty="0" smtClean="0"/>
              <a:t>70 % nejúspěšnějších žáků 9. ročníků ZŠ bylo při řešení úloh přírodovědné gramotnosti úspěšnějších než třeťáci v maturitních oborech SŠ.</a:t>
            </a:r>
            <a:endParaRPr lang="cs-CZ" sz="4000" dirty="0"/>
          </a:p>
        </p:txBody>
      </p:sp>
      <p:sp>
        <p:nvSpPr>
          <p:cNvPr id="8" name="Obdélník 7">
            <a:extLst>
              <a:ext uri="{FF2B5EF4-FFF2-40B4-BE49-F238E27FC236}">
                <a16:creationId xmlns="" xmlns:a16="http://schemas.microsoft.com/office/drawing/2014/main" id="{1D4BB499-0F51-4596-91AB-8B47C96E9FE9}"/>
              </a:ext>
            </a:extLst>
          </p:cNvPr>
          <p:cNvSpPr/>
          <p:nvPr/>
        </p:nvSpPr>
        <p:spPr>
          <a:xfrm>
            <a:off x="2639616" y="6597352"/>
            <a:ext cx="9180909" cy="184666"/>
          </a:xfrm>
          <a:prstGeom prst="rect">
            <a:avLst/>
          </a:prstGeom>
        </p:spPr>
        <p:txBody>
          <a:bodyPr wrap="square" lIns="0" tIns="0" rIns="0" bIns="0" anchor="b" anchorCtr="0">
            <a:spAutoFit/>
          </a:bodyPr>
          <a:lstStyle/>
          <a:p>
            <a:pPr algn="r"/>
            <a:r>
              <a:rPr lang="cs-CZ" sz="1200" i="1" dirty="0" smtClean="0">
                <a:solidFill>
                  <a:schemeClr val="bg1">
                    <a:lumMod val="65000"/>
                  </a:schemeClr>
                </a:solidFill>
                <a:cs typeface="Segoe UI" panose="020B0502040204020203" pitchFamily="34" charset="0"/>
              </a:rPr>
              <a:t>Zdroj: </a:t>
            </a:r>
            <a:r>
              <a:rPr lang="cs-CZ" sz="1200" i="1" dirty="0" smtClean="0">
                <a:solidFill>
                  <a:schemeClr val="bg1">
                    <a:lumMod val="65000"/>
                  </a:schemeClr>
                </a:solidFill>
              </a:rPr>
              <a:t>Rozvoj </a:t>
            </a:r>
            <a:r>
              <a:rPr lang="cs-CZ" sz="1200" i="1" dirty="0">
                <a:solidFill>
                  <a:schemeClr val="bg1">
                    <a:lumMod val="65000"/>
                  </a:schemeClr>
                </a:solidFill>
              </a:rPr>
              <a:t>přírodovědné gramotnosti na </a:t>
            </a:r>
            <a:r>
              <a:rPr lang="cs-CZ" sz="1200" i="1" dirty="0" smtClean="0">
                <a:solidFill>
                  <a:schemeClr val="bg1">
                    <a:lumMod val="65000"/>
                  </a:schemeClr>
                </a:solidFill>
              </a:rPr>
              <a:t>základních a středních školách ve školním roce 2016/2017 (Tematická zpráva ČŠI)</a:t>
            </a:r>
            <a:endParaRPr lang="cs-CZ" sz="1200" dirty="0">
              <a:solidFill>
                <a:schemeClr val="bg1">
                  <a:lumMod val="65000"/>
                </a:schemeClr>
              </a:solidFill>
              <a:cs typeface="Segoe UI" panose="020B0502040204020203" pitchFamily="34" charset="0"/>
            </a:endParaRPr>
          </a:p>
        </p:txBody>
      </p:sp>
    </p:spTree>
    <p:extLst>
      <p:ext uri="{BB962C8B-B14F-4D97-AF65-F5344CB8AC3E}">
        <p14:creationId xmlns:p14="http://schemas.microsoft.com/office/powerpoint/2010/main" val="12559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982663" y="376238"/>
            <a:ext cx="10297913" cy="1354217"/>
          </a:xfrm>
          <a:prstGeom prst="rect">
            <a:avLst/>
          </a:prstGeom>
          <a:noFill/>
        </p:spPr>
        <p:txBody>
          <a:bodyPr wrap="square" lIns="0" tIns="0" rIns="0" bIns="0" rtlCol="0">
            <a:spAutoFit/>
          </a:bodyPr>
          <a:lstStyle/>
          <a:p>
            <a:pPr algn="l"/>
            <a:r>
              <a:rPr lang="cs-CZ" sz="4400" dirty="0" smtClean="0">
                <a:solidFill>
                  <a:schemeClr val="accent1"/>
                </a:solidFill>
                <a:latin typeface="+mj-lt"/>
              </a:rPr>
              <a:t>Rozdíly mezi školami s výbornými a slabými výsledky</a:t>
            </a:r>
          </a:p>
        </p:txBody>
      </p:sp>
      <p:sp>
        <p:nvSpPr>
          <p:cNvPr id="6" name="Obdélník 5">
            <a:extLst>
              <a:ext uri="{FF2B5EF4-FFF2-40B4-BE49-F238E27FC236}">
                <a16:creationId xmlns="" xmlns:a16="http://schemas.microsoft.com/office/drawing/2014/main" id="{1D4BB499-0F51-4596-91AB-8B47C96E9FE9}"/>
              </a:ext>
            </a:extLst>
          </p:cNvPr>
          <p:cNvSpPr/>
          <p:nvPr/>
        </p:nvSpPr>
        <p:spPr>
          <a:xfrm>
            <a:off x="2639616" y="5697252"/>
            <a:ext cx="9180909" cy="184666"/>
          </a:xfrm>
          <a:prstGeom prst="rect">
            <a:avLst/>
          </a:prstGeom>
        </p:spPr>
        <p:txBody>
          <a:bodyPr wrap="square" lIns="0" tIns="0" rIns="0" bIns="0" anchor="b" anchorCtr="0">
            <a:spAutoFit/>
          </a:bodyPr>
          <a:lstStyle/>
          <a:p>
            <a:pPr algn="r"/>
            <a:r>
              <a:rPr lang="cs-CZ" sz="1200" i="1" dirty="0" smtClean="0">
                <a:solidFill>
                  <a:srgbClr val="9A9B9C"/>
                </a:solidFill>
                <a:cs typeface="Segoe UI" panose="020B0502040204020203" pitchFamily="34" charset="0"/>
              </a:rPr>
              <a:t>Zdroj: </a:t>
            </a:r>
            <a:r>
              <a:rPr lang="cs-CZ" sz="1200" i="1" dirty="0" smtClean="0">
                <a:solidFill>
                  <a:srgbClr val="9A9B9C"/>
                </a:solidFill>
              </a:rPr>
              <a:t>Rozvoj </a:t>
            </a:r>
            <a:r>
              <a:rPr lang="cs-CZ" sz="1200" i="1" dirty="0">
                <a:solidFill>
                  <a:srgbClr val="9A9B9C"/>
                </a:solidFill>
              </a:rPr>
              <a:t>přírodovědné gramotnosti na </a:t>
            </a:r>
            <a:r>
              <a:rPr lang="cs-CZ" sz="1200" i="1" dirty="0" smtClean="0">
                <a:solidFill>
                  <a:srgbClr val="9A9B9C"/>
                </a:solidFill>
              </a:rPr>
              <a:t>základních a středních školách ve školním roce 2016/2017 (Tematická zpráva ČŠI)</a:t>
            </a:r>
            <a:endParaRPr lang="cs-CZ" sz="1200" dirty="0">
              <a:solidFill>
                <a:srgbClr val="9A9B9C"/>
              </a:solidFill>
              <a:cs typeface="Segoe UI" panose="020B0502040204020203" pitchFamily="34" charset="0"/>
            </a:endParaRPr>
          </a:p>
        </p:txBody>
      </p:sp>
      <p:sp>
        <p:nvSpPr>
          <p:cNvPr id="2" name="Obdélník 1"/>
          <p:cNvSpPr/>
          <p:nvPr/>
        </p:nvSpPr>
        <p:spPr>
          <a:xfrm>
            <a:off x="2023168" y="2575297"/>
            <a:ext cx="9698931" cy="954107"/>
          </a:xfrm>
          <a:prstGeom prst="rect">
            <a:avLst/>
          </a:prstGeom>
        </p:spPr>
        <p:txBody>
          <a:bodyPr wrap="square">
            <a:spAutoFit/>
          </a:bodyPr>
          <a:lstStyle/>
          <a:p>
            <a:pPr lvl="0"/>
            <a:r>
              <a:rPr lang="cs-CZ" sz="2800" dirty="0" smtClean="0">
                <a:solidFill>
                  <a:schemeClr val="tx2"/>
                </a:solidFill>
              </a:rPr>
              <a:t>Míra výskytu samostatné práce žáků a individualizované výuky.</a:t>
            </a:r>
          </a:p>
        </p:txBody>
      </p:sp>
      <p:sp>
        <p:nvSpPr>
          <p:cNvPr id="3" name="Obdélník 2"/>
          <p:cNvSpPr/>
          <p:nvPr/>
        </p:nvSpPr>
        <p:spPr>
          <a:xfrm>
            <a:off x="2023168" y="3958747"/>
            <a:ext cx="9559231" cy="954107"/>
          </a:xfrm>
          <a:prstGeom prst="rect">
            <a:avLst/>
          </a:prstGeom>
        </p:spPr>
        <p:txBody>
          <a:bodyPr wrap="square">
            <a:spAutoFit/>
          </a:bodyPr>
          <a:lstStyle/>
          <a:p>
            <a:r>
              <a:rPr lang="cs-CZ" sz="2800" dirty="0">
                <a:solidFill>
                  <a:schemeClr val="tx2"/>
                </a:solidFill>
              </a:rPr>
              <a:t>Častější výskyt práce žáků s dalšími zdroji (tabulka, graf aj.) výkladu, problémové výuky, rozhovoru i práce s </a:t>
            </a:r>
            <a:r>
              <a:rPr lang="cs-CZ" sz="2800" dirty="0" smtClean="0">
                <a:solidFill>
                  <a:schemeClr val="tx2"/>
                </a:solidFill>
              </a:rPr>
              <a:t>textem.</a:t>
            </a:r>
            <a:endParaRPr lang="cs-CZ" sz="2800" dirty="0">
              <a:solidFill>
                <a:schemeClr val="tx2"/>
              </a:solidFill>
            </a:endParaRPr>
          </a:p>
        </p:txBody>
      </p:sp>
      <p:sp>
        <p:nvSpPr>
          <p:cNvPr id="4" name="Ovál 3"/>
          <p:cNvSpPr/>
          <p:nvPr/>
        </p:nvSpPr>
        <p:spPr>
          <a:xfrm>
            <a:off x="982663" y="2513895"/>
            <a:ext cx="1070627" cy="10706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982663" y="3957153"/>
            <a:ext cx="1040505" cy="1040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205442" y="4275276"/>
            <a:ext cx="624204" cy="401033"/>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Freeform 10">
            <a:extLst>
              <a:ext uri="{FF2B5EF4-FFF2-40B4-BE49-F238E27FC236}">
                <a16:creationId xmlns="" xmlns:a16="http://schemas.microsoft.com/office/drawing/2014/main" id="{F040D3AB-CEA0-4578-BF35-1C9CA99CF75F}"/>
              </a:ext>
            </a:extLst>
          </p:cNvPr>
          <p:cNvSpPr>
            <a:spLocks noEditPoints="1"/>
          </p:cNvSpPr>
          <p:nvPr/>
        </p:nvSpPr>
        <p:spPr bwMode="auto">
          <a:xfrm>
            <a:off x="1409674" y="2727428"/>
            <a:ext cx="205547" cy="643559"/>
          </a:xfrm>
          <a:custGeom>
            <a:avLst/>
            <a:gdLst>
              <a:gd name="T0" fmla="*/ 0 w 84"/>
              <a:gd name="T1" fmla="*/ 135 h 263"/>
              <a:gd name="T2" fmla="*/ 10 w 84"/>
              <a:gd name="T3" fmla="*/ 163 h 263"/>
              <a:gd name="T4" fmla="*/ 13 w 84"/>
              <a:gd name="T5" fmla="*/ 248 h 263"/>
              <a:gd name="T6" fmla="*/ 42 w 84"/>
              <a:gd name="T7" fmla="*/ 256 h 263"/>
              <a:gd name="T8" fmla="*/ 71 w 84"/>
              <a:gd name="T9" fmla="*/ 248 h 263"/>
              <a:gd name="T10" fmla="*/ 71 w 84"/>
              <a:gd name="T11" fmla="*/ 182 h 263"/>
              <a:gd name="T12" fmla="*/ 74 w 84"/>
              <a:gd name="T13" fmla="*/ 163 h 263"/>
              <a:gd name="T14" fmla="*/ 83 w 84"/>
              <a:gd name="T15" fmla="*/ 135 h 263"/>
              <a:gd name="T16" fmla="*/ 84 w 84"/>
              <a:gd name="T17" fmla="*/ 110 h 263"/>
              <a:gd name="T18" fmla="*/ 69 w 84"/>
              <a:gd name="T19" fmla="*/ 59 h 263"/>
              <a:gd name="T20" fmla="*/ 70 w 84"/>
              <a:gd name="T21" fmla="*/ 29 h 263"/>
              <a:gd name="T22" fmla="*/ 42 w 84"/>
              <a:gd name="T23" fmla="*/ 0 h 263"/>
              <a:gd name="T24" fmla="*/ 22 w 84"/>
              <a:gd name="T25" fmla="*/ 48 h 263"/>
              <a:gd name="T26" fmla="*/ 15 w 84"/>
              <a:gd name="T27" fmla="*/ 59 h 263"/>
              <a:gd name="T28" fmla="*/ 0 w 84"/>
              <a:gd name="T29" fmla="*/ 110 h 263"/>
              <a:gd name="T30" fmla="*/ 22 w 84"/>
              <a:gd name="T31" fmla="*/ 28 h 263"/>
              <a:gd name="T32" fmla="*/ 43 w 84"/>
              <a:gd name="T33" fmla="*/ 8 h 263"/>
              <a:gd name="T34" fmla="*/ 42 w 84"/>
              <a:gd name="T35" fmla="*/ 48 h 263"/>
              <a:gd name="T36" fmla="*/ 28 w 84"/>
              <a:gd name="T37" fmla="*/ 42 h 263"/>
              <a:gd name="T38" fmla="*/ 20 w 84"/>
              <a:gd name="T39" fmla="*/ 66 h 263"/>
              <a:gd name="T40" fmla="*/ 42 w 84"/>
              <a:gd name="T41" fmla="*/ 59 h 263"/>
              <a:gd name="T42" fmla="*/ 64 w 84"/>
              <a:gd name="T43" fmla="*/ 66 h 263"/>
              <a:gd name="T44" fmla="*/ 76 w 84"/>
              <a:gd name="T45" fmla="*/ 110 h 263"/>
              <a:gd name="T46" fmla="*/ 75 w 84"/>
              <a:gd name="T47" fmla="*/ 135 h 263"/>
              <a:gd name="T48" fmla="*/ 68 w 84"/>
              <a:gd name="T49" fmla="*/ 157 h 263"/>
              <a:gd name="T50" fmla="*/ 63 w 84"/>
              <a:gd name="T51" fmla="*/ 168 h 263"/>
              <a:gd name="T52" fmla="*/ 63 w 84"/>
              <a:gd name="T53" fmla="*/ 184 h 263"/>
              <a:gd name="T54" fmla="*/ 63 w 84"/>
              <a:gd name="T55" fmla="*/ 248 h 263"/>
              <a:gd name="T56" fmla="*/ 48 w 84"/>
              <a:gd name="T57" fmla="*/ 249 h 263"/>
              <a:gd name="T58" fmla="*/ 42 w 84"/>
              <a:gd name="T59" fmla="*/ 178 h 263"/>
              <a:gd name="T60" fmla="*/ 36 w 84"/>
              <a:gd name="T61" fmla="*/ 248 h 263"/>
              <a:gd name="T62" fmla="*/ 21 w 84"/>
              <a:gd name="T63" fmla="*/ 248 h 263"/>
              <a:gd name="T64" fmla="*/ 21 w 84"/>
              <a:gd name="T65" fmla="*/ 168 h 263"/>
              <a:gd name="T66" fmla="*/ 10 w 84"/>
              <a:gd name="T67" fmla="*/ 148 h 263"/>
              <a:gd name="T68" fmla="*/ 8 w 84"/>
              <a:gd name="T69" fmla="*/ 133 h 263"/>
              <a:gd name="T70" fmla="*/ 8 w 84"/>
              <a:gd name="T71"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263">
                <a:moveTo>
                  <a:pt x="0" y="133"/>
                </a:moveTo>
                <a:cubicBezTo>
                  <a:pt x="0" y="135"/>
                  <a:pt x="0" y="135"/>
                  <a:pt x="0" y="135"/>
                </a:cubicBezTo>
                <a:cubicBezTo>
                  <a:pt x="1" y="140"/>
                  <a:pt x="1" y="145"/>
                  <a:pt x="2" y="150"/>
                </a:cubicBezTo>
                <a:cubicBezTo>
                  <a:pt x="4" y="155"/>
                  <a:pt x="7" y="160"/>
                  <a:pt x="10" y="163"/>
                </a:cubicBezTo>
                <a:cubicBezTo>
                  <a:pt x="12" y="165"/>
                  <a:pt x="13" y="167"/>
                  <a:pt x="13" y="168"/>
                </a:cubicBezTo>
                <a:cubicBezTo>
                  <a:pt x="13" y="248"/>
                  <a:pt x="13" y="248"/>
                  <a:pt x="13" y="248"/>
                </a:cubicBezTo>
                <a:cubicBezTo>
                  <a:pt x="13" y="256"/>
                  <a:pt x="20" y="263"/>
                  <a:pt x="29" y="263"/>
                </a:cubicBezTo>
                <a:cubicBezTo>
                  <a:pt x="34" y="263"/>
                  <a:pt x="39" y="260"/>
                  <a:pt x="42" y="256"/>
                </a:cubicBezTo>
                <a:cubicBezTo>
                  <a:pt x="45" y="260"/>
                  <a:pt x="50" y="263"/>
                  <a:pt x="56" y="263"/>
                </a:cubicBezTo>
                <a:cubicBezTo>
                  <a:pt x="64" y="263"/>
                  <a:pt x="71" y="256"/>
                  <a:pt x="71" y="248"/>
                </a:cubicBezTo>
                <a:cubicBezTo>
                  <a:pt x="71" y="184"/>
                  <a:pt x="71" y="184"/>
                  <a:pt x="71" y="184"/>
                </a:cubicBezTo>
                <a:cubicBezTo>
                  <a:pt x="71" y="183"/>
                  <a:pt x="71" y="183"/>
                  <a:pt x="71" y="182"/>
                </a:cubicBezTo>
                <a:cubicBezTo>
                  <a:pt x="71" y="169"/>
                  <a:pt x="71" y="169"/>
                  <a:pt x="71" y="169"/>
                </a:cubicBezTo>
                <a:cubicBezTo>
                  <a:pt x="71" y="167"/>
                  <a:pt x="72" y="165"/>
                  <a:pt x="74" y="163"/>
                </a:cubicBezTo>
                <a:cubicBezTo>
                  <a:pt x="78" y="160"/>
                  <a:pt x="80" y="155"/>
                  <a:pt x="82" y="150"/>
                </a:cubicBezTo>
                <a:cubicBezTo>
                  <a:pt x="83" y="145"/>
                  <a:pt x="83" y="140"/>
                  <a:pt x="83" y="135"/>
                </a:cubicBezTo>
                <a:cubicBezTo>
                  <a:pt x="83" y="133"/>
                  <a:pt x="83" y="133"/>
                  <a:pt x="83" y="133"/>
                </a:cubicBezTo>
                <a:cubicBezTo>
                  <a:pt x="83" y="125"/>
                  <a:pt x="84" y="118"/>
                  <a:pt x="84" y="110"/>
                </a:cubicBezTo>
                <a:cubicBezTo>
                  <a:pt x="84" y="103"/>
                  <a:pt x="84" y="95"/>
                  <a:pt x="84" y="88"/>
                </a:cubicBezTo>
                <a:cubicBezTo>
                  <a:pt x="84" y="75"/>
                  <a:pt x="79" y="66"/>
                  <a:pt x="69" y="59"/>
                </a:cubicBezTo>
                <a:cubicBezTo>
                  <a:pt x="64" y="56"/>
                  <a:pt x="60" y="54"/>
                  <a:pt x="55" y="53"/>
                </a:cubicBezTo>
                <a:cubicBezTo>
                  <a:pt x="64" y="48"/>
                  <a:pt x="70" y="39"/>
                  <a:pt x="70" y="29"/>
                </a:cubicBezTo>
                <a:cubicBezTo>
                  <a:pt x="70" y="13"/>
                  <a:pt x="58" y="1"/>
                  <a:pt x="43" y="0"/>
                </a:cubicBezTo>
                <a:cubicBezTo>
                  <a:pt x="43" y="0"/>
                  <a:pt x="42" y="0"/>
                  <a:pt x="42" y="0"/>
                </a:cubicBezTo>
                <a:cubicBezTo>
                  <a:pt x="26" y="0"/>
                  <a:pt x="14" y="12"/>
                  <a:pt x="14" y="28"/>
                </a:cubicBezTo>
                <a:cubicBezTo>
                  <a:pt x="14" y="35"/>
                  <a:pt x="17" y="43"/>
                  <a:pt x="22" y="48"/>
                </a:cubicBezTo>
                <a:cubicBezTo>
                  <a:pt x="24" y="50"/>
                  <a:pt x="26" y="52"/>
                  <a:pt x="29" y="53"/>
                </a:cubicBezTo>
                <a:cubicBezTo>
                  <a:pt x="24" y="54"/>
                  <a:pt x="20" y="56"/>
                  <a:pt x="15" y="59"/>
                </a:cubicBezTo>
                <a:cubicBezTo>
                  <a:pt x="5" y="66"/>
                  <a:pt x="0" y="75"/>
                  <a:pt x="0" y="88"/>
                </a:cubicBezTo>
                <a:cubicBezTo>
                  <a:pt x="0" y="95"/>
                  <a:pt x="0" y="103"/>
                  <a:pt x="0" y="110"/>
                </a:cubicBezTo>
                <a:cubicBezTo>
                  <a:pt x="0" y="118"/>
                  <a:pt x="0" y="125"/>
                  <a:pt x="0" y="133"/>
                </a:cubicBezTo>
                <a:close/>
                <a:moveTo>
                  <a:pt x="22" y="28"/>
                </a:moveTo>
                <a:cubicBezTo>
                  <a:pt x="22" y="17"/>
                  <a:pt x="31" y="8"/>
                  <a:pt x="43" y="8"/>
                </a:cubicBezTo>
                <a:cubicBezTo>
                  <a:pt x="43" y="8"/>
                  <a:pt x="43" y="8"/>
                  <a:pt x="43" y="8"/>
                </a:cubicBezTo>
                <a:cubicBezTo>
                  <a:pt x="53" y="9"/>
                  <a:pt x="62" y="18"/>
                  <a:pt x="62" y="29"/>
                </a:cubicBezTo>
                <a:cubicBezTo>
                  <a:pt x="62" y="39"/>
                  <a:pt x="53" y="48"/>
                  <a:pt x="42" y="48"/>
                </a:cubicBezTo>
                <a:cubicBezTo>
                  <a:pt x="41" y="48"/>
                  <a:pt x="41" y="48"/>
                  <a:pt x="41" y="48"/>
                </a:cubicBezTo>
                <a:cubicBezTo>
                  <a:pt x="36" y="48"/>
                  <a:pt x="31" y="46"/>
                  <a:pt x="28" y="42"/>
                </a:cubicBezTo>
                <a:cubicBezTo>
                  <a:pt x="24" y="38"/>
                  <a:pt x="22" y="33"/>
                  <a:pt x="22" y="28"/>
                </a:cubicBezTo>
                <a:close/>
                <a:moveTo>
                  <a:pt x="20" y="66"/>
                </a:moveTo>
                <a:cubicBezTo>
                  <a:pt x="27" y="61"/>
                  <a:pt x="34" y="59"/>
                  <a:pt x="41" y="59"/>
                </a:cubicBezTo>
                <a:cubicBezTo>
                  <a:pt x="42" y="59"/>
                  <a:pt x="42" y="59"/>
                  <a:pt x="42" y="59"/>
                </a:cubicBezTo>
                <a:cubicBezTo>
                  <a:pt x="43" y="59"/>
                  <a:pt x="43" y="59"/>
                  <a:pt x="43" y="59"/>
                </a:cubicBezTo>
                <a:cubicBezTo>
                  <a:pt x="50" y="59"/>
                  <a:pt x="57" y="61"/>
                  <a:pt x="64" y="66"/>
                </a:cubicBezTo>
                <a:cubicBezTo>
                  <a:pt x="72" y="71"/>
                  <a:pt x="76" y="78"/>
                  <a:pt x="76" y="87"/>
                </a:cubicBezTo>
                <a:cubicBezTo>
                  <a:pt x="76" y="95"/>
                  <a:pt x="76" y="103"/>
                  <a:pt x="76" y="110"/>
                </a:cubicBezTo>
                <a:cubicBezTo>
                  <a:pt x="76" y="118"/>
                  <a:pt x="75" y="125"/>
                  <a:pt x="75" y="133"/>
                </a:cubicBezTo>
                <a:cubicBezTo>
                  <a:pt x="75" y="135"/>
                  <a:pt x="75" y="135"/>
                  <a:pt x="75" y="135"/>
                </a:cubicBezTo>
                <a:cubicBezTo>
                  <a:pt x="75" y="139"/>
                  <a:pt x="75" y="144"/>
                  <a:pt x="74" y="148"/>
                </a:cubicBezTo>
                <a:cubicBezTo>
                  <a:pt x="73" y="152"/>
                  <a:pt x="71" y="155"/>
                  <a:pt x="68" y="157"/>
                </a:cubicBezTo>
                <a:cubicBezTo>
                  <a:pt x="65" y="160"/>
                  <a:pt x="64" y="164"/>
                  <a:pt x="63" y="167"/>
                </a:cubicBezTo>
                <a:cubicBezTo>
                  <a:pt x="63" y="168"/>
                  <a:pt x="63" y="168"/>
                  <a:pt x="63" y="168"/>
                </a:cubicBezTo>
                <a:cubicBezTo>
                  <a:pt x="63" y="182"/>
                  <a:pt x="63" y="182"/>
                  <a:pt x="63" y="182"/>
                </a:cubicBezTo>
                <a:cubicBezTo>
                  <a:pt x="63" y="183"/>
                  <a:pt x="63" y="183"/>
                  <a:pt x="63" y="184"/>
                </a:cubicBezTo>
                <a:cubicBezTo>
                  <a:pt x="63" y="184"/>
                  <a:pt x="63" y="184"/>
                  <a:pt x="63" y="184"/>
                </a:cubicBezTo>
                <a:cubicBezTo>
                  <a:pt x="63" y="248"/>
                  <a:pt x="63" y="248"/>
                  <a:pt x="63" y="248"/>
                </a:cubicBezTo>
                <a:cubicBezTo>
                  <a:pt x="63" y="252"/>
                  <a:pt x="60" y="255"/>
                  <a:pt x="56" y="255"/>
                </a:cubicBezTo>
                <a:cubicBezTo>
                  <a:pt x="51" y="255"/>
                  <a:pt x="48" y="252"/>
                  <a:pt x="48" y="249"/>
                </a:cubicBezTo>
                <a:cubicBezTo>
                  <a:pt x="48" y="184"/>
                  <a:pt x="48" y="184"/>
                  <a:pt x="48" y="184"/>
                </a:cubicBezTo>
                <a:cubicBezTo>
                  <a:pt x="48" y="181"/>
                  <a:pt x="45" y="178"/>
                  <a:pt x="42" y="178"/>
                </a:cubicBezTo>
                <a:cubicBezTo>
                  <a:pt x="39" y="178"/>
                  <a:pt x="36" y="181"/>
                  <a:pt x="36" y="184"/>
                </a:cubicBezTo>
                <a:cubicBezTo>
                  <a:pt x="36" y="248"/>
                  <a:pt x="36" y="248"/>
                  <a:pt x="36" y="248"/>
                </a:cubicBezTo>
                <a:cubicBezTo>
                  <a:pt x="36" y="252"/>
                  <a:pt x="33" y="255"/>
                  <a:pt x="29" y="255"/>
                </a:cubicBezTo>
                <a:cubicBezTo>
                  <a:pt x="24" y="255"/>
                  <a:pt x="21" y="252"/>
                  <a:pt x="21" y="248"/>
                </a:cubicBezTo>
                <a:cubicBezTo>
                  <a:pt x="21" y="168"/>
                  <a:pt x="21" y="168"/>
                  <a:pt x="21" y="168"/>
                </a:cubicBezTo>
                <a:cubicBezTo>
                  <a:pt x="21" y="168"/>
                  <a:pt x="21" y="168"/>
                  <a:pt x="21" y="168"/>
                </a:cubicBezTo>
                <a:cubicBezTo>
                  <a:pt x="20" y="164"/>
                  <a:pt x="19" y="161"/>
                  <a:pt x="15" y="157"/>
                </a:cubicBezTo>
                <a:cubicBezTo>
                  <a:pt x="13" y="155"/>
                  <a:pt x="11" y="152"/>
                  <a:pt x="10" y="148"/>
                </a:cubicBezTo>
                <a:cubicBezTo>
                  <a:pt x="9" y="144"/>
                  <a:pt x="9" y="139"/>
                  <a:pt x="8" y="135"/>
                </a:cubicBezTo>
                <a:cubicBezTo>
                  <a:pt x="8" y="133"/>
                  <a:pt x="8" y="133"/>
                  <a:pt x="8" y="133"/>
                </a:cubicBezTo>
                <a:cubicBezTo>
                  <a:pt x="8" y="125"/>
                  <a:pt x="8" y="118"/>
                  <a:pt x="8" y="110"/>
                </a:cubicBezTo>
                <a:cubicBezTo>
                  <a:pt x="8" y="103"/>
                  <a:pt x="8" y="95"/>
                  <a:pt x="8" y="88"/>
                </a:cubicBezTo>
                <a:cubicBezTo>
                  <a:pt x="8" y="78"/>
                  <a:pt x="12" y="71"/>
                  <a:pt x="2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2400">
              <a:solidFill>
                <a:prstClr val="black"/>
              </a:solidFill>
            </a:endParaRPr>
          </a:p>
        </p:txBody>
      </p:sp>
      <p:cxnSp>
        <p:nvCxnSpPr>
          <p:cNvPr id="46" name="Přímá spojnice 45"/>
          <p:cNvCxnSpPr/>
          <p:nvPr/>
        </p:nvCxnSpPr>
        <p:spPr>
          <a:xfrm>
            <a:off x="1254270" y="4598091"/>
            <a:ext cx="516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254270" y="4531619"/>
            <a:ext cx="5163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254270" y="4472146"/>
            <a:ext cx="5163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254270" y="4400715"/>
            <a:ext cx="5163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Obdélník 53"/>
          <p:cNvSpPr/>
          <p:nvPr/>
        </p:nvSpPr>
        <p:spPr>
          <a:xfrm>
            <a:off x="1315062" y="4327973"/>
            <a:ext cx="45719" cy="26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bdélník 54"/>
          <p:cNvSpPr/>
          <p:nvPr/>
        </p:nvSpPr>
        <p:spPr>
          <a:xfrm>
            <a:off x="1484668" y="4418781"/>
            <a:ext cx="45719" cy="17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p:cNvSpPr/>
          <p:nvPr/>
        </p:nvSpPr>
        <p:spPr>
          <a:xfrm>
            <a:off x="1658843" y="4467270"/>
            <a:ext cx="45719" cy="130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64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2" y="409616"/>
            <a:ext cx="10833097" cy="1147176"/>
          </a:xfrm>
        </p:spPr>
        <p:txBody>
          <a:bodyPr/>
          <a:lstStyle/>
          <a:p>
            <a:r>
              <a:rPr lang="cs-CZ" sz="3600" dirty="0" smtClean="0"/>
              <a:t>Naši učitelé potřebují výraznou podporu v dovednosti motivovat žáky a podporovat jejich studijní úspěch</a:t>
            </a:r>
            <a:endParaRPr lang="cs-CZ" sz="3600" dirty="0"/>
          </a:p>
        </p:txBody>
      </p:sp>
      <p:sp>
        <p:nvSpPr>
          <p:cNvPr id="3" name="Zástupný symbol pro obsah 2"/>
          <p:cNvSpPr>
            <a:spLocks noGrp="1"/>
          </p:cNvSpPr>
          <p:nvPr>
            <p:ph idx="1"/>
          </p:nvPr>
        </p:nvSpPr>
        <p:spPr>
          <a:xfrm>
            <a:off x="982663" y="1556792"/>
            <a:ext cx="10837862" cy="4140460"/>
          </a:xfrm>
        </p:spPr>
        <p:txBody>
          <a:bodyPr anchor="ctr">
            <a:noAutofit/>
          </a:bodyPr>
          <a:lstStyle/>
          <a:p>
            <a:pPr>
              <a:spcBef>
                <a:spcPts val="0"/>
              </a:spcBef>
              <a:spcAft>
                <a:spcPts val="1800"/>
              </a:spcAft>
            </a:pPr>
            <a:r>
              <a:rPr lang="cs-CZ" sz="2400" dirty="0" smtClean="0"/>
              <a:t>Nároky </a:t>
            </a:r>
            <a:r>
              <a:rPr lang="cs-CZ" sz="2400" dirty="0"/>
              <a:t>učitelů na výsledky </a:t>
            </a:r>
            <a:r>
              <a:rPr lang="cs-CZ" sz="2400" dirty="0" smtClean="0"/>
              <a:t>žáků.</a:t>
            </a:r>
          </a:p>
          <a:p>
            <a:pPr>
              <a:spcBef>
                <a:spcPts val="0"/>
              </a:spcBef>
              <a:spcAft>
                <a:spcPts val="1800"/>
              </a:spcAft>
            </a:pPr>
            <a:r>
              <a:rPr lang="cs-CZ" sz="2400" dirty="0" smtClean="0"/>
              <a:t>Schopnost </a:t>
            </a:r>
            <a:r>
              <a:rPr lang="cs-CZ" sz="2400" dirty="0"/>
              <a:t>učitelů žáky </a:t>
            </a:r>
            <a:r>
              <a:rPr lang="cs-CZ" sz="2400" dirty="0" smtClean="0"/>
              <a:t>inspirovat.</a:t>
            </a:r>
          </a:p>
          <a:p>
            <a:pPr>
              <a:spcBef>
                <a:spcPts val="0"/>
              </a:spcBef>
              <a:spcAft>
                <a:spcPts val="1800"/>
              </a:spcAft>
            </a:pPr>
            <a:r>
              <a:rPr lang="cs-CZ" sz="2400" dirty="0" smtClean="0"/>
              <a:t>Spolupráce </a:t>
            </a:r>
            <a:r>
              <a:rPr lang="cs-CZ" sz="2400" dirty="0"/>
              <a:t>učitelů </a:t>
            </a:r>
            <a:r>
              <a:rPr lang="cs-CZ" sz="2400" dirty="0" smtClean="0"/>
              <a:t>na zlepšování výsledků žáků.</a:t>
            </a:r>
          </a:p>
          <a:p>
            <a:pPr>
              <a:spcBef>
                <a:spcPts val="0"/>
              </a:spcBef>
              <a:spcAft>
                <a:spcPts val="1800"/>
              </a:spcAft>
            </a:pPr>
            <a:r>
              <a:rPr lang="cs-CZ" sz="2400" dirty="0" smtClean="0"/>
              <a:t>Dovednosti učitelů pracovat s heterogenním kolektivem.</a:t>
            </a:r>
          </a:p>
          <a:p>
            <a:pPr>
              <a:spcBef>
                <a:spcPts val="0"/>
              </a:spcBef>
              <a:spcAft>
                <a:spcPts val="1800"/>
              </a:spcAft>
            </a:pPr>
            <a:r>
              <a:rPr lang="cs-CZ" sz="2400" dirty="0" smtClean="0"/>
              <a:t>Podpora žáků v tom, aby mohli zažít úspěch.</a:t>
            </a:r>
          </a:p>
          <a:p>
            <a:pPr>
              <a:spcBef>
                <a:spcPts val="0"/>
              </a:spcBef>
              <a:spcAft>
                <a:spcPts val="1800"/>
              </a:spcAft>
            </a:pPr>
            <a:r>
              <a:rPr lang="cs-CZ" sz="2400" dirty="0" smtClean="0"/>
              <a:t>Vhodná práce s chybou a podpora konstruktivní diskuze ve třídě.</a:t>
            </a:r>
          </a:p>
          <a:p>
            <a:pPr>
              <a:spcBef>
                <a:spcPts val="0"/>
              </a:spcBef>
              <a:spcAft>
                <a:spcPts val="1800"/>
              </a:spcAft>
            </a:pPr>
            <a:r>
              <a:rPr lang="cs-CZ" sz="2400" dirty="0" smtClean="0"/>
              <a:t>Zapojení rodičů do činnosti školy.</a:t>
            </a:r>
            <a:endParaRPr lang="cs-CZ" sz="2400" dirty="0"/>
          </a:p>
        </p:txBody>
      </p:sp>
    </p:spTree>
    <p:extLst>
      <p:ext uri="{BB962C8B-B14F-4D97-AF65-F5344CB8AC3E}">
        <p14:creationId xmlns:p14="http://schemas.microsoft.com/office/powerpoint/2010/main" val="10768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 xmlns:a16="http://schemas.microsoft.com/office/drawing/2014/main" id="{6C06BDC1-B3E2-462F-A7FD-DF9B61F14C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4462" y="1003813"/>
            <a:ext cx="7373566" cy="4044842"/>
          </a:xfrm>
          <a:prstGeom prst="rect">
            <a:avLst/>
          </a:prstGeom>
        </p:spPr>
      </p:pic>
      <p:sp>
        <p:nvSpPr>
          <p:cNvPr id="5" name="Obdélník 4">
            <a:extLst>
              <a:ext uri="{FF2B5EF4-FFF2-40B4-BE49-F238E27FC236}">
                <a16:creationId xmlns="" xmlns:a16="http://schemas.microsoft.com/office/drawing/2014/main" id="{C40D7E13-770A-4BAA-81AA-BBAF7A453256}"/>
              </a:ext>
            </a:extLst>
          </p:cNvPr>
          <p:cNvSpPr/>
          <p:nvPr/>
        </p:nvSpPr>
        <p:spPr>
          <a:xfrm>
            <a:off x="0" y="5536479"/>
            <a:ext cx="12192000" cy="130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 xmlns:a16="http://schemas.microsoft.com/office/drawing/2014/main" id="{B3DEEA4A-BC36-4D3C-8173-6B4A3CEA4F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0623" y="676236"/>
            <a:ext cx="7846533" cy="6324866"/>
          </a:xfrm>
          <a:prstGeom prst="rect">
            <a:avLst/>
          </a:prstGeom>
        </p:spPr>
      </p:pic>
      <p:pic>
        <p:nvPicPr>
          <p:cNvPr id="14" name="Obrázek 13">
            <a:extLst>
              <a:ext uri="{FF2B5EF4-FFF2-40B4-BE49-F238E27FC236}">
                <a16:creationId xmlns="" xmlns:a16="http://schemas.microsoft.com/office/drawing/2014/main" id="{18C341BF-B71A-4FFD-8DFB-84B1FFDAAE1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50318" y="5484378"/>
            <a:ext cx="1877201" cy="369809"/>
          </a:xfrm>
          <a:prstGeom prst="rect">
            <a:avLst/>
          </a:prstGeom>
        </p:spPr>
      </p:pic>
      <p:grpSp>
        <p:nvGrpSpPr>
          <p:cNvPr id="6" name="Skupina 5">
            <a:extLst>
              <a:ext uri="{FF2B5EF4-FFF2-40B4-BE49-F238E27FC236}">
                <a16:creationId xmlns="" xmlns:a16="http://schemas.microsoft.com/office/drawing/2014/main" id="{B17A89D0-30F9-45EF-B69B-933646D32D34}"/>
              </a:ext>
            </a:extLst>
          </p:cNvPr>
          <p:cNvGrpSpPr/>
          <p:nvPr/>
        </p:nvGrpSpPr>
        <p:grpSpPr>
          <a:xfrm>
            <a:off x="8092966" y="2027790"/>
            <a:ext cx="3727559" cy="540000"/>
            <a:chOff x="8092966" y="2027790"/>
            <a:chExt cx="3727559" cy="540000"/>
          </a:xfrm>
        </p:grpSpPr>
        <p:sp>
          <p:nvSpPr>
            <p:cNvPr id="9" name="Obdélník 8">
              <a:extLst>
                <a:ext uri="{FF2B5EF4-FFF2-40B4-BE49-F238E27FC236}">
                  <a16:creationId xmlns="" xmlns:a16="http://schemas.microsoft.com/office/drawing/2014/main" id="{D5F6C3A5-169B-4E46-8B14-45CA258BDA88}"/>
                </a:ext>
              </a:extLst>
            </p:cNvPr>
            <p:cNvSpPr/>
            <p:nvPr/>
          </p:nvSpPr>
          <p:spPr>
            <a:xfrm>
              <a:off x="8092966" y="2027790"/>
              <a:ext cx="3727559"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2000" dirty="0"/>
                <a:t>Databanka testových úloh</a:t>
              </a:r>
            </a:p>
          </p:txBody>
        </p:sp>
        <p:sp>
          <p:nvSpPr>
            <p:cNvPr id="25" name="Freeform 5">
              <a:extLst>
                <a:ext uri="{FF2B5EF4-FFF2-40B4-BE49-F238E27FC236}">
                  <a16:creationId xmlns="" xmlns:a16="http://schemas.microsoft.com/office/drawing/2014/main" id="{53EA240A-0F8E-4C49-8AB2-AAD9ACDF933F}"/>
                </a:ext>
              </a:extLst>
            </p:cNvPr>
            <p:cNvSpPr>
              <a:spLocks/>
            </p:cNvSpPr>
            <p:nvPr/>
          </p:nvSpPr>
          <p:spPr bwMode="auto">
            <a:xfrm>
              <a:off x="8287403" y="2256234"/>
              <a:ext cx="272631" cy="103977"/>
            </a:xfrm>
            <a:custGeom>
              <a:avLst/>
              <a:gdLst>
                <a:gd name="T0" fmla="*/ 838 w 1676"/>
                <a:gd name="T1" fmla="*/ 146 h 639"/>
                <a:gd name="T2" fmla="*/ 0 w 1676"/>
                <a:gd name="T3" fmla="*/ 0 h 639"/>
                <a:gd name="T4" fmla="*/ 0 w 1676"/>
                <a:gd name="T5" fmla="*/ 493 h 639"/>
                <a:gd name="T6" fmla="*/ 838 w 1676"/>
                <a:gd name="T7" fmla="*/ 639 h 639"/>
                <a:gd name="T8" fmla="*/ 1676 w 1676"/>
                <a:gd name="T9" fmla="*/ 493 h 639"/>
                <a:gd name="T10" fmla="*/ 1676 w 1676"/>
                <a:gd name="T11" fmla="*/ 0 h 639"/>
                <a:gd name="T12" fmla="*/ 838 w 1676"/>
                <a:gd name="T13" fmla="*/ 146 h 639"/>
              </a:gdLst>
              <a:ahLst/>
              <a:cxnLst>
                <a:cxn ang="0">
                  <a:pos x="T0" y="T1"/>
                </a:cxn>
                <a:cxn ang="0">
                  <a:pos x="T2" y="T3"/>
                </a:cxn>
                <a:cxn ang="0">
                  <a:pos x="T4" y="T5"/>
                </a:cxn>
                <a:cxn ang="0">
                  <a:pos x="T6" y="T7"/>
                </a:cxn>
                <a:cxn ang="0">
                  <a:pos x="T8" y="T9"/>
                </a:cxn>
                <a:cxn ang="0">
                  <a:pos x="T10" y="T11"/>
                </a:cxn>
                <a:cxn ang="0">
                  <a:pos x="T12" y="T13"/>
                </a:cxn>
              </a:cxnLst>
              <a:rect l="0" t="0" r="r" b="b"/>
              <a:pathLst>
                <a:path w="1676" h="639">
                  <a:moveTo>
                    <a:pt x="838" y="146"/>
                  </a:moveTo>
                  <a:cubicBezTo>
                    <a:pt x="375" y="146"/>
                    <a:pt x="0" y="81"/>
                    <a:pt x="0" y="0"/>
                  </a:cubicBezTo>
                  <a:cubicBezTo>
                    <a:pt x="0" y="493"/>
                    <a:pt x="0" y="493"/>
                    <a:pt x="0" y="493"/>
                  </a:cubicBezTo>
                  <a:cubicBezTo>
                    <a:pt x="0" y="574"/>
                    <a:pt x="375" y="639"/>
                    <a:pt x="838" y="639"/>
                  </a:cubicBezTo>
                  <a:cubicBezTo>
                    <a:pt x="1301" y="639"/>
                    <a:pt x="1676" y="574"/>
                    <a:pt x="1676" y="493"/>
                  </a:cubicBezTo>
                  <a:cubicBezTo>
                    <a:pt x="1676" y="0"/>
                    <a:pt x="1676" y="0"/>
                    <a:pt x="1676" y="0"/>
                  </a:cubicBezTo>
                  <a:cubicBezTo>
                    <a:pt x="1676" y="81"/>
                    <a:pt x="1301" y="146"/>
                    <a:pt x="838" y="146"/>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6" name="Oval 6">
              <a:extLst>
                <a:ext uri="{FF2B5EF4-FFF2-40B4-BE49-F238E27FC236}">
                  <a16:creationId xmlns="" xmlns:a16="http://schemas.microsoft.com/office/drawing/2014/main" id="{4AF1B793-DD3C-4805-8D02-F25CBFEE1853}"/>
                </a:ext>
              </a:extLst>
            </p:cNvPr>
            <p:cNvSpPr>
              <a:spLocks noChangeArrowheads="1"/>
            </p:cNvSpPr>
            <p:nvPr/>
          </p:nvSpPr>
          <p:spPr bwMode="auto">
            <a:xfrm>
              <a:off x="8287403" y="2103381"/>
              <a:ext cx="272631" cy="47347"/>
            </a:xfrm>
            <a:prstGeom prst="ellipse">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7" name="Freeform 7">
              <a:extLst>
                <a:ext uri="{FF2B5EF4-FFF2-40B4-BE49-F238E27FC236}">
                  <a16:creationId xmlns="" xmlns:a16="http://schemas.microsoft.com/office/drawing/2014/main" id="{907B037F-9222-43EB-8E97-8565C76D2574}"/>
                </a:ext>
              </a:extLst>
            </p:cNvPr>
            <p:cNvSpPr>
              <a:spLocks/>
            </p:cNvSpPr>
            <p:nvPr/>
          </p:nvSpPr>
          <p:spPr bwMode="auto">
            <a:xfrm>
              <a:off x="8287403" y="2149730"/>
              <a:ext cx="272631" cy="103977"/>
            </a:xfrm>
            <a:custGeom>
              <a:avLst/>
              <a:gdLst>
                <a:gd name="T0" fmla="*/ 838 w 1676"/>
                <a:gd name="T1" fmla="*/ 146 h 639"/>
                <a:gd name="T2" fmla="*/ 0 w 1676"/>
                <a:gd name="T3" fmla="*/ 0 h 639"/>
                <a:gd name="T4" fmla="*/ 0 w 1676"/>
                <a:gd name="T5" fmla="*/ 493 h 639"/>
                <a:gd name="T6" fmla="*/ 838 w 1676"/>
                <a:gd name="T7" fmla="*/ 639 h 639"/>
                <a:gd name="T8" fmla="*/ 1676 w 1676"/>
                <a:gd name="T9" fmla="*/ 493 h 639"/>
                <a:gd name="T10" fmla="*/ 1676 w 1676"/>
                <a:gd name="T11" fmla="*/ 0 h 639"/>
                <a:gd name="T12" fmla="*/ 838 w 1676"/>
                <a:gd name="T13" fmla="*/ 146 h 639"/>
              </a:gdLst>
              <a:ahLst/>
              <a:cxnLst>
                <a:cxn ang="0">
                  <a:pos x="T0" y="T1"/>
                </a:cxn>
                <a:cxn ang="0">
                  <a:pos x="T2" y="T3"/>
                </a:cxn>
                <a:cxn ang="0">
                  <a:pos x="T4" y="T5"/>
                </a:cxn>
                <a:cxn ang="0">
                  <a:pos x="T6" y="T7"/>
                </a:cxn>
                <a:cxn ang="0">
                  <a:pos x="T8" y="T9"/>
                </a:cxn>
                <a:cxn ang="0">
                  <a:pos x="T10" y="T11"/>
                </a:cxn>
                <a:cxn ang="0">
                  <a:pos x="T12" y="T13"/>
                </a:cxn>
              </a:cxnLst>
              <a:rect l="0" t="0" r="r" b="b"/>
              <a:pathLst>
                <a:path w="1676" h="639">
                  <a:moveTo>
                    <a:pt x="838" y="146"/>
                  </a:moveTo>
                  <a:cubicBezTo>
                    <a:pt x="375" y="146"/>
                    <a:pt x="0" y="80"/>
                    <a:pt x="0" y="0"/>
                  </a:cubicBezTo>
                  <a:cubicBezTo>
                    <a:pt x="0" y="493"/>
                    <a:pt x="0" y="493"/>
                    <a:pt x="0" y="493"/>
                  </a:cubicBezTo>
                  <a:cubicBezTo>
                    <a:pt x="0" y="573"/>
                    <a:pt x="375" y="639"/>
                    <a:pt x="838" y="639"/>
                  </a:cubicBezTo>
                  <a:cubicBezTo>
                    <a:pt x="1301" y="639"/>
                    <a:pt x="1676" y="573"/>
                    <a:pt x="1676" y="493"/>
                  </a:cubicBezTo>
                  <a:cubicBezTo>
                    <a:pt x="1676" y="0"/>
                    <a:pt x="1676" y="0"/>
                    <a:pt x="1676" y="0"/>
                  </a:cubicBezTo>
                  <a:cubicBezTo>
                    <a:pt x="1676" y="80"/>
                    <a:pt x="1301" y="146"/>
                    <a:pt x="838" y="146"/>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8" name="Freeform 8">
              <a:extLst>
                <a:ext uri="{FF2B5EF4-FFF2-40B4-BE49-F238E27FC236}">
                  <a16:creationId xmlns="" xmlns:a16="http://schemas.microsoft.com/office/drawing/2014/main" id="{1D7AA3B2-1166-4AAE-AB8A-310F73F5E33B}"/>
                </a:ext>
              </a:extLst>
            </p:cNvPr>
            <p:cNvSpPr>
              <a:spLocks noEditPoints="1"/>
            </p:cNvSpPr>
            <p:nvPr/>
          </p:nvSpPr>
          <p:spPr bwMode="auto">
            <a:xfrm>
              <a:off x="8287403" y="2359428"/>
              <a:ext cx="272631" cy="103668"/>
            </a:xfrm>
            <a:custGeom>
              <a:avLst/>
              <a:gdLst>
                <a:gd name="T0" fmla="*/ 838 w 1676"/>
                <a:gd name="T1" fmla="*/ 145 h 638"/>
                <a:gd name="T2" fmla="*/ 0 w 1676"/>
                <a:gd name="T3" fmla="*/ 0 h 638"/>
                <a:gd name="T4" fmla="*/ 0 w 1676"/>
                <a:gd name="T5" fmla="*/ 492 h 638"/>
                <a:gd name="T6" fmla="*/ 838 w 1676"/>
                <a:gd name="T7" fmla="*/ 638 h 638"/>
                <a:gd name="T8" fmla="*/ 1676 w 1676"/>
                <a:gd name="T9" fmla="*/ 492 h 638"/>
                <a:gd name="T10" fmla="*/ 1676 w 1676"/>
                <a:gd name="T11" fmla="*/ 0 h 638"/>
                <a:gd name="T12" fmla="*/ 838 w 1676"/>
                <a:gd name="T13" fmla="*/ 145 h 638"/>
                <a:gd name="T14" fmla="*/ 838 w 1676"/>
                <a:gd name="T15" fmla="*/ 450 h 638"/>
                <a:gd name="T16" fmla="*/ 756 w 1676"/>
                <a:gd name="T17" fmla="*/ 368 h 638"/>
                <a:gd name="T18" fmla="*/ 838 w 1676"/>
                <a:gd name="T19" fmla="*/ 286 h 638"/>
                <a:gd name="T20" fmla="*/ 920 w 1676"/>
                <a:gd name="T21" fmla="*/ 368 h 638"/>
                <a:gd name="T22" fmla="*/ 838 w 1676"/>
                <a:gd name="T23" fmla="*/ 45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6" h="638">
                  <a:moveTo>
                    <a:pt x="838" y="145"/>
                  </a:moveTo>
                  <a:cubicBezTo>
                    <a:pt x="375" y="145"/>
                    <a:pt x="0" y="80"/>
                    <a:pt x="0" y="0"/>
                  </a:cubicBezTo>
                  <a:cubicBezTo>
                    <a:pt x="0" y="492"/>
                    <a:pt x="0" y="492"/>
                    <a:pt x="0" y="492"/>
                  </a:cubicBezTo>
                  <a:cubicBezTo>
                    <a:pt x="0" y="573"/>
                    <a:pt x="375" y="638"/>
                    <a:pt x="838" y="638"/>
                  </a:cubicBezTo>
                  <a:cubicBezTo>
                    <a:pt x="1301" y="638"/>
                    <a:pt x="1676" y="573"/>
                    <a:pt x="1676" y="492"/>
                  </a:cubicBezTo>
                  <a:cubicBezTo>
                    <a:pt x="1676" y="0"/>
                    <a:pt x="1676" y="0"/>
                    <a:pt x="1676" y="0"/>
                  </a:cubicBezTo>
                  <a:cubicBezTo>
                    <a:pt x="1676" y="80"/>
                    <a:pt x="1301" y="145"/>
                    <a:pt x="838" y="145"/>
                  </a:cubicBezTo>
                  <a:close/>
                  <a:moveTo>
                    <a:pt x="838" y="450"/>
                  </a:moveTo>
                  <a:cubicBezTo>
                    <a:pt x="792" y="450"/>
                    <a:pt x="756" y="413"/>
                    <a:pt x="756" y="368"/>
                  </a:cubicBezTo>
                  <a:cubicBezTo>
                    <a:pt x="756" y="322"/>
                    <a:pt x="792" y="286"/>
                    <a:pt x="838" y="286"/>
                  </a:cubicBezTo>
                  <a:cubicBezTo>
                    <a:pt x="883" y="286"/>
                    <a:pt x="920" y="322"/>
                    <a:pt x="920" y="368"/>
                  </a:cubicBezTo>
                  <a:cubicBezTo>
                    <a:pt x="920" y="413"/>
                    <a:pt x="883" y="450"/>
                    <a:pt x="838" y="450"/>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65" name="Skupina 64">
            <a:extLst>
              <a:ext uri="{FF2B5EF4-FFF2-40B4-BE49-F238E27FC236}">
                <a16:creationId xmlns="" xmlns:a16="http://schemas.microsoft.com/office/drawing/2014/main" id="{B6FEEC66-EC7B-4CE9-9958-EA25F1E54799}"/>
              </a:ext>
            </a:extLst>
          </p:cNvPr>
          <p:cNvGrpSpPr/>
          <p:nvPr/>
        </p:nvGrpSpPr>
        <p:grpSpPr>
          <a:xfrm>
            <a:off x="8092966" y="2727486"/>
            <a:ext cx="3727559" cy="540000"/>
            <a:chOff x="8092966" y="2727486"/>
            <a:chExt cx="3727559" cy="540000"/>
          </a:xfrm>
        </p:grpSpPr>
        <p:sp>
          <p:nvSpPr>
            <p:cNvPr id="10" name="Obdélník 9">
              <a:extLst>
                <a:ext uri="{FF2B5EF4-FFF2-40B4-BE49-F238E27FC236}">
                  <a16:creationId xmlns="" xmlns:a16="http://schemas.microsoft.com/office/drawing/2014/main" id="{32C7B56C-ACD6-432D-B095-4E3F84A4A654}"/>
                </a:ext>
              </a:extLst>
            </p:cNvPr>
            <p:cNvSpPr/>
            <p:nvPr/>
          </p:nvSpPr>
          <p:spPr>
            <a:xfrm>
              <a:off x="8092966" y="2727486"/>
              <a:ext cx="3727559"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2000" dirty="0" err="1"/>
                <a:t>InspIS</a:t>
              </a:r>
              <a:r>
                <a:rPr lang="cs-CZ" sz="2000" dirty="0"/>
                <a:t> </a:t>
              </a:r>
              <a:r>
                <a:rPr lang="cs-CZ" sz="2000" dirty="0" err="1"/>
                <a:t>SETmobile</a:t>
              </a:r>
              <a:endParaRPr lang="cs-CZ" sz="2000" dirty="0"/>
            </a:p>
          </p:txBody>
        </p:sp>
        <p:sp>
          <p:nvSpPr>
            <p:cNvPr id="31" name="Freeform 12">
              <a:extLst>
                <a:ext uri="{FF2B5EF4-FFF2-40B4-BE49-F238E27FC236}">
                  <a16:creationId xmlns="" xmlns:a16="http://schemas.microsoft.com/office/drawing/2014/main" id="{C1321AC1-0CDD-432A-BC02-8C70522A7980}"/>
                </a:ext>
              </a:extLst>
            </p:cNvPr>
            <p:cNvSpPr>
              <a:spLocks noChangeAspect="1" noEditPoints="1"/>
            </p:cNvSpPr>
            <p:nvPr/>
          </p:nvSpPr>
          <p:spPr bwMode="auto">
            <a:xfrm rot="781397">
              <a:off x="8334958" y="2801908"/>
              <a:ext cx="213608" cy="396000"/>
            </a:xfrm>
            <a:custGeom>
              <a:avLst/>
              <a:gdLst>
                <a:gd name="T0" fmla="*/ 940 w 1086"/>
                <a:gd name="T1" fmla="*/ 0 h 2021"/>
                <a:gd name="T2" fmla="*/ 541 w 1086"/>
                <a:gd name="T3" fmla="*/ 0 h 2021"/>
                <a:gd name="T4" fmla="*/ 146 w 1086"/>
                <a:gd name="T5" fmla="*/ 0 h 2021"/>
                <a:gd name="T6" fmla="*/ 0 w 1086"/>
                <a:gd name="T7" fmla="*/ 146 h 2021"/>
                <a:gd name="T8" fmla="*/ 0 w 1086"/>
                <a:gd name="T9" fmla="*/ 1875 h 2021"/>
                <a:gd name="T10" fmla="*/ 146 w 1086"/>
                <a:gd name="T11" fmla="*/ 2021 h 2021"/>
                <a:gd name="T12" fmla="*/ 541 w 1086"/>
                <a:gd name="T13" fmla="*/ 2021 h 2021"/>
                <a:gd name="T14" fmla="*/ 940 w 1086"/>
                <a:gd name="T15" fmla="*/ 2021 h 2021"/>
                <a:gd name="T16" fmla="*/ 1086 w 1086"/>
                <a:gd name="T17" fmla="*/ 1875 h 2021"/>
                <a:gd name="T18" fmla="*/ 1086 w 1086"/>
                <a:gd name="T19" fmla="*/ 146 h 2021"/>
                <a:gd name="T20" fmla="*/ 940 w 1086"/>
                <a:gd name="T21" fmla="*/ 0 h 2021"/>
                <a:gd name="T22" fmla="*/ 445 w 1086"/>
                <a:gd name="T23" fmla="*/ 87 h 2021"/>
                <a:gd name="T24" fmla="*/ 541 w 1086"/>
                <a:gd name="T25" fmla="*/ 87 h 2021"/>
                <a:gd name="T26" fmla="*/ 641 w 1086"/>
                <a:gd name="T27" fmla="*/ 87 h 2021"/>
                <a:gd name="T28" fmla="*/ 654 w 1086"/>
                <a:gd name="T29" fmla="*/ 99 h 2021"/>
                <a:gd name="T30" fmla="*/ 641 w 1086"/>
                <a:gd name="T31" fmla="*/ 112 h 2021"/>
                <a:gd name="T32" fmla="*/ 541 w 1086"/>
                <a:gd name="T33" fmla="*/ 112 h 2021"/>
                <a:gd name="T34" fmla="*/ 445 w 1086"/>
                <a:gd name="T35" fmla="*/ 112 h 2021"/>
                <a:gd name="T36" fmla="*/ 433 w 1086"/>
                <a:gd name="T37" fmla="*/ 99 h 2021"/>
                <a:gd name="T38" fmla="*/ 445 w 1086"/>
                <a:gd name="T39" fmla="*/ 87 h 2021"/>
                <a:gd name="T40" fmla="*/ 251 w 1086"/>
                <a:gd name="T41" fmla="*/ 56 h 2021"/>
                <a:gd name="T42" fmla="*/ 271 w 1086"/>
                <a:gd name="T43" fmla="*/ 76 h 2021"/>
                <a:gd name="T44" fmla="*/ 251 w 1086"/>
                <a:gd name="T45" fmla="*/ 96 h 2021"/>
                <a:gd name="T46" fmla="*/ 231 w 1086"/>
                <a:gd name="T47" fmla="*/ 76 h 2021"/>
                <a:gd name="T48" fmla="*/ 251 w 1086"/>
                <a:gd name="T49" fmla="*/ 56 h 2021"/>
                <a:gd name="T50" fmla="*/ 159 w 1086"/>
                <a:gd name="T51" fmla="*/ 43 h 2021"/>
                <a:gd name="T52" fmla="*/ 192 w 1086"/>
                <a:gd name="T53" fmla="*/ 76 h 2021"/>
                <a:gd name="T54" fmla="*/ 159 w 1086"/>
                <a:gd name="T55" fmla="*/ 108 h 2021"/>
                <a:gd name="T56" fmla="*/ 126 w 1086"/>
                <a:gd name="T57" fmla="*/ 76 h 2021"/>
                <a:gd name="T58" fmla="*/ 159 w 1086"/>
                <a:gd name="T59" fmla="*/ 43 h 2021"/>
                <a:gd name="T60" fmla="*/ 594 w 1086"/>
                <a:gd name="T61" fmla="*/ 1947 h 2021"/>
                <a:gd name="T62" fmla="*/ 541 w 1086"/>
                <a:gd name="T63" fmla="*/ 1947 h 2021"/>
                <a:gd name="T64" fmla="*/ 492 w 1086"/>
                <a:gd name="T65" fmla="*/ 1947 h 2021"/>
                <a:gd name="T66" fmla="*/ 434 w 1086"/>
                <a:gd name="T67" fmla="*/ 1889 h 2021"/>
                <a:gd name="T68" fmla="*/ 492 w 1086"/>
                <a:gd name="T69" fmla="*/ 1829 h 2021"/>
                <a:gd name="T70" fmla="*/ 541 w 1086"/>
                <a:gd name="T71" fmla="*/ 1829 h 2021"/>
                <a:gd name="T72" fmla="*/ 594 w 1086"/>
                <a:gd name="T73" fmla="*/ 1829 h 2021"/>
                <a:gd name="T74" fmla="*/ 652 w 1086"/>
                <a:gd name="T75" fmla="*/ 1889 h 2021"/>
                <a:gd name="T76" fmla="*/ 594 w 1086"/>
                <a:gd name="T77" fmla="*/ 1947 h 2021"/>
                <a:gd name="T78" fmla="*/ 1025 w 1086"/>
                <a:gd name="T79" fmla="*/ 1784 h 2021"/>
                <a:gd name="T80" fmla="*/ 541 w 1086"/>
                <a:gd name="T81" fmla="*/ 1784 h 2021"/>
                <a:gd name="T82" fmla="*/ 61 w 1086"/>
                <a:gd name="T83" fmla="*/ 1784 h 2021"/>
                <a:gd name="T84" fmla="*/ 61 w 1086"/>
                <a:gd name="T85" fmla="*/ 237 h 2021"/>
                <a:gd name="T86" fmla="*/ 541 w 1086"/>
                <a:gd name="T87" fmla="*/ 237 h 2021"/>
                <a:gd name="T88" fmla="*/ 1025 w 1086"/>
                <a:gd name="T89" fmla="*/ 237 h 2021"/>
                <a:gd name="T90" fmla="*/ 1025 w 1086"/>
                <a:gd name="T91" fmla="*/ 1784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6" h="2021">
                  <a:moveTo>
                    <a:pt x="940" y="0"/>
                  </a:moveTo>
                  <a:cubicBezTo>
                    <a:pt x="940" y="0"/>
                    <a:pt x="940" y="0"/>
                    <a:pt x="541" y="0"/>
                  </a:cubicBezTo>
                  <a:cubicBezTo>
                    <a:pt x="541" y="0"/>
                    <a:pt x="541" y="0"/>
                    <a:pt x="146" y="0"/>
                  </a:cubicBezTo>
                  <a:cubicBezTo>
                    <a:pt x="65" y="0"/>
                    <a:pt x="0" y="65"/>
                    <a:pt x="0" y="146"/>
                  </a:cubicBezTo>
                  <a:cubicBezTo>
                    <a:pt x="0" y="146"/>
                    <a:pt x="0" y="146"/>
                    <a:pt x="0" y="1875"/>
                  </a:cubicBezTo>
                  <a:cubicBezTo>
                    <a:pt x="0" y="1956"/>
                    <a:pt x="65" y="2021"/>
                    <a:pt x="146" y="2021"/>
                  </a:cubicBezTo>
                  <a:cubicBezTo>
                    <a:pt x="146" y="2021"/>
                    <a:pt x="146" y="2021"/>
                    <a:pt x="541" y="2021"/>
                  </a:cubicBezTo>
                  <a:cubicBezTo>
                    <a:pt x="541" y="2021"/>
                    <a:pt x="541" y="2021"/>
                    <a:pt x="940" y="2021"/>
                  </a:cubicBezTo>
                  <a:cubicBezTo>
                    <a:pt x="1021" y="2021"/>
                    <a:pt x="1086" y="1956"/>
                    <a:pt x="1086" y="1875"/>
                  </a:cubicBezTo>
                  <a:cubicBezTo>
                    <a:pt x="1086" y="1875"/>
                    <a:pt x="1086" y="1875"/>
                    <a:pt x="1086" y="146"/>
                  </a:cubicBezTo>
                  <a:cubicBezTo>
                    <a:pt x="1086" y="65"/>
                    <a:pt x="1021" y="0"/>
                    <a:pt x="940" y="0"/>
                  </a:cubicBezTo>
                  <a:close/>
                  <a:moveTo>
                    <a:pt x="445" y="87"/>
                  </a:moveTo>
                  <a:cubicBezTo>
                    <a:pt x="445" y="87"/>
                    <a:pt x="445" y="87"/>
                    <a:pt x="541" y="87"/>
                  </a:cubicBezTo>
                  <a:cubicBezTo>
                    <a:pt x="541" y="87"/>
                    <a:pt x="541" y="87"/>
                    <a:pt x="641" y="87"/>
                  </a:cubicBezTo>
                  <a:cubicBezTo>
                    <a:pt x="648" y="87"/>
                    <a:pt x="654" y="92"/>
                    <a:pt x="654" y="99"/>
                  </a:cubicBezTo>
                  <a:cubicBezTo>
                    <a:pt x="654" y="107"/>
                    <a:pt x="648" y="112"/>
                    <a:pt x="641" y="112"/>
                  </a:cubicBezTo>
                  <a:cubicBezTo>
                    <a:pt x="641" y="112"/>
                    <a:pt x="641" y="112"/>
                    <a:pt x="541" y="112"/>
                  </a:cubicBezTo>
                  <a:cubicBezTo>
                    <a:pt x="541" y="112"/>
                    <a:pt x="541" y="112"/>
                    <a:pt x="445" y="112"/>
                  </a:cubicBezTo>
                  <a:cubicBezTo>
                    <a:pt x="438" y="112"/>
                    <a:pt x="433" y="107"/>
                    <a:pt x="433" y="99"/>
                  </a:cubicBezTo>
                  <a:cubicBezTo>
                    <a:pt x="433" y="92"/>
                    <a:pt x="438" y="87"/>
                    <a:pt x="445" y="87"/>
                  </a:cubicBezTo>
                  <a:close/>
                  <a:moveTo>
                    <a:pt x="251" y="56"/>
                  </a:moveTo>
                  <a:cubicBezTo>
                    <a:pt x="262" y="56"/>
                    <a:pt x="271" y="65"/>
                    <a:pt x="271" y="76"/>
                  </a:cubicBezTo>
                  <a:cubicBezTo>
                    <a:pt x="271" y="87"/>
                    <a:pt x="262" y="96"/>
                    <a:pt x="251" y="96"/>
                  </a:cubicBezTo>
                  <a:cubicBezTo>
                    <a:pt x="241" y="96"/>
                    <a:pt x="231" y="87"/>
                    <a:pt x="231" y="76"/>
                  </a:cubicBezTo>
                  <a:cubicBezTo>
                    <a:pt x="231" y="65"/>
                    <a:pt x="241" y="56"/>
                    <a:pt x="251" y="56"/>
                  </a:cubicBezTo>
                  <a:close/>
                  <a:moveTo>
                    <a:pt x="159" y="43"/>
                  </a:moveTo>
                  <a:cubicBezTo>
                    <a:pt x="177" y="43"/>
                    <a:pt x="192" y="58"/>
                    <a:pt x="192" y="76"/>
                  </a:cubicBezTo>
                  <a:cubicBezTo>
                    <a:pt x="192" y="94"/>
                    <a:pt x="177" y="108"/>
                    <a:pt x="159" y="108"/>
                  </a:cubicBezTo>
                  <a:cubicBezTo>
                    <a:pt x="141" y="108"/>
                    <a:pt x="126" y="94"/>
                    <a:pt x="126" y="76"/>
                  </a:cubicBezTo>
                  <a:cubicBezTo>
                    <a:pt x="126" y="58"/>
                    <a:pt x="141" y="43"/>
                    <a:pt x="159" y="43"/>
                  </a:cubicBezTo>
                  <a:close/>
                  <a:moveTo>
                    <a:pt x="594" y="1947"/>
                  </a:moveTo>
                  <a:cubicBezTo>
                    <a:pt x="594" y="1947"/>
                    <a:pt x="594" y="1947"/>
                    <a:pt x="541" y="1947"/>
                  </a:cubicBezTo>
                  <a:cubicBezTo>
                    <a:pt x="492" y="1947"/>
                    <a:pt x="492" y="1947"/>
                    <a:pt x="492" y="1947"/>
                  </a:cubicBezTo>
                  <a:cubicBezTo>
                    <a:pt x="460" y="1947"/>
                    <a:pt x="434" y="1922"/>
                    <a:pt x="434" y="1889"/>
                  </a:cubicBezTo>
                  <a:cubicBezTo>
                    <a:pt x="434" y="1856"/>
                    <a:pt x="460" y="1829"/>
                    <a:pt x="492" y="1829"/>
                  </a:cubicBezTo>
                  <a:cubicBezTo>
                    <a:pt x="492" y="1829"/>
                    <a:pt x="492" y="1829"/>
                    <a:pt x="541" y="1829"/>
                  </a:cubicBezTo>
                  <a:cubicBezTo>
                    <a:pt x="541" y="1829"/>
                    <a:pt x="541" y="1829"/>
                    <a:pt x="594" y="1829"/>
                  </a:cubicBezTo>
                  <a:cubicBezTo>
                    <a:pt x="626" y="1829"/>
                    <a:pt x="652" y="1856"/>
                    <a:pt x="652" y="1889"/>
                  </a:cubicBezTo>
                  <a:cubicBezTo>
                    <a:pt x="652" y="1922"/>
                    <a:pt x="626" y="1947"/>
                    <a:pt x="594" y="1947"/>
                  </a:cubicBezTo>
                  <a:close/>
                  <a:moveTo>
                    <a:pt x="1025" y="1784"/>
                  </a:moveTo>
                  <a:cubicBezTo>
                    <a:pt x="1025" y="1784"/>
                    <a:pt x="1025" y="1784"/>
                    <a:pt x="541" y="1784"/>
                  </a:cubicBezTo>
                  <a:cubicBezTo>
                    <a:pt x="541" y="1784"/>
                    <a:pt x="541" y="1784"/>
                    <a:pt x="61" y="1784"/>
                  </a:cubicBezTo>
                  <a:cubicBezTo>
                    <a:pt x="61" y="1784"/>
                    <a:pt x="61" y="1784"/>
                    <a:pt x="61" y="237"/>
                  </a:cubicBezTo>
                  <a:cubicBezTo>
                    <a:pt x="61" y="237"/>
                    <a:pt x="61" y="237"/>
                    <a:pt x="541" y="237"/>
                  </a:cubicBezTo>
                  <a:cubicBezTo>
                    <a:pt x="541" y="237"/>
                    <a:pt x="541" y="237"/>
                    <a:pt x="1025" y="237"/>
                  </a:cubicBezTo>
                  <a:cubicBezTo>
                    <a:pt x="1025" y="237"/>
                    <a:pt x="1025" y="237"/>
                    <a:pt x="1025" y="1784"/>
                  </a:cubicBezTo>
                  <a:close/>
                </a:path>
              </a:pathLst>
            </a:custGeom>
            <a:noFill/>
            <a:ln w="9525">
              <a:solidFill>
                <a:schemeClr val="bg1"/>
              </a:solidFill>
            </a:ln>
          </p:spPr>
          <p:txBody>
            <a:bodyPr vert="horz" wrap="square" lIns="91440" tIns="45720" rIns="91440" bIns="45720" numCol="1" anchor="t" anchorCtr="0" compatLnSpc="1">
              <a:prstTxWarp prst="textNoShape">
                <a:avLst/>
              </a:prstTxWarp>
            </a:bodyPr>
            <a:lstStyle/>
            <a:p>
              <a:endParaRPr lang="cs-CZ" dirty="0"/>
            </a:p>
          </p:txBody>
        </p:sp>
      </p:grpSp>
      <p:grpSp>
        <p:nvGrpSpPr>
          <p:cNvPr id="63" name="Skupina 62">
            <a:extLst>
              <a:ext uri="{FF2B5EF4-FFF2-40B4-BE49-F238E27FC236}">
                <a16:creationId xmlns="" xmlns:a16="http://schemas.microsoft.com/office/drawing/2014/main" id="{DFB8B1C0-13E5-487F-8017-673AC5DD7CBD}"/>
              </a:ext>
            </a:extLst>
          </p:cNvPr>
          <p:cNvGrpSpPr/>
          <p:nvPr/>
        </p:nvGrpSpPr>
        <p:grpSpPr>
          <a:xfrm>
            <a:off x="8092966" y="1328094"/>
            <a:ext cx="3727559" cy="540000"/>
            <a:chOff x="8092966" y="1328094"/>
            <a:chExt cx="3727559" cy="540000"/>
          </a:xfrm>
        </p:grpSpPr>
        <p:sp>
          <p:nvSpPr>
            <p:cNvPr id="3" name="Obdélník 2">
              <a:extLst>
                <a:ext uri="{FF2B5EF4-FFF2-40B4-BE49-F238E27FC236}">
                  <a16:creationId xmlns="" xmlns:a16="http://schemas.microsoft.com/office/drawing/2014/main" id="{254007A8-472F-404B-A17F-6BDD639EB989}"/>
                </a:ext>
              </a:extLst>
            </p:cNvPr>
            <p:cNvSpPr/>
            <p:nvPr/>
          </p:nvSpPr>
          <p:spPr>
            <a:xfrm>
              <a:off x="8092966" y="1328094"/>
              <a:ext cx="3727559"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2000" dirty="0"/>
                <a:t>Testování ve škole i doma</a:t>
              </a:r>
            </a:p>
          </p:txBody>
        </p:sp>
        <p:grpSp>
          <p:nvGrpSpPr>
            <p:cNvPr id="54" name="Group 35">
              <a:extLst>
                <a:ext uri="{FF2B5EF4-FFF2-40B4-BE49-F238E27FC236}">
                  <a16:creationId xmlns="" xmlns:a16="http://schemas.microsoft.com/office/drawing/2014/main" id="{B2BAF972-D2FB-48AD-BAA9-A798D184F9F9}"/>
                </a:ext>
              </a:extLst>
            </p:cNvPr>
            <p:cNvGrpSpPr>
              <a:grpSpLocks noChangeAspect="1"/>
            </p:cNvGrpSpPr>
            <p:nvPr/>
          </p:nvGrpSpPr>
          <p:grpSpPr bwMode="auto">
            <a:xfrm>
              <a:off x="8264575" y="1376412"/>
              <a:ext cx="299987" cy="399227"/>
              <a:chOff x="2907" y="933"/>
              <a:chExt cx="1859" cy="2474"/>
            </a:xfrm>
            <a:noFill/>
          </p:grpSpPr>
          <p:sp>
            <p:nvSpPr>
              <p:cNvPr id="56" name="Line 36">
                <a:extLst>
                  <a:ext uri="{FF2B5EF4-FFF2-40B4-BE49-F238E27FC236}">
                    <a16:creationId xmlns="" xmlns:a16="http://schemas.microsoft.com/office/drawing/2014/main" id="{A0D0E502-C09A-4160-A33B-1ED02ED596B8}"/>
                  </a:ext>
                </a:extLst>
              </p:cNvPr>
              <p:cNvSpPr>
                <a:spLocks noChangeShapeType="1"/>
              </p:cNvSpPr>
              <p:nvPr/>
            </p:nvSpPr>
            <p:spPr bwMode="auto">
              <a:xfrm>
                <a:off x="3438" y="933"/>
                <a:ext cx="0" cy="0"/>
              </a:xfrm>
              <a:prstGeom prst="line">
                <a:avLst/>
              </a:pr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cs-CZ"/>
              </a:p>
            </p:txBody>
          </p:sp>
          <p:sp>
            <p:nvSpPr>
              <p:cNvPr id="57" name="Line 37">
                <a:extLst>
                  <a:ext uri="{FF2B5EF4-FFF2-40B4-BE49-F238E27FC236}">
                    <a16:creationId xmlns="" xmlns:a16="http://schemas.microsoft.com/office/drawing/2014/main" id="{0B051F26-074E-44EE-A9A1-DFC6867CD937}"/>
                  </a:ext>
                </a:extLst>
              </p:cNvPr>
              <p:cNvSpPr>
                <a:spLocks noChangeShapeType="1"/>
              </p:cNvSpPr>
              <p:nvPr/>
            </p:nvSpPr>
            <p:spPr bwMode="auto">
              <a:xfrm>
                <a:off x="3438" y="933"/>
                <a:ext cx="0" cy="0"/>
              </a:xfrm>
              <a:prstGeom prst="line">
                <a:avLst/>
              </a:pr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cs-CZ"/>
              </a:p>
            </p:txBody>
          </p:sp>
          <p:sp>
            <p:nvSpPr>
              <p:cNvPr id="58" name="Freeform 38">
                <a:extLst>
                  <a:ext uri="{FF2B5EF4-FFF2-40B4-BE49-F238E27FC236}">
                    <a16:creationId xmlns="" xmlns:a16="http://schemas.microsoft.com/office/drawing/2014/main" id="{27EC0899-672A-431F-82E9-38CEE9E358CB}"/>
                  </a:ext>
                </a:extLst>
              </p:cNvPr>
              <p:cNvSpPr>
                <a:spLocks noEditPoints="1"/>
              </p:cNvSpPr>
              <p:nvPr/>
            </p:nvSpPr>
            <p:spPr bwMode="auto">
              <a:xfrm>
                <a:off x="2907" y="1083"/>
                <a:ext cx="486" cy="510"/>
              </a:xfrm>
              <a:custGeom>
                <a:avLst/>
                <a:gdLst>
                  <a:gd name="T0" fmla="*/ 212 w 236"/>
                  <a:gd name="T1" fmla="*/ 248 h 248"/>
                  <a:gd name="T2" fmla="*/ 236 w 236"/>
                  <a:gd name="T3" fmla="*/ 225 h 248"/>
                  <a:gd name="T4" fmla="*/ 236 w 236"/>
                  <a:gd name="T5" fmla="*/ 0 h 248"/>
                  <a:gd name="T6" fmla="*/ 0 w 236"/>
                  <a:gd name="T7" fmla="*/ 248 h 248"/>
                  <a:gd name="T8" fmla="*/ 212 w 236"/>
                  <a:gd name="T9" fmla="*/ 248 h 248"/>
                  <a:gd name="T10" fmla="*/ 212 w 236"/>
                  <a:gd name="T11" fmla="*/ 248 h 248"/>
                  <a:gd name="T12" fmla="*/ 212 w 236"/>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236" h="248">
                    <a:moveTo>
                      <a:pt x="212" y="248"/>
                    </a:moveTo>
                    <a:cubicBezTo>
                      <a:pt x="225" y="248"/>
                      <a:pt x="236" y="238"/>
                      <a:pt x="236" y="225"/>
                    </a:cubicBezTo>
                    <a:cubicBezTo>
                      <a:pt x="236" y="0"/>
                      <a:pt x="236" y="0"/>
                      <a:pt x="236" y="0"/>
                    </a:cubicBezTo>
                    <a:cubicBezTo>
                      <a:pt x="0" y="248"/>
                      <a:pt x="0" y="248"/>
                      <a:pt x="0" y="248"/>
                    </a:cubicBezTo>
                    <a:lnTo>
                      <a:pt x="212" y="248"/>
                    </a:lnTo>
                    <a:close/>
                    <a:moveTo>
                      <a:pt x="212" y="248"/>
                    </a:moveTo>
                    <a:cubicBezTo>
                      <a:pt x="212" y="248"/>
                      <a:pt x="212" y="248"/>
                      <a:pt x="212" y="24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59" name="Freeform 39">
                <a:extLst>
                  <a:ext uri="{FF2B5EF4-FFF2-40B4-BE49-F238E27FC236}">
                    <a16:creationId xmlns="" xmlns:a16="http://schemas.microsoft.com/office/drawing/2014/main" id="{D1081397-08A0-4CE7-B0D4-2DC933FF3129}"/>
                  </a:ext>
                </a:extLst>
              </p:cNvPr>
              <p:cNvSpPr>
                <a:spLocks noEditPoints="1"/>
              </p:cNvSpPr>
              <p:nvPr/>
            </p:nvSpPr>
            <p:spPr bwMode="auto">
              <a:xfrm>
                <a:off x="4134" y="2776"/>
                <a:ext cx="632" cy="631"/>
              </a:xfrm>
              <a:custGeom>
                <a:avLst/>
                <a:gdLst>
                  <a:gd name="T0" fmla="*/ 153 w 307"/>
                  <a:gd name="T1" fmla="*/ 0 h 307"/>
                  <a:gd name="T2" fmla="*/ 0 w 307"/>
                  <a:gd name="T3" fmla="*/ 154 h 307"/>
                  <a:gd name="T4" fmla="*/ 153 w 307"/>
                  <a:gd name="T5" fmla="*/ 307 h 307"/>
                  <a:gd name="T6" fmla="*/ 307 w 307"/>
                  <a:gd name="T7" fmla="*/ 154 h 307"/>
                  <a:gd name="T8" fmla="*/ 153 w 307"/>
                  <a:gd name="T9" fmla="*/ 0 h 307"/>
                  <a:gd name="T10" fmla="*/ 245 w 307"/>
                  <a:gd name="T11" fmla="*/ 103 h 307"/>
                  <a:gd name="T12" fmla="*/ 126 w 307"/>
                  <a:gd name="T13" fmla="*/ 221 h 307"/>
                  <a:gd name="T14" fmla="*/ 118 w 307"/>
                  <a:gd name="T15" fmla="*/ 224 h 307"/>
                  <a:gd name="T16" fmla="*/ 110 w 307"/>
                  <a:gd name="T17" fmla="*/ 221 h 307"/>
                  <a:gd name="T18" fmla="*/ 62 w 307"/>
                  <a:gd name="T19" fmla="*/ 174 h 307"/>
                  <a:gd name="T20" fmla="*/ 62 w 307"/>
                  <a:gd name="T21" fmla="*/ 157 h 307"/>
                  <a:gd name="T22" fmla="*/ 79 w 307"/>
                  <a:gd name="T23" fmla="*/ 157 h 307"/>
                  <a:gd name="T24" fmla="*/ 118 w 307"/>
                  <a:gd name="T25" fmla="*/ 196 h 307"/>
                  <a:gd name="T26" fmla="*/ 228 w 307"/>
                  <a:gd name="T27" fmla="*/ 86 h 307"/>
                  <a:gd name="T28" fmla="*/ 245 w 307"/>
                  <a:gd name="T29" fmla="*/ 86 h 307"/>
                  <a:gd name="T30" fmla="*/ 245 w 307"/>
                  <a:gd name="T31" fmla="*/ 10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 h="307">
                    <a:moveTo>
                      <a:pt x="153" y="0"/>
                    </a:moveTo>
                    <a:cubicBezTo>
                      <a:pt x="69" y="0"/>
                      <a:pt x="0" y="69"/>
                      <a:pt x="0" y="154"/>
                    </a:cubicBezTo>
                    <a:cubicBezTo>
                      <a:pt x="0" y="238"/>
                      <a:pt x="69" y="307"/>
                      <a:pt x="153" y="307"/>
                    </a:cubicBezTo>
                    <a:cubicBezTo>
                      <a:pt x="238" y="307"/>
                      <a:pt x="307" y="238"/>
                      <a:pt x="307" y="154"/>
                    </a:cubicBezTo>
                    <a:cubicBezTo>
                      <a:pt x="307" y="69"/>
                      <a:pt x="238" y="0"/>
                      <a:pt x="153" y="0"/>
                    </a:cubicBezTo>
                    <a:close/>
                    <a:moveTo>
                      <a:pt x="245" y="103"/>
                    </a:moveTo>
                    <a:cubicBezTo>
                      <a:pt x="126" y="221"/>
                      <a:pt x="126" y="221"/>
                      <a:pt x="126" y="221"/>
                    </a:cubicBezTo>
                    <a:cubicBezTo>
                      <a:pt x="124" y="223"/>
                      <a:pt x="121" y="224"/>
                      <a:pt x="118" y="224"/>
                    </a:cubicBezTo>
                    <a:cubicBezTo>
                      <a:pt x="115" y="224"/>
                      <a:pt x="112" y="223"/>
                      <a:pt x="110" y="221"/>
                    </a:cubicBezTo>
                    <a:cubicBezTo>
                      <a:pt x="62" y="174"/>
                      <a:pt x="62" y="174"/>
                      <a:pt x="62" y="174"/>
                    </a:cubicBezTo>
                    <a:cubicBezTo>
                      <a:pt x="58" y="169"/>
                      <a:pt x="58" y="162"/>
                      <a:pt x="62" y="157"/>
                    </a:cubicBezTo>
                    <a:cubicBezTo>
                      <a:pt x="67" y="152"/>
                      <a:pt x="75" y="152"/>
                      <a:pt x="79" y="157"/>
                    </a:cubicBezTo>
                    <a:cubicBezTo>
                      <a:pt x="118" y="196"/>
                      <a:pt x="118" y="196"/>
                      <a:pt x="118" y="196"/>
                    </a:cubicBezTo>
                    <a:cubicBezTo>
                      <a:pt x="228" y="86"/>
                      <a:pt x="228" y="86"/>
                      <a:pt x="228" y="86"/>
                    </a:cubicBezTo>
                    <a:cubicBezTo>
                      <a:pt x="232" y="81"/>
                      <a:pt x="240" y="81"/>
                      <a:pt x="245" y="86"/>
                    </a:cubicBezTo>
                    <a:cubicBezTo>
                      <a:pt x="249" y="91"/>
                      <a:pt x="249" y="98"/>
                      <a:pt x="245" y="103"/>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60" name="Freeform 40">
                <a:extLst>
                  <a:ext uri="{FF2B5EF4-FFF2-40B4-BE49-F238E27FC236}">
                    <a16:creationId xmlns="" xmlns:a16="http://schemas.microsoft.com/office/drawing/2014/main" id="{258763C5-B816-4F80-8036-C591B157AD22}"/>
                  </a:ext>
                </a:extLst>
              </p:cNvPr>
              <p:cNvSpPr>
                <a:spLocks/>
              </p:cNvSpPr>
              <p:nvPr/>
            </p:nvSpPr>
            <p:spPr bwMode="auto">
              <a:xfrm>
                <a:off x="2952" y="1128"/>
                <a:ext cx="1603" cy="2088"/>
              </a:xfrm>
              <a:custGeom>
                <a:avLst/>
                <a:gdLst>
                  <a:gd name="T0" fmla="*/ 756 w 779"/>
                  <a:gd name="T1" fmla="*/ 0 h 1016"/>
                  <a:gd name="T2" fmla="*/ 272 w 779"/>
                  <a:gd name="T3" fmla="*/ 0 h 1016"/>
                  <a:gd name="T4" fmla="*/ 272 w 779"/>
                  <a:gd name="T5" fmla="*/ 225 h 1016"/>
                  <a:gd name="T6" fmla="*/ 212 w 779"/>
                  <a:gd name="T7" fmla="*/ 284 h 1016"/>
                  <a:gd name="T8" fmla="*/ 0 w 779"/>
                  <a:gd name="T9" fmla="*/ 284 h 1016"/>
                  <a:gd name="T10" fmla="*/ 0 w 779"/>
                  <a:gd name="T11" fmla="*/ 993 h 1016"/>
                  <a:gd name="T12" fmla="*/ 23 w 779"/>
                  <a:gd name="T13" fmla="*/ 1016 h 1016"/>
                  <a:gd name="T14" fmla="*/ 527 w 779"/>
                  <a:gd name="T15" fmla="*/ 1016 h 1016"/>
                  <a:gd name="T16" fmla="*/ 514 w 779"/>
                  <a:gd name="T17" fmla="*/ 946 h 1016"/>
                  <a:gd name="T18" fmla="*/ 708 w 779"/>
                  <a:gd name="T19" fmla="*/ 751 h 1016"/>
                  <a:gd name="T20" fmla="*/ 779 w 779"/>
                  <a:gd name="T21" fmla="*/ 764 h 1016"/>
                  <a:gd name="T22" fmla="*/ 779 w 779"/>
                  <a:gd name="T23" fmla="*/ 24 h 1016"/>
                  <a:gd name="T24" fmla="*/ 756 w 779"/>
                  <a:gd name="T25"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9" h="1016">
                    <a:moveTo>
                      <a:pt x="756" y="0"/>
                    </a:moveTo>
                    <a:cubicBezTo>
                      <a:pt x="272" y="0"/>
                      <a:pt x="272" y="0"/>
                      <a:pt x="272" y="0"/>
                    </a:cubicBezTo>
                    <a:cubicBezTo>
                      <a:pt x="272" y="225"/>
                      <a:pt x="272" y="225"/>
                      <a:pt x="272" y="225"/>
                    </a:cubicBezTo>
                    <a:cubicBezTo>
                      <a:pt x="272" y="258"/>
                      <a:pt x="245" y="284"/>
                      <a:pt x="212" y="284"/>
                    </a:cubicBezTo>
                    <a:cubicBezTo>
                      <a:pt x="0" y="284"/>
                      <a:pt x="0" y="284"/>
                      <a:pt x="0" y="284"/>
                    </a:cubicBezTo>
                    <a:cubicBezTo>
                      <a:pt x="0" y="993"/>
                      <a:pt x="0" y="993"/>
                      <a:pt x="0" y="993"/>
                    </a:cubicBezTo>
                    <a:cubicBezTo>
                      <a:pt x="0" y="1006"/>
                      <a:pt x="10" y="1016"/>
                      <a:pt x="23" y="1016"/>
                    </a:cubicBezTo>
                    <a:cubicBezTo>
                      <a:pt x="527" y="1016"/>
                      <a:pt x="527" y="1016"/>
                      <a:pt x="527" y="1016"/>
                    </a:cubicBezTo>
                    <a:cubicBezTo>
                      <a:pt x="519" y="994"/>
                      <a:pt x="514" y="971"/>
                      <a:pt x="514" y="946"/>
                    </a:cubicBezTo>
                    <a:cubicBezTo>
                      <a:pt x="514" y="838"/>
                      <a:pt x="601" y="751"/>
                      <a:pt x="708" y="751"/>
                    </a:cubicBezTo>
                    <a:cubicBezTo>
                      <a:pt x="734" y="751"/>
                      <a:pt x="757" y="756"/>
                      <a:pt x="779" y="764"/>
                    </a:cubicBezTo>
                    <a:cubicBezTo>
                      <a:pt x="779" y="24"/>
                      <a:pt x="779" y="24"/>
                      <a:pt x="779" y="24"/>
                    </a:cubicBezTo>
                    <a:cubicBezTo>
                      <a:pt x="779" y="11"/>
                      <a:pt x="769" y="0"/>
                      <a:pt x="75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grpSp>
      </p:grpSp>
      <p:grpSp>
        <p:nvGrpSpPr>
          <p:cNvPr id="7" name="Skupina 6">
            <a:extLst>
              <a:ext uri="{FF2B5EF4-FFF2-40B4-BE49-F238E27FC236}">
                <a16:creationId xmlns="" xmlns:a16="http://schemas.microsoft.com/office/drawing/2014/main" id="{B64637A2-A635-4395-BFAF-33D026AFE07F}"/>
              </a:ext>
            </a:extLst>
          </p:cNvPr>
          <p:cNvGrpSpPr/>
          <p:nvPr/>
        </p:nvGrpSpPr>
        <p:grpSpPr>
          <a:xfrm>
            <a:off x="8092966" y="3427182"/>
            <a:ext cx="3727559" cy="540000"/>
            <a:chOff x="8092966" y="3427182"/>
            <a:chExt cx="3727559" cy="540000"/>
          </a:xfrm>
        </p:grpSpPr>
        <p:sp>
          <p:nvSpPr>
            <p:cNvPr id="11" name="Obdélník 10">
              <a:extLst>
                <a:ext uri="{FF2B5EF4-FFF2-40B4-BE49-F238E27FC236}">
                  <a16:creationId xmlns="" xmlns:a16="http://schemas.microsoft.com/office/drawing/2014/main" id="{24CDCDC8-AA6F-4CD7-89CD-2AE5E9F9E808}"/>
                </a:ext>
              </a:extLst>
            </p:cNvPr>
            <p:cNvSpPr/>
            <p:nvPr/>
          </p:nvSpPr>
          <p:spPr>
            <a:xfrm>
              <a:off x="8092966" y="3427182"/>
              <a:ext cx="3727559"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2000" dirty="0"/>
                <a:t>Metodika pro učitele</a:t>
              </a:r>
            </a:p>
          </p:txBody>
        </p:sp>
        <p:grpSp>
          <p:nvGrpSpPr>
            <p:cNvPr id="75" name="Skupina 74">
              <a:extLst>
                <a:ext uri="{FF2B5EF4-FFF2-40B4-BE49-F238E27FC236}">
                  <a16:creationId xmlns="" xmlns:a16="http://schemas.microsoft.com/office/drawing/2014/main" id="{6F51C298-434B-4F46-96DD-55183A1A09D6}"/>
                </a:ext>
              </a:extLst>
            </p:cNvPr>
            <p:cNvGrpSpPr/>
            <p:nvPr/>
          </p:nvGrpSpPr>
          <p:grpSpPr>
            <a:xfrm>
              <a:off x="8279024" y="3514559"/>
              <a:ext cx="272666" cy="360000"/>
              <a:chOff x="5984875" y="2582863"/>
              <a:chExt cx="852488" cy="1125537"/>
            </a:xfrm>
          </p:grpSpPr>
          <p:sp>
            <p:nvSpPr>
              <p:cNvPr id="76" name="Freeform 11">
                <a:extLst>
                  <a:ext uri="{FF2B5EF4-FFF2-40B4-BE49-F238E27FC236}">
                    <a16:creationId xmlns="" xmlns:a16="http://schemas.microsoft.com/office/drawing/2014/main" id="{D9568197-4FCE-4E24-B56A-BD4ECCF7BEA4}"/>
                  </a:ext>
                </a:extLst>
              </p:cNvPr>
              <p:cNvSpPr>
                <a:spLocks/>
              </p:cNvSpPr>
              <p:nvPr/>
            </p:nvSpPr>
            <p:spPr bwMode="auto">
              <a:xfrm>
                <a:off x="5984875" y="2582863"/>
                <a:ext cx="852488" cy="1125537"/>
              </a:xfrm>
              <a:custGeom>
                <a:avLst/>
                <a:gdLst>
                  <a:gd name="T0" fmla="*/ 537 w 537"/>
                  <a:gd name="T1" fmla="*/ 469 h 709"/>
                  <a:gd name="T2" fmla="*/ 537 w 537"/>
                  <a:gd name="T3" fmla="*/ 709 h 709"/>
                  <a:gd name="T4" fmla="*/ 0 w 537"/>
                  <a:gd name="T5" fmla="*/ 709 h 709"/>
                  <a:gd name="T6" fmla="*/ 0 w 537"/>
                  <a:gd name="T7" fmla="*/ 126 h 709"/>
                  <a:gd name="T8" fmla="*/ 128 w 537"/>
                  <a:gd name="T9" fmla="*/ 126 h 709"/>
                  <a:gd name="T10" fmla="*/ 128 w 537"/>
                  <a:gd name="T11" fmla="*/ 0 h 709"/>
                  <a:gd name="T12" fmla="*/ 537 w 537"/>
                  <a:gd name="T13" fmla="*/ 0 h 709"/>
                  <a:gd name="T14" fmla="*/ 537 w 537"/>
                  <a:gd name="T15" fmla="*/ 121 h 709"/>
                  <a:gd name="T16" fmla="*/ 537 w 537"/>
                  <a:gd name="T17" fmla="*/ 46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709">
                    <a:moveTo>
                      <a:pt x="537" y="469"/>
                    </a:moveTo>
                    <a:lnTo>
                      <a:pt x="537" y="709"/>
                    </a:lnTo>
                    <a:lnTo>
                      <a:pt x="0" y="709"/>
                    </a:lnTo>
                    <a:lnTo>
                      <a:pt x="0" y="126"/>
                    </a:lnTo>
                    <a:lnTo>
                      <a:pt x="128" y="126"/>
                    </a:lnTo>
                    <a:lnTo>
                      <a:pt x="128" y="0"/>
                    </a:lnTo>
                    <a:lnTo>
                      <a:pt x="537" y="0"/>
                    </a:lnTo>
                    <a:lnTo>
                      <a:pt x="537" y="121"/>
                    </a:lnTo>
                    <a:lnTo>
                      <a:pt x="537" y="469"/>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7" name="Line 12">
                <a:extLst>
                  <a:ext uri="{FF2B5EF4-FFF2-40B4-BE49-F238E27FC236}">
                    <a16:creationId xmlns="" xmlns:a16="http://schemas.microsoft.com/office/drawing/2014/main" id="{2B28F8C4-22B9-4D17-BA5D-32DC56AC060B}"/>
                  </a:ext>
                </a:extLst>
              </p:cNvPr>
              <p:cNvSpPr>
                <a:spLocks noChangeShapeType="1"/>
              </p:cNvSpPr>
              <p:nvPr/>
            </p:nvSpPr>
            <p:spPr bwMode="auto">
              <a:xfrm flipH="1">
                <a:off x="5984875" y="2582863"/>
                <a:ext cx="203200" cy="20002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8" name="Line 13">
                <a:extLst>
                  <a:ext uri="{FF2B5EF4-FFF2-40B4-BE49-F238E27FC236}">
                    <a16:creationId xmlns="" xmlns:a16="http://schemas.microsoft.com/office/drawing/2014/main" id="{35187A6F-49DB-49CC-9622-4AFCE725ADA5}"/>
                  </a:ext>
                </a:extLst>
              </p:cNvPr>
              <p:cNvSpPr>
                <a:spLocks noChangeShapeType="1"/>
              </p:cNvSpPr>
              <p:nvPr/>
            </p:nvSpPr>
            <p:spPr bwMode="auto">
              <a:xfrm>
                <a:off x="6319838" y="2968625"/>
                <a:ext cx="396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9" name="Line 14">
                <a:extLst>
                  <a:ext uri="{FF2B5EF4-FFF2-40B4-BE49-F238E27FC236}">
                    <a16:creationId xmlns="" xmlns:a16="http://schemas.microsoft.com/office/drawing/2014/main" id="{BF162CC9-34ED-4551-8DD0-AEAB52034878}"/>
                  </a:ext>
                </a:extLst>
              </p:cNvPr>
              <p:cNvSpPr>
                <a:spLocks noChangeShapeType="1"/>
              </p:cNvSpPr>
              <p:nvPr/>
            </p:nvSpPr>
            <p:spPr bwMode="auto">
              <a:xfrm>
                <a:off x="6319838" y="3111500"/>
                <a:ext cx="396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0" name="Line 15">
                <a:extLst>
                  <a:ext uri="{FF2B5EF4-FFF2-40B4-BE49-F238E27FC236}">
                    <a16:creationId xmlns="" xmlns:a16="http://schemas.microsoft.com/office/drawing/2014/main" id="{3A940041-7474-447E-9F98-DD3A61B844B6}"/>
                  </a:ext>
                </a:extLst>
              </p:cNvPr>
              <p:cNvSpPr>
                <a:spLocks noChangeShapeType="1"/>
              </p:cNvSpPr>
              <p:nvPr/>
            </p:nvSpPr>
            <p:spPr bwMode="auto">
              <a:xfrm>
                <a:off x="6319838" y="3255963"/>
                <a:ext cx="396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1" name="Line 16">
                <a:extLst>
                  <a:ext uri="{FF2B5EF4-FFF2-40B4-BE49-F238E27FC236}">
                    <a16:creationId xmlns="" xmlns:a16="http://schemas.microsoft.com/office/drawing/2014/main" id="{20F32B6C-0D0A-4EB0-B709-9495693A253E}"/>
                  </a:ext>
                </a:extLst>
              </p:cNvPr>
              <p:cNvSpPr>
                <a:spLocks noChangeShapeType="1"/>
              </p:cNvSpPr>
              <p:nvPr/>
            </p:nvSpPr>
            <p:spPr bwMode="auto">
              <a:xfrm>
                <a:off x="6319838" y="3402013"/>
                <a:ext cx="396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2" name="Freeform 17">
                <a:extLst>
                  <a:ext uri="{FF2B5EF4-FFF2-40B4-BE49-F238E27FC236}">
                    <a16:creationId xmlns="" xmlns:a16="http://schemas.microsoft.com/office/drawing/2014/main" id="{8CE4D4B6-8447-4B61-8BE0-2CC1A62D9DE6}"/>
                  </a:ext>
                </a:extLst>
              </p:cNvPr>
              <p:cNvSpPr>
                <a:spLocks/>
              </p:cNvSpPr>
              <p:nvPr/>
            </p:nvSpPr>
            <p:spPr bwMode="auto">
              <a:xfrm>
                <a:off x="6130925" y="2916238"/>
                <a:ext cx="112713" cy="77787"/>
              </a:xfrm>
              <a:custGeom>
                <a:avLst/>
                <a:gdLst>
                  <a:gd name="T0" fmla="*/ 0 w 71"/>
                  <a:gd name="T1" fmla="*/ 26 h 49"/>
                  <a:gd name="T2" fmla="*/ 31 w 71"/>
                  <a:gd name="T3" fmla="*/ 49 h 49"/>
                  <a:gd name="T4" fmla="*/ 71 w 71"/>
                  <a:gd name="T5" fmla="*/ 0 h 49"/>
                </a:gdLst>
                <a:ahLst/>
                <a:cxnLst>
                  <a:cxn ang="0">
                    <a:pos x="T0" y="T1"/>
                  </a:cxn>
                  <a:cxn ang="0">
                    <a:pos x="T2" y="T3"/>
                  </a:cxn>
                  <a:cxn ang="0">
                    <a:pos x="T4" y="T5"/>
                  </a:cxn>
                </a:cxnLst>
                <a:rect l="0" t="0" r="r" b="b"/>
                <a:pathLst>
                  <a:path w="71" h="49">
                    <a:moveTo>
                      <a:pt x="0" y="26"/>
                    </a:moveTo>
                    <a:lnTo>
                      <a:pt x="31" y="49"/>
                    </a:lnTo>
                    <a:lnTo>
                      <a:pt x="71"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3" name="Freeform 18">
                <a:extLst>
                  <a:ext uri="{FF2B5EF4-FFF2-40B4-BE49-F238E27FC236}">
                    <a16:creationId xmlns="" xmlns:a16="http://schemas.microsoft.com/office/drawing/2014/main" id="{1AF71744-0851-40C9-AEB4-15BBF8C542BC}"/>
                  </a:ext>
                </a:extLst>
              </p:cNvPr>
              <p:cNvSpPr>
                <a:spLocks/>
              </p:cNvSpPr>
              <p:nvPr/>
            </p:nvSpPr>
            <p:spPr bwMode="auto">
              <a:xfrm>
                <a:off x="6130925" y="3065463"/>
                <a:ext cx="112713" cy="76200"/>
              </a:xfrm>
              <a:custGeom>
                <a:avLst/>
                <a:gdLst>
                  <a:gd name="T0" fmla="*/ 0 w 71"/>
                  <a:gd name="T1" fmla="*/ 25 h 48"/>
                  <a:gd name="T2" fmla="*/ 31 w 71"/>
                  <a:gd name="T3" fmla="*/ 48 h 48"/>
                  <a:gd name="T4" fmla="*/ 71 w 71"/>
                  <a:gd name="T5" fmla="*/ 0 h 48"/>
                </a:gdLst>
                <a:ahLst/>
                <a:cxnLst>
                  <a:cxn ang="0">
                    <a:pos x="T0" y="T1"/>
                  </a:cxn>
                  <a:cxn ang="0">
                    <a:pos x="T2" y="T3"/>
                  </a:cxn>
                  <a:cxn ang="0">
                    <a:pos x="T4" y="T5"/>
                  </a:cxn>
                </a:cxnLst>
                <a:rect l="0" t="0" r="r" b="b"/>
                <a:pathLst>
                  <a:path w="71" h="48">
                    <a:moveTo>
                      <a:pt x="0" y="25"/>
                    </a:moveTo>
                    <a:lnTo>
                      <a:pt x="31" y="48"/>
                    </a:lnTo>
                    <a:lnTo>
                      <a:pt x="71"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4" name="Freeform 19">
                <a:extLst>
                  <a:ext uri="{FF2B5EF4-FFF2-40B4-BE49-F238E27FC236}">
                    <a16:creationId xmlns="" xmlns:a16="http://schemas.microsoft.com/office/drawing/2014/main" id="{BC423DD5-DAE9-465A-ABAB-2BD91DD76A62}"/>
                  </a:ext>
                </a:extLst>
              </p:cNvPr>
              <p:cNvSpPr>
                <a:spLocks/>
              </p:cNvSpPr>
              <p:nvPr/>
            </p:nvSpPr>
            <p:spPr bwMode="auto">
              <a:xfrm>
                <a:off x="6130925" y="3213100"/>
                <a:ext cx="112713" cy="73025"/>
              </a:xfrm>
              <a:custGeom>
                <a:avLst/>
                <a:gdLst>
                  <a:gd name="T0" fmla="*/ 0 w 71"/>
                  <a:gd name="T1" fmla="*/ 26 h 46"/>
                  <a:gd name="T2" fmla="*/ 31 w 71"/>
                  <a:gd name="T3" fmla="*/ 46 h 46"/>
                  <a:gd name="T4" fmla="*/ 71 w 71"/>
                  <a:gd name="T5" fmla="*/ 0 h 46"/>
                </a:gdLst>
                <a:ahLst/>
                <a:cxnLst>
                  <a:cxn ang="0">
                    <a:pos x="T0" y="T1"/>
                  </a:cxn>
                  <a:cxn ang="0">
                    <a:pos x="T2" y="T3"/>
                  </a:cxn>
                  <a:cxn ang="0">
                    <a:pos x="T4" y="T5"/>
                  </a:cxn>
                </a:cxnLst>
                <a:rect l="0" t="0" r="r" b="b"/>
                <a:pathLst>
                  <a:path w="71" h="46">
                    <a:moveTo>
                      <a:pt x="0" y="26"/>
                    </a:moveTo>
                    <a:lnTo>
                      <a:pt x="31" y="46"/>
                    </a:lnTo>
                    <a:lnTo>
                      <a:pt x="71"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5" name="Freeform 20">
                <a:extLst>
                  <a:ext uri="{FF2B5EF4-FFF2-40B4-BE49-F238E27FC236}">
                    <a16:creationId xmlns="" xmlns:a16="http://schemas.microsoft.com/office/drawing/2014/main" id="{4555F087-BFF3-484B-9738-A42281F6F6AC}"/>
                  </a:ext>
                </a:extLst>
              </p:cNvPr>
              <p:cNvSpPr>
                <a:spLocks/>
              </p:cNvSpPr>
              <p:nvPr/>
            </p:nvSpPr>
            <p:spPr bwMode="auto">
              <a:xfrm>
                <a:off x="6130925" y="3357563"/>
                <a:ext cx="112713" cy="77787"/>
              </a:xfrm>
              <a:custGeom>
                <a:avLst/>
                <a:gdLst>
                  <a:gd name="T0" fmla="*/ 0 w 71"/>
                  <a:gd name="T1" fmla="*/ 26 h 49"/>
                  <a:gd name="T2" fmla="*/ 31 w 71"/>
                  <a:gd name="T3" fmla="*/ 49 h 49"/>
                  <a:gd name="T4" fmla="*/ 71 w 71"/>
                  <a:gd name="T5" fmla="*/ 0 h 49"/>
                </a:gdLst>
                <a:ahLst/>
                <a:cxnLst>
                  <a:cxn ang="0">
                    <a:pos x="T0" y="T1"/>
                  </a:cxn>
                  <a:cxn ang="0">
                    <a:pos x="T2" y="T3"/>
                  </a:cxn>
                  <a:cxn ang="0">
                    <a:pos x="T4" y="T5"/>
                  </a:cxn>
                </a:cxnLst>
                <a:rect l="0" t="0" r="r" b="b"/>
                <a:pathLst>
                  <a:path w="71" h="49">
                    <a:moveTo>
                      <a:pt x="0" y="26"/>
                    </a:moveTo>
                    <a:lnTo>
                      <a:pt x="31" y="49"/>
                    </a:lnTo>
                    <a:lnTo>
                      <a:pt x="71"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8" name="Skupina 7">
            <a:extLst>
              <a:ext uri="{FF2B5EF4-FFF2-40B4-BE49-F238E27FC236}">
                <a16:creationId xmlns="" xmlns:a16="http://schemas.microsoft.com/office/drawing/2014/main" id="{587FF416-F84C-4D9E-AA25-50EE0277AEB9}"/>
              </a:ext>
            </a:extLst>
          </p:cNvPr>
          <p:cNvGrpSpPr/>
          <p:nvPr/>
        </p:nvGrpSpPr>
        <p:grpSpPr>
          <a:xfrm>
            <a:off x="8092966" y="4126877"/>
            <a:ext cx="3727559" cy="540000"/>
            <a:chOff x="8092966" y="4126877"/>
            <a:chExt cx="3727559" cy="540000"/>
          </a:xfrm>
        </p:grpSpPr>
        <p:sp>
          <p:nvSpPr>
            <p:cNvPr id="12" name="Obdélník 11">
              <a:extLst>
                <a:ext uri="{FF2B5EF4-FFF2-40B4-BE49-F238E27FC236}">
                  <a16:creationId xmlns="" xmlns:a16="http://schemas.microsoft.com/office/drawing/2014/main" id="{359FA292-01C8-4C7E-B0D6-FA7F66F81BB0}"/>
                </a:ext>
              </a:extLst>
            </p:cNvPr>
            <p:cNvSpPr/>
            <p:nvPr/>
          </p:nvSpPr>
          <p:spPr>
            <a:xfrm>
              <a:off x="8092966" y="4126877"/>
              <a:ext cx="3727559"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2000" dirty="0" err="1"/>
                <a:t>Videomanuály</a:t>
              </a:r>
              <a:endParaRPr lang="cs-CZ" sz="2000" dirty="0"/>
            </a:p>
          </p:txBody>
        </p:sp>
        <p:grpSp>
          <p:nvGrpSpPr>
            <p:cNvPr id="40" name="Skupina 39">
              <a:extLst>
                <a:ext uri="{FF2B5EF4-FFF2-40B4-BE49-F238E27FC236}">
                  <a16:creationId xmlns="" xmlns:a16="http://schemas.microsoft.com/office/drawing/2014/main" id="{552E283F-48FC-4666-9819-9C670E299BFB}"/>
                </a:ext>
              </a:extLst>
            </p:cNvPr>
            <p:cNvGrpSpPr/>
            <p:nvPr/>
          </p:nvGrpSpPr>
          <p:grpSpPr>
            <a:xfrm>
              <a:off x="8242300" y="4235450"/>
              <a:ext cx="381000" cy="330200"/>
              <a:chOff x="8242300" y="4235450"/>
              <a:chExt cx="381000" cy="330200"/>
            </a:xfrm>
          </p:grpSpPr>
          <p:sp>
            <p:nvSpPr>
              <p:cNvPr id="24" name="Freeform 13">
                <a:extLst>
                  <a:ext uri="{FF2B5EF4-FFF2-40B4-BE49-F238E27FC236}">
                    <a16:creationId xmlns="" xmlns:a16="http://schemas.microsoft.com/office/drawing/2014/main" id="{9BB1DD79-1424-464B-828C-3993D47BF568}"/>
                  </a:ext>
                </a:extLst>
              </p:cNvPr>
              <p:cNvSpPr>
                <a:spLocks/>
              </p:cNvSpPr>
              <p:nvPr/>
            </p:nvSpPr>
            <p:spPr bwMode="auto">
              <a:xfrm>
                <a:off x="8516938" y="4518025"/>
                <a:ext cx="47625" cy="47625"/>
              </a:xfrm>
              <a:custGeom>
                <a:avLst/>
                <a:gdLst>
                  <a:gd name="T0" fmla="*/ 4 w 140"/>
                  <a:gd name="T1" fmla="*/ 90 h 140"/>
                  <a:gd name="T2" fmla="*/ 70 w 140"/>
                  <a:gd name="T3" fmla="*/ 140 h 140"/>
                  <a:gd name="T4" fmla="*/ 137 w 140"/>
                  <a:gd name="T5" fmla="*/ 90 h 140"/>
                  <a:gd name="T6" fmla="*/ 140 w 140"/>
                  <a:gd name="T7" fmla="*/ 70 h 140"/>
                  <a:gd name="T8" fmla="*/ 137 w 140"/>
                  <a:gd name="T9" fmla="*/ 50 h 140"/>
                  <a:gd name="T10" fmla="*/ 70 w 140"/>
                  <a:gd name="T11" fmla="*/ 0 h 140"/>
                  <a:gd name="T12" fmla="*/ 4 w 140"/>
                  <a:gd name="T13" fmla="*/ 50 h 140"/>
                  <a:gd name="T14" fmla="*/ 0 w 140"/>
                  <a:gd name="T15" fmla="*/ 70 h 140"/>
                  <a:gd name="T16" fmla="*/ 4 w 140"/>
                  <a:gd name="T17"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4" y="90"/>
                    </a:moveTo>
                    <a:cubicBezTo>
                      <a:pt x="12" y="119"/>
                      <a:pt x="39" y="140"/>
                      <a:pt x="70" y="140"/>
                    </a:cubicBezTo>
                    <a:cubicBezTo>
                      <a:pt x="102" y="140"/>
                      <a:pt x="128" y="119"/>
                      <a:pt x="137" y="90"/>
                    </a:cubicBezTo>
                    <a:cubicBezTo>
                      <a:pt x="139" y="84"/>
                      <a:pt x="140" y="77"/>
                      <a:pt x="140" y="70"/>
                    </a:cubicBezTo>
                    <a:cubicBezTo>
                      <a:pt x="140" y="63"/>
                      <a:pt x="139" y="57"/>
                      <a:pt x="137" y="50"/>
                    </a:cubicBezTo>
                    <a:cubicBezTo>
                      <a:pt x="128" y="21"/>
                      <a:pt x="102" y="0"/>
                      <a:pt x="70" y="0"/>
                    </a:cubicBezTo>
                    <a:cubicBezTo>
                      <a:pt x="39" y="0"/>
                      <a:pt x="12" y="21"/>
                      <a:pt x="4" y="50"/>
                    </a:cubicBezTo>
                    <a:cubicBezTo>
                      <a:pt x="2" y="57"/>
                      <a:pt x="0" y="63"/>
                      <a:pt x="0" y="70"/>
                    </a:cubicBezTo>
                    <a:cubicBezTo>
                      <a:pt x="0" y="77"/>
                      <a:pt x="2" y="84"/>
                      <a:pt x="4" y="90"/>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Freeform 14">
                <a:extLst>
                  <a:ext uri="{FF2B5EF4-FFF2-40B4-BE49-F238E27FC236}">
                    <a16:creationId xmlns="" xmlns:a16="http://schemas.microsoft.com/office/drawing/2014/main" id="{DE7A28C0-8B65-4F13-A2F6-98D994E9CB22}"/>
                  </a:ext>
                </a:extLst>
              </p:cNvPr>
              <p:cNvSpPr>
                <a:spLocks/>
              </p:cNvSpPr>
              <p:nvPr/>
            </p:nvSpPr>
            <p:spPr bwMode="auto">
              <a:xfrm>
                <a:off x="8251825" y="4235450"/>
                <a:ext cx="371475" cy="241300"/>
              </a:xfrm>
              <a:custGeom>
                <a:avLst/>
                <a:gdLst>
                  <a:gd name="T0" fmla="*/ 48 w 1081"/>
                  <a:gd name="T1" fmla="*/ 0 h 703"/>
                  <a:gd name="T2" fmla="*/ 0 w 1081"/>
                  <a:gd name="T3" fmla="*/ 48 h 703"/>
                  <a:gd name="T4" fmla="*/ 0 w 1081"/>
                  <a:gd name="T5" fmla="*/ 655 h 703"/>
                  <a:gd name="T6" fmla="*/ 48 w 1081"/>
                  <a:gd name="T7" fmla="*/ 703 h 703"/>
                  <a:gd name="T8" fmla="*/ 1033 w 1081"/>
                  <a:gd name="T9" fmla="*/ 703 h 703"/>
                  <a:gd name="T10" fmla="*/ 1081 w 1081"/>
                  <a:gd name="T11" fmla="*/ 655 h 703"/>
                  <a:gd name="T12" fmla="*/ 1081 w 1081"/>
                  <a:gd name="T13" fmla="*/ 48 h 703"/>
                  <a:gd name="T14" fmla="*/ 1033 w 1081"/>
                  <a:gd name="T15" fmla="*/ 0 h 703"/>
                  <a:gd name="T16" fmla="*/ 48 w 1081"/>
                  <a:gd name="T17"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1" h="703">
                    <a:moveTo>
                      <a:pt x="48" y="0"/>
                    </a:moveTo>
                    <a:cubicBezTo>
                      <a:pt x="21" y="0"/>
                      <a:pt x="0" y="22"/>
                      <a:pt x="0" y="48"/>
                    </a:cubicBezTo>
                    <a:cubicBezTo>
                      <a:pt x="0" y="655"/>
                      <a:pt x="0" y="655"/>
                      <a:pt x="0" y="655"/>
                    </a:cubicBezTo>
                    <a:cubicBezTo>
                      <a:pt x="0" y="682"/>
                      <a:pt x="21" y="703"/>
                      <a:pt x="48" y="703"/>
                    </a:cubicBezTo>
                    <a:cubicBezTo>
                      <a:pt x="1033" y="703"/>
                      <a:pt x="1033" y="703"/>
                      <a:pt x="1033" y="703"/>
                    </a:cubicBezTo>
                    <a:cubicBezTo>
                      <a:pt x="1059" y="703"/>
                      <a:pt x="1081" y="682"/>
                      <a:pt x="1081" y="655"/>
                    </a:cubicBezTo>
                    <a:cubicBezTo>
                      <a:pt x="1081" y="48"/>
                      <a:pt x="1081" y="48"/>
                      <a:pt x="1081" y="48"/>
                    </a:cubicBezTo>
                    <a:cubicBezTo>
                      <a:pt x="1081" y="22"/>
                      <a:pt x="1059" y="0"/>
                      <a:pt x="1033" y="0"/>
                    </a:cubicBezTo>
                    <a:lnTo>
                      <a:pt x="48" y="0"/>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Freeform 15">
                <a:extLst>
                  <a:ext uri="{FF2B5EF4-FFF2-40B4-BE49-F238E27FC236}">
                    <a16:creationId xmlns="" xmlns:a16="http://schemas.microsoft.com/office/drawing/2014/main" id="{B2C4A785-7946-4401-89E2-266F38E64B51}"/>
                  </a:ext>
                </a:extLst>
              </p:cNvPr>
              <p:cNvSpPr>
                <a:spLocks noEditPoints="1"/>
              </p:cNvSpPr>
              <p:nvPr/>
            </p:nvSpPr>
            <p:spPr bwMode="auto">
              <a:xfrm>
                <a:off x="8355013" y="4273550"/>
                <a:ext cx="163513" cy="163513"/>
              </a:xfrm>
              <a:custGeom>
                <a:avLst/>
                <a:gdLst>
                  <a:gd name="T0" fmla="*/ 237 w 475"/>
                  <a:gd name="T1" fmla="*/ 0 h 475"/>
                  <a:gd name="T2" fmla="*/ 0 w 475"/>
                  <a:gd name="T3" fmla="*/ 238 h 475"/>
                  <a:gd name="T4" fmla="*/ 237 w 475"/>
                  <a:gd name="T5" fmla="*/ 475 h 475"/>
                  <a:gd name="T6" fmla="*/ 475 w 475"/>
                  <a:gd name="T7" fmla="*/ 238 h 475"/>
                  <a:gd name="T8" fmla="*/ 237 w 475"/>
                  <a:gd name="T9" fmla="*/ 0 h 475"/>
                  <a:gd name="T10" fmla="*/ 334 w 475"/>
                  <a:gd name="T11" fmla="*/ 247 h 475"/>
                  <a:gd name="T12" fmla="*/ 186 w 475"/>
                  <a:gd name="T13" fmla="*/ 357 h 475"/>
                  <a:gd name="T14" fmla="*/ 178 w 475"/>
                  <a:gd name="T15" fmla="*/ 360 h 475"/>
                  <a:gd name="T16" fmla="*/ 173 w 475"/>
                  <a:gd name="T17" fmla="*/ 358 h 475"/>
                  <a:gd name="T18" fmla="*/ 166 w 475"/>
                  <a:gd name="T19" fmla="*/ 347 h 475"/>
                  <a:gd name="T20" fmla="*/ 166 w 475"/>
                  <a:gd name="T21" fmla="*/ 128 h 475"/>
                  <a:gd name="T22" fmla="*/ 173 w 475"/>
                  <a:gd name="T23" fmla="*/ 117 h 475"/>
                  <a:gd name="T24" fmla="*/ 186 w 475"/>
                  <a:gd name="T25" fmla="*/ 118 h 475"/>
                  <a:gd name="T26" fmla="*/ 334 w 475"/>
                  <a:gd name="T27" fmla="*/ 228 h 475"/>
                  <a:gd name="T28" fmla="*/ 339 w 475"/>
                  <a:gd name="T29" fmla="*/ 238 h 475"/>
                  <a:gd name="T30" fmla="*/ 334 w 475"/>
                  <a:gd name="T31" fmla="*/ 24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475">
                    <a:moveTo>
                      <a:pt x="237" y="0"/>
                    </a:moveTo>
                    <a:cubicBezTo>
                      <a:pt x="106" y="0"/>
                      <a:pt x="0" y="106"/>
                      <a:pt x="0" y="238"/>
                    </a:cubicBezTo>
                    <a:cubicBezTo>
                      <a:pt x="0" y="369"/>
                      <a:pt x="106" y="475"/>
                      <a:pt x="237" y="475"/>
                    </a:cubicBezTo>
                    <a:cubicBezTo>
                      <a:pt x="368" y="475"/>
                      <a:pt x="475" y="369"/>
                      <a:pt x="475" y="238"/>
                    </a:cubicBezTo>
                    <a:cubicBezTo>
                      <a:pt x="475" y="106"/>
                      <a:pt x="368" y="0"/>
                      <a:pt x="237" y="0"/>
                    </a:cubicBezTo>
                    <a:close/>
                    <a:moveTo>
                      <a:pt x="334" y="247"/>
                    </a:moveTo>
                    <a:cubicBezTo>
                      <a:pt x="186" y="357"/>
                      <a:pt x="186" y="357"/>
                      <a:pt x="186" y="357"/>
                    </a:cubicBezTo>
                    <a:cubicBezTo>
                      <a:pt x="183" y="359"/>
                      <a:pt x="181" y="360"/>
                      <a:pt x="178" y="360"/>
                    </a:cubicBezTo>
                    <a:cubicBezTo>
                      <a:pt x="176" y="360"/>
                      <a:pt x="175" y="359"/>
                      <a:pt x="173" y="358"/>
                    </a:cubicBezTo>
                    <a:cubicBezTo>
                      <a:pt x="169" y="356"/>
                      <a:pt x="166" y="352"/>
                      <a:pt x="166" y="347"/>
                    </a:cubicBezTo>
                    <a:cubicBezTo>
                      <a:pt x="166" y="128"/>
                      <a:pt x="166" y="128"/>
                      <a:pt x="166" y="128"/>
                    </a:cubicBezTo>
                    <a:cubicBezTo>
                      <a:pt x="166" y="123"/>
                      <a:pt x="169" y="119"/>
                      <a:pt x="173" y="117"/>
                    </a:cubicBezTo>
                    <a:cubicBezTo>
                      <a:pt x="177" y="115"/>
                      <a:pt x="182" y="115"/>
                      <a:pt x="186" y="118"/>
                    </a:cubicBezTo>
                    <a:cubicBezTo>
                      <a:pt x="334" y="228"/>
                      <a:pt x="334" y="228"/>
                      <a:pt x="334" y="228"/>
                    </a:cubicBezTo>
                    <a:cubicBezTo>
                      <a:pt x="337" y="230"/>
                      <a:pt x="339" y="234"/>
                      <a:pt x="339" y="238"/>
                    </a:cubicBezTo>
                    <a:cubicBezTo>
                      <a:pt x="339" y="241"/>
                      <a:pt x="337" y="245"/>
                      <a:pt x="334" y="247"/>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16">
                <a:extLst>
                  <a:ext uri="{FF2B5EF4-FFF2-40B4-BE49-F238E27FC236}">
                    <a16:creationId xmlns="" xmlns:a16="http://schemas.microsoft.com/office/drawing/2014/main" id="{7206DB51-34C3-42A4-ADE6-19CE97255EBF}"/>
                  </a:ext>
                </a:extLst>
              </p:cNvPr>
              <p:cNvSpPr>
                <a:spLocks noChangeShapeType="1"/>
              </p:cNvSpPr>
              <p:nvPr/>
            </p:nvSpPr>
            <p:spPr bwMode="auto">
              <a:xfrm>
                <a:off x="8242300" y="4541838"/>
                <a:ext cx="263525" cy="0"/>
              </a:xfrm>
              <a:prstGeom prst="line">
                <a:avLst/>
              </a:prstGeom>
              <a:noFill/>
              <a:ln w="95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17">
                <a:extLst>
                  <a:ext uri="{FF2B5EF4-FFF2-40B4-BE49-F238E27FC236}">
                    <a16:creationId xmlns="" xmlns:a16="http://schemas.microsoft.com/office/drawing/2014/main" id="{7C1DF897-7D94-4FC1-9899-B16B77EAEE87}"/>
                  </a:ext>
                </a:extLst>
              </p:cNvPr>
              <p:cNvSpPr>
                <a:spLocks noChangeShapeType="1"/>
              </p:cNvSpPr>
              <p:nvPr/>
            </p:nvSpPr>
            <p:spPr bwMode="auto">
              <a:xfrm>
                <a:off x="8575675" y="4541838"/>
                <a:ext cx="47625" cy="0"/>
              </a:xfrm>
              <a:prstGeom prst="line">
                <a:avLst/>
              </a:prstGeom>
              <a:noFill/>
              <a:ln w="95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grpSp>
    </p:spTree>
    <p:extLst>
      <p:ext uri="{BB962C8B-B14F-4D97-AF65-F5344CB8AC3E}">
        <p14:creationId xmlns:p14="http://schemas.microsoft.com/office/powerpoint/2010/main" val="17103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400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1+#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54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decel="5400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1+#ppt_w/2"/>
                                          </p:val>
                                        </p:tav>
                                        <p:tav tm="100000">
                                          <p:val>
                                            <p:strVal val="#ppt_x"/>
                                          </p:val>
                                        </p:tav>
                                      </p:tavLst>
                                    </p:anim>
                                    <p:anim calcmode="lin" valueType="num">
                                      <p:cBhvr additive="base">
                                        <p:cTn id="18" dur="10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decel="54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decel="54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a:extLst>
              <a:ext uri="{FF2B5EF4-FFF2-40B4-BE49-F238E27FC236}">
                <a16:creationId xmlns="" xmlns:a16="http://schemas.microsoft.com/office/drawing/2014/main" id="{DB2CF482-4A2C-48A8-A559-C06462D6F85A}"/>
              </a:ext>
            </a:extLst>
          </p:cNvPr>
          <p:cNvGrpSpPr/>
          <p:nvPr/>
        </p:nvGrpSpPr>
        <p:grpSpPr>
          <a:xfrm>
            <a:off x="2394931" y="651667"/>
            <a:ext cx="8039535" cy="11900552"/>
            <a:chOff x="2394931" y="651667"/>
            <a:chExt cx="8039535" cy="11900552"/>
          </a:xfrm>
        </p:grpSpPr>
        <p:pic>
          <p:nvPicPr>
            <p:cNvPr id="2" name="Obrázek 1">
              <a:extLst>
                <a:ext uri="{FF2B5EF4-FFF2-40B4-BE49-F238E27FC236}">
                  <a16:creationId xmlns="" xmlns:a16="http://schemas.microsoft.com/office/drawing/2014/main" id="{64493CCB-201D-4A53-A73E-896F8F00D0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94931" y="651667"/>
              <a:ext cx="8039535" cy="6275907"/>
            </a:xfrm>
            <a:prstGeom prst="rect">
              <a:avLst/>
            </a:prstGeom>
          </p:spPr>
        </p:pic>
        <p:pic>
          <p:nvPicPr>
            <p:cNvPr id="3" name="Obrázek 2">
              <a:extLst>
                <a:ext uri="{FF2B5EF4-FFF2-40B4-BE49-F238E27FC236}">
                  <a16:creationId xmlns="" xmlns:a16="http://schemas.microsoft.com/office/drawing/2014/main" id="{5AC5453E-9700-4384-8763-3DCF18E4256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11068" y="6029661"/>
              <a:ext cx="8017200" cy="6522558"/>
            </a:xfrm>
            <a:prstGeom prst="rect">
              <a:avLst/>
            </a:prstGeom>
          </p:spPr>
        </p:pic>
      </p:grpSp>
      <p:sp>
        <p:nvSpPr>
          <p:cNvPr id="9" name="Obdélník 8">
            <a:extLst>
              <a:ext uri="{FF2B5EF4-FFF2-40B4-BE49-F238E27FC236}">
                <a16:creationId xmlns="" xmlns:a16="http://schemas.microsoft.com/office/drawing/2014/main" id="{2B86448B-51F4-41A2-B31D-08FAFFB86AAD}"/>
              </a:ext>
            </a:extLst>
          </p:cNvPr>
          <p:cNvSpPr/>
          <p:nvPr/>
        </p:nvSpPr>
        <p:spPr>
          <a:xfrm>
            <a:off x="0" y="-125730"/>
            <a:ext cx="12192000" cy="50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 xmlns:a16="http://schemas.microsoft.com/office/drawing/2014/main" id="{C40D7E13-770A-4BAA-81AA-BBAF7A453256}"/>
              </a:ext>
            </a:extLst>
          </p:cNvPr>
          <p:cNvSpPr/>
          <p:nvPr/>
        </p:nvSpPr>
        <p:spPr>
          <a:xfrm>
            <a:off x="0" y="5549462"/>
            <a:ext cx="12192000" cy="130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 xmlns:a16="http://schemas.microsoft.com/office/drawing/2014/main" id="{B3DEEA4A-BC36-4D3C-8173-6B4A3CEA4F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601"/>
          <a:stretch/>
        </p:blipFill>
        <p:spPr>
          <a:xfrm>
            <a:off x="2006401" y="323687"/>
            <a:ext cx="8783925" cy="6896263"/>
          </a:xfrm>
          <a:prstGeom prst="rect">
            <a:avLst/>
          </a:prstGeom>
        </p:spPr>
      </p:pic>
      <p:sp>
        <p:nvSpPr>
          <p:cNvPr id="10" name="Obdélník 9">
            <a:extLst>
              <a:ext uri="{FF2B5EF4-FFF2-40B4-BE49-F238E27FC236}">
                <a16:creationId xmlns="" xmlns:a16="http://schemas.microsoft.com/office/drawing/2014/main" id="{AAFF8D61-164E-4528-A7FE-CA99327D657F}"/>
              </a:ext>
            </a:extLst>
          </p:cNvPr>
          <p:cNvSpPr/>
          <p:nvPr/>
        </p:nvSpPr>
        <p:spPr>
          <a:xfrm flipV="1">
            <a:off x="4646664" y="4695978"/>
            <a:ext cx="1800000" cy="179321"/>
          </a:xfrm>
          <a:prstGeom prst="rect">
            <a:avLst/>
          </a:prstGeom>
          <a:no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 xmlns:a16="http://schemas.microsoft.com/office/drawing/2014/main" id="{010E0456-0758-4E42-A209-E4BA35F305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42241" y="7844627"/>
            <a:ext cx="948085" cy="1180050"/>
          </a:xfrm>
          <a:prstGeom prst="rect">
            <a:avLst/>
          </a:prstGeom>
        </p:spPr>
      </p:pic>
    </p:spTree>
    <p:extLst>
      <p:ext uri="{BB962C8B-B14F-4D97-AF65-F5344CB8AC3E}">
        <p14:creationId xmlns:p14="http://schemas.microsoft.com/office/powerpoint/2010/main" val="27186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0 L 0.0013 -1.07199 " pathEditMode="relative" rAng="0" ptsTypes="AA">
                                      <p:cBhvr>
                                        <p:cTn id="6" dur="2500" fill="hold"/>
                                        <p:tgtEl>
                                          <p:spTgt spid="6"/>
                                        </p:tgtEl>
                                        <p:attrNameLst>
                                          <p:attrName>ppt_x</p:attrName>
                                          <p:attrName>ppt_y</p:attrName>
                                        </p:attrNameLst>
                                      </p:cBhvr>
                                      <p:rCtr x="65" y="-53611"/>
                                    </p:animMotion>
                                  </p:childTnLst>
                                </p:cTn>
                              </p:par>
                            </p:childTnLst>
                          </p:cTn>
                        </p:par>
                        <p:par>
                          <p:cTn id="7" fill="hold">
                            <p:stCondLst>
                              <p:cond delay="250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par>
                          <p:cTn id="11" fill="hold">
                            <p:stCondLst>
                              <p:cond delay="4500"/>
                            </p:stCondLst>
                            <p:childTnLst>
                              <p:par>
                                <p:cTn id="12" presetID="37" presetClass="path" presetSubtype="0" decel="50000" fill="hold" nodeType="afterEffect">
                                  <p:stCondLst>
                                    <p:cond delay="0"/>
                                  </p:stCondLst>
                                  <p:childTnLst>
                                    <p:animMotion origin="layout" path="M -0.01823 0.14908 L -0.13033 0.0081 C -0.15273 -0.01967 -0.18567 -0.0669 -0.21888 -0.11991 C -0.25586 -0.17986 -0.28463 -0.23009 -0.30273 -0.26782 L -0.39192 -0.44884 " pathEditMode="relative" rAng="2520000" ptsTypes="AAAAA">
                                      <p:cBhvr>
                                        <p:cTn id="13" dur="1000" fill="hold"/>
                                        <p:tgtEl>
                                          <p:spTgt spid="8"/>
                                        </p:tgtEl>
                                        <p:attrNameLst>
                                          <p:attrName>ppt_x</p:attrName>
                                          <p:attrName>ppt_y</p:attrName>
                                        </p:attrNameLst>
                                      </p:cBhvr>
                                      <p:rCtr x="-19414" y="-28472"/>
                                    </p:animMotion>
                                  </p:childTnLst>
                                </p:cTn>
                              </p:par>
                            </p:childTnLst>
                          </p:cTn>
                        </p:par>
                        <p:par>
                          <p:cTn id="14" fill="hold">
                            <p:stCondLst>
                              <p:cond delay="5500"/>
                            </p:stCondLst>
                            <p:childTnLst>
                              <p:par>
                                <p:cTn id="15" presetID="26" presetClass="emph" presetSubtype="0" fill="hold"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par>
                                <p:cTn id="18" presetID="10" presetClass="exit" presetSubtype="0" fill="hold" nodeType="withEffect">
                                  <p:stCondLst>
                                    <p:cond delay="0"/>
                                  </p:stCondLst>
                                  <p:childTnLst>
                                    <p:animEffect transition="out" filter="fade">
                                      <p:cBhvr>
                                        <p:cTn id="19" dur="750"/>
                                        <p:tgtEl>
                                          <p:spTgt spid="8"/>
                                        </p:tgtEl>
                                      </p:cBhvr>
                                    </p:animEffect>
                                    <p:set>
                                      <p:cBhvr>
                                        <p:cTn id="20"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a:extLst>
              <a:ext uri="{FF2B5EF4-FFF2-40B4-BE49-F238E27FC236}">
                <a16:creationId xmlns="" xmlns:a16="http://schemas.microsoft.com/office/drawing/2014/main" id="{4328848C-BE47-42B4-B997-BE84677BECED}"/>
              </a:ext>
            </a:extLst>
          </p:cNvPr>
          <p:cNvSpPr/>
          <p:nvPr/>
        </p:nvSpPr>
        <p:spPr>
          <a:xfrm>
            <a:off x="5423584" y="376238"/>
            <a:ext cx="3096000" cy="2232000"/>
          </a:xfrm>
          <a:prstGeom prst="rect">
            <a:avLst/>
          </a:prstGeom>
          <a:solidFill>
            <a:schemeClr val="bg1"/>
          </a:solidFill>
          <a:ln>
            <a:noFill/>
          </a:ln>
          <a:effectLst>
            <a:outerShdw blurRad="1397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 xmlns:a16="http://schemas.microsoft.com/office/drawing/2014/main" id="{7C664ABB-1DE6-4A55-867F-1C065F183A97}"/>
              </a:ext>
            </a:extLst>
          </p:cNvPr>
          <p:cNvSpPr>
            <a:spLocks noGrp="1"/>
          </p:cNvSpPr>
          <p:nvPr>
            <p:ph type="title"/>
          </p:nvPr>
        </p:nvSpPr>
        <p:spPr>
          <a:xfrm>
            <a:off x="982663" y="376238"/>
            <a:ext cx="4311181" cy="664797"/>
          </a:xfrm>
        </p:spPr>
        <p:txBody>
          <a:bodyPr/>
          <a:lstStyle/>
          <a:p>
            <a:r>
              <a:rPr lang="cs-CZ" dirty="0"/>
              <a:t>Sbíráme data z mezinárodních šetření</a:t>
            </a:r>
          </a:p>
        </p:txBody>
      </p:sp>
      <p:pic>
        <p:nvPicPr>
          <p:cNvPr id="5" name="Obrázek 4">
            <a:extLst>
              <a:ext uri="{FF2B5EF4-FFF2-40B4-BE49-F238E27FC236}">
                <a16:creationId xmlns="" xmlns:a16="http://schemas.microsoft.com/office/drawing/2014/main" id="{6D697D07-315D-409E-8F2E-7AF48A4E59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1437" y="891781"/>
            <a:ext cx="2672153" cy="1197861"/>
          </a:xfrm>
          <a:prstGeom prst="rect">
            <a:avLst/>
          </a:prstGeom>
        </p:spPr>
      </p:pic>
      <p:grpSp>
        <p:nvGrpSpPr>
          <p:cNvPr id="4" name="Skupina 3">
            <a:extLst>
              <a:ext uri="{FF2B5EF4-FFF2-40B4-BE49-F238E27FC236}">
                <a16:creationId xmlns="" xmlns:a16="http://schemas.microsoft.com/office/drawing/2014/main" id="{83DD8341-673B-4158-907D-62F31A67D601}"/>
              </a:ext>
            </a:extLst>
          </p:cNvPr>
          <p:cNvGrpSpPr/>
          <p:nvPr/>
        </p:nvGrpSpPr>
        <p:grpSpPr>
          <a:xfrm>
            <a:off x="8736152" y="376238"/>
            <a:ext cx="3096000" cy="2232000"/>
            <a:chOff x="8736152" y="376238"/>
            <a:chExt cx="3096000" cy="2232000"/>
          </a:xfrm>
        </p:grpSpPr>
        <p:sp>
          <p:nvSpPr>
            <p:cNvPr id="11" name="Obdélník 10">
              <a:extLst>
                <a:ext uri="{FF2B5EF4-FFF2-40B4-BE49-F238E27FC236}">
                  <a16:creationId xmlns="" xmlns:a16="http://schemas.microsoft.com/office/drawing/2014/main" id="{23D74B5D-CF47-4C8B-895F-4C0B69FD61F0}"/>
                </a:ext>
              </a:extLst>
            </p:cNvPr>
            <p:cNvSpPr/>
            <p:nvPr/>
          </p:nvSpPr>
          <p:spPr>
            <a:xfrm>
              <a:off x="8736152" y="376238"/>
              <a:ext cx="3096000" cy="2232000"/>
            </a:xfrm>
            <a:prstGeom prst="rect">
              <a:avLst/>
            </a:prstGeom>
            <a:solidFill>
              <a:srgbClr val="007499"/>
            </a:solidFill>
            <a:ln>
              <a:noFill/>
            </a:ln>
            <a:effectLst>
              <a:outerShdw blurRad="1397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0" name="Picture 6" descr="TIMSS.jpg (604×604)">
              <a:extLst>
                <a:ext uri="{FF2B5EF4-FFF2-40B4-BE49-F238E27FC236}">
                  <a16:creationId xmlns="" xmlns:a16="http://schemas.microsoft.com/office/drawing/2014/main" id="{36C22E48-C455-4839-846D-E5D0FADC929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927573" y="972929"/>
              <a:ext cx="2713157" cy="1060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Skupina 6">
            <a:extLst>
              <a:ext uri="{FF2B5EF4-FFF2-40B4-BE49-F238E27FC236}">
                <a16:creationId xmlns="" xmlns:a16="http://schemas.microsoft.com/office/drawing/2014/main" id="{F47A90C9-3B49-4D67-B63A-E51CF0BE179C}"/>
              </a:ext>
            </a:extLst>
          </p:cNvPr>
          <p:cNvGrpSpPr/>
          <p:nvPr/>
        </p:nvGrpSpPr>
        <p:grpSpPr>
          <a:xfrm>
            <a:off x="5423584" y="2828348"/>
            <a:ext cx="3096000" cy="2232000"/>
            <a:chOff x="5423584" y="2828348"/>
            <a:chExt cx="3096000" cy="2232000"/>
          </a:xfrm>
        </p:grpSpPr>
        <p:sp>
          <p:nvSpPr>
            <p:cNvPr id="21" name="Obdélník 20">
              <a:extLst>
                <a:ext uri="{FF2B5EF4-FFF2-40B4-BE49-F238E27FC236}">
                  <a16:creationId xmlns="" xmlns:a16="http://schemas.microsoft.com/office/drawing/2014/main" id="{AF4652D0-6A56-4266-BAB2-13808A192F6C}"/>
                </a:ext>
              </a:extLst>
            </p:cNvPr>
            <p:cNvSpPr/>
            <p:nvPr/>
          </p:nvSpPr>
          <p:spPr>
            <a:xfrm>
              <a:off x="5423584" y="2828348"/>
              <a:ext cx="3096000" cy="2232000"/>
            </a:xfrm>
            <a:prstGeom prst="rect">
              <a:avLst/>
            </a:prstGeom>
            <a:solidFill>
              <a:srgbClr val="EE3442"/>
            </a:solidFill>
            <a:ln>
              <a:noFill/>
            </a:ln>
            <a:effectLst>
              <a:outerShdw blurRad="1397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2" name="Picture 8" descr="PIRLS.jpg (604×604)">
              <a:extLst>
                <a:ext uri="{FF2B5EF4-FFF2-40B4-BE49-F238E27FC236}">
                  <a16:creationId xmlns="" xmlns:a16="http://schemas.microsoft.com/office/drawing/2014/main" id="{B3936D6A-1462-489A-8FDC-7F95F08C927C}"/>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613680" y="3441700"/>
              <a:ext cx="2715807" cy="106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Skupina 5">
            <a:extLst>
              <a:ext uri="{FF2B5EF4-FFF2-40B4-BE49-F238E27FC236}">
                <a16:creationId xmlns="" xmlns:a16="http://schemas.microsoft.com/office/drawing/2014/main" id="{FF919FCF-AC62-4623-8513-F28C58A9B058}"/>
              </a:ext>
            </a:extLst>
          </p:cNvPr>
          <p:cNvGrpSpPr/>
          <p:nvPr/>
        </p:nvGrpSpPr>
        <p:grpSpPr>
          <a:xfrm>
            <a:off x="8736152" y="2828348"/>
            <a:ext cx="3096000" cy="2232000"/>
            <a:chOff x="8736152" y="2828348"/>
            <a:chExt cx="3096000" cy="2232000"/>
          </a:xfrm>
        </p:grpSpPr>
        <p:sp>
          <p:nvSpPr>
            <p:cNvPr id="22" name="Obdélník 21">
              <a:extLst>
                <a:ext uri="{FF2B5EF4-FFF2-40B4-BE49-F238E27FC236}">
                  <a16:creationId xmlns="" xmlns:a16="http://schemas.microsoft.com/office/drawing/2014/main" id="{8E4D6FD2-F28A-4FF4-A170-2CF307338499}"/>
                </a:ext>
              </a:extLst>
            </p:cNvPr>
            <p:cNvSpPr/>
            <p:nvPr/>
          </p:nvSpPr>
          <p:spPr>
            <a:xfrm>
              <a:off x="8736152" y="2828348"/>
              <a:ext cx="3096000" cy="2232000"/>
            </a:xfrm>
            <a:prstGeom prst="rect">
              <a:avLst/>
            </a:prstGeom>
            <a:solidFill>
              <a:schemeClr val="bg1"/>
            </a:solidFill>
            <a:ln>
              <a:noFill/>
            </a:ln>
            <a:effectLst>
              <a:outerShdw blurRad="1397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4" name="Picture 10" descr="ICILS_brand.jpg (1200×1200)">
              <a:extLst>
                <a:ext uri="{FF2B5EF4-FFF2-40B4-BE49-F238E27FC236}">
                  <a16:creationId xmlns="" xmlns:a16="http://schemas.microsoft.com/office/drawing/2014/main" id="{53E26446-5B37-41FD-A340-9BE375204AB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200711" y="2860908"/>
              <a:ext cx="2166880" cy="2166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Skupina 7">
            <a:extLst>
              <a:ext uri="{FF2B5EF4-FFF2-40B4-BE49-F238E27FC236}">
                <a16:creationId xmlns="" xmlns:a16="http://schemas.microsoft.com/office/drawing/2014/main" id="{89B6CA16-9B25-49DA-A845-12FFABE6BB28}"/>
              </a:ext>
            </a:extLst>
          </p:cNvPr>
          <p:cNvGrpSpPr/>
          <p:nvPr/>
        </p:nvGrpSpPr>
        <p:grpSpPr>
          <a:xfrm>
            <a:off x="2111016" y="2828348"/>
            <a:ext cx="3096000" cy="2232000"/>
            <a:chOff x="2111016" y="2828348"/>
            <a:chExt cx="3096000" cy="2232000"/>
          </a:xfrm>
        </p:grpSpPr>
        <p:sp>
          <p:nvSpPr>
            <p:cNvPr id="26" name="Obdélník 25">
              <a:extLst>
                <a:ext uri="{FF2B5EF4-FFF2-40B4-BE49-F238E27FC236}">
                  <a16:creationId xmlns="" xmlns:a16="http://schemas.microsoft.com/office/drawing/2014/main" id="{6EAAFA30-3A5D-4B41-B543-5F90B6BBD0DD}"/>
                </a:ext>
              </a:extLst>
            </p:cNvPr>
            <p:cNvSpPr/>
            <p:nvPr/>
          </p:nvSpPr>
          <p:spPr>
            <a:xfrm>
              <a:off x="2111016" y="2828348"/>
              <a:ext cx="3096000" cy="2232000"/>
            </a:xfrm>
            <a:prstGeom prst="rect">
              <a:avLst/>
            </a:prstGeom>
            <a:solidFill>
              <a:schemeClr val="bg1"/>
            </a:solidFill>
            <a:ln>
              <a:noFill/>
            </a:ln>
            <a:effectLst>
              <a:outerShdw blurRad="1397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8" name="Picture 14" descr="https://i.pinimg.com/originals/fb/3a/44/fb3a44f5ee44662da110461d94f95b47.jpg">
              <a:extLst>
                <a:ext uri="{FF2B5EF4-FFF2-40B4-BE49-F238E27FC236}">
                  <a16:creationId xmlns="" xmlns:a16="http://schemas.microsoft.com/office/drawing/2014/main" id="{F1E94341-0D19-472F-83BE-EC38C0A5A6B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92241" y="3076317"/>
              <a:ext cx="1733550" cy="1733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72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82662" y="409616"/>
            <a:ext cx="10833097" cy="1402879"/>
          </a:xfrm>
        </p:spPr>
        <p:txBody>
          <a:bodyPr/>
          <a:lstStyle/>
          <a:p>
            <a:r>
              <a:rPr lang="cs-CZ" dirty="0"/>
              <a:t>Oblasti sledování rozvoje čtenářské </a:t>
            </a:r>
            <a:r>
              <a:rPr lang="cs-CZ" dirty="0" smtClean="0"/>
              <a:t>gramotnosti</a:t>
            </a:r>
            <a:endParaRPr lang="cs-CZ" dirty="0"/>
          </a:p>
        </p:txBody>
      </p:sp>
      <p:sp>
        <p:nvSpPr>
          <p:cNvPr id="5" name="Zástupný symbol pro číslo snímku 4"/>
          <p:cNvSpPr>
            <a:spLocks noGrp="1"/>
          </p:cNvSpPr>
          <p:nvPr>
            <p:ph type="sldNum" sz="quarter" idx="12"/>
          </p:nvPr>
        </p:nvSpPr>
        <p:spPr>
          <a:xfrm>
            <a:off x="11144249" y="6701227"/>
            <a:ext cx="671511" cy="156773"/>
          </a:xfrm>
        </p:spPr>
        <p:txBody>
          <a:bodyPr/>
          <a:lstStyle/>
          <a:p>
            <a:fld id="{9D4DBFF6-8411-4843-AFF4-7414D03F35EB}" type="slidenum">
              <a:rPr lang="cs-CZ" sz="1050" smtClean="0"/>
              <a:pPr/>
              <a:t>20</a:t>
            </a:fld>
            <a:endParaRPr lang="cs-CZ" sz="1050" dirty="0"/>
          </a:p>
        </p:txBody>
      </p:sp>
      <p:sp>
        <p:nvSpPr>
          <p:cNvPr id="7" name="Ovál 6"/>
          <p:cNvSpPr/>
          <p:nvPr/>
        </p:nvSpPr>
        <p:spPr>
          <a:xfrm>
            <a:off x="1451484" y="2024844"/>
            <a:ext cx="5508612" cy="11161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Vztah čtenáře ke čtení </a:t>
            </a:r>
            <a:br>
              <a:rPr lang="cs-CZ" sz="2400" dirty="0" smtClean="0"/>
            </a:br>
            <a:r>
              <a:rPr lang="cs-CZ" sz="2400" dirty="0" smtClean="0"/>
              <a:t>a četbě.</a:t>
            </a:r>
            <a:endParaRPr lang="cs-CZ" sz="2400" dirty="0"/>
          </a:p>
        </p:txBody>
      </p:sp>
      <p:sp>
        <p:nvSpPr>
          <p:cNvPr id="8" name="Ovál 7"/>
          <p:cNvSpPr/>
          <p:nvPr/>
        </p:nvSpPr>
        <p:spPr>
          <a:xfrm>
            <a:off x="3644904" y="3353317"/>
            <a:ext cx="5508612" cy="1116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Osvojení základních čtenářských </a:t>
            </a:r>
            <a:r>
              <a:rPr lang="cs-CZ" sz="2400" dirty="0" smtClean="0"/>
              <a:t>strategií.</a:t>
            </a:r>
            <a:endParaRPr lang="cs-CZ" sz="2400" dirty="0"/>
          </a:p>
        </p:txBody>
      </p:sp>
      <p:sp>
        <p:nvSpPr>
          <p:cNvPr id="9" name="Ovál 8"/>
          <p:cNvSpPr/>
          <p:nvPr/>
        </p:nvSpPr>
        <p:spPr>
          <a:xfrm>
            <a:off x="6297838" y="4681790"/>
            <a:ext cx="5508612" cy="1116124"/>
          </a:xfrm>
          <a:prstGeom prst="ellipse">
            <a:avLst/>
          </a:prstGeom>
          <a:solidFill>
            <a:srgbClr val="9A9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Zaměření na samotný </a:t>
            </a:r>
            <a:r>
              <a:rPr lang="cs-CZ" sz="2400" dirty="0" smtClean="0"/>
              <a:t>text.</a:t>
            </a:r>
            <a:endParaRPr lang="cs-CZ" sz="2400" dirty="0"/>
          </a:p>
        </p:txBody>
      </p:sp>
    </p:spTree>
    <p:extLst>
      <p:ext uri="{BB962C8B-B14F-4D97-AF65-F5344CB8AC3E}">
        <p14:creationId xmlns:p14="http://schemas.microsoft.com/office/powerpoint/2010/main" val="23853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82662" y="409616"/>
            <a:ext cx="10833097" cy="1994392"/>
          </a:xfrm>
        </p:spPr>
        <p:txBody>
          <a:bodyPr/>
          <a:lstStyle/>
          <a:p>
            <a:r>
              <a:rPr lang="cs-CZ" dirty="0"/>
              <a:t>Cíle čtenářské gramotnosti ve školních vzdělávacích programech</a:t>
            </a:r>
            <a:br>
              <a:rPr lang="cs-CZ" dirty="0"/>
            </a:br>
            <a:endParaRPr lang="cs-CZ" dirty="0"/>
          </a:p>
        </p:txBody>
      </p:sp>
      <p:sp>
        <p:nvSpPr>
          <p:cNvPr id="6" name="Zástupný symbol pro obsah 5"/>
          <p:cNvSpPr>
            <a:spLocks noGrp="1"/>
          </p:cNvSpPr>
          <p:nvPr>
            <p:ph idx="1"/>
          </p:nvPr>
        </p:nvSpPr>
        <p:spPr>
          <a:xfrm>
            <a:off x="982663" y="2168860"/>
            <a:ext cx="10837862" cy="3528392"/>
          </a:xfrm>
        </p:spPr>
        <p:txBody>
          <a:bodyPr>
            <a:normAutofit/>
          </a:bodyPr>
          <a:lstStyle/>
          <a:p>
            <a:pPr algn="just">
              <a:spcBef>
                <a:spcPts val="2400"/>
              </a:spcBef>
            </a:pPr>
            <a:r>
              <a:rPr lang="cs-CZ" sz="2800" dirty="0"/>
              <a:t>Pouze </a:t>
            </a:r>
            <a:r>
              <a:rPr lang="cs-CZ" sz="2800" dirty="0" smtClean="0"/>
              <a:t>9 % </a:t>
            </a:r>
            <a:r>
              <a:rPr lang="cs-CZ" sz="2800" dirty="0"/>
              <a:t>škol zahrnuje cíle rozvoje čtenářské gramotnosti do všech naučných </a:t>
            </a:r>
            <a:r>
              <a:rPr lang="cs-CZ" sz="2800" dirty="0" smtClean="0"/>
              <a:t>předmětů.</a:t>
            </a:r>
            <a:endParaRPr lang="cs-CZ" sz="2800" dirty="0"/>
          </a:p>
          <a:p>
            <a:pPr algn="just">
              <a:spcBef>
                <a:spcPts val="2400"/>
              </a:spcBef>
            </a:pPr>
            <a:r>
              <a:rPr lang="cs-CZ" sz="2800" dirty="0"/>
              <a:t>Méně efektivní cíle podporující rozvoj ČG odrážející jednodušší dovednosti žáků v práci s textem (</a:t>
            </a:r>
            <a:r>
              <a:rPr lang="cs-CZ" sz="2800" dirty="0" smtClean="0"/>
              <a:t>54 % </a:t>
            </a:r>
            <a:r>
              <a:rPr lang="cs-CZ" sz="2800" dirty="0"/>
              <a:t>škol</a:t>
            </a:r>
            <a:r>
              <a:rPr lang="cs-CZ" sz="2800" dirty="0" smtClean="0"/>
              <a:t>).</a:t>
            </a:r>
            <a:endParaRPr lang="cs-CZ" sz="2800" dirty="0"/>
          </a:p>
          <a:p>
            <a:pPr marL="0" indent="0" algn="just">
              <a:spcBef>
                <a:spcPts val="2400"/>
              </a:spcBef>
              <a:buNone/>
            </a:pPr>
            <a:r>
              <a:rPr lang="cs-CZ" sz="2800" dirty="0"/>
              <a:t>Největší potenciál ke zlepšení, protože se jedná o školy, které vnímají důležitost podpory </a:t>
            </a:r>
            <a:r>
              <a:rPr lang="cs-CZ" sz="2800" dirty="0" smtClean="0"/>
              <a:t>ČG.</a:t>
            </a:r>
            <a:endParaRPr lang="cs-CZ" sz="2800" dirty="0"/>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21</a:t>
            </a:fld>
            <a:endParaRPr lang="cs-CZ" dirty="0"/>
          </a:p>
        </p:txBody>
      </p:sp>
    </p:spTree>
    <p:extLst>
      <p:ext uri="{BB962C8B-B14F-4D97-AF65-F5344CB8AC3E}">
        <p14:creationId xmlns:p14="http://schemas.microsoft.com/office/powerpoint/2010/main" val="346228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982662" y="409616"/>
            <a:ext cx="10833097" cy="1994392"/>
          </a:xfrm>
        </p:spPr>
        <p:txBody>
          <a:bodyPr/>
          <a:lstStyle/>
          <a:p>
            <a:r>
              <a:rPr lang="cs-CZ" dirty="0"/>
              <a:t>Průběh rozvoje čtenářské gramotnosti </a:t>
            </a:r>
            <a:r>
              <a:rPr lang="cs-CZ" dirty="0" smtClean="0"/>
              <a:t/>
            </a:r>
            <a:br>
              <a:rPr lang="cs-CZ" dirty="0" smtClean="0"/>
            </a:br>
            <a:r>
              <a:rPr lang="cs-CZ" dirty="0" smtClean="0"/>
              <a:t>ve </a:t>
            </a:r>
            <a:r>
              <a:rPr lang="cs-CZ" dirty="0"/>
              <a:t>sledovaných školách</a:t>
            </a:r>
            <a:br>
              <a:rPr lang="cs-CZ" dirty="0"/>
            </a:br>
            <a:endParaRPr lang="cs-CZ" dirty="0"/>
          </a:p>
        </p:txBody>
      </p:sp>
      <p:sp>
        <p:nvSpPr>
          <p:cNvPr id="7" name="Zástupný symbol pro obsah 6"/>
          <p:cNvSpPr>
            <a:spLocks noGrp="1"/>
          </p:cNvSpPr>
          <p:nvPr>
            <p:ph idx="1"/>
          </p:nvPr>
        </p:nvSpPr>
        <p:spPr>
          <a:xfrm>
            <a:off x="982663" y="2024844"/>
            <a:ext cx="10837862" cy="3672408"/>
          </a:xfrm>
        </p:spPr>
        <p:txBody>
          <a:bodyPr>
            <a:normAutofit/>
          </a:bodyPr>
          <a:lstStyle/>
          <a:p>
            <a:pPr marL="0" indent="0" algn="just">
              <a:spcBef>
                <a:spcPts val="2400"/>
              </a:spcBef>
              <a:buNone/>
            </a:pPr>
            <a:r>
              <a:rPr lang="cs-CZ" sz="2800" dirty="0"/>
              <a:t>Prostor pro rozšíření příležitostí k rozvoji čtenářských dovedností je </a:t>
            </a:r>
            <a:r>
              <a:rPr lang="cs-CZ" sz="2800" dirty="0" smtClean="0"/>
              <a:t>značný.</a:t>
            </a:r>
            <a:endParaRPr lang="cs-CZ" sz="2800" dirty="0"/>
          </a:p>
          <a:p>
            <a:pPr marL="0" indent="0" algn="just">
              <a:spcBef>
                <a:spcPts val="2400"/>
              </a:spcBef>
              <a:buNone/>
            </a:pPr>
            <a:r>
              <a:rPr lang="cs-CZ" sz="2800" dirty="0"/>
              <a:t>Neučebnicové texty mimo výuku českého jazyka a literatury čtou žáci méně často než 2x měsíčně (</a:t>
            </a:r>
            <a:r>
              <a:rPr lang="cs-CZ" sz="2800" dirty="0" smtClean="0"/>
              <a:t>38 %).</a:t>
            </a:r>
            <a:endParaRPr lang="cs-CZ" sz="2800" dirty="0"/>
          </a:p>
          <a:p>
            <a:pPr marL="0" indent="0" algn="just">
              <a:spcBef>
                <a:spcPts val="2400"/>
              </a:spcBef>
              <a:buNone/>
            </a:pPr>
            <a:r>
              <a:rPr lang="cs-CZ" sz="2800" dirty="0"/>
              <a:t>Neučebnicové texty mimo výuku českého jazyka vůbec nečtou  </a:t>
            </a:r>
            <a:r>
              <a:rPr lang="cs-CZ" sz="2800" dirty="0" smtClean="0"/>
              <a:t/>
            </a:r>
            <a:br>
              <a:rPr lang="cs-CZ" sz="2800" dirty="0" smtClean="0"/>
            </a:br>
            <a:r>
              <a:rPr lang="cs-CZ" sz="2800" dirty="0" smtClean="0"/>
              <a:t>v </a:t>
            </a:r>
            <a:r>
              <a:rPr lang="cs-CZ" sz="2800" dirty="0"/>
              <a:t>necelých </a:t>
            </a:r>
            <a:r>
              <a:rPr lang="cs-CZ" sz="2800" dirty="0" smtClean="0"/>
              <a:t>7 % </a:t>
            </a:r>
            <a:r>
              <a:rPr lang="cs-CZ" sz="2800" dirty="0"/>
              <a:t>škol</a:t>
            </a:r>
            <a:r>
              <a:rPr lang="cs-CZ" sz="2800" dirty="0" smtClean="0"/>
              <a:t>.</a:t>
            </a:r>
            <a:endParaRPr lang="cs-CZ" sz="2800" dirty="0"/>
          </a:p>
        </p:txBody>
      </p:sp>
      <p:sp>
        <p:nvSpPr>
          <p:cNvPr id="4" name="Zástupný symbol pro text 3"/>
          <p:cNvSpPr>
            <a:spLocks noGrp="1"/>
          </p:cNvSpPr>
          <p:nvPr>
            <p:ph type="body" sz="quarter" idx="4294967295"/>
          </p:nvPr>
        </p:nvSpPr>
        <p:spPr>
          <a:xfrm>
            <a:off x="5495925" y="342900"/>
            <a:ext cx="6696075" cy="288925"/>
          </a:xfrm>
        </p:spPr>
        <p:txBody>
          <a:bodyPr/>
          <a:lstStyle/>
          <a:p>
            <a:endParaRPr lang="cs-CZ" dirty="0"/>
          </a:p>
          <a:p>
            <a:endParaRPr lang="cs-CZ" dirty="0"/>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22</a:t>
            </a:fld>
            <a:endParaRPr lang="cs-CZ" dirty="0"/>
          </a:p>
        </p:txBody>
      </p:sp>
    </p:spTree>
    <p:extLst>
      <p:ext uri="{BB962C8B-B14F-4D97-AF65-F5344CB8AC3E}">
        <p14:creationId xmlns:p14="http://schemas.microsoft.com/office/powerpoint/2010/main" val="22651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82662" y="409616"/>
            <a:ext cx="10833097" cy="1329595"/>
          </a:xfrm>
        </p:spPr>
        <p:txBody>
          <a:bodyPr/>
          <a:lstStyle/>
          <a:p>
            <a:r>
              <a:rPr lang="cs-CZ" dirty="0"/>
              <a:t>Hospitace – učitelovo zadání míří </a:t>
            </a:r>
            <a:r>
              <a:rPr lang="cs-CZ" dirty="0" smtClean="0"/>
              <a:t/>
            </a:r>
            <a:br>
              <a:rPr lang="cs-CZ" dirty="0" smtClean="0"/>
            </a:br>
            <a:r>
              <a:rPr lang="cs-CZ" dirty="0" smtClean="0"/>
              <a:t>ke </a:t>
            </a:r>
            <a:r>
              <a:rPr lang="cs-CZ" dirty="0"/>
              <a:t>čtenářským cílům (výběr</a:t>
            </a:r>
            <a:r>
              <a:rPr lang="cs-CZ" dirty="0" smtClean="0"/>
              <a:t>)</a:t>
            </a:r>
            <a:endParaRPr lang="cs-CZ" dirty="0"/>
          </a:p>
        </p:txBody>
      </p:sp>
      <p:sp>
        <p:nvSpPr>
          <p:cNvPr id="6" name="Zástupný symbol pro obsah 5"/>
          <p:cNvSpPr>
            <a:spLocks noGrp="1"/>
          </p:cNvSpPr>
          <p:nvPr>
            <p:ph idx="1"/>
          </p:nvPr>
        </p:nvSpPr>
        <p:spPr>
          <a:xfrm>
            <a:off x="982663" y="2204864"/>
            <a:ext cx="10837862" cy="3492388"/>
          </a:xfrm>
        </p:spPr>
        <p:txBody>
          <a:bodyPr>
            <a:normAutofit/>
          </a:bodyPr>
          <a:lstStyle/>
          <a:p>
            <a:pPr marL="0" indent="0">
              <a:buNone/>
            </a:pPr>
            <a:r>
              <a:rPr lang="cs-CZ" sz="2400" dirty="0">
                <a:solidFill>
                  <a:schemeClr val="accent2"/>
                </a:solidFill>
              </a:rPr>
              <a:t>Ze vzorku 773 hospitací vyplývá:</a:t>
            </a:r>
          </a:p>
          <a:p>
            <a:r>
              <a:rPr lang="cs-CZ" sz="2400" dirty="0"/>
              <a:t>Žáci vyhledávají v textu informace, které jsou tam přímo uvedené </a:t>
            </a:r>
            <a:r>
              <a:rPr lang="cs-CZ" sz="2400" dirty="0" smtClean="0"/>
              <a:t>– 72,8 %.</a:t>
            </a:r>
            <a:endParaRPr lang="cs-CZ" sz="2400" dirty="0"/>
          </a:p>
          <a:p>
            <a:r>
              <a:rPr lang="cs-CZ" sz="2400" dirty="0"/>
              <a:t>Žáci pátrají po tom, co jim text sděluje – </a:t>
            </a:r>
            <a:r>
              <a:rPr lang="cs-CZ" sz="2400" dirty="0" smtClean="0"/>
              <a:t>61,7 %.</a:t>
            </a:r>
            <a:endParaRPr lang="cs-CZ" sz="2400" dirty="0"/>
          </a:p>
          <a:p>
            <a:r>
              <a:rPr lang="cs-CZ" sz="2400" dirty="0"/>
              <a:t>Žáci formulují ústně svou odezvu na text – </a:t>
            </a:r>
            <a:r>
              <a:rPr lang="cs-CZ" sz="2400" dirty="0" smtClean="0"/>
              <a:t>38,7 %.</a:t>
            </a:r>
            <a:endParaRPr lang="cs-CZ" sz="2400" dirty="0"/>
          </a:p>
          <a:p>
            <a:r>
              <a:rPr lang="cs-CZ" sz="2400" dirty="0"/>
              <a:t>Žáci shrnují naučný text vlastními slovy – </a:t>
            </a:r>
            <a:r>
              <a:rPr lang="cs-CZ" sz="2400" dirty="0" smtClean="0"/>
              <a:t>31,1 %.</a:t>
            </a:r>
            <a:endParaRPr lang="cs-CZ" sz="2400" dirty="0"/>
          </a:p>
          <a:p>
            <a:r>
              <a:rPr lang="cs-CZ" sz="2400" dirty="0"/>
              <a:t>Žáci pracují na čtenářských úkolech ve skupinách – </a:t>
            </a:r>
            <a:r>
              <a:rPr lang="cs-CZ" sz="2400" dirty="0" smtClean="0"/>
              <a:t>30,6 %.</a:t>
            </a:r>
            <a:endParaRPr lang="cs-CZ" sz="2400" dirty="0"/>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23</a:t>
            </a:fld>
            <a:endParaRPr lang="cs-CZ" dirty="0"/>
          </a:p>
        </p:txBody>
      </p:sp>
    </p:spTree>
    <p:extLst>
      <p:ext uri="{BB962C8B-B14F-4D97-AF65-F5344CB8AC3E}">
        <p14:creationId xmlns:p14="http://schemas.microsoft.com/office/powerpoint/2010/main" val="383885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982662" y="409616"/>
            <a:ext cx="10833097" cy="1329595"/>
          </a:xfrm>
        </p:spPr>
        <p:txBody>
          <a:bodyPr/>
          <a:lstStyle/>
          <a:p>
            <a:r>
              <a:rPr lang="cs-CZ" dirty="0"/>
              <a:t>Základní podmínka úspěchu - odborná připravenost a osobní angažovanost učitele </a:t>
            </a:r>
          </a:p>
        </p:txBody>
      </p:sp>
      <p:sp>
        <p:nvSpPr>
          <p:cNvPr id="7" name="Zástupný symbol pro obsah 6"/>
          <p:cNvSpPr>
            <a:spLocks noGrp="1"/>
          </p:cNvSpPr>
          <p:nvPr>
            <p:ph idx="1"/>
          </p:nvPr>
        </p:nvSpPr>
        <p:spPr>
          <a:xfrm>
            <a:off x="982663" y="2096852"/>
            <a:ext cx="10837862" cy="3600400"/>
          </a:xfrm>
        </p:spPr>
        <p:txBody>
          <a:bodyPr>
            <a:normAutofit/>
          </a:bodyPr>
          <a:lstStyle/>
          <a:p>
            <a:pPr marL="0" indent="0">
              <a:buNone/>
            </a:pPr>
            <a:r>
              <a:rPr lang="cs-CZ" sz="2400" dirty="0">
                <a:solidFill>
                  <a:schemeClr val="accent2"/>
                </a:solidFill>
              </a:rPr>
              <a:t>Podmínkou je:</a:t>
            </a:r>
          </a:p>
          <a:p>
            <a:r>
              <a:rPr lang="cs-CZ" sz="2400" dirty="0"/>
              <a:t>vhodná organizace </a:t>
            </a:r>
            <a:r>
              <a:rPr lang="cs-CZ" sz="2400" dirty="0" smtClean="0"/>
              <a:t>výuky,</a:t>
            </a:r>
            <a:endParaRPr lang="cs-CZ" sz="2400" dirty="0"/>
          </a:p>
          <a:p>
            <a:pPr>
              <a:lnSpc>
                <a:spcPct val="150000"/>
              </a:lnSpc>
              <a:spcBef>
                <a:spcPts val="0"/>
              </a:spcBef>
            </a:pPr>
            <a:r>
              <a:rPr lang="cs-CZ" sz="2400" dirty="0"/>
              <a:t>poskytnutí dostatku času na vybavení si </a:t>
            </a:r>
            <a:r>
              <a:rPr lang="cs-CZ" sz="2400" dirty="0" smtClean="0"/>
              <a:t>známého,</a:t>
            </a:r>
            <a:endParaRPr lang="cs-CZ" sz="2400" dirty="0"/>
          </a:p>
          <a:p>
            <a:pPr>
              <a:lnSpc>
                <a:spcPct val="150000"/>
              </a:lnSpc>
              <a:spcBef>
                <a:spcPts val="0"/>
              </a:spcBef>
            </a:pPr>
            <a:r>
              <a:rPr lang="cs-CZ" sz="2400" dirty="0"/>
              <a:t>promýšlení úkolů, které žáci plní v průběhu </a:t>
            </a:r>
            <a:r>
              <a:rPr lang="cs-CZ" sz="2400" dirty="0" smtClean="0"/>
              <a:t>četby,</a:t>
            </a:r>
            <a:endParaRPr lang="cs-CZ" sz="2400" dirty="0"/>
          </a:p>
          <a:p>
            <a:pPr>
              <a:lnSpc>
                <a:spcPct val="150000"/>
              </a:lnSpc>
              <a:spcBef>
                <a:spcPts val="0"/>
              </a:spcBef>
            </a:pPr>
            <a:r>
              <a:rPr lang="cs-CZ" sz="2400" dirty="0"/>
              <a:t>využívání strategií rozvíjejících </a:t>
            </a:r>
            <a:r>
              <a:rPr lang="cs-CZ" sz="2400" dirty="0" smtClean="0"/>
              <a:t>ČG,</a:t>
            </a:r>
            <a:endParaRPr lang="cs-CZ" sz="2400" dirty="0"/>
          </a:p>
          <a:p>
            <a:pPr>
              <a:lnSpc>
                <a:spcPct val="150000"/>
              </a:lnSpc>
              <a:spcBef>
                <a:spcPts val="0"/>
              </a:spcBef>
            </a:pPr>
            <a:r>
              <a:rPr lang="cs-CZ" sz="2400" dirty="0"/>
              <a:t>zařazení různých forem a metod práce s přečteným </a:t>
            </a:r>
            <a:r>
              <a:rPr lang="cs-CZ" sz="2400" dirty="0" smtClean="0"/>
              <a:t>textem.</a:t>
            </a:r>
            <a:endParaRPr lang="cs-CZ" sz="2400" dirty="0"/>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24</a:t>
            </a:fld>
            <a:endParaRPr lang="cs-CZ" dirty="0"/>
          </a:p>
        </p:txBody>
      </p:sp>
    </p:spTree>
    <p:extLst>
      <p:ext uri="{BB962C8B-B14F-4D97-AF65-F5344CB8AC3E}">
        <p14:creationId xmlns:p14="http://schemas.microsoft.com/office/powerpoint/2010/main" val="176133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Prostředí pro </a:t>
            </a:r>
            <a:r>
              <a:rPr lang="cs-CZ" dirty="0" smtClean="0"/>
              <a:t>čtení</a:t>
            </a:r>
            <a:endParaRPr lang="cs-CZ" dirty="0"/>
          </a:p>
        </p:txBody>
      </p:sp>
      <p:sp>
        <p:nvSpPr>
          <p:cNvPr id="5" name="Zástupný symbol pro číslo snímku 4"/>
          <p:cNvSpPr>
            <a:spLocks noGrp="1"/>
          </p:cNvSpPr>
          <p:nvPr>
            <p:ph type="sldNum" sz="quarter" idx="12"/>
          </p:nvPr>
        </p:nvSpPr>
        <p:spPr>
          <a:xfrm>
            <a:off x="11756317" y="7205345"/>
            <a:ext cx="671511" cy="156773"/>
          </a:xfrm>
        </p:spPr>
        <p:txBody>
          <a:bodyPr/>
          <a:lstStyle/>
          <a:p>
            <a:fld id="{9D4DBFF6-8411-4843-AFF4-7414D03F35EB}" type="slidenum">
              <a:rPr lang="cs-CZ" sz="1000" smtClean="0"/>
              <a:pPr/>
              <a:t>25</a:t>
            </a:fld>
            <a:endParaRPr lang="cs-CZ" sz="1000" dirty="0"/>
          </a:p>
        </p:txBody>
      </p:sp>
      <p:sp>
        <p:nvSpPr>
          <p:cNvPr id="8" name="Obdélník 7"/>
          <p:cNvSpPr/>
          <p:nvPr/>
        </p:nvSpPr>
        <p:spPr>
          <a:xfrm>
            <a:off x="1595500" y="2384884"/>
            <a:ext cx="4500500"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smtClean="0"/>
              <a:t>dostupnost zdrojů</a:t>
            </a:r>
          </a:p>
        </p:txBody>
      </p:sp>
      <p:sp>
        <p:nvSpPr>
          <p:cNvPr id="9" name="Obdélník 8"/>
          <p:cNvSpPr/>
          <p:nvPr/>
        </p:nvSpPr>
        <p:spPr>
          <a:xfrm>
            <a:off x="1595500" y="3205812"/>
            <a:ext cx="4500500"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smtClean="0"/>
              <a:t>pravidelnost</a:t>
            </a:r>
          </a:p>
        </p:txBody>
      </p:sp>
      <p:sp>
        <p:nvSpPr>
          <p:cNvPr id="10" name="Obdélník 9"/>
          <p:cNvSpPr/>
          <p:nvPr/>
        </p:nvSpPr>
        <p:spPr>
          <a:xfrm>
            <a:off x="1595500" y="4026740"/>
            <a:ext cx="4500500" cy="6480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2000" dirty="0" smtClean="0"/>
              <a:t>čas</a:t>
            </a:r>
          </a:p>
        </p:txBody>
      </p:sp>
      <p:sp>
        <p:nvSpPr>
          <p:cNvPr id="11" name="Obdélník 10"/>
          <p:cNvSpPr/>
          <p:nvPr/>
        </p:nvSpPr>
        <p:spPr>
          <a:xfrm>
            <a:off x="6744072" y="2384884"/>
            <a:ext cx="4500500" cy="64807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2000" dirty="0"/>
              <a:t>výběr vhodného textu, text si volí žák (dílna čtení)</a:t>
            </a:r>
          </a:p>
        </p:txBody>
      </p:sp>
      <p:sp>
        <p:nvSpPr>
          <p:cNvPr id="12" name="Obdélník 11"/>
          <p:cNvSpPr/>
          <p:nvPr/>
        </p:nvSpPr>
        <p:spPr>
          <a:xfrm>
            <a:off x="6744072" y="3205812"/>
            <a:ext cx="4500500" cy="64807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2000" dirty="0" smtClean="0"/>
              <a:t>četba celých textů</a:t>
            </a:r>
          </a:p>
        </p:txBody>
      </p:sp>
      <p:sp>
        <p:nvSpPr>
          <p:cNvPr id="13" name="Obdélník 12"/>
          <p:cNvSpPr/>
          <p:nvPr/>
        </p:nvSpPr>
        <p:spPr>
          <a:xfrm>
            <a:off x="6744072" y="4026740"/>
            <a:ext cx="4500500" cy="64807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2000" dirty="0" smtClean="0"/>
              <a:t>reakce na přečtené</a:t>
            </a:r>
          </a:p>
        </p:txBody>
      </p:sp>
    </p:spTree>
    <p:extLst>
      <p:ext uri="{BB962C8B-B14F-4D97-AF65-F5344CB8AC3E}">
        <p14:creationId xmlns:p14="http://schemas.microsoft.com/office/powerpoint/2010/main" val="24511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Inspirace pro čtenářskou gramotnost</a:t>
            </a:r>
          </a:p>
        </p:txBody>
      </p:sp>
      <p:sp>
        <p:nvSpPr>
          <p:cNvPr id="7" name="Zástupný symbol pro obsah 6"/>
          <p:cNvSpPr>
            <a:spLocks noGrp="1"/>
          </p:cNvSpPr>
          <p:nvPr>
            <p:ph idx="1"/>
          </p:nvPr>
        </p:nvSpPr>
        <p:spPr>
          <a:xfrm>
            <a:off x="982663" y="1772816"/>
            <a:ext cx="10837862" cy="3924436"/>
          </a:xfrm>
        </p:spPr>
        <p:txBody>
          <a:bodyPr>
            <a:noAutofit/>
          </a:bodyPr>
          <a:lstStyle/>
          <a:p>
            <a:pPr marL="905850" lvl="1" indent="-342900" algn="just">
              <a:buBlip>
                <a:blip r:embed="rId2"/>
              </a:buBlip>
            </a:pPr>
            <a:r>
              <a:rPr lang="cs-CZ" sz="2000" dirty="0"/>
              <a:t>autoři pro teenagery – most k dospělému čtenáři, science-fiction, humor, fantasy,</a:t>
            </a:r>
          </a:p>
          <a:p>
            <a:pPr marL="905850" lvl="1" indent="-342900" algn="just">
              <a:buBlip>
                <a:blip r:embed="rId2"/>
              </a:buBlip>
            </a:pPr>
            <a:r>
              <a:rPr lang="cs-CZ" sz="2000" dirty="0"/>
              <a:t>chlapci – literatura faktu, krátké povídky, ilustrované životopisy, komiksy, </a:t>
            </a:r>
            <a:r>
              <a:rPr lang="cs-CZ" sz="2000" dirty="0" smtClean="0"/>
              <a:t>manga,</a:t>
            </a:r>
            <a:endParaRPr lang="cs-CZ" sz="2000" dirty="0"/>
          </a:p>
          <a:p>
            <a:pPr marL="905850" lvl="1" indent="-342900" algn="just">
              <a:buBlip>
                <a:blip r:embed="rId2"/>
              </a:buBlip>
            </a:pPr>
            <a:r>
              <a:rPr lang="cs-CZ" sz="2000" dirty="0"/>
              <a:t>moderní poezie a její dramatizace; komiksové </a:t>
            </a:r>
            <a:r>
              <a:rPr lang="cs-CZ" sz="2000" dirty="0" smtClean="0"/>
              <a:t>bubliny,</a:t>
            </a:r>
            <a:endParaRPr lang="cs-CZ" sz="2000" dirty="0"/>
          </a:p>
          <a:p>
            <a:pPr marL="905850" lvl="1" indent="-342900" algn="just">
              <a:buBlip>
                <a:blip r:embed="rId2"/>
              </a:buBlip>
            </a:pPr>
            <a:r>
              <a:rPr lang="cs-CZ" sz="2000" dirty="0"/>
              <a:t>kontroverzní témata, podklad pro diskuzi,</a:t>
            </a:r>
          </a:p>
          <a:p>
            <a:pPr marL="905850" lvl="1" indent="-342900" algn="just">
              <a:buBlip>
                <a:blip r:embed="rId2"/>
              </a:buBlip>
            </a:pPr>
            <a:r>
              <a:rPr lang="cs-CZ" sz="2000" dirty="0"/>
              <a:t>práce s texty v nejazykových </a:t>
            </a:r>
            <a:r>
              <a:rPr lang="cs-CZ" sz="2000" dirty="0" smtClean="0"/>
              <a:t>předmětech,</a:t>
            </a:r>
            <a:endParaRPr lang="cs-CZ" sz="2000" dirty="0"/>
          </a:p>
          <a:p>
            <a:pPr marL="905850" lvl="1" indent="-342900" algn="just">
              <a:buBlip>
                <a:blip r:embed="rId2"/>
              </a:buBlip>
            </a:pPr>
            <a:r>
              <a:rPr lang="cs-CZ" sz="2000" dirty="0"/>
              <a:t>publikace ČŠI Úlohy pro rozvoj čtenářské gramotnosti (na základě šetření PISA 2009)</a:t>
            </a:r>
          </a:p>
          <a:p>
            <a:pPr marL="905850" lvl="1" indent="-342900" algn="just">
              <a:buBlip>
                <a:blip r:embed="rId2"/>
              </a:buBlip>
            </a:pPr>
            <a:r>
              <a:rPr lang="cs-CZ" sz="2000" dirty="0"/>
              <a:t>Scénář 3 S forma kolegiální podpory (projekt OP VK Spirála</a:t>
            </a:r>
            <a:r>
              <a:rPr lang="cs-CZ" sz="2000" dirty="0" smtClean="0"/>
              <a:t>),</a:t>
            </a:r>
            <a:endParaRPr lang="cs-CZ" sz="2000" dirty="0"/>
          </a:p>
          <a:p>
            <a:pPr marL="905850" lvl="1" indent="-342900" algn="just">
              <a:buBlip>
                <a:blip r:embed="rId2"/>
              </a:buBlip>
            </a:pPr>
            <a:r>
              <a:rPr lang="cs-CZ" sz="2000" dirty="0"/>
              <a:t>realizace čtenářských dílen i na vyšších stupních škol - učení se číst nikdy nekončí (nová slova, např</a:t>
            </a:r>
            <a:r>
              <a:rPr lang="cs-CZ" sz="2000" dirty="0" smtClean="0"/>
              <a:t>.).</a:t>
            </a:r>
          </a:p>
          <a:p>
            <a:pPr marL="905850" lvl="1" indent="-342900" algn="just">
              <a:buBlip>
                <a:blip r:embed="rId2"/>
              </a:buBlip>
            </a:pPr>
            <a:endParaRPr lang="cs-CZ" sz="2000" dirty="0"/>
          </a:p>
          <a:p>
            <a:pPr marL="562950" lvl="1" indent="0" algn="just">
              <a:buNone/>
            </a:pPr>
            <a:r>
              <a:rPr lang="cs-CZ" sz="2000" i="1" dirty="0"/>
              <a:t>Jak na knihy se staršími dětmi a dospívajícími </a:t>
            </a:r>
            <a:r>
              <a:rPr lang="cs-CZ" sz="2000" dirty="0"/>
              <a:t> </a:t>
            </a:r>
            <a:r>
              <a:rPr lang="cs-CZ" sz="2000" dirty="0">
                <a:hlinkClick r:id="rId3"/>
              </a:rPr>
              <a:t>www.ctenarskekluby.cz</a:t>
            </a:r>
            <a:r>
              <a:rPr lang="cs-CZ" sz="2000" dirty="0"/>
              <a:t> </a:t>
            </a:r>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26</a:t>
            </a:fld>
            <a:endParaRPr lang="cs-CZ" dirty="0"/>
          </a:p>
        </p:txBody>
      </p:sp>
    </p:spTree>
    <p:extLst>
      <p:ext uri="{BB962C8B-B14F-4D97-AF65-F5344CB8AC3E}">
        <p14:creationId xmlns:p14="http://schemas.microsoft.com/office/powerpoint/2010/main" val="2118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104BA16-4741-4F74-9C28-FDC779ACA446}"/>
              </a:ext>
            </a:extLst>
          </p:cNvPr>
          <p:cNvSpPr>
            <a:spLocks noGrp="1"/>
          </p:cNvSpPr>
          <p:nvPr>
            <p:ph type="title"/>
          </p:nvPr>
        </p:nvSpPr>
        <p:spPr>
          <a:xfrm>
            <a:off x="982661" y="3501008"/>
            <a:ext cx="10195880" cy="1404155"/>
          </a:xfrm>
        </p:spPr>
        <p:txBody>
          <a:bodyPr/>
          <a:lstStyle/>
          <a:p>
            <a:r>
              <a:rPr lang="cs-CZ" dirty="0" smtClean="0"/>
              <a:t>Faktory ovlivňující vzdělávací výsledky žáků</a:t>
            </a:r>
            <a:endParaRPr lang="cs-CZ" dirty="0"/>
          </a:p>
        </p:txBody>
      </p:sp>
    </p:spTree>
    <p:extLst>
      <p:ext uri="{BB962C8B-B14F-4D97-AF65-F5344CB8AC3E}">
        <p14:creationId xmlns:p14="http://schemas.microsoft.com/office/powerpoint/2010/main" val="27614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3681" y="470769"/>
            <a:ext cx="10833097" cy="1218795"/>
          </a:xfrm>
        </p:spPr>
        <p:txBody>
          <a:bodyPr/>
          <a:lstStyle/>
          <a:p>
            <a:r>
              <a:rPr lang="cs-CZ" sz="4400" dirty="0" smtClean="0"/>
              <a:t>Český vzdělávací systém zatím neumožňuje využít potenciál každého žáka</a:t>
            </a:r>
            <a:endParaRPr lang="cs-CZ" sz="4400" dirty="0"/>
          </a:p>
        </p:txBody>
      </p:sp>
      <p:sp>
        <p:nvSpPr>
          <p:cNvPr id="3" name="Zástupný symbol pro obsah 2"/>
          <p:cNvSpPr>
            <a:spLocks noGrp="1"/>
          </p:cNvSpPr>
          <p:nvPr>
            <p:ph idx="1"/>
          </p:nvPr>
        </p:nvSpPr>
        <p:spPr>
          <a:xfrm>
            <a:off x="1027186" y="1861331"/>
            <a:ext cx="10837862" cy="899692"/>
          </a:xfrm>
        </p:spPr>
        <p:txBody>
          <a:bodyPr>
            <a:noAutofit/>
          </a:bodyPr>
          <a:lstStyle/>
          <a:p>
            <a:pPr marL="0" indent="0">
              <a:buNone/>
            </a:pPr>
            <a:r>
              <a:rPr lang="cs-CZ" sz="2800" dirty="0" smtClean="0"/>
              <a:t>Školám se nedaří vyrovnávat znevýhodnění způsobená domácím zázemím žáků</a:t>
            </a:r>
          </a:p>
          <a:p>
            <a:pPr marL="0" indent="0">
              <a:buNone/>
            </a:pPr>
            <a:endParaRPr lang="cs-CZ" dirty="0"/>
          </a:p>
        </p:txBody>
      </p:sp>
      <p:graphicFrame>
        <p:nvGraphicFramePr>
          <p:cNvPr id="6" name="Diagram 5"/>
          <p:cNvGraphicFramePr/>
          <p:nvPr>
            <p:extLst>
              <p:ext uri="{D42A27DB-BD31-4B8C-83A1-F6EECF244321}">
                <p14:modId xmlns:p14="http://schemas.microsoft.com/office/powerpoint/2010/main" val="1975338846"/>
              </p:ext>
            </p:extLst>
          </p:nvPr>
        </p:nvGraphicFramePr>
        <p:xfrm>
          <a:off x="1027186" y="2761023"/>
          <a:ext cx="10530465" cy="256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ulka 4">
            <a:extLst>
              <a:ext uri="{FF2B5EF4-FFF2-40B4-BE49-F238E27FC236}">
                <a16:creationId xmlns="" xmlns:a16="http://schemas.microsoft.com/office/drawing/2014/main" id="{08BB4F85-B33E-4767-8B36-A134B9984954}"/>
              </a:ext>
            </a:extLst>
          </p:cNvPr>
          <p:cNvGraphicFramePr>
            <a:graphicFrameLocks noGrp="1"/>
          </p:cNvGraphicFramePr>
          <p:nvPr>
            <p:extLst/>
          </p:nvPr>
        </p:nvGraphicFramePr>
        <p:xfrm>
          <a:off x="982673" y="3140"/>
          <a:ext cx="10530454" cy="376238"/>
        </p:xfrm>
        <a:graphic>
          <a:graphicData uri="http://schemas.openxmlformats.org/drawingml/2006/table">
            <a:tbl>
              <a:tblPr firstRow="1" bandRow="1">
                <a:tableStyleId>{5C22544A-7EE6-4342-B048-85BDC9FD1C3A}</a:tableStyleId>
              </a:tblPr>
              <a:tblGrid>
                <a:gridCol w="3186991">
                  <a:extLst>
                    <a:ext uri="{9D8B030D-6E8A-4147-A177-3AD203B41FA5}">
                      <a16:colId xmlns="" xmlns:a16="http://schemas.microsoft.com/office/drawing/2014/main" val="2954411506"/>
                    </a:ext>
                  </a:extLst>
                </a:gridCol>
                <a:gridCol w="3328416">
                  <a:extLst>
                    <a:ext uri="{9D8B030D-6E8A-4147-A177-3AD203B41FA5}">
                      <a16:colId xmlns="" xmlns:a16="http://schemas.microsoft.com/office/drawing/2014/main" val="3436885976"/>
                    </a:ext>
                  </a:extLst>
                </a:gridCol>
                <a:gridCol w="4015047">
                  <a:extLst>
                    <a:ext uri="{9D8B030D-6E8A-4147-A177-3AD203B41FA5}">
                      <a16:colId xmlns="" xmlns:a16="http://schemas.microsoft.com/office/drawing/2014/main" val="3037450154"/>
                    </a:ext>
                  </a:extLst>
                </a:gridCol>
              </a:tblGrid>
              <a:tr h="376238">
                <a:tc>
                  <a:txBody>
                    <a:bodyPr/>
                    <a:lstStyle/>
                    <a:p>
                      <a:pPr algn="ctr"/>
                      <a:r>
                        <a:rPr lang="cs-CZ" sz="1600" b="0" dirty="0" smtClean="0">
                          <a:solidFill>
                            <a:schemeClr val="tx1"/>
                          </a:solidFill>
                        </a:rPr>
                        <a:t>Nepřipravení učitelé</a:t>
                      </a:r>
                      <a:endParaRPr lang="cs-CZ" sz="1600" b="0" dirty="0">
                        <a:solidFill>
                          <a:schemeClr val="tx1"/>
                        </a:solidFill>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600" b="0" dirty="0" smtClean="0">
                          <a:solidFill>
                            <a:schemeClr val="tx1"/>
                          </a:solidFill>
                          <a:latin typeface="+mn-lt"/>
                        </a:rPr>
                        <a:t> Nedostatek specialistů</a:t>
                      </a:r>
                      <a:endParaRPr lang="cs-CZ"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600" b="0" dirty="0" smtClean="0">
                          <a:solidFill>
                            <a:schemeClr val="tx1"/>
                          </a:solidFill>
                          <a:latin typeface="+mn-lt"/>
                        </a:rPr>
                        <a:t>Systém školy dostatečně nepodporuje</a:t>
                      </a:r>
                      <a:endParaRPr lang="cs-CZ" sz="1600" b="0" dirty="0">
                        <a:solidFill>
                          <a:schemeClr val="tx1"/>
                        </a:solidFill>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6802637"/>
                  </a:ext>
                </a:extLst>
              </a:tr>
            </a:tbl>
          </a:graphicData>
        </a:graphic>
      </p:graphicFrame>
      <p:sp>
        <p:nvSpPr>
          <p:cNvPr id="4" name="TextovéPole 3"/>
          <p:cNvSpPr txBox="1"/>
          <p:nvPr/>
        </p:nvSpPr>
        <p:spPr>
          <a:xfrm>
            <a:off x="973680" y="1780956"/>
            <a:ext cx="10891367" cy="4060312"/>
          </a:xfrm>
          <a:prstGeom prst="rect">
            <a:avLst/>
          </a:prstGeom>
          <a:solidFill>
            <a:schemeClr val="bg1"/>
          </a:solidFill>
        </p:spPr>
        <p:txBody>
          <a:bodyPr wrap="square" lIns="144000" tIns="0" rIns="0" bIns="0" numCol="2" rtlCol="0" anchor="ctr">
            <a:noAutofit/>
          </a:bodyPr>
          <a:lstStyle/>
          <a:p>
            <a:pPr>
              <a:spcAft>
                <a:spcPts val="1200"/>
              </a:spcAft>
            </a:pPr>
            <a:endParaRPr lang="cs-CZ" sz="1600" b="1" dirty="0" smtClean="0">
              <a:solidFill>
                <a:srgbClr val="C00000"/>
              </a:solidFill>
            </a:endParaRPr>
          </a:p>
          <a:p>
            <a:pPr>
              <a:spcAft>
                <a:spcPts val="1200"/>
              </a:spcAft>
            </a:pPr>
            <a:r>
              <a:rPr lang="cs-CZ" sz="1600" b="1" dirty="0" smtClean="0">
                <a:solidFill>
                  <a:srgbClr val="C00000"/>
                </a:solidFill>
              </a:rPr>
              <a:t>Učitelům </a:t>
            </a:r>
            <a:r>
              <a:rPr lang="cs-CZ" sz="1600" b="1" dirty="0">
                <a:solidFill>
                  <a:srgbClr val="C00000"/>
                </a:solidFill>
              </a:rPr>
              <a:t>chybí zejména dovednosti spojené s heterogenitou třídních kolektivů</a:t>
            </a:r>
          </a:p>
          <a:p>
            <a:pPr marL="461963" indent="-285750">
              <a:spcAft>
                <a:spcPts val="600"/>
              </a:spcAft>
              <a:buBlip>
                <a:blip r:embed="rId8"/>
              </a:buBlip>
            </a:pPr>
            <a:r>
              <a:rPr lang="cs-CZ" sz="1600" dirty="0" smtClean="0"/>
              <a:t>Chování </a:t>
            </a:r>
            <a:r>
              <a:rPr lang="cs-CZ" sz="1600" dirty="0"/>
              <a:t>žáků a vedení třídy</a:t>
            </a:r>
          </a:p>
          <a:p>
            <a:pPr marL="461963" indent="-285750">
              <a:spcAft>
                <a:spcPts val="600"/>
              </a:spcAft>
              <a:buBlip>
                <a:blip r:embed="rId8"/>
              </a:buBlip>
            </a:pPr>
            <a:r>
              <a:rPr lang="cs-CZ" sz="1600" dirty="0" smtClean="0"/>
              <a:t>Pedagogická </a:t>
            </a:r>
            <a:r>
              <a:rPr lang="cs-CZ" sz="1600" dirty="0"/>
              <a:t>diagnostika</a:t>
            </a:r>
          </a:p>
          <a:p>
            <a:pPr marL="461963" indent="-285750">
              <a:spcAft>
                <a:spcPts val="600"/>
              </a:spcAft>
              <a:buBlip>
                <a:blip r:embed="rId8"/>
              </a:buBlip>
            </a:pPr>
            <a:r>
              <a:rPr lang="cs-CZ" sz="1600" dirty="0"/>
              <a:t>V</a:t>
            </a:r>
            <a:r>
              <a:rPr lang="cs-CZ" sz="1600" dirty="0" smtClean="0"/>
              <a:t>zdělávání </a:t>
            </a:r>
            <a:r>
              <a:rPr lang="cs-CZ" sz="1600" dirty="0"/>
              <a:t>žáků s SVP</a:t>
            </a:r>
          </a:p>
          <a:p>
            <a:pPr marL="461963" indent="-285750">
              <a:spcAft>
                <a:spcPts val="600"/>
              </a:spcAft>
              <a:buBlip>
                <a:blip r:embed="rId8"/>
              </a:buBlip>
            </a:pPr>
            <a:r>
              <a:rPr lang="cs-CZ" sz="1600" dirty="0"/>
              <a:t>Z</a:t>
            </a:r>
            <a:r>
              <a:rPr lang="cs-CZ" sz="1600" dirty="0" smtClean="0"/>
              <a:t>nalost </a:t>
            </a:r>
            <a:r>
              <a:rPr lang="cs-CZ" sz="1600" dirty="0"/>
              <a:t>a uplatňování principů formativního hodnocení</a:t>
            </a:r>
          </a:p>
          <a:p>
            <a:pPr marL="461963" indent="-285750">
              <a:spcAft>
                <a:spcPts val="600"/>
              </a:spcAft>
              <a:buBlip>
                <a:blip r:embed="rId8"/>
              </a:buBlip>
            </a:pPr>
            <a:r>
              <a:rPr lang="cs-CZ" sz="1600" dirty="0"/>
              <a:t>D</a:t>
            </a:r>
            <a:r>
              <a:rPr lang="cs-CZ" sz="1600" dirty="0" smtClean="0"/>
              <a:t>iferenciace </a:t>
            </a:r>
            <a:r>
              <a:rPr lang="cs-CZ" sz="1600" dirty="0"/>
              <a:t>učebních úloh</a:t>
            </a:r>
          </a:p>
          <a:p>
            <a:pPr marL="461963" indent="-285750">
              <a:spcAft>
                <a:spcPts val="1200"/>
              </a:spcAft>
              <a:buBlip>
                <a:blip r:embed="rId8"/>
              </a:buBlip>
            </a:pPr>
            <a:r>
              <a:rPr lang="cs-CZ" sz="1600" dirty="0"/>
              <a:t>V</a:t>
            </a:r>
            <a:r>
              <a:rPr lang="cs-CZ" sz="1600" dirty="0" smtClean="0"/>
              <a:t>zdělávání </a:t>
            </a:r>
            <a:r>
              <a:rPr lang="cs-CZ" sz="1600" dirty="0"/>
              <a:t>žáků v multikulturním a vícejazyčném </a:t>
            </a:r>
            <a:r>
              <a:rPr lang="cs-CZ" sz="1600" dirty="0" smtClean="0"/>
              <a:t>prostředí</a:t>
            </a:r>
          </a:p>
          <a:p>
            <a:pPr marL="88900">
              <a:spcAft>
                <a:spcPts val="1200"/>
              </a:spcAft>
            </a:pPr>
            <a:r>
              <a:rPr lang="cs-CZ" sz="1600" b="1" dirty="0">
                <a:solidFill>
                  <a:srgbClr val="C00000"/>
                </a:solidFill>
              </a:rPr>
              <a:t>Využití digitálních technologií v propojení s didaktikou konkrétních vzdělávacích </a:t>
            </a:r>
            <a:r>
              <a:rPr lang="cs-CZ" sz="1600" b="1" dirty="0" smtClean="0">
                <a:solidFill>
                  <a:srgbClr val="C00000"/>
                </a:solidFill>
              </a:rPr>
              <a:t>oborů</a:t>
            </a:r>
          </a:p>
          <a:p>
            <a:pPr marL="88900">
              <a:spcAft>
                <a:spcPts val="1200"/>
              </a:spcAft>
            </a:pPr>
            <a:endParaRPr lang="cs-CZ" sz="1600" b="1" dirty="0" smtClean="0"/>
          </a:p>
          <a:p>
            <a:pPr>
              <a:spcAft>
                <a:spcPts val="600"/>
              </a:spcAft>
            </a:pPr>
            <a:endParaRPr lang="cs-CZ" sz="1600" b="1" dirty="0" smtClean="0">
              <a:solidFill>
                <a:srgbClr val="C00000"/>
              </a:solidFill>
            </a:endParaRPr>
          </a:p>
          <a:p>
            <a:pPr>
              <a:spcAft>
                <a:spcPts val="600"/>
              </a:spcAft>
            </a:pPr>
            <a:r>
              <a:rPr lang="cs-CZ" sz="1600" b="1" dirty="0" smtClean="0">
                <a:solidFill>
                  <a:srgbClr val="C00000"/>
                </a:solidFill>
              </a:rPr>
              <a:t>Rozšířené </a:t>
            </a:r>
            <a:r>
              <a:rPr lang="cs-CZ" sz="1600" b="1" dirty="0">
                <a:solidFill>
                  <a:srgbClr val="C00000"/>
                </a:solidFill>
              </a:rPr>
              <a:t>kompetence vyžaduje i účelné využívání aktivizačních metod</a:t>
            </a:r>
          </a:p>
          <a:p>
            <a:pPr marL="285750" lvl="0" indent="-285750">
              <a:spcAft>
                <a:spcPts val="600"/>
              </a:spcAft>
              <a:buBlip>
                <a:blip r:embed="rId8"/>
              </a:buBlip>
            </a:pPr>
            <a:r>
              <a:rPr lang="cs-CZ" sz="1600" dirty="0"/>
              <a:t>Diskusní</a:t>
            </a:r>
          </a:p>
          <a:p>
            <a:pPr marL="285750" lvl="0" indent="-285750">
              <a:spcAft>
                <a:spcPts val="600"/>
              </a:spcAft>
              <a:buBlip>
                <a:blip r:embed="rId8"/>
              </a:buBlip>
            </a:pPr>
            <a:r>
              <a:rPr lang="cs-CZ" sz="1600" dirty="0"/>
              <a:t>Řešení problémů</a:t>
            </a:r>
          </a:p>
          <a:p>
            <a:pPr marL="285750" lvl="0" indent="-285750">
              <a:spcAft>
                <a:spcPts val="600"/>
              </a:spcAft>
              <a:buBlip>
                <a:blip r:embed="rId8"/>
              </a:buBlip>
            </a:pPr>
            <a:r>
              <a:rPr lang="cs-CZ" sz="1600" dirty="0"/>
              <a:t>Situační, inscenační </a:t>
            </a:r>
          </a:p>
          <a:p>
            <a:pPr marL="285750" lvl="0" indent="-285750">
              <a:spcAft>
                <a:spcPts val="600"/>
              </a:spcAft>
              <a:buBlip>
                <a:blip r:embed="rId8"/>
              </a:buBlip>
            </a:pPr>
            <a:r>
              <a:rPr lang="cs-CZ" sz="1600" dirty="0"/>
              <a:t>Didaktické hry</a:t>
            </a:r>
          </a:p>
          <a:p>
            <a:pPr marL="285750" lvl="0" indent="-285750">
              <a:spcAft>
                <a:spcPts val="600"/>
              </a:spcAft>
              <a:buBlip>
                <a:blip r:embed="rId8"/>
              </a:buBlip>
            </a:pPr>
            <a:r>
              <a:rPr lang="cs-CZ" sz="1600" dirty="0"/>
              <a:t>Projektové metody</a:t>
            </a:r>
          </a:p>
          <a:p>
            <a:pPr marL="285750" lvl="0" indent="-285750">
              <a:spcAft>
                <a:spcPts val="600"/>
              </a:spcAft>
              <a:buBlip>
                <a:blip r:embed="rId8"/>
              </a:buBlip>
            </a:pPr>
            <a:r>
              <a:rPr lang="cs-CZ" sz="1600" dirty="0"/>
              <a:t>Zážitková pedagogika</a:t>
            </a:r>
          </a:p>
          <a:p>
            <a:pPr marL="88900">
              <a:spcAft>
                <a:spcPts val="1200"/>
              </a:spcAft>
            </a:pPr>
            <a:endParaRPr lang="cs-CZ" sz="1600" b="1" dirty="0"/>
          </a:p>
          <a:p>
            <a:pPr marL="363538" indent="-187325">
              <a:spcAft>
                <a:spcPts val="1200"/>
              </a:spcAft>
            </a:pPr>
            <a:endParaRPr lang="cs-CZ" sz="1600" dirty="0"/>
          </a:p>
          <a:p>
            <a:r>
              <a:rPr lang="cs-CZ" sz="1600" dirty="0"/>
              <a:t> </a:t>
            </a:r>
          </a:p>
          <a:p>
            <a:pPr algn="l"/>
            <a:endParaRPr lang="cs-CZ" sz="1600" dirty="0" smtClean="0"/>
          </a:p>
        </p:txBody>
      </p:sp>
    </p:spTree>
    <p:extLst>
      <p:ext uri="{BB962C8B-B14F-4D97-AF65-F5344CB8AC3E}">
        <p14:creationId xmlns:p14="http://schemas.microsoft.com/office/powerpoint/2010/main" val="23808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6"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99284" y="1748619"/>
            <a:ext cx="4119141" cy="523220"/>
          </a:xfrm>
          <a:prstGeom prst="rect">
            <a:avLst/>
          </a:prstGeom>
        </p:spPr>
        <p:txBody>
          <a:bodyPr wrap="none">
            <a:spAutoFit/>
          </a:bodyPr>
          <a:lstStyle/>
          <a:p>
            <a:r>
              <a:rPr lang="cs-CZ" sz="2800" dirty="0" smtClean="0">
                <a:solidFill>
                  <a:schemeClr val="accent2"/>
                </a:solidFill>
                <a:ea typeface="Calibri" panose="020F0502020204030204" pitchFamily="34" charset="0"/>
              </a:rPr>
              <a:t>Učitelé nejčastěji uváděli:</a:t>
            </a:r>
            <a:endParaRPr lang="cs-CZ" sz="2800" dirty="0">
              <a:solidFill>
                <a:schemeClr val="accent2"/>
              </a:solidFill>
            </a:endParaRPr>
          </a:p>
        </p:txBody>
      </p:sp>
      <p:sp>
        <p:nvSpPr>
          <p:cNvPr id="6" name="Obdélník 5">
            <a:extLst>
              <a:ext uri="{FF2B5EF4-FFF2-40B4-BE49-F238E27FC236}">
                <a16:creationId xmlns="" xmlns:a16="http://schemas.microsoft.com/office/drawing/2014/main" id="{A736DD2A-8C97-405A-A3F1-CEDA69A5D818}"/>
              </a:ext>
            </a:extLst>
          </p:cNvPr>
          <p:cNvSpPr/>
          <p:nvPr/>
        </p:nvSpPr>
        <p:spPr>
          <a:xfrm>
            <a:off x="5519452" y="5697252"/>
            <a:ext cx="6301074" cy="169277"/>
          </a:xfrm>
          <a:prstGeom prst="rect">
            <a:avLst/>
          </a:prstGeom>
        </p:spPr>
        <p:txBody>
          <a:bodyPr wrap="square" lIns="0" tIns="0" rIns="0" bIns="0" anchor="b" anchorCtr="0">
            <a:spAutoFit/>
          </a:bodyPr>
          <a:lstStyle/>
          <a:p>
            <a:pPr algn="r"/>
            <a:r>
              <a:rPr lang="cs-CZ" sz="1100" i="1" dirty="0">
                <a:solidFill>
                  <a:srgbClr val="4D4D4D"/>
                </a:solidFill>
                <a:cs typeface="Segoe UI" panose="020B0502040204020203" pitchFamily="34" charset="0"/>
              </a:rPr>
              <a:t>Zdroj</a:t>
            </a:r>
            <a:r>
              <a:rPr lang="cs-CZ" sz="1100" i="1" dirty="0" smtClean="0">
                <a:solidFill>
                  <a:srgbClr val="4D4D4D"/>
                </a:solidFill>
                <a:cs typeface="Segoe UI" panose="020B0502040204020203" pitchFamily="34" charset="0"/>
              </a:rPr>
              <a:t>: Výběrové zjišťování výsledků žáků / ČŠI, květen 2017 / </a:t>
            </a:r>
            <a:r>
              <a:rPr lang="cs-CZ" sz="1100" i="1" dirty="0" smtClean="0">
                <a:solidFill>
                  <a:srgbClr val="0073CF">
                    <a:lumMod val="60000"/>
                    <a:lumOff val="40000"/>
                  </a:srgbClr>
                </a:solidFill>
                <a:cs typeface="Segoe UI" panose="020B0502040204020203" pitchFamily="34" charset="0"/>
              </a:rPr>
              <a:t>Učitelský dotazník</a:t>
            </a:r>
            <a:endParaRPr lang="cs-CZ" sz="1100" dirty="0">
              <a:solidFill>
                <a:srgbClr val="0073CF">
                  <a:lumMod val="60000"/>
                  <a:lumOff val="40000"/>
                </a:srgbClr>
              </a:solidFill>
              <a:cs typeface="Segoe UI" panose="020B0502040204020203" pitchFamily="34" charset="0"/>
            </a:endParaRPr>
          </a:p>
        </p:txBody>
      </p:sp>
      <p:sp>
        <p:nvSpPr>
          <p:cNvPr id="3" name="Nadpis 2"/>
          <p:cNvSpPr>
            <a:spLocks noGrp="1"/>
          </p:cNvSpPr>
          <p:nvPr>
            <p:ph type="title"/>
          </p:nvPr>
        </p:nvSpPr>
        <p:spPr>
          <a:xfrm>
            <a:off x="982662" y="861169"/>
            <a:ext cx="10833097" cy="609398"/>
          </a:xfrm>
        </p:spPr>
        <p:txBody>
          <a:bodyPr/>
          <a:lstStyle/>
          <a:p>
            <a:r>
              <a:rPr lang="cs-CZ" sz="4400" dirty="0" smtClean="0"/>
              <a:t>Třetina učitelů ZŠ má výhrady vůči RVP</a:t>
            </a:r>
            <a:endParaRPr lang="cs-CZ" sz="4400" dirty="0"/>
          </a:p>
        </p:txBody>
      </p:sp>
      <p:graphicFrame>
        <p:nvGraphicFramePr>
          <p:cNvPr id="7" name="Tabulka 6">
            <a:extLst>
              <a:ext uri="{FF2B5EF4-FFF2-40B4-BE49-F238E27FC236}">
                <a16:creationId xmlns="" xmlns:a16="http://schemas.microsoft.com/office/drawing/2014/main" id="{08BB4F85-B33E-4767-8B36-A134B9984954}"/>
              </a:ext>
            </a:extLst>
          </p:cNvPr>
          <p:cNvGraphicFramePr>
            <a:graphicFrameLocks noGrp="1"/>
          </p:cNvGraphicFramePr>
          <p:nvPr>
            <p:extLst/>
          </p:nvPr>
        </p:nvGraphicFramePr>
        <p:xfrm>
          <a:off x="982674" y="3140"/>
          <a:ext cx="10833087" cy="457200"/>
        </p:xfrm>
        <a:graphic>
          <a:graphicData uri="http://schemas.openxmlformats.org/drawingml/2006/table">
            <a:tbl>
              <a:tblPr firstRow="1" bandRow="1">
                <a:tableStyleId>{5C22544A-7EE6-4342-B048-85BDC9FD1C3A}</a:tableStyleId>
              </a:tblPr>
              <a:tblGrid>
                <a:gridCol w="2447093">
                  <a:extLst>
                    <a:ext uri="{9D8B030D-6E8A-4147-A177-3AD203B41FA5}">
                      <a16:colId xmlns="" xmlns:a16="http://schemas.microsoft.com/office/drawing/2014/main" val="2954411506"/>
                    </a:ext>
                  </a:extLst>
                </a:gridCol>
                <a:gridCol w="1997930">
                  <a:extLst>
                    <a:ext uri="{9D8B030D-6E8A-4147-A177-3AD203B41FA5}">
                      <a16:colId xmlns="" xmlns:a16="http://schemas.microsoft.com/office/drawing/2014/main" val="3436885976"/>
                    </a:ext>
                  </a:extLst>
                </a:gridCol>
                <a:gridCol w="3119750">
                  <a:extLst>
                    <a:ext uri="{9D8B030D-6E8A-4147-A177-3AD203B41FA5}">
                      <a16:colId xmlns="" xmlns:a16="http://schemas.microsoft.com/office/drawing/2014/main" val="3037450154"/>
                    </a:ext>
                  </a:extLst>
                </a:gridCol>
                <a:gridCol w="3268314">
                  <a:extLst>
                    <a:ext uri="{9D8B030D-6E8A-4147-A177-3AD203B41FA5}">
                      <a16:colId xmlns="" xmlns:a16="http://schemas.microsoft.com/office/drawing/2014/main" val="894321220"/>
                    </a:ext>
                  </a:extLst>
                </a:gridCol>
              </a:tblGrid>
              <a:tr h="376238">
                <a:tc>
                  <a:txBody>
                    <a:bodyPr/>
                    <a:lstStyle/>
                    <a:p>
                      <a:pPr algn="ctr"/>
                      <a:r>
                        <a:rPr lang="cs-CZ" sz="1200" b="0" dirty="0" smtClean="0">
                          <a:solidFill>
                            <a:schemeClr val="tx1"/>
                          </a:solidFill>
                        </a:rPr>
                        <a:t>Zavedení jednotných </a:t>
                      </a:r>
                      <a:br>
                        <a:rPr lang="cs-CZ" sz="1200" b="0" dirty="0" smtClean="0">
                          <a:solidFill>
                            <a:schemeClr val="tx1"/>
                          </a:solidFill>
                        </a:rPr>
                      </a:br>
                      <a:r>
                        <a:rPr lang="cs-CZ" sz="1200" b="0" dirty="0" smtClean="0">
                          <a:solidFill>
                            <a:schemeClr val="tx1"/>
                          </a:solidFill>
                        </a:rPr>
                        <a:t>přijímacích zkoušek</a:t>
                      </a:r>
                      <a:endParaRPr lang="cs-CZ" sz="1200" b="0" dirty="0">
                        <a:solidFill>
                          <a:schemeClr val="tx1"/>
                        </a:solidFill>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200" b="1" dirty="0" smtClean="0">
                          <a:solidFill>
                            <a:schemeClr val="tx1"/>
                          </a:solidFill>
                        </a:rPr>
                        <a:t>Problémové aspekty RVP</a:t>
                      </a:r>
                      <a:endParaRPr lang="cs-CZ"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200" b="0" dirty="0" smtClean="0">
                          <a:solidFill>
                            <a:schemeClr val="tx1"/>
                          </a:solidFill>
                        </a:rPr>
                        <a:t>Poslední ročník předškolního vzdělávání</a:t>
                      </a:r>
                      <a:endParaRPr lang="cs-CZ"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200" b="0" dirty="0" smtClean="0">
                          <a:solidFill>
                            <a:schemeClr val="tx1"/>
                          </a:solidFill>
                        </a:rPr>
                        <a:t>Překážky v uplatňování </a:t>
                      </a:r>
                      <a:br>
                        <a:rPr lang="cs-CZ" sz="1200" b="0" dirty="0" smtClean="0">
                          <a:solidFill>
                            <a:schemeClr val="tx1"/>
                          </a:solidFill>
                        </a:rPr>
                      </a:br>
                      <a:r>
                        <a:rPr lang="cs-CZ" sz="1200" b="0" dirty="0" smtClean="0">
                          <a:solidFill>
                            <a:schemeClr val="tx1"/>
                          </a:solidFill>
                        </a:rPr>
                        <a:t>pedagogického řízení školy</a:t>
                      </a:r>
                      <a:endParaRPr lang="cs-CZ" sz="1200" b="0" dirty="0">
                        <a:solidFill>
                          <a:schemeClr val="tx1"/>
                        </a:solidFill>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6802637"/>
                  </a:ext>
                </a:extLst>
              </a:tr>
            </a:tbl>
          </a:graphicData>
        </a:graphic>
      </p:graphicFrame>
      <p:sp>
        <p:nvSpPr>
          <p:cNvPr id="11" name="Obdélník 10"/>
          <p:cNvSpPr/>
          <p:nvPr/>
        </p:nvSpPr>
        <p:spPr>
          <a:xfrm>
            <a:off x="3047999" y="1859340"/>
            <a:ext cx="7798191" cy="369332"/>
          </a:xfrm>
          <a:prstGeom prst="rect">
            <a:avLst/>
          </a:prstGeom>
        </p:spPr>
        <p:txBody>
          <a:bodyPr wrap="square">
            <a:spAutoFit/>
          </a:bodyPr>
          <a:lstStyle/>
          <a:p>
            <a:pPr lvl="0"/>
            <a:endParaRPr lang="cs-CZ" dirty="0"/>
          </a:p>
        </p:txBody>
      </p:sp>
      <p:sp>
        <p:nvSpPr>
          <p:cNvPr id="5" name="TextovéPole 4"/>
          <p:cNvSpPr txBox="1"/>
          <p:nvPr/>
        </p:nvSpPr>
        <p:spPr>
          <a:xfrm>
            <a:off x="1095167" y="2436203"/>
            <a:ext cx="10641330" cy="2985433"/>
          </a:xfrm>
          <a:prstGeom prst="rect">
            <a:avLst/>
          </a:prstGeom>
          <a:noFill/>
        </p:spPr>
        <p:txBody>
          <a:bodyPr wrap="square" lIns="0" tIns="0" rIns="0" bIns="0" rtlCol="0">
            <a:spAutoFit/>
          </a:bodyPr>
          <a:lstStyle/>
          <a:p>
            <a:pPr marL="285750" indent="-285750" algn="l">
              <a:spcAft>
                <a:spcPts val="1200"/>
              </a:spcAft>
              <a:buBlip>
                <a:blip r:embed="rId3"/>
              </a:buBlip>
            </a:pPr>
            <a:r>
              <a:rPr lang="cs-CZ" sz="2400" dirty="0"/>
              <a:t>n</a:t>
            </a:r>
            <a:r>
              <a:rPr lang="cs-CZ" sz="2400" dirty="0" smtClean="0"/>
              <a:t>eúměrnou </a:t>
            </a:r>
            <a:r>
              <a:rPr lang="cs-CZ" sz="2400" dirty="0" err="1" smtClean="0"/>
              <a:t>předimenzovanost</a:t>
            </a:r>
            <a:r>
              <a:rPr lang="cs-CZ" sz="2400" dirty="0" smtClean="0"/>
              <a:t> tematického obsahu (18,5 %),</a:t>
            </a:r>
          </a:p>
          <a:p>
            <a:pPr marL="285750" indent="-285750" algn="l">
              <a:spcAft>
                <a:spcPts val="1200"/>
              </a:spcAft>
              <a:buBlip>
                <a:blip r:embed="rId3"/>
              </a:buBlip>
            </a:pPr>
            <a:r>
              <a:rPr lang="cs-CZ" sz="2400" dirty="0" smtClean="0"/>
              <a:t>nerozčlenění témat a výstupů do jednotlivých ročníků (15,5 %),</a:t>
            </a:r>
          </a:p>
          <a:p>
            <a:pPr marL="285750" indent="-285750" algn="l">
              <a:spcAft>
                <a:spcPts val="1200"/>
              </a:spcAft>
              <a:buBlip>
                <a:blip r:embed="rId3"/>
              </a:buBlip>
            </a:pPr>
            <a:r>
              <a:rPr lang="cs-CZ" sz="2400" dirty="0"/>
              <a:t>m</a:t>
            </a:r>
            <a:r>
              <a:rPr lang="cs-CZ" sz="2400" dirty="0" smtClean="0"/>
              <a:t>alou srozumitelnost popisu některých výstupů (15,1 %),</a:t>
            </a:r>
          </a:p>
          <a:p>
            <a:pPr marL="285750" indent="-285750" algn="l">
              <a:spcAft>
                <a:spcPts val="1200"/>
              </a:spcAft>
              <a:buBlip>
                <a:blip r:embed="rId3"/>
              </a:buBlip>
            </a:pPr>
            <a:r>
              <a:rPr lang="cs-CZ" sz="2400" dirty="0"/>
              <a:t>n</a:t>
            </a:r>
            <a:r>
              <a:rPr lang="cs-CZ" sz="2400" dirty="0" smtClean="0"/>
              <a:t>epřiměřenou náročnost některých výstupů pro žáky (13,8 %),</a:t>
            </a:r>
          </a:p>
          <a:p>
            <a:pPr marL="285750" indent="-285750" algn="l">
              <a:spcAft>
                <a:spcPts val="1200"/>
              </a:spcAft>
              <a:buBlip>
                <a:blip r:embed="rId3"/>
              </a:buBlip>
            </a:pPr>
            <a:r>
              <a:rPr lang="cs-CZ" sz="2400" dirty="0"/>
              <a:t>a</a:t>
            </a:r>
            <a:r>
              <a:rPr lang="cs-CZ" sz="2400" dirty="0" smtClean="0"/>
              <a:t>bsenci metodických návodů pro výuku jednotlivých témat (11,3 %),</a:t>
            </a:r>
          </a:p>
          <a:p>
            <a:pPr marL="285750" indent="-285750" algn="l">
              <a:spcAft>
                <a:spcPts val="1200"/>
              </a:spcAft>
              <a:buBlip>
                <a:blip r:embed="rId3"/>
              </a:buBlip>
            </a:pPr>
            <a:r>
              <a:rPr lang="cs-CZ" sz="2400" dirty="0"/>
              <a:t>c</a:t>
            </a:r>
            <a:r>
              <a:rPr lang="cs-CZ" sz="2400" dirty="0" smtClean="0"/>
              <a:t>hybějící témata důležitá pro studijní a životní dráhu žáků (10,4 %).</a:t>
            </a:r>
          </a:p>
        </p:txBody>
      </p:sp>
    </p:spTree>
    <p:extLst>
      <p:ext uri="{BB962C8B-B14F-4D97-AF65-F5344CB8AC3E}">
        <p14:creationId xmlns:p14="http://schemas.microsoft.com/office/powerpoint/2010/main" val="236223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500"/>
                                        <p:tgtEl>
                                          <p:spTgt spid="5">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500"/>
                                        <p:tgtEl>
                                          <p:spTgt spid="5">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500"/>
                                        <p:tgtEl>
                                          <p:spTgt spid="5">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1500"/>
                                        <p:tgtEl>
                                          <p:spTgt spid="5">
                                            <p:txEl>
                                              <p:pRg st="3" end="3"/>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1500"/>
                                        <p:tgtEl>
                                          <p:spTgt spid="5">
                                            <p:txEl>
                                              <p:pRg st="4" end="4"/>
                                            </p:txEl>
                                          </p:spTgt>
                                        </p:tgtEl>
                                      </p:cBhvr>
                                    </p:animEffect>
                                  </p:childTnLst>
                                </p:cTn>
                              </p:par>
                            </p:childTnLst>
                          </p:cTn>
                        </p:par>
                        <p:par>
                          <p:cTn id="24" fill="hold">
                            <p:stCondLst>
                              <p:cond delay="7500"/>
                            </p:stCondLst>
                            <p:childTnLst>
                              <p:par>
                                <p:cTn id="25" presetID="22" presetClass="entr" presetSubtype="8"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Zástupný symbol obrázku 11">
            <a:extLst>
              <a:ext uri="{FF2B5EF4-FFF2-40B4-BE49-F238E27FC236}">
                <a16:creationId xmlns="" xmlns:a16="http://schemas.microsoft.com/office/drawing/2014/main" id="{2FB63F65-5CF3-45F9-A5D2-24A1AE7CF65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Obdélník 3">
            <a:extLst>
              <a:ext uri="{FF2B5EF4-FFF2-40B4-BE49-F238E27FC236}">
                <a16:creationId xmlns="" xmlns:a16="http://schemas.microsoft.com/office/drawing/2014/main" id="{2FAA2AC0-3720-4AAD-BE6E-93CE4C92EDC4}"/>
              </a:ext>
            </a:extLst>
          </p:cNvPr>
          <p:cNvSpPr/>
          <p:nvPr/>
        </p:nvSpPr>
        <p:spPr>
          <a:xfrm>
            <a:off x="0" y="1003300"/>
            <a:ext cx="12192000" cy="2194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 xmlns:a16="http://schemas.microsoft.com/office/drawing/2014/main" id="{73B2FC4A-4A40-4EF9-BA31-629596B88F3E}"/>
              </a:ext>
            </a:extLst>
          </p:cNvPr>
          <p:cNvSpPr>
            <a:spLocks noGrp="1"/>
          </p:cNvSpPr>
          <p:nvPr>
            <p:ph type="title" idx="4294967295"/>
          </p:nvPr>
        </p:nvSpPr>
        <p:spPr>
          <a:xfrm>
            <a:off x="982663" y="1128729"/>
            <a:ext cx="9554708" cy="1329595"/>
          </a:xfrm>
        </p:spPr>
        <p:txBody>
          <a:bodyPr anchor="ctr"/>
          <a:lstStyle/>
          <a:p>
            <a:r>
              <a:rPr lang="cs-CZ" dirty="0"/>
              <a:t>Sbíráme data z národního zjišťování výsledků vzdělávání</a:t>
            </a:r>
          </a:p>
        </p:txBody>
      </p:sp>
      <p:sp>
        <p:nvSpPr>
          <p:cNvPr id="1058" name="Freeform 5">
            <a:extLst>
              <a:ext uri="{FF2B5EF4-FFF2-40B4-BE49-F238E27FC236}">
                <a16:creationId xmlns="" xmlns:a16="http://schemas.microsoft.com/office/drawing/2014/main" id="{1DC00C7B-FD3F-48BC-AB42-31621C575D6F}"/>
              </a:ext>
            </a:extLst>
          </p:cNvPr>
          <p:cNvSpPr>
            <a:spLocks/>
          </p:cNvSpPr>
          <p:nvPr/>
        </p:nvSpPr>
        <p:spPr bwMode="auto">
          <a:xfrm>
            <a:off x="982663"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9" name="Freeform 6">
            <a:extLst>
              <a:ext uri="{FF2B5EF4-FFF2-40B4-BE49-F238E27FC236}">
                <a16:creationId xmlns="" xmlns:a16="http://schemas.microsoft.com/office/drawing/2014/main" id="{09CCCC80-80C6-4575-B4FD-B2827EAD9C7B}"/>
              </a:ext>
            </a:extLst>
          </p:cNvPr>
          <p:cNvSpPr>
            <a:spLocks/>
          </p:cNvSpPr>
          <p:nvPr/>
        </p:nvSpPr>
        <p:spPr bwMode="auto">
          <a:xfrm>
            <a:off x="1311276" y="2599626"/>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0" name="Freeform 7">
            <a:extLst>
              <a:ext uri="{FF2B5EF4-FFF2-40B4-BE49-F238E27FC236}">
                <a16:creationId xmlns="" xmlns:a16="http://schemas.microsoft.com/office/drawing/2014/main" id="{4A66DEB2-FD17-45D0-BEBE-1AE885A82946}"/>
              </a:ext>
            </a:extLst>
          </p:cNvPr>
          <p:cNvSpPr>
            <a:spLocks/>
          </p:cNvSpPr>
          <p:nvPr/>
        </p:nvSpPr>
        <p:spPr bwMode="auto">
          <a:xfrm>
            <a:off x="1641476"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1" name="Freeform 8">
            <a:extLst>
              <a:ext uri="{FF2B5EF4-FFF2-40B4-BE49-F238E27FC236}">
                <a16:creationId xmlns="" xmlns:a16="http://schemas.microsoft.com/office/drawing/2014/main" id="{88CB4186-B454-4298-B38B-6437665BD0FD}"/>
              </a:ext>
            </a:extLst>
          </p:cNvPr>
          <p:cNvSpPr>
            <a:spLocks/>
          </p:cNvSpPr>
          <p:nvPr/>
        </p:nvSpPr>
        <p:spPr bwMode="auto">
          <a:xfrm>
            <a:off x="1970088"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2" name="Freeform 9">
            <a:extLst>
              <a:ext uri="{FF2B5EF4-FFF2-40B4-BE49-F238E27FC236}">
                <a16:creationId xmlns="" xmlns:a16="http://schemas.microsoft.com/office/drawing/2014/main" id="{37BFB577-BDF9-460C-8680-7256153F8490}"/>
              </a:ext>
            </a:extLst>
          </p:cNvPr>
          <p:cNvSpPr>
            <a:spLocks/>
          </p:cNvSpPr>
          <p:nvPr/>
        </p:nvSpPr>
        <p:spPr bwMode="auto">
          <a:xfrm>
            <a:off x="2300288" y="2599626"/>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3" name="Freeform 10">
            <a:extLst>
              <a:ext uri="{FF2B5EF4-FFF2-40B4-BE49-F238E27FC236}">
                <a16:creationId xmlns="" xmlns:a16="http://schemas.microsoft.com/office/drawing/2014/main" id="{FB317F0B-84DF-4B4F-9BE7-EDAB28DF7D56}"/>
              </a:ext>
            </a:extLst>
          </p:cNvPr>
          <p:cNvSpPr>
            <a:spLocks/>
          </p:cNvSpPr>
          <p:nvPr/>
        </p:nvSpPr>
        <p:spPr bwMode="auto">
          <a:xfrm>
            <a:off x="2628901"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4" name="Freeform 11">
            <a:extLst>
              <a:ext uri="{FF2B5EF4-FFF2-40B4-BE49-F238E27FC236}">
                <a16:creationId xmlns="" xmlns:a16="http://schemas.microsoft.com/office/drawing/2014/main" id="{288C4335-F19C-4DBC-8789-83A25D1B8EF7}"/>
              </a:ext>
            </a:extLst>
          </p:cNvPr>
          <p:cNvSpPr>
            <a:spLocks/>
          </p:cNvSpPr>
          <p:nvPr/>
        </p:nvSpPr>
        <p:spPr bwMode="auto">
          <a:xfrm>
            <a:off x="2957513" y="2599626"/>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5" name="Freeform 12">
            <a:extLst>
              <a:ext uri="{FF2B5EF4-FFF2-40B4-BE49-F238E27FC236}">
                <a16:creationId xmlns="" xmlns:a16="http://schemas.microsoft.com/office/drawing/2014/main" id="{019D3F5F-0E3D-46B1-98EB-3F814DA5F019}"/>
              </a:ext>
            </a:extLst>
          </p:cNvPr>
          <p:cNvSpPr>
            <a:spLocks/>
          </p:cNvSpPr>
          <p:nvPr/>
        </p:nvSpPr>
        <p:spPr bwMode="auto">
          <a:xfrm>
            <a:off x="3287713"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6" name="Freeform 13">
            <a:extLst>
              <a:ext uri="{FF2B5EF4-FFF2-40B4-BE49-F238E27FC236}">
                <a16:creationId xmlns="" xmlns:a16="http://schemas.microsoft.com/office/drawing/2014/main" id="{5051C882-52DB-4059-899D-50CF4E2BDCEB}"/>
              </a:ext>
            </a:extLst>
          </p:cNvPr>
          <p:cNvSpPr>
            <a:spLocks/>
          </p:cNvSpPr>
          <p:nvPr/>
        </p:nvSpPr>
        <p:spPr bwMode="auto">
          <a:xfrm>
            <a:off x="3616326"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7" name="Freeform 14">
            <a:extLst>
              <a:ext uri="{FF2B5EF4-FFF2-40B4-BE49-F238E27FC236}">
                <a16:creationId xmlns="" xmlns:a16="http://schemas.microsoft.com/office/drawing/2014/main" id="{D8B1E05E-E9B3-4D24-87FD-138538D735E2}"/>
              </a:ext>
            </a:extLst>
          </p:cNvPr>
          <p:cNvSpPr>
            <a:spLocks/>
          </p:cNvSpPr>
          <p:nvPr/>
        </p:nvSpPr>
        <p:spPr bwMode="auto">
          <a:xfrm>
            <a:off x="3946526" y="2599626"/>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8" name="Freeform 15">
            <a:extLst>
              <a:ext uri="{FF2B5EF4-FFF2-40B4-BE49-F238E27FC236}">
                <a16:creationId xmlns="" xmlns:a16="http://schemas.microsoft.com/office/drawing/2014/main" id="{ABF24762-BC45-46D7-9E62-674B22837A6C}"/>
              </a:ext>
            </a:extLst>
          </p:cNvPr>
          <p:cNvSpPr>
            <a:spLocks/>
          </p:cNvSpPr>
          <p:nvPr/>
        </p:nvSpPr>
        <p:spPr bwMode="auto">
          <a:xfrm>
            <a:off x="4275138"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9" name="Freeform 16">
            <a:extLst>
              <a:ext uri="{FF2B5EF4-FFF2-40B4-BE49-F238E27FC236}">
                <a16:creationId xmlns="" xmlns:a16="http://schemas.microsoft.com/office/drawing/2014/main" id="{CB863B1B-5A25-43FA-9588-D2B9C398ADDF}"/>
              </a:ext>
            </a:extLst>
          </p:cNvPr>
          <p:cNvSpPr>
            <a:spLocks/>
          </p:cNvSpPr>
          <p:nvPr/>
        </p:nvSpPr>
        <p:spPr bwMode="auto">
          <a:xfrm>
            <a:off x="4603751" y="2599626"/>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0" name="Freeform 17">
            <a:extLst>
              <a:ext uri="{FF2B5EF4-FFF2-40B4-BE49-F238E27FC236}">
                <a16:creationId xmlns="" xmlns:a16="http://schemas.microsoft.com/office/drawing/2014/main" id="{CD5FADC1-80BC-4B7C-B217-78798F4E7AE8}"/>
              </a:ext>
            </a:extLst>
          </p:cNvPr>
          <p:cNvSpPr>
            <a:spLocks/>
          </p:cNvSpPr>
          <p:nvPr/>
        </p:nvSpPr>
        <p:spPr bwMode="auto">
          <a:xfrm>
            <a:off x="4933951"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1" name="Freeform 18">
            <a:extLst>
              <a:ext uri="{FF2B5EF4-FFF2-40B4-BE49-F238E27FC236}">
                <a16:creationId xmlns="" xmlns:a16="http://schemas.microsoft.com/office/drawing/2014/main" id="{3A8268D5-25FC-43F6-9762-D0AEC31BA1CF}"/>
              </a:ext>
            </a:extLst>
          </p:cNvPr>
          <p:cNvSpPr>
            <a:spLocks/>
          </p:cNvSpPr>
          <p:nvPr/>
        </p:nvSpPr>
        <p:spPr bwMode="auto">
          <a:xfrm>
            <a:off x="982663"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2" name="Freeform 19">
            <a:extLst>
              <a:ext uri="{FF2B5EF4-FFF2-40B4-BE49-F238E27FC236}">
                <a16:creationId xmlns="" xmlns:a16="http://schemas.microsoft.com/office/drawing/2014/main" id="{08E5DDC7-ABBC-478A-912B-075AEB0FD7BE}"/>
              </a:ext>
            </a:extLst>
          </p:cNvPr>
          <p:cNvSpPr>
            <a:spLocks/>
          </p:cNvSpPr>
          <p:nvPr/>
        </p:nvSpPr>
        <p:spPr bwMode="auto">
          <a:xfrm>
            <a:off x="1311276" y="2836164"/>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3" name="Freeform 20">
            <a:extLst>
              <a:ext uri="{FF2B5EF4-FFF2-40B4-BE49-F238E27FC236}">
                <a16:creationId xmlns="" xmlns:a16="http://schemas.microsoft.com/office/drawing/2014/main" id="{AA9218BC-1C33-4361-AD69-6AEA44DE25EE}"/>
              </a:ext>
            </a:extLst>
          </p:cNvPr>
          <p:cNvSpPr>
            <a:spLocks/>
          </p:cNvSpPr>
          <p:nvPr/>
        </p:nvSpPr>
        <p:spPr bwMode="auto">
          <a:xfrm>
            <a:off x="1641476"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4" name="Freeform 21">
            <a:extLst>
              <a:ext uri="{FF2B5EF4-FFF2-40B4-BE49-F238E27FC236}">
                <a16:creationId xmlns="" xmlns:a16="http://schemas.microsoft.com/office/drawing/2014/main" id="{F1FE60C8-5CF2-4364-A0D6-2F1F4393BA22}"/>
              </a:ext>
            </a:extLst>
          </p:cNvPr>
          <p:cNvSpPr>
            <a:spLocks/>
          </p:cNvSpPr>
          <p:nvPr/>
        </p:nvSpPr>
        <p:spPr bwMode="auto">
          <a:xfrm>
            <a:off x="1970088"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5" name="Freeform 22">
            <a:extLst>
              <a:ext uri="{FF2B5EF4-FFF2-40B4-BE49-F238E27FC236}">
                <a16:creationId xmlns="" xmlns:a16="http://schemas.microsoft.com/office/drawing/2014/main" id="{D240925C-D5A4-4AD0-A122-BB07AB983088}"/>
              </a:ext>
            </a:extLst>
          </p:cNvPr>
          <p:cNvSpPr>
            <a:spLocks/>
          </p:cNvSpPr>
          <p:nvPr/>
        </p:nvSpPr>
        <p:spPr bwMode="auto">
          <a:xfrm>
            <a:off x="2300288" y="2836164"/>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6" name="Freeform 23">
            <a:extLst>
              <a:ext uri="{FF2B5EF4-FFF2-40B4-BE49-F238E27FC236}">
                <a16:creationId xmlns="" xmlns:a16="http://schemas.microsoft.com/office/drawing/2014/main" id="{EF07E2E2-67B2-4430-9586-99EF161DB6DD}"/>
              </a:ext>
            </a:extLst>
          </p:cNvPr>
          <p:cNvSpPr>
            <a:spLocks/>
          </p:cNvSpPr>
          <p:nvPr/>
        </p:nvSpPr>
        <p:spPr bwMode="auto">
          <a:xfrm>
            <a:off x="2628901"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7" name="Freeform 24">
            <a:extLst>
              <a:ext uri="{FF2B5EF4-FFF2-40B4-BE49-F238E27FC236}">
                <a16:creationId xmlns="" xmlns:a16="http://schemas.microsoft.com/office/drawing/2014/main" id="{9B7B8FFB-9E72-4DA8-A6CC-A8DEE7119B89}"/>
              </a:ext>
            </a:extLst>
          </p:cNvPr>
          <p:cNvSpPr>
            <a:spLocks/>
          </p:cNvSpPr>
          <p:nvPr/>
        </p:nvSpPr>
        <p:spPr bwMode="auto">
          <a:xfrm>
            <a:off x="2957513" y="2836164"/>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8" name="Freeform 25">
            <a:extLst>
              <a:ext uri="{FF2B5EF4-FFF2-40B4-BE49-F238E27FC236}">
                <a16:creationId xmlns="" xmlns:a16="http://schemas.microsoft.com/office/drawing/2014/main" id="{D27EE968-D004-4E47-9821-459644E2830B}"/>
              </a:ext>
            </a:extLst>
          </p:cNvPr>
          <p:cNvSpPr>
            <a:spLocks/>
          </p:cNvSpPr>
          <p:nvPr/>
        </p:nvSpPr>
        <p:spPr bwMode="auto">
          <a:xfrm>
            <a:off x="3287713"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9" name="Freeform 26">
            <a:extLst>
              <a:ext uri="{FF2B5EF4-FFF2-40B4-BE49-F238E27FC236}">
                <a16:creationId xmlns="" xmlns:a16="http://schemas.microsoft.com/office/drawing/2014/main" id="{981969A3-A547-45F1-B35C-DEC3F483F449}"/>
              </a:ext>
            </a:extLst>
          </p:cNvPr>
          <p:cNvSpPr>
            <a:spLocks/>
          </p:cNvSpPr>
          <p:nvPr/>
        </p:nvSpPr>
        <p:spPr bwMode="auto">
          <a:xfrm>
            <a:off x="3616326"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0" name="Freeform 27">
            <a:extLst>
              <a:ext uri="{FF2B5EF4-FFF2-40B4-BE49-F238E27FC236}">
                <a16:creationId xmlns="" xmlns:a16="http://schemas.microsoft.com/office/drawing/2014/main" id="{F7510C17-3990-4F22-AEF1-EB4068DB30AB}"/>
              </a:ext>
            </a:extLst>
          </p:cNvPr>
          <p:cNvSpPr>
            <a:spLocks/>
          </p:cNvSpPr>
          <p:nvPr/>
        </p:nvSpPr>
        <p:spPr bwMode="auto">
          <a:xfrm>
            <a:off x="3946526" y="2836164"/>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1" name="Freeform 28">
            <a:extLst>
              <a:ext uri="{FF2B5EF4-FFF2-40B4-BE49-F238E27FC236}">
                <a16:creationId xmlns="" xmlns:a16="http://schemas.microsoft.com/office/drawing/2014/main" id="{97F3CC06-A68D-40CD-8671-9D6E4BB363B6}"/>
              </a:ext>
            </a:extLst>
          </p:cNvPr>
          <p:cNvSpPr>
            <a:spLocks/>
          </p:cNvSpPr>
          <p:nvPr/>
        </p:nvSpPr>
        <p:spPr bwMode="auto">
          <a:xfrm>
            <a:off x="4275138"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2" name="Freeform 29">
            <a:extLst>
              <a:ext uri="{FF2B5EF4-FFF2-40B4-BE49-F238E27FC236}">
                <a16:creationId xmlns="" xmlns:a16="http://schemas.microsoft.com/office/drawing/2014/main" id="{3351F718-9A5F-449A-87F7-B0CE62F10D5F}"/>
              </a:ext>
            </a:extLst>
          </p:cNvPr>
          <p:cNvSpPr>
            <a:spLocks/>
          </p:cNvSpPr>
          <p:nvPr/>
        </p:nvSpPr>
        <p:spPr bwMode="auto">
          <a:xfrm>
            <a:off x="4603751" y="2836164"/>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3" name="Freeform 30">
            <a:extLst>
              <a:ext uri="{FF2B5EF4-FFF2-40B4-BE49-F238E27FC236}">
                <a16:creationId xmlns="" xmlns:a16="http://schemas.microsoft.com/office/drawing/2014/main" id="{D58720DC-4466-4A02-A583-19A27A2484E2}"/>
              </a:ext>
            </a:extLst>
          </p:cNvPr>
          <p:cNvSpPr>
            <a:spLocks/>
          </p:cNvSpPr>
          <p:nvPr/>
        </p:nvSpPr>
        <p:spPr bwMode="auto">
          <a:xfrm>
            <a:off x="4933951"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4" name="Freeform 31">
            <a:extLst>
              <a:ext uri="{FF2B5EF4-FFF2-40B4-BE49-F238E27FC236}">
                <a16:creationId xmlns="" xmlns:a16="http://schemas.microsoft.com/office/drawing/2014/main" id="{0CD961A2-0501-46C4-A8AC-1D5A71638C12}"/>
              </a:ext>
            </a:extLst>
          </p:cNvPr>
          <p:cNvSpPr>
            <a:spLocks/>
          </p:cNvSpPr>
          <p:nvPr/>
        </p:nvSpPr>
        <p:spPr bwMode="auto">
          <a:xfrm>
            <a:off x="5262563"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5" name="Freeform 32">
            <a:extLst>
              <a:ext uri="{FF2B5EF4-FFF2-40B4-BE49-F238E27FC236}">
                <a16:creationId xmlns="" xmlns:a16="http://schemas.microsoft.com/office/drawing/2014/main" id="{9DD9E1A6-4B0D-4A46-9163-C68A1E6962FF}"/>
              </a:ext>
            </a:extLst>
          </p:cNvPr>
          <p:cNvSpPr>
            <a:spLocks/>
          </p:cNvSpPr>
          <p:nvPr/>
        </p:nvSpPr>
        <p:spPr bwMode="auto">
          <a:xfrm>
            <a:off x="5592763" y="2599626"/>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6" name="Freeform 33">
            <a:extLst>
              <a:ext uri="{FF2B5EF4-FFF2-40B4-BE49-F238E27FC236}">
                <a16:creationId xmlns="" xmlns:a16="http://schemas.microsoft.com/office/drawing/2014/main" id="{C3ECE752-8D8E-4393-B101-FDAC0D5A24A0}"/>
              </a:ext>
            </a:extLst>
          </p:cNvPr>
          <p:cNvSpPr>
            <a:spLocks/>
          </p:cNvSpPr>
          <p:nvPr/>
        </p:nvSpPr>
        <p:spPr bwMode="auto">
          <a:xfrm>
            <a:off x="5921376"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7" name="Freeform 34">
            <a:extLst>
              <a:ext uri="{FF2B5EF4-FFF2-40B4-BE49-F238E27FC236}">
                <a16:creationId xmlns="" xmlns:a16="http://schemas.microsoft.com/office/drawing/2014/main" id="{79A88321-A078-46AD-9AB6-BA67C4843494}"/>
              </a:ext>
            </a:extLst>
          </p:cNvPr>
          <p:cNvSpPr>
            <a:spLocks/>
          </p:cNvSpPr>
          <p:nvPr/>
        </p:nvSpPr>
        <p:spPr bwMode="auto">
          <a:xfrm>
            <a:off x="6249988" y="2599626"/>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8" name="Freeform 35">
            <a:extLst>
              <a:ext uri="{FF2B5EF4-FFF2-40B4-BE49-F238E27FC236}">
                <a16:creationId xmlns="" xmlns:a16="http://schemas.microsoft.com/office/drawing/2014/main" id="{E4691D93-1C75-4FB2-B956-4B7C5E27333F}"/>
              </a:ext>
            </a:extLst>
          </p:cNvPr>
          <p:cNvSpPr>
            <a:spLocks/>
          </p:cNvSpPr>
          <p:nvPr/>
        </p:nvSpPr>
        <p:spPr bwMode="auto">
          <a:xfrm>
            <a:off x="6580188"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9" name="Freeform 36">
            <a:extLst>
              <a:ext uri="{FF2B5EF4-FFF2-40B4-BE49-F238E27FC236}">
                <a16:creationId xmlns="" xmlns:a16="http://schemas.microsoft.com/office/drawing/2014/main" id="{79B35801-6B63-45A1-930C-F21FC8879EB4}"/>
              </a:ext>
            </a:extLst>
          </p:cNvPr>
          <p:cNvSpPr>
            <a:spLocks/>
          </p:cNvSpPr>
          <p:nvPr/>
        </p:nvSpPr>
        <p:spPr bwMode="auto">
          <a:xfrm>
            <a:off x="6908801"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0" name="Freeform 37">
            <a:extLst>
              <a:ext uri="{FF2B5EF4-FFF2-40B4-BE49-F238E27FC236}">
                <a16:creationId xmlns="" xmlns:a16="http://schemas.microsoft.com/office/drawing/2014/main" id="{AC56FC22-353F-451B-9C4B-C917D6541818}"/>
              </a:ext>
            </a:extLst>
          </p:cNvPr>
          <p:cNvSpPr>
            <a:spLocks/>
          </p:cNvSpPr>
          <p:nvPr/>
        </p:nvSpPr>
        <p:spPr bwMode="auto">
          <a:xfrm>
            <a:off x="7239001" y="2599626"/>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1" name="Freeform 38">
            <a:extLst>
              <a:ext uri="{FF2B5EF4-FFF2-40B4-BE49-F238E27FC236}">
                <a16:creationId xmlns="" xmlns:a16="http://schemas.microsoft.com/office/drawing/2014/main" id="{B2AA138B-94B8-466D-AD79-BF6B7DA67312}"/>
              </a:ext>
            </a:extLst>
          </p:cNvPr>
          <p:cNvSpPr>
            <a:spLocks/>
          </p:cNvSpPr>
          <p:nvPr/>
        </p:nvSpPr>
        <p:spPr bwMode="auto">
          <a:xfrm>
            <a:off x="7567613"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2" name="Freeform 39">
            <a:extLst>
              <a:ext uri="{FF2B5EF4-FFF2-40B4-BE49-F238E27FC236}">
                <a16:creationId xmlns="" xmlns:a16="http://schemas.microsoft.com/office/drawing/2014/main" id="{594F42A0-B94F-4409-8A54-B49DF17253CD}"/>
              </a:ext>
            </a:extLst>
          </p:cNvPr>
          <p:cNvSpPr>
            <a:spLocks/>
          </p:cNvSpPr>
          <p:nvPr/>
        </p:nvSpPr>
        <p:spPr bwMode="auto">
          <a:xfrm>
            <a:off x="7896226" y="2599626"/>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3" name="Freeform 40">
            <a:extLst>
              <a:ext uri="{FF2B5EF4-FFF2-40B4-BE49-F238E27FC236}">
                <a16:creationId xmlns="" xmlns:a16="http://schemas.microsoft.com/office/drawing/2014/main" id="{0387ECA1-38AC-4DF7-A49F-B16FD6895343}"/>
              </a:ext>
            </a:extLst>
          </p:cNvPr>
          <p:cNvSpPr>
            <a:spLocks/>
          </p:cNvSpPr>
          <p:nvPr/>
        </p:nvSpPr>
        <p:spPr bwMode="auto">
          <a:xfrm>
            <a:off x="8226426"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4" name="Freeform 41">
            <a:extLst>
              <a:ext uri="{FF2B5EF4-FFF2-40B4-BE49-F238E27FC236}">
                <a16:creationId xmlns="" xmlns:a16="http://schemas.microsoft.com/office/drawing/2014/main" id="{1F66E9E5-A9F8-45E9-ACC4-2461AD4CFDDC}"/>
              </a:ext>
            </a:extLst>
          </p:cNvPr>
          <p:cNvSpPr>
            <a:spLocks/>
          </p:cNvSpPr>
          <p:nvPr/>
        </p:nvSpPr>
        <p:spPr bwMode="auto">
          <a:xfrm>
            <a:off x="8555038"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5" name="Freeform 42">
            <a:extLst>
              <a:ext uri="{FF2B5EF4-FFF2-40B4-BE49-F238E27FC236}">
                <a16:creationId xmlns="" xmlns:a16="http://schemas.microsoft.com/office/drawing/2014/main" id="{C91DAD1A-2612-4810-BDA8-1F899D6AECD8}"/>
              </a:ext>
            </a:extLst>
          </p:cNvPr>
          <p:cNvSpPr>
            <a:spLocks/>
          </p:cNvSpPr>
          <p:nvPr/>
        </p:nvSpPr>
        <p:spPr bwMode="auto">
          <a:xfrm>
            <a:off x="8885238"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6" name="Freeform 43">
            <a:extLst>
              <a:ext uri="{FF2B5EF4-FFF2-40B4-BE49-F238E27FC236}">
                <a16:creationId xmlns="" xmlns:a16="http://schemas.microsoft.com/office/drawing/2014/main" id="{2E9CF2D3-3305-4A85-8451-24F1C1056503}"/>
              </a:ext>
            </a:extLst>
          </p:cNvPr>
          <p:cNvSpPr>
            <a:spLocks/>
          </p:cNvSpPr>
          <p:nvPr/>
        </p:nvSpPr>
        <p:spPr bwMode="auto">
          <a:xfrm>
            <a:off x="9213851"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7" name="Freeform 44">
            <a:extLst>
              <a:ext uri="{FF2B5EF4-FFF2-40B4-BE49-F238E27FC236}">
                <a16:creationId xmlns="" xmlns:a16="http://schemas.microsoft.com/office/drawing/2014/main" id="{7AEF4DA3-D7F1-417A-AD52-89840058B854}"/>
              </a:ext>
            </a:extLst>
          </p:cNvPr>
          <p:cNvSpPr>
            <a:spLocks/>
          </p:cNvSpPr>
          <p:nvPr/>
        </p:nvSpPr>
        <p:spPr bwMode="auto">
          <a:xfrm>
            <a:off x="5262563"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8" name="Freeform 45">
            <a:extLst>
              <a:ext uri="{FF2B5EF4-FFF2-40B4-BE49-F238E27FC236}">
                <a16:creationId xmlns="" xmlns:a16="http://schemas.microsoft.com/office/drawing/2014/main" id="{EAFC1DDC-984C-4AC4-99C0-BF339C667891}"/>
              </a:ext>
            </a:extLst>
          </p:cNvPr>
          <p:cNvSpPr>
            <a:spLocks/>
          </p:cNvSpPr>
          <p:nvPr/>
        </p:nvSpPr>
        <p:spPr bwMode="auto">
          <a:xfrm>
            <a:off x="5592763" y="2836164"/>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9" name="Freeform 46">
            <a:extLst>
              <a:ext uri="{FF2B5EF4-FFF2-40B4-BE49-F238E27FC236}">
                <a16:creationId xmlns="" xmlns:a16="http://schemas.microsoft.com/office/drawing/2014/main" id="{48126AAB-3521-435E-9CE7-E99138980497}"/>
              </a:ext>
            </a:extLst>
          </p:cNvPr>
          <p:cNvSpPr>
            <a:spLocks/>
          </p:cNvSpPr>
          <p:nvPr/>
        </p:nvSpPr>
        <p:spPr bwMode="auto">
          <a:xfrm>
            <a:off x="5921376"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0" name="Freeform 47">
            <a:extLst>
              <a:ext uri="{FF2B5EF4-FFF2-40B4-BE49-F238E27FC236}">
                <a16:creationId xmlns="" xmlns:a16="http://schemas.microsoft.com/office/drawing/2014/main" id="{41909F4A-EF8F-49B5-AD87-A452DF449749}"/>
              </a:ext>
            </a:extLst>
          </p:cNvPr>
          <p:cNvSpPr>
            <a:spLocks/>
          </p:cNvSpPr>
          <p:nvPr/>
        </p:nvSpPr>
        <p:spPr bwMode="auto">
          <a:xfrm>
            <a:off x="6249988" y="2836164"/>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1" name="Freeform 48">
            <a:extLst>
              <a:ext uri="{FF2B5EF4-FFF2-40B4-BE49-F238E27FC236}">
                <a16:creationId xmlns="" xmlns:a16="http://schemas.microsoft.com/office/drawing/2014/main" id="{6DD27D64-DCA6-44A1-B577-7AD9AC8B4928}"/>
              </a:ext>
            </a:extLst>
          </p:cNvPr>
          <p:cNvSpPr>
            <a:spLocks/>
          </p:cNvSpPr>
          <p:nvPr/>
        </p:nvSpPr>
        <p:spPr bwMode="auto">
          <a:xfrm>
            <a:off x="6580188"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2" name="Freeform 49">
            <a:extLst>
              <a:ext uri="{FF2B5EF4-FFF2-40B4-BE49-F238E27FC236}">
                <a16:creationId xmlns="" xmlns:a16="http://schemas.microsoft.com/office/drawing/2014/main" id="{C0D940D8-BB2F-4EE8-A732-0D3D990143DF}"/>
              </a:ext>
            </a:extLst>
          </p:cNvPr>
          <p:cNvSpPr>
            <a:spLocks/>
          </p:cNvSpPr>
          <p:nvPr/>
        </p:nvSpPr>
        <p:spPr bwMode="auto">
          <a:xfrm>
            <a:off x="6908801"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3" name="Freeform 50">
            <a:extLst>
              <a:ext uri="{FF2B5EF4-FFF2-40B4-BE49-F238E27FC236}">
                <a16:creationId xmlns="" xmlns:a16="http://schemas.microsoft.com/office/drawing/2014/main" id="{3DB109E6-2F40-4477-86E3-CE202B4FD1B2}"/>
              </a:ext>
            </a:extLst>
          </p:cNvPr>
          <p:cNvSpPr>
            <a:spLocks/>
          </p:cNvSpPr>
          <p:nvPr/>
        </p:nvSpPr>
        <p:spPr bwMode="auto">
          <a:xfrm>
            <a:off x="7239001" y="2836164"/>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4" name="Freeform 51">
            <a:extLst>
              <a:ext uri="{FF2B5EF4-FFF2-40B4-BE49-F238E27FC236}">
                <a16:creationId xmlns="" xmlns:a16="http://schemas.microsoft.com/office/drawing/2014/main" id="{25FC9173-763C-4992-A1D1-78ED722066AC}"/>
              </a:ext>
            </a:extLst>
          </p:cNvPr>
          <p:cNvSpPr>
            <a:spLocks/>
          </p:cNvSpPr>
          <p:nvPr/>
        </p:nvSpPr>
        <p:spPr bwMode="auto">
          <a:xfrm>
            <a:off x="7567613"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5" name="Freeform 52">
            <a:extLst>
              <a:ext uri="{FF2B5EF4-FFF2-40B4-BE49-F238E27FC236}">
                <a16:creationId xmlns="" xmlns:a16="http://schemas.microsoft.com/office/drawing/2014/main" id="{C56EC493-F034-42AC-9B6C-CBEFF53B422D}"/>
              </a:ext>
            </a:extLst>
          </p:cNvPr>
          <p:cNvSpPr>
            <a:spLocks/>
          </p:cNvSpPr>
          <p:nvPr/>
        </p:nvSpPr>
        <p:spPr bwMode="auto">
          <a:xfrm>
            <a:off x="7896226" y="2836164"/>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6" name="Freeform 53">
            <a:extLst>
              <a:ext uri="{FF2B5EF4-FFF2-40B4-BE49-F238E27FC236}">
                <a16:creationId xmlns="" xmlns:a16="http://schemas.microsoft.com/office/drawing/2014/main" id="{2A076A60-CC8E-4EDA-A28F-AAB88139D704}"/>
              </a:ext>
            </a:extLst>
          </p:cNvPr>
          <p:cNvSpPr>
            <a:spLocks/>
          </p:cNvSpPr>
          <p:nvPr/>
        </p:nvSpPr>
        <p:spPr bwMode="auto">
          <a:xfrm>
            <a:off x="8226426"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7" name="Freeform 54">
            <a:extLst>
              <a:ext uri="{FF2B5EF4-FFF2-40B4-BE49-F238E27FC236}">
                <a16:creationId xmlns="" xmlns:a16="http://schemas.microsoft.com/office/drawing/2014/main" id="{CE3CCD6A-1D33-4016-BE1F-5A2ADFF5439F}"/>
              </a:ext>
            </a:extLst>
          </p:cNvPr>
          <p:cNvSpPr>
            <a:spLocks/>
          </p:cNvSpPr>
          <p:nvPr/>
        </p:nvSpPr>
        <p:spPr bwMode="auto">
          <a:xfrm>
            <a:off x="8555038"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8" name="Freeform 55">
            <a:extLst>
              <a:ext uri="{FF2B5EF4-FFF2-40B4-BE49-F238E27FC236}">
                <a16:creationId xmlns="" xmlns:a16="http://schemas.microsoft.com/office/drawing/2014/main" id="{6569394A-C099-4A46-A8FB-62090C0EE753}"/>
              </a:ext>
            </a:extLst>
          </p:cNvPr>
          <p:cNvSpPr>
            <a:spLocks/>
          </p:cNvSpPr>
          <p:nvPr/>
        </p:nvSpPr>
        <p:spPr bwMode="auto">
          <a:xfrm>
            <a:off x="8885238"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9" name="Freeform 56">
            <a:extLst>
              <a:ext uri="{FF2B5EF4-FFF2-40B4-BE49-F238E27FC236}">
                <a16:creationId xmlns="" xmlns:a16="http://schemas.microsoft.com/office/drawing/2014/main" id="{92112679-E076-4E1F-B252-BAB73C8790B3}"/>
              </a:ext>
            </a:extLst>
          </p:cNvPr>
          <p:cNvSpPr>
            <a:spLocks/>
          </p:cNvSpPr>
          <p:nvPr/>
        </p:nvSpPr>
        <p:spPr bwMode="auto">
          <a:xfrm>
            <a:off x="9213851"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0" name="Freeform 57">
            <a:extLst>
              <a:ext uri="{FF2B5EF4-FFF2-40B4-BE49-F238E27FC236}">
                <a16:creationId xmlns="" xmlns:a16="http://schemas.microsoft.com/office/drawing/2014/main" id="{F02D70FB-9EE8-42E6-8AA6-D1E61881E2E8}"/>
              </a:ext>
            </a:extLst>
          </p:cNvPr>
          <p:cNvSpPr>
            <a:spLocks/>
          </p:cNvSpPr>
          <p:nvPr/>
        </p:nvSpPr>
        <p:spPr bwMode="auto">
          <a:xfrm>
            <a:off x="9542463" y="2599626"/>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1" name="Freeform 58">
            <a:extLst>
              <a:ext uri="{FF2B5EF4-FFF2-40B4-BE49-F238E27FC236}">
                <a16:creationId xmlns="" xmlns:a16="http://schemas.microsoft.com/office/drawing/2014/main" id="{45B02ED0-E151-4E09-8DE9-FDEC28F020F9}"/>
              </a:ext>
            </a:extLst>
          </p:cNvPr>
          <p:cNvSpPr>
            <a:spLocks/>
          </p:cNvSpPr>
          <p:nvPr/>
        </p:nvSpPr>
        <p:spPr bwMode="auto">
          <a:xfrm>
            <a:off x="9872663"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2" name="Freeform 59">
            <a:extLst>
              <a:ext uri="{FF2B5EF4-FFF2-40B4-BE49-F238E27FC236}">
                <a16:creationId xmlns="" xmlns:a16="http://schemas.microsoft.com/office/drawing/2014/main" id="{9EC2DBD8-49BE-4789-B6F8-7AADC21E22AB}"/>
              </a:ext>
            </a:extLst>
          </p:cNvPr>
          <p:cNvSpPr>
            <a:spLocks/>
          </p:cNvSpPr>
          <p:nvPr/>
        </p:nvSpPr>
        <p:spPr bwMode="auto">
          <a:xfrm>
            <a:off x="10201276"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3" name="Freeform 60">
            <a:extLst>
              <a:ext uri="{FF2B5EF4-FFF2-40B4-BE49-F238E27FC236}">
                <a16:creationId xmlns="" xmlns:a16="http://schemas.microsoft.com/office/drawing/2014/main" id="{FDD49779-79C2-4E61-AE0E-05EFFAF2048E}"/>
              </a:ext>
            </a:extLst>
          </p:cNvPr>
          <p:cNvSpPr>
            <a:spLocks/>
          </p:cNvSpPr>
          <p:nvPr/>
        </p:nvSpPr>
        <p:spPr bwMode="auto">
          <a:xfrm>
            <a:off x="10529888" y="2599626"/>
            <a:ext cx="300038" cy="12700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4" name="Freeform 61">
            <a:extLst>
              <a:ext uri="{FF2B5EF4-FFF2-40B4-BE49-F238E27FC236}">
                <a16:creationId xmlns="" xmlns:a16="http://schemas.microsoft.com/office/drawing/2014/main" id="{C5E069CE-4217-4E34-A6DC-88A57505C74E}"/>
              </a:ext>
            </a:extLst>
          </p:cNvPr>
          <p:cNvSpPr>
            <a:spLocks/>
          </p:cNvSpPr>
          <p:nvPr/>
        </p:nvSpPr>
        <p:spPr bwMode="auto">
          <a:xfrm>
            <a:off x="10860088" y="2599626"/>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5" name="Freeform 62">
            <a:extLst>
              <a:ext uri="{FF2B5EF4-FFF2-40B4-BE49-F238E27FC236}">
                <a16:creationId xmlns="" xmlns:a16="http://schemas.microsoft.com/office/drawing/2014/main" id="{FD63BAF4-83B3-4202-92D2-7FD62AA688F7}"/>
              </a:ext>
            </a:extLst>
          </p:cNvPr>
          <p:cNvSpPr>
            <a:spLocks/>
          </p:cNvSpPr>
          <p:nvPr/>
        </p:nvSpPr>
        <p:spPr bwMode="auto">
          <a:xfrm>
            <a:off x="11188701" y="2599626"/>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6" name="Freeform 63">
            <a:extLst>
              <a:ext uri="{FF2B5EF4-FFF2-40B4-BE49-F238E27FC236}">
                <a16:creationId xmlns="" xmlns:a16="http://schemas.microsoft.com/office/drawing/2014/main" id="{8B845CB2-214C-4DE4-B60B-E3E9ADAB5807}"/>
              </a:ext>
            </a:extLst>
          </p:cNvPr>
          <p:cNvSpPr>
            <a:spLocks/>
          </p:cNvSpPr>
          <p:nvPr/>
        </p:nvSpPr>
        <p:spPr bwMode="auto">
          <a:xfrm>
            <a:off x="11518901" y="2599626"/>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7" name="Freeform 64">
            <a:extLst>
              <a:ext uri="{FF2B5EF4-FFF2-40B4-BE49-F238E27FC236}">
                <a16:creationId xmlns="" xmlns:a16="http://schemas.microsoft.com/office/drawing/2014/main" id="{EBA53E72-7954-4E4F-B4A7-F34C6BD57DBC}"/>
              </a:ext>
            </a:extLst>
          </p:cNvPr>
          <p:cNvSpPr>
            <a:spLocks/>
          </p:cNvSpPr>
          <p:nvPr/>
        </p:nvSpPr>
        <p:spPr bwMode="auto">
          <a:xfrm>
            <a:off x="9542463" y="2836164"/>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8" name="Freeform 65">
            <a:extLst>
              <a:ext uri="{FF2B5EF4-FFF2-40B4-BE49-F238E27FC236}">
                <a16:creationId xmlns="" xmlns:a16="http://schemas.microsoft.com/office/drawing/2014/main" id="{F82B00FF-1C31-4480-B957-7C2FE32F421E}"/>
              </a:ext>
            </a:extLst>
          </p:cNvPr>
          <p:cNvSpPr>
            <a:spLocks/>
          </p:cNvSpPr>
          <p:nvPr/>
        </p:nvSpPr>
        <p:spPr bwMode="auto">
          <a:xfrm>
            <a:off x="9872663"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9" name="Freeform 66">
            <a:extLst>
              <a:ext uri="{FF2B5EF4-FFF2-40B4-BE49-F238E27FC236}">
                <a16:creationId xmlns="" xmlns:a16="http://schemas.microsoft.com/office/drawing/2014/main" id="{491B9717-F34E-4765-8F88-B4B35A3939CC}"/>
              </a:ext>
            </a:extLst>
          </p:cNvPr>
          <p:cNvSpPr>
            <a:spLocks/>
          </p:cNvSpPr>
          <p:nvPr/>
        </p:nvSpPr>
        <p:spPr bwMode="auto">
          <a:xfrm>
            <a:off x="10201276"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0" name="Freeform 67">
            <a:extLst>
              <a:ext uri="{FF2B5EF4-FFF2-40B4-BE49-F238E27FC236}">
                <a16:creationId xmlns="" xmlns:a16="http://schemas.microsoft.com/office/drawing/2014/main" id="{FC12B8AA-E6CD-4694-B4F7-C101917970C9}"/>
              </a:ext>
            </a:extLst>
          </p:cNvPr>
          <p:cNvSpPr>
            <a:spLocks/>
          </p:cNvSpPr>
          <p:nvPr/>
        </p:nvSpPr>
        <p:spPr bwMode="auto">
          <a:xfrm>
            <a:off x="10529888" y="2836164"/>
            <a:ext cx="300038" cy="128588"/>
          </a:xfrm>
          <a:custGeom>
            <a:avLst/>
            <a:gdLst>
              <a:gd name="T0" fmla="*/ 183 w 189"/>
              <a:gd name="T1" fmla="*/ 0 h 81"/>
              <a:gd name="T2" fmla="*/ 95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1" name="Freeform 68">
            <a:extLst>
              <a:ext uri="{FF2B5EF4-FFF2-40B4-BE49-F238E27FC236}">
                <a16:creationId xmlns="" xmlns:a16="http://schemas.microsoft.com/office/drawing/2014/main" id="{C2F66E72-7BED-458A-AB40-5EC84E547C28}"/>
              </a:ext>
            </a:extLst>
          </p:cNvPr>
          <p:cNvSpPr>
            <a:spLocks/>
          </p:cNvSpPr>
          <p:nvPr/>
        </p:nvSpPr>
        <p:spPr bwMode="auto">
          <a:xfrm>
            <a:off x="10860088" y="2836164"/>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2" name="Freeform 69">
            <a:extLst>
              <a:ext uri="{FF2B5EF4-FFF2-40B4-BE49-F238E27FC236}">
                <a16:creationId xmlns="" xmlns:a16="http://schemas.microsoft.com/office/drawing/2014/main" id="{414165F8-788F-4D44-BDFB-85DCE2F11024}"/>
              </a:ext>
            </a:extLst>
          </p:cNvPr>
          <p:cNvSpPr>
            <a:spLocks/>
          </p:cNvSpPr>
          <p:nvPr/>
        </p:nvSpPr>
        <p:spPr bwMode="auto">
          <a:xfrm>
            <a:off x="11188701" y="2836164"/>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3" name="Freeform 70">
            <a:extLst>
              <a:ext uri="{FF2B5EF4-FFF2-40B4-BE49-F238E27FC236}">
                <a16:creationId xmlns="" xmlns:a16="http://schemas.microsoft.com/office/drawing/2014/main" id="{C10438CA-7C9A-4718-BF5C-4EADC3DE14FB}"/>
              </a:ext>
            </a:extLst>
          </p:cNvPr>
          <p:cNvSpPr>
            <a:spLocks/>
          </p:cNvSpPr>
          <p:nvPr/>
        </p:nvSpPr>
        <p:spPr bwMode="auto">
          <a:xfrm>
            <a:off x="11518901" y="2836164"/>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4" name="Rectangle 71">
            <a:extLst>
              <a:ext uri="{FF2B5EF4-FFF2-40B4-BE49-F238E27FC236}">
                <a16:creationId xmlns="" xmlns:a16="http://schemas.microsoft.com/office/drawing/2014/main" id="{838D276E-81C2-4891-9532-6167F70290A9}"/>
              </a:ext>
            </a:extLst>
          </p:cNvPr>
          <p:cNvSpPr>
            <a:spLocks noChangeArrowheads="1"/>
          </p:cNvSpPr>
          <p:nvPr/>
        </p:nvSpPr>
        <p:spPr bwMode="auto">
          <a:xfrm>
            <a:off x="9512301" y="2591689"/>
            <a:ext cx="301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93063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269868" y="5707872"/>
            <a:ext cx="2545890" cy="261610"/>
          </a:xfrm>
          <a:prstGeom prst="rect">
            <a:avLst/>
          </a:prstGeom>
        </p:spPr>
        <p:txBody>
          <a:bodyPr wrap="none">
            <a:spAutoFit/>
          </a:bodyPr>
          <a:lstStyle/>
          <a:p>
            <a:pPr algn="r">
              <a:spcAft>
                <a:spcPts val="0"/>
              </a:spcAft>
            </a:pPr>
            <a:r>
              <a:rPr lang="cs-CZ" sz="1100" i="1" dirty="0">
                <a:solidFill>
                  <a:schemeClr val="bg1">
                    <a:lumMod val="50000"/>
                  </a:schemeClr>
                </a:solidFill>
                <a:ea typeface="Calibri" panose="020F0502020204030204" pitchFamily="34" charset="0"/>
                <a:cs typeface="Times New Roman" panose="02020603050405020304" pitchFamily="18" charset="0"/>
              </a:rPr>
              <a:t>Zdroj: Dotazník pro učitele </a:t>
            </a:r>
            <a:r>
              <a:rPr lang="cs-CZ" sz="1100" i="1" dirty="0" smtClean="0">
                <a:solidFill>
                  <a:schemeClr val="bg1">
                    <a:lumMod val="50000"/>
                  </a:schemeClr>
                </a:solidFill>
                <a:ea typeface="Calibri" panose="020F0502020204030204" pitchFamily="34" charset="0"/>
                <a:cs typeface="Times New Roman" panose="02020603050405020304" pitchFamily="18" charset="0"/>
              </a:rPr>
              <a:t>SV </a:t>
            </a:r>
            <a:r>
              <a:rPr lang="cs-CZ" sz="1100" i="1" dirty="0">
                <a:solidFill>
                  <a:schemeClr val="bg1">
                    <a:lumMod val="50000"/>
                  </a:schemeClr>
                </a:solidFill>
                <a:ea typeface="Calibri" panose="020F0502020204030204" pitchFamily="34" charset="0"/>
                <a:cs typeface="Times New Roman" panose="02020603050405020304" pitchFamily="18" charset="0"/>
              </a:rPr>
              <a:t>2016-17</a:t>
            </a:r>
            <a:endParaRPr lang="cs-CZ" sz="1100" dirty="0">
              <a:solidFill>
                <a:schemeClr val="bg1">
                  <a:lumMod val="50000"/>
                </a:schemeClr>
              </a:solidFill>
              <a:effectLst/>
              <a:ea typeface="Calibri" panose="020F0502020204030204" pitchFamily="34" charset="0"/>
              <a:cs typeface="Times New Roman" panose="02020603050405020304" pitchFamily="18" charset="0"/>
            </a:endParaRPr>
          </a:p>
        </p:txBody>
      </p:sp>
      <p:graphicFrame>
        <p:nvGraphicFramePr>
          <p:cNvPr id="4" name="Graf 3"/>
          <p:cNvGraphicFramePr/>
          <p:nvPr>
            <p:extLst/>
          </p:nvPr>
        </p:nvGraphicFramePr>
        <p:xfrm>
          <a:off x="1009650" y="948690"/>
          <a:ext cx="10806108" cy="4926330"/>
        </p:xfrm>
        <a:graphic>
          <a:graphicData uri="http://schemas.openxmlformats.org/drawingml/2006/chart">
            <c:chart xmlns:c="http://schemas.openxmlformats.org/drawingml/2006/chart" xmlns:r="http://schemas.openxmlformats.org/officeDocument/2006/relationships" r:id="rId3"/>
          </a:graphicData>
        </a:graphic>
      </p:graphicFrame>
      <p:sp>
        <p:nvSpPr>
          <p:cNvPr id="2" name="Obdélník 1"/>
          <p:cNvSpPr/>
          <p:nvPr/>
        </p:nvSpPr>
        <p:spPr>
          <a:xfrm>
            <a:off x="1009650" y="202615"/>
            <a:ext cx="11003280" cy="646331"/>
          </a:xfrm>
          <a:prstGeom prst="rect">
            <a:avLst/>
          </a:prstGeom>
        </p:spPr>
        <p:txBody>
          <a:bodyPr wrap="square">
            <a:spAutoFit/>
          </a:bodyPr>
          <a:lstStyle/>
          <a:p>
            <a:r>
              <a:rPr lang="cs-CZ" sz="3600" dirty="0">
                <a:solidFill>
                  <a:srgbClr val="0070C0"/>
                </a:solidFill>
                <a:latin typeface="+mj-lt"/>
              </a:rPr>
              <a:t>Podpora učitelů v praxi je často jen formální a nesystémová</a:t>
            </a:r>
          </a:p>
        </p:txBody>
      </p:sp>
    </p:spTree>
    <p:extLst>
      <p:ext uri="{BB962C8B-B14F-4D97-AF65-F5344CB8AC3E}">
        <p14:creationId xmlns:p14="http://schemas.microsoft.com/office/powerpoint/2010/main" val="34365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1000"/>
                                        <p:tgtEl>
                                          <p:spTgt spid="4">
                                            <p:graphicEl>
                                              <a:chart seriesIdx="-4" categoryIdx="0" bldStep="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0" dur="1000"/>
                                        <p:tgtEl>
                                          <p:spTgt spid="4">
                                            <p:graphicEl>
                                              <a:chart seriesIdx="-4" categoryIdx="1"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3" dur="1000"/>
                                        <p:tgtEl>
                                          <p:spTgt spid="4">
                                            <p:graphicEl>
                                              <a:chart seriesIdx="-4" categoryIdx="2" bldStep="category"/>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16" dur="1000"/>
                                        <p:tgtEl>
                                          <p:spTgt spid="4">
                                            <p:graphicEl>
                                              <a:chart seriesIdx="-4" categoryIdx="3" bldStep="category"/>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19" dur="1000"/>
                                        <p:tgtEl>
                                          <p:spTgt spid="4">
                                            <p:graphicEl>
                                              <a:chart seriesIdx="-4" categoryIdx="4" bldStep="category"/>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22" dur="1000"/>
                                        <p:tgtEl>
                                          <p:spTgt spid="4">
                                            <p:graphicEl>
                                              <a:chart seriesIdx="-4" categoryIdx="5" bldStep="category"/>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down)">
                                      <p:cBhvr>
                                        <p:cTn id="25" dur="1000"/>
                                        <p:tgtEl>
                                          <p:spTgt spid="4">
                                            <p:graphicEl>
                                              <a:chart seriesIdx="-4" categoryIdx="6" bldStep="category"/>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down)">
                                      <p:cBhvr>
                                        <p:cTn id="28" dur="1000"/>
                                        <p:tgtEl>
                                          <p:spTgt spid="4">
                                            <p:graphicEl>
                                              <a:chart seriesIdx="-4" categoryIdx="7" bldStep="category"/>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down)">
                                      <p:cBhvr>
                                        <p:cTn id="31" dur="1000"/>
                                        <p:tgtEl>
                                          <p:spTgt spid="4">
                                            <p:graphicEl>
                                              <a:chart seriesIdx="-4" categoryIdx="8" bldStep="category"/>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down)">
                                      <p:cBhvr>
                                        <p:cTn id="34" dur="1000"/>
                                        <p:tgtEl>
                                          <p:spTgt spid="4">
                                            <p:graphicEl>
                                              <a:chart seriesIdx="-4" categoryIdx="9" bldStep="category"/>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wipe(down)">
                                      <p:cBhvr>
                                        <p:cTn id="37" dur="1000"/>
                                        <p:tgtEl>
                                          <p:spTgt spid="4">
                                            <p:graphicEl>
                                              <a:chart seriesIdx="-4" categoryIdx="10" bldStep="category"/>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wipe(down)">
                                      <p:cBhvr>
                                        <p:cTn id="40" dur="1000"/>
                                        <p:tgtEl>
                                          <p:spTgt spid="4">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82662" y="409616"/>
            <a:ext cx="10833097" cy="1218795"/>
          </a:xfrm>
        </p:spPr>
        <p:txBody>
          <a:bodyPr/>
          <a:lstStyle/>
          <a:p>
            <a:pPr marL="0"/>
            <a:r>
              <a:rPr lang="cs-CZ" sz="4400" dirty="0"/>
              <a:t>Co říkají inspekční data o vedení zaměřeném </a:t>
            </a:r>
            <a:br>
              <a:rPr lang="cs-CZ" sz="4400" dirty="0"/>
            </a:br>
            <a:r>
              <a:rPr lang="cs-CZ" sz="4400" dirty="0"/>
              <a:t>na kvalitu vyučování (</a:t>
            </a:r>
            <a:r>
              <a:rPr lang="cs-CZ" sz="4400" dirty="0" err="1"/>
              <a:t>Instructional</a:t>
            </a:r>
            <a:r>
              <a:rPr lang="cs-CZ" sz="4400" dirty="0"/>
              <a:t> </a:t>
            </a:r>
            <a:r>
              <a:rPr lang="cs-CZ" sz="4400" dirty="0" err="1"/>
              <a:t>Leadership</a:t>
            </a:r>
            <a:r>
              <a:rPr lang="cs-CZ" sz="4400" dirty="0" smtClean="0"/>
              <a:t>)?</a:t>
            </a:r>
            <a:endParaRPr lang="cs-CZ" sz="4400" dirty="0"/>
          </a:p>
        </p:txBody>
      </p:sp>
      <p:graphicFrame>
        <p:nvGraphicFramePr>
          <p:cNvPr id="5" name="Diagram 4"/>
          <p:cNvGraphicFramePr/>
          <p:nvPr>
            <p:extLst>
              <p:ext uri="{D42A27DB-BD31-4B8C-83A1-F6EECF244321}">
                <p14:modId xmlns:p14="http://schemas.microsoft.com/office/powerpoint/2010/main" val="1728121363"/>
              </p:ext>
            </p:extLst>
          </p:nvPr>
        </p:nvGraphicFramePr>
        <p:xfrm>
          <a:off x="1667508" y="1844824"/>
          <a:ext cx="9318141" cy="392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77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 xmlns:a16="http://schemas.microsoft.com/office/drawing/2014/main" id="{6B4FAE08-0DDE-4E8C-8B2B-EC46C672255D}"/>
              </a:ext>
            </a:extLst>
          </p:cNvPr>
          <p:cNvSpPr>
            <a:spLocks noGrp="1"/>
          </p:cNvSpPr>
          <p:nvPr>
            <p:ph type="title"/>
          </p:nvPr>
        </p:nvSpPr>
        <p:spPr>
          <a:xfrm>
            <a:off x="987428" y="535012"/>
            <a:ext cx="10833097" cy="498598"/>
          </a:xfrm>
        </p:spPr>
        <p:txBody>
          <a:bodyPr/>
          <a:lstStyle/>
          <a:p>
            <a:r>
              <a:rPr lang="cs-CZ" sz="3600" dirty="0"/>
              <a:t>Podíl učitelů ZŠ, kteří absolvovali kurz na téma:</a:t>
            </a:r>
          </a:p>
        </p:txBody>
      </p:sp>
      <p:graphicFrame>
        <p:nvGraphicFramePr>
          <p:cNvPr id="9" name="Graf 8">
            <a:extLst>
              <a:ext uri="{FF2B5EF4-FFF2-40B4-BE49-F238E27FC236}">
                <a16:creationId xmlns="" xmlns:a16="http://schemas.microsoft.com/office/drawing/2014/main" id="{E298311D-DE53-4473-8097-F8CFF8AD3CD5}"/>
              </a:ext>
            </a:extLst>
          </p:cNvPr>
          <p:cNvGraphicFramePr/>
          <p:nvPr>
            <p:extLst>
              <p:ext uri="{D42A27DB-BD31-4B8C-83A1-F6EECF244321}">
                <p14:modId xmlns:p14="http://schemas.microsoft.com/office/powerpoint/2010/main" val="2622722369"/>
              </p:ext>
            </p:extLst>
          </p:nvPr>
        </p:nvGraphicFramePr>
        <p:xfrm>
          <a:off x="982134" y="1517177"/>
          <a:ext cx="10837864" cy="3720876"/>
        </p:xfrm>
        <a:graphic>
          <a:graphicData uri="http://schemas.openxmlformats.org/drawingml/2006/chart">
            <c:chart xmlns:c="http://schemas.openxmlformats.org/drawingml/2006/chart" xmlns:r="http://schemas.openxmlformats.org/officeDocument/2006/relationships" r:id="rId3"/>
          </a:graphicData>
        </a:graphic>
      </p:graphicFrame>
      <p:sp>
        <p:nvSpPr>
          <p:cNvPr id="4" name="Obdélník 3">
            <a:extLst>
              <a:ext uri="{FF2B5EF4-FFF2-40B4-BE49-F238E27FC236}">
                <a16:creationId xmlns="" xmlns:a16="http://schemas.microsoft.com/office/drawing/2014/main" id="{A736DD2A-8C97-405A-A3F1-CEDA69A5D818}"/>
              </a:ext>
            </a:extLst>
          </p:cNvPr>
          <p:cNvSpPr/>
          <p:nvPr/>
        </p:nvSpPr>
        <p:spPr>
          <a:xfrm>
            <a:off x="996096" y="5697252"/>
            <a:ext cx="10837863" cy="169277"/>
          </a:xfrm>
          <a:prstGeom prst="rect">
            <a:avLst/>
          </a:prstGeom>
        </p:spPr>
        <p:txBody>
          <a:bodyPr wrap="square" lIns="0" tIns="0" rIns="0" bIns="0" anchor="b" anchorCtr="0">
            <a:spAutoFit/>
          </a:bodyPr>
          <a:lstStyle/>
          <a:p>
            <a:pPr algn="r"/>
            <a:r>
              <a:rPr lang="cs-CZ" sz="1100" i="1" dirty="0">
                <a:solidFill>
                  <a:srgbClr val="4D4D4D"/>
                </a:solidFill>
                <a:cs typeface="Segoe UI" panose="020B0502040204020203" pitchFamily="34" charset="0"/>
              </a:rPr>
              <a:t>Zdroj</a:t>
            </a:r>
            <a:r>
              <a:rPr lang="cs-CZ" sz="1100" i="1" dirty="0" smtClean="0">
                <a:solidFill>
                  <a:srgbClr val="4D4D4D"/>
                </a:solidFill>
                <a:cs typeface="Segoe UI" panose="020B0502040204020203" pitchFamily="34" charset="0"/>
              </a:rPr>
              <a:t>: Kvalita a efektivita vzdělávání a vzdělávací soustavy ve školním roce 2016/2017 – Výroční zpráva ČŠI, prosinec 2017</a:t>
            </a:r>
            <a:endParaRPr lang="cs-CZ" sz="1100" dirty="0">
              <a:solidFill>
                <a:srgbClr val="0070C0"/>
              </a:solidFill>
              <a:cs typeface="Segoe UI" panose="020B0502040204020203" pitchFamily="34" charset="0"/>
            </a:endParaRPr>
          </a:p>
        </p:txBody>
      </p:sp>
      <p:graphicFrame>
        <p:nvGraphicFramePr>
          <p:cNvPr id="6" name="Tabulka 5">
            <a:extLst>
              <a:ext uri="{FF2B5EF4-FFF2-40B4-BE49-F238E27FC236}">
                <a16:creationId xmlns="" xmlns:a16="http://schemas.microsoft.com/office/drawing/2014/main" id="{08BB4F85-B33E-4767-8B36-A134B9984954}"/>
              </a:ext>
            </a:extLst>
          </p:cNvPr>
          <p:cNvGraphicFramePr>
            <a:graphicFrameLocks noGrp="1"/>
          </p:cNvGraphicFramePr>
          <p:nvPr>
            <p:extLst/>
          </p:nvPr>
        </p:nvGraphicFramePr>
        <p:xfrm>
          <a:off x="982673" y="3140"/>
          <a:ext cx="10530454" cy="376238"/>
        </p:xfrm>
        <a:graphic>
          <a:graphicData uri="http://schemas.openxmlformats.org/drawingml/2006/table">
            <a:tbl>
              <a:tblPr firstRow="1" bandRow="1">
                <a:tableStyleId>{5C22544A-7EE6-4342-B048-85BDC9FD1C3A}</a:tableStyleId>
              </a:tblPr>
              <a:tblGrid>
                <a:gridCol w="3186991">
                  <a:extLst>
                    <a:ext uri="{9D8B030D-6E8A-4147-A177-3AD203B41FA5}">
                      <a16:colId xmlns="" xmlns:a16="http://schemas.microsoft.com/office/drawing/2014/main" val="2954411506"/>
                    </a:ext>
                  </a:extLst>
                </a:gridCol>
                <a:gridCol w="3328416">
                  <a:extLst>
                    <a:ext uri="{9D8B030D-6E8A-4147-A177-3AD203B41FA5}">
                      <a16:colId xmlns="" xmlns:a16="http://schemas.microsoft.com/office/drawing/2014/main" val="3436885976"/>
                    </a:ext>
                  </a:extLst>
                </a:gridCol>
                <a:gridCol w="4015047">
                  <a:extLst>
                    <a:ext uri="{9D8B030D-6E8A-4147-A177-3AD203B41FA5}">
                      <a16:colId xmlns="" xmlns:a16="http://schemas.microsoft.com/office/drawing/2014/main" val="3037450154"/>
                    </a:ext>
                  </a:extLst>
                </a:gridCol>
              </a:tblGrid>
              <a:tr h="376238">
                <a:tc>
                  <a:txBody>
                    <a:bodyPr/>
                    <a:lstStyle/>
                    <a:p>
                      <a:pPr algn="ctr"/>
                      <a:r>
                        <a:rPr lang="cs-CZ" sz="1600" b="1" dirty="0" smtClean="0">
                          <a:solidFill>
                            <a:schemeClr val="tx1"/>
                          </a:solidFill>
                        </a:rPr>
                        <a:t>Nepřipravení učitelé</a:t>
                      </a:r>
                      <a:endParaRPr lang="cs-CZ" sz="1600" b="1" dirty="0">
                        <a:solidFill>
                          <a:schemeClr val="tx1"/>
                        </a:solidFill>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600" b="0" dirty="0" smtClean="0">
                          <a:solidFill>
                            <a:schemeClr val="tx1"/>
                          </a:solidFill>
                          <a:latin typeface="+mn-lt"/>
                        </a:rPr>
                        <a:t> Nedostatek specialistů</a:t>
                      </a:r>
                      <a:endParaRPr lang="cs-CZ"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600" b="0" dirty="0" smtClean="0">
                          <a:solidFill>
                            <a:schemeClr val="tx1"/>
                          </a:solidFill>
                          <a:latin typeface="+mn-lt"/>
                        </a:rPr>
                        <a:t>Systém školy dostatečně nepodporuje</a:t>
                      </a:r>
                      <a:endParaRPr lang="cs-CZ" sz="1600" b="0" dirty="0">
                        <a:solidFill>
                          <a:schemeClr val="tx1"/>
                        </a:solidFill>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6802637"/>
                  </a:ext>
                </a:extLst>
              </a:tr>
            </a:tbl>
          </a:graphicData>
        </a:graphic>
      </p:graphicFrame>
    </p:spTree>
    <p:extLst>
      <p:ext uri="{BB962C8B-B14F-4D97-AF65-F5344CB8AC3E}">
        <p14:creationId xmlns:p14="http://schemas.microsoft.com/office/powerpoint/2010/main" val="272890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2" y="376238"/>
            <a:ext cx="10833097" cy="664797"/>
          </a:xfrm>
        </p:spPr>
        <p:txBody>
          <a:bodyPr>
            <a:normAutofit/>
          </a:bodyPr>
          <a:lstStyle/>
          <a:p>
            <a:r>
              <a:rPr lang="cs-CZ" sz="4400" dirty="0"/>
              <a:t>Podíl </a:t>
            </a:r>
            <a:r>
              <a:rPr lang="cs-CZ" dirty="0" smtClean="0"/>
              <a:t>výskytu</a:t>
            </a:r>
            <a:r>
              <a:rPr lang="cs-CZ" sz="4400" dirty="0" smtClean="0"/>
              <a:t> skupinové práce dle </a:t>
            </a:r>
            <a:r>
              <a:rPr lang="cs-CZ" sz="4400" dirty="0">
                <a:solidFill>
                  <a:srgbClr val="C60C30"/>
                </a:solidFill>
              </a:rPr>
              <a:t>inspektorů</a:t>
            </a:r>
          </a:p>
        </p:txBody>
      </p:sp>
      <p:graphicFrame>
        <p:nvGraphicFramePr>
          <p:cNvPr id="5" name="Graf 4"/>
          <p:cNvGraphicFramePr/>
          <p:nvPr>
            <p:extLst>
              <p:ext uri="{D42A27DB-BD31-4B8C-83A1-F6EECF244321}">
                <p14:modId xmlns:p14="http://schemas.microsoft.com/office/powerpoint/2010/main" val="1469194603"/>
              </p:ext>
            </p:extLst>
          </p:nvPr>
        </p:nvGraphicFramePr>
        <p:xfrm>
          <a:off x="982662" y="1588370"/>
          <a:ext cx="10765965" cy="4057199"/>
        </p:xfrm>
        <a:graphic>
          <a:graphicData uri="http://schemas.openxmlformats.org/drawingml/2006/chart">
            <c:chart xmlns:c="http://schemas.openxmlformats.org/drawingml/2006/chart" xmlns:r="http://schemas.openxmlformats.org/officeDocument/2006/relationships" r:id="rId3"/>
          </a:graphicData>
        </a:graphic>
      </p:graphicFrame>
      <p:sp>
        <p:nvSpPr>
          <p:cNvPr id="6" name="Obdélník 5">
            <a:extLst>
              <a:ext uri="{FF2B5EF4-FFF2-40B4-BE49-F238E27FC236}">
                <a16:creationId xmlns="" xmlns:a16="http://schemas.microsoft.com/office/drawing/2014/main" id="{FDAA2FDC-8F37-4FF9-B5DB-232DC0853D36}"/>
              </a:ext>
            </a:extLst>
          </p:cNvPr>
          <p:cNvSpPr/>
          <p:nvPr/>
        </p:nvSpPr>
        <p:spPr>
          <a:xfrm>
            <a:off x="9801490" y="5553236"/>
            <a:ext cx="2014269" cy="184666"/>
          </a:xfrm>
          <a:prstGeom prst="rect">
            <a:avLst/>
          </a:prstGeom>
        </p:spPr>
        <p:txBody>
          <a:bodyPr wrap="none" lIns="0" tIns="0" rIns="0" bIns="0" anchor="b" anchorCtr="0">
            <a:spAutoFit/>
          </a:bodyPr>
          <a:lstStyle/>
          <a:p>
            <a:pPr algn="r"/>
            <a:r>
              <a:rPr lang="cs-CZ" sz="1200" i="1" dirty="0">
                <a:solidFill>
                  <a:srgbClr val="4D4D4D"/>
                </a:solidFill>
                <a:latin typeface="Segoe UI" panose="020B0502040204020203" pitchFamily="34" charset="0"/>
                <a:cs typeface="Segoe UI" panose="020B0502040204020203" pitchFamily="34" charset="0"/>
              </a:rPr>
              <a:t>Zdroj: </a:t>
            </a:r>
            <a:r>
              <a:rPr lang="cs-CZ" sz="1200" i="1" dirty="0" smtClean="0">
                <a:solidFill>
                  <a:srgbClr val="4D4D4D"/>
                </a:solidFill>
                <a:latin typeface="Segoe UI" panose="020B0502040204020203" pitchFamily="34" charset="0"/>
                <a:cs typeface="Segoe UI" panose="020B0502040204020203" pitchFamily="34" charset="0"/>
              </a:rPr>
              <a:t>Hospitační záznamy ČŠI</a:t>
            </a:r>
            <a:endParaRPr lang="cs-CZ"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481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0" cy="5879326"/>
          </a:xfrm>
          <a:prstGeom prst="rect">
            <a:avLst/>
          </a:prstGeom>
        </p:spPr>
      </p:pic>
      <p:sp>
        <p:nvSpPr>
          <p:cNvPr id="10" name="Freeform 5">
            <a:extLst>
              <a:ext uri="{FF2B5EF4-FFF2-40B4-BE49-F238E27FC236}">
                <a16:creationId xmlns="" xmlns:a16="http://schemas.microsoft.com/office/drawing/2014/main" id="{12DCACD5-CFA6-4C9E-8AA9-16D6C347E13E}"/>
              </a:ext>
            </a:extLst>
          </p:cNvPr>
          <p:cNvSpPr>
            <a:spLocks/>
          </p:cNvSpPr>
          <p:nvPr/>
        </p:nvSpPr>
        <p:spPr bwMode="auto">
          <a:xfrm>
            <a:off x="982663"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 name="Freeform 6">
            <a:extLst>
              <a:ext uri="{FF2B5EF4-FFF2-40B4-BE49-F238E27FC236}">
                <a16:creationId xmlns="" xmlns:a16="http://schemas.microsoft.com/office/drawing/2014/main" id="{26EF5497-1843-45C6-BD1D-CA6CCF939E62}"/>
              </a:ext>
            </a:extLst>
          </p:cNvPr>
          <p:cNvSpPr>
            <a:spLocks/>
          </p:cNvSpPr>
          <p:nvPr/>
        </p:nvSpPr>
        <p:spPr bwMode="auto">
          <a:xfrm>
            <a:off x="1311276" y="5514200"/>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Freeform 7">
            <a:extLst>
              <a:ext uri="{FF2B5EF4-FFF2-40B4-BE49-F238E27FC236}">
                <a16:creationId xmlns="" xmlns:a16="http://schemas.microsoft.com/office/drawing/2014/main" id="{8779E756-4140-400B-A2DF-EEFDA0043967}"/>
              </a:ext>
            </a:extLst>
          </p:cNvPr>
          <p:cNvSpPr>
            <a:spLocks/>
          </p:cNvSpPr>
          <p:nvPr/>
        </p:nvSpPr>
        <p:spPr bwMode="auto">
          <a:xfrm>
            <a:off x="1641476"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8">
            <a:extLst>
              <a:ext uri="{FF2B5EF4-FFF2-40B4-BE49-F238E27FC236}">
                <a16:creationId xmlns="" xmlns:a16="http://schemas.microsoft.com/office/drawing/2014/main" id="{E769B2B7-444C-4CD0-BFAE-F5692ED97984}"/>
              </a:ext>
            </a:extLst>
          </p:cNvPr>
          <p:cNvSpPr>
            <a:spLocks/>
          </p:cNvSpPr>
          <p:nvPr/>
        </p:nvSpPr>
        <p:spPr bwMode="auto">
          <a:xfrm>
            <a:off x="1970088"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 name="Freeform 9">
            <a:extLst>
              <a:ext uri="{FF2B5EF4-FFF2-40B4-BE49-F238E27FC236}">
                <a16:creationId xmlns="" xmlns:a16="http://schemas.microsoft.com/office/drawing/2014/main" id="{281D1074-6C39-438A-B033-3EF6A5E7FE8A}"/>
              </a:ext>
            </a:extLst>
          </p:cNvPr>
          <p:cNvSpPr>
            <a:spLocks/>
          </p:cNvSpPr>
          <p:nvPr/>
        </p:nvSpPr>
        <p:spPr bwMode="auto">
          <a:xfrm>
            <a:off x="2300288" y="5514200"/>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 name="Freeform 10">
            <a:extLst>
              <a:ext uri="{FF2B5EF4-FFF2-40B4-BE49-F238E27FC236}">
                <a16:creationId xmlns="" xmlns:a16="http://schemas.microsoft.com/office/drawing/2014/main" id="{F31EF3F3-459B-4279-BCA7-A2E254D76B4E}"/>
              </a:ext>
            </a:extLst>
          </p:cNvPr>
          <p:cNvSpPr>
            <a:spLocks/>
          </p:cNvSpPr>
          <p:nvPr/>
        </p:nvSpPr>
        <p:spPr bwMode="auto">
          <a:xfrm>
            <a:off x="2628901"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1">
            <a:extLst>
              <a:ext uri="{FF2B5EF4-FFF2-40B4-BE49-F238E27FC236}">
                <a16:creationId xmlns="" xmlns:a16="http://schemas.microsoft.com/office/drawing/2014/main" id="{9D6BDB06-FE18-4BA3-9D21-2ECCB58D37B5}"/>
              </a:ext>
            </a:extLst>
          </p:cNvPr>
          <p:cNvSpPr>
            <a:spLocks/>
          </p:cNvSpPr>
          <p:nvPr/>
        </p:nvSpPr>
        <p:spPr bwMode="auto">
          <a:xfrm>
            <a:off x="2957513" y="5514200"/>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12">
            <a:extLst>
              <a:ext uri="{FF2B5EF4-FFF2-40B4-BE49-F238E27FC236}">
                <a16:creationId xmlns="" xmlns:a16="http://schemas.microsoft.com/office/drawing/2014/main" id="{D19CDB29-0439-4DB0-B014-82F5CB3A7F42}"/>
              </a:ext>
            </a:extLst>
          </p:cNvPr>
          <p:cNvSpPr>
            <a:spLocks/>
          </p:cNvSpPr>
          <p:nvPr/>
        </p:nvSpPr>
        <p:spPr bwMode="auto">
          <a:xfrm>
            <a:off x="3287713"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13">
            <a:extLst>
              <a:ext uri="{FF2B5EF4-FFF2-40B4-BE49-F238E27FC236}">
                <a16:creationId xmlns="" xmlns:a16="http://schemas.microsoft.com/office/drawing/2014/main" id="{BD22BA94-29B0-4879-8D73-8AFC5C8DC9EF}"/>
              </a:ext>
            </a:extLst>
          </p:cNvPr>
          <p:cNvSpPr>
            <a:spLocks/>
          </p:cNvSpPr>
          <p:nvPr/>
        </p:nvSpPr>
        <p:spPr bwMode="auto">
          <a:xfrm>
            <a:off x="3616326"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14">
            <a:extLst>
              <a:ext uri="{FF2B5EF4-FFF2-40B4-BE49-F238E27FC236}">
                <a16:creationId xmlns="" xmlns:a16="http://schemas.microsoft.com/office/drawing/2014/main" id="{95C48F74-8606-4B32-A6F4-DC1C8374D00D}"/>
              </a:ext>
            </a:extLst>
          </p:cNvPr>
          <p:cNvSpPr>
            <a:spLocks/>
          </p:cNvSpPr>
          <p:nvPr/>
        </p:nvSpPr>
        <p:spPr bwMode="auto">
          <a:xfrm>
            <a:off x="3946526" y="5514200"/>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5">
            <a:extLst>
              <a:ext uri="{FF2B5EF4-FFF2-40B4-BE49-F238E27FC236}">
                <a16:creationId xmlns="" xmlns:a16="http://schemas.microsoft.com/office/drawing/2014/main" id="{A41F132B-B358-45CD-A07C-55A5AB545399}"/>
              </a:ext>
            </a:extLst>
          </p:cNvPr>
          <p:cNvSpPr>
            <a:spLocks/>
          </p:cNvSpPr>
          <p:nvPr/>
        </p:nvSpPr>
        <p:spPr bwMode="auto">
          <a:xfrm>
            <a:off x="4275138"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16">
            <a:extLst>
              <a:ext uri="{FF2B5EF4-FFF2-40B4-BE49-F238E27FC236}">
                <a16:creationId xmlns="" xmlns:a16="http://schemas.microsoft.com/office/drawing/2014/main" id="{B02144B0-10DC-413C-8C18-22B9EB7243E4}"/>
              </a:ext>
            </a:extLst>
          </p:cNvPr>
          <p:cNvSpPr>
            <a:spLocks/>
          </p:cNvSpPr>
          <p:nvPr/>
        </p:nvSpPr>
        <p:spPr bwMode="auto">
          <a:xfrm>
            <a:off x="4603751" y="5514200"/>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7">
            <a:extLst>
              <a:ext uri="{FF2B5EF4-FFF2-40B4-BE49-F238E27FC236}">
                <a16:creationId xmlns="" xmlns:a16="http://schemas.microsoft.com/office/drawing/2014/main" id="{A9E7A899-EFD0-4AA2-BFD5-CE345CE2A0B9}"/>
              </a:ext>
            </a:extLst>
          </p:cNvPr>
          <p:cNvSpPr>
            <a:spLocks/>
          </p:cNvSpPr>
          <p:nvPr/>
        </p:nvSpPr>
        <p:spPr bwMode="auto">
          <a:xfrm>
            <a:off x="4933951"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8">
            <a:extLst>
              <a:ext uri="{FF2B5EF4-FFF2-40B4-BE49-F238E27FC236}">
                <a16:creationId xmlns="" xmlns:a16="http://schemas.microsoft.com/office/drawing/2014/main" id="{F221682F-5658-472C-9173-960D37B9CFAE}"/>
              </a:ext>
            </a:extLst>
          </p:cNvPr>
          <p:cNvSpPr>
            <a:spLocks/>
          </p:cNvSpPr>
          <p:nvPr/>
        </p:nvSpPr>
        <p:spPr bwMode="auto">
          <a:xfrm>
            <a:off x="982663"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9">
            <a:extLst>
              <a:ext uri="{FF2B5EF4-FFF2-40B4-BE49-F238E27FC236}">
                <a16:creationId xmlns="" xmlns:a16="http://schemas.microsoft.com/office/drawing/2014/main" id="{F1A3D486-5A69-4A26-958D-FB8967B22ED3}"/>
              </a:ext>
            </a:extLst>
          </p:cNvPr>
          <p:cNvSpPr>
            <a:spLocks/>
          </p:cNvSpPr>
          <p:nvPr/>
        </p:nvSpPr>
        <p:spPr bwMode="auto">
          <a:xfrm>
            <a:off x="1311276" y="5750738"/>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20">
            <a:extLst>
              <a:ext uri="{FF2B5EF4-FFF2-40B4-BE49-F238E27FC236}">
                <a16:creationId xmlns="" xmlns:a16="http://schemas.microsoft.com/office/drawing/2014/main" id="{E3C2F9DC-463F-4070-8AC3-DB1269D52252}"/>
              </a:ext>
            </a:extLst>
          </p:cNvPr>
          <p:cNvSpPr>
            <a:spLocks/>
          </p:cNvSpPr>
          <p:nvPr/>
        </p:nvSpPr>
        <p:spPr bwMode="auto">
          <a:xfrm>
            <a:off x="1641476"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21">
            <a:extLst>
              <a:ext uri="{FF2B5EF4-FFF2-40B4-BE49-F238E27FC236}">
                <a16:creationId xmlns="" xmlns:a16="http://schemas.microsoft.com/office/drawing/2014/main" id="{1AB76D63-6831-4576-8273-99ADAF934944}"/>
              </a:ext>
            </a:extLst>
          </p:cNvPr>
          <p:cNvSpPr>
            <a:spLocks/>
          </p:cNvSpPr>
          <p:nvPr/>
        </p:nvSpPr>
        <p:spPr bwMode="auto">
          <a:xfrm>
            <a:off x="1970088"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22">
            <a:extLst>
              <a:ext uri="{FF2B5EF4-FFF2-40B4-BE49-F238E27FC236}">
                <a16:creationId xmlns="" xmlns:a16="http://schemas.microsoft.com/office/drawing/2014/main" id="{B7B40EBA-9B3E-4B87-AFA5-7A6424730840}"/>
              </a:ext>
            </a:extLst>
          </p:cNvPr>
          <p:cNvSpPr>
            <a:spLocks/>
          </p:cNvSpPr>
          <p:nvPr/>
        </p:nvSpPr>
        <p:spPr bwMode="auto">
          <a:xfrm>
            <a:off x="2300288" y="5750738"/>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23">
            <a:extLst>
              <a:ext uri="{FF2B5EF4-FFF2-40B4-BE49-F238E27FC236}">
                <a16:creationId xmlns="" xmlns:a16="http://schemas.microsoft.com/office/drawing/2014/main" id="{35B8E512-2867-4EC2-9D6B-1E643B66BAA2}"/>
              </a:ext>
            </a:extLst>
          </p:cNvPr>
          <p:cNvSpPr>
            <a:spLocks/>
          </p:cNvSpPr>
          <p:nvPr/>
        </p:nvSpPr>
        <p:spPr bwMode="auto">
          <a:xfrm>
            <a:off x="2628901"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24">
            <a:extLst>
              <a:ext uri="{FF2B5EF4-FFF2-40B4-BE49-F238E27FC236}">
                <a16:creationId xmlns="" xmlns:a16="http://schemas.microsoft.com/office/drawing/2014/main" id="{8121A6EB-AF07-404B-A8E4-9493949EC822}"/>
              </a:ext>
            </a:extLst>
          </p:cNvPr>
          <p:cNvSpPr>
            <a:spLocks/>
          </p:cNvSpPr>
          <p:nvPr/>
        </p:nvSpPr>
        <p:spPr bwMode="auto">
          <a:xfrm>
            <a:off x="2957513" y="5750738"/>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25">
            <a:extLst>
              <a:ext uri="{FF2B5EF4-FFF2-40B4-BE49-F238E27FC236}">
                <a16:creationId xmlns="" xmlns:a16="http://schemas.microsoft.com/office/drawing/2014/main" id="{0E9CF442-8D0D-442D-9B32-B59C7039C028}"/>
              </a:ext>
            </a:extLst>
          </p:cNvPr>
          <p:cNvSpPr>
            <a:spLocks/>
          </p:cNvSpPr>
          <p:nvPr/>
        </p:nvSpPr>
        <p:spPr bwMode="auto">
          <a:xfrm>
            <a:off x="3287713"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26">
            <a:extLst>
              <a:ext uri="{FF2B5EF4-FFF2-40B4-BE49-F238E27FC236}">
                <a16:creationId xmlns="" xmlns:a16="http://schemas.microsoft.com/office/drawing/2014/main" id="{5E85A870-C60A-497F-AAA9-5E7F02426B4C}"/>
              </a:ext>
            </a:extLst>
          </p:cNvPr>
          <p:cNvSpPr>
            <a:spLocks/>
          </p:cNvSpPr>
          <p:nvPr/>
        </p:nvSpPr>
        <p:spPr bwMode="auto">
          <a:xfrm>
            <a:off x="3616326"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7">
            <a:extLst>
              <a:ext uri="{FF2B5EF4-FFF2-40B4-BE49-F238E27FC236}">
                <a16:creationId xmlns="" xmlns:a16="http://schemas.microsoft.com/office/drawing/2014/main" id="{C0B1A33F-638C-4829-BE3A-7341ECC9FAD7}"/>
              </a:ext>
            </a:extLst>
          </p:cNvPr>
          <p:cNvSpPr>
            <a:spLocks/>
          </p:cNvSpPr>
          <p:nvPr/>
        </p:nvSpPr>
        <p:spPr bwMode="auto">
          <a:xfrm>
            <a:off x="3946526" y="5750738"/>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28">
            <a:extLst>
              <a:ext uri="{FF2B5EF4-FFF2-40B4-BE49-F238E27FC236}">
                <a16:creationId xmlns="" xmlns:a16="http://schemas.microsoft.com/office/drawing/2014/main" id="{424287EE-6390-4DFE-8892-D2ABD32ADCA6}"/>
              </a:ext>
            </a:extLst>
          </p:cNvPr>
          <p:cNvSpPr>
            <a:spLocks/>
          </p:cNvSpPr>
          <p:nvPr/>
        </p:nvSpPr>
        <p:spPr bwMode="auto">
          <a:xfrm>
            <a:off x="4275138"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29">
            <a:extLst>
              <a:ext uri="{FF2B5EF4-FFF2-40B4-BE49-F238E27FC236}">
                <a16:creationId xmlns="" xmlns:a16="http://schemas.microsoft.com/office/drawing/2014/main" id="{C5ED79D6-AB65-4294-B0D9-7E27C229FBB5}"/>
              </a:ext>
            </a:extLst>
          </p:cNvPr>
          <p:cNvSpPr>
            <a:spLocks/>
          </p:cNvSpPr>
          <p:nvPr/>
        </p:nvSpPr>
        <p:spPr bwMode="auto">
          <a:xfrm>
            <a:off x="4603751" y="5750738"/>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30">
            <a:extLst>
              <a:ext uri="{FF2B5EF4-FFF2-40B4-BE49-F238E27FC236}">
                <a16:creationId xmlns="" xmlns:a16="http://schemas.microsoft.com/office/drawing/2014/main" id="{488478A7-76EC-4560-8077-2E47B4080260}"/>
              </a:ext>
            </a:extLst>
          </p:cNvPr>
          <p:cNvSpPr>
            <a:spLocks/>
          </p:cNvSpPr>
          <p:nvPr/>
        </p:nvSpPr>
        <p:spPr bwMode="auto">
          <a:xfrm>
            <a:off x="4933951"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31">
            <a:extLst>
              <a:ext uri="{FF2B5EF4-FFF2-40B4-BE49-F238E27FC236}">
                <a16:creationId xmlns="" xmlns:a16="http://schemas.microsoft.com/office/drawing/2014/main" id="{3A0C3303-0F17-4058-BF99-C9B41CF46668}"/>
              </a:ext>
            </a:extLst>
          </p:cNvPr>
          <p:cNvSpPr>
            <a:spLocks/>
          </p:cNvSpPr>
          <p:nvPr/>
        </p:nvSpPr>
        <p:spPr bwMode="auto">
          <a:xfrm>
            <a:off x="5262563"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32">
            <a:extLst>
              <a:ext uri="{FF2B5EF4-FFF2-40B4-BE49-F238E27FC236}">
                <a16:creationId xmlns="" xmlns:a16="http://schemas.microsoft.com/office/drawing/2014/main" id="{2157924B-DD40-48B6-9533-924F8ED5B9DA}"/>
              </a:ext>
            </a:extLst>
          </p:cNvPr>
          <p:cNvSpPr>
            <a:spLocks/>
          </p:cNvSpPr>
          <p:nvPr/>
        </p:nvSpPr>
        <p:spPr bwMode="auto">
          <a:xfrm>
            <a:off x="5592763" y="5514200"/>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33">
            <a:extLst>
              <a:ext uri="{FF2B5EF4-FFF2-40B4-BE49-F238E27FC236}">
                <a16:creationId xmlns="" xmlns:a16="http://schemas.microsoft.com/office/drawing/2014/main" id="{C041E0E1-6DE9-4A31-8833-BB0F40FF359B}"/>
              </a:ext>
            </a:extLst>
          </p:cNvPr>
          <p:cNvSpPr>
            <a:spLocks/>
          </p:cNvSpPr>
          <p:nvPr/>
        </p:nvSpPr>
        <p:spPr bwMode="auto">
          <a:xfrm>
            <a:off x="5921376"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34">
            <a:extLst>
              <a:ext uri="{FF2B5EF4-FFF2-40B4-BE49-F238E27FC236}">
                <a16:creationId xmlns="" xmlns:a16="http://schemas.microsoft.com/office/drawing/2014/main" id="{D4C37B52-EDA5-4E4A-B4ED-D90C95F98BBF}"/>
              </a:ext>
            </a:extLst>
          </p:cNvPr>
          <p:cNvSpPr>
            <a:spLocks/>
          </p:cNvSpPr>
          <p:nvPr/>
        </p:nvSpPr>
        <p:spPr bwMode="auto">
          <a:xfrm>
            <a:off x="6249988" y="5514200"/>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35">
            <a:extLst>
              <a:ext uri="{FF2B5EF4-FFF2-40B4-BE49-F238E27FC236}">
                <a16:creationId xmlns="" xmlns:a16="http://schemas.microsoft.com/office/drawing/2014/main" id="{C07C0C62-0E03-4740-95D7-186FD396A94E}"/>
              </a:ext>
            </a:extLst>
          </p:cNvPr>
          <p:cNvSpPr>
            <a:spLocks/>
          </p:cNvSpPr>
          <p:nvPr/>
        </p:nvSpPr>
        <p:spPr bwMode="auto">
          <a:xfrm>
            <a:off x="6580188"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36">
            <a:extLst>
              <a:ext uri="{FF2B5EF4-FFF2-40B4-BE49-F238E27FC236}">
                <a16:creationId xmlns="" xmlns:a16="http://schemas.microsoft.com/office/drawing/2014/main" id="{B69B3D24-CA47-4240-A140-966C3FECF7A3}"/>
              </a:ext>
            </a:extLst>
          </p:cNvPr>
          <p:cNvSpPr>
            <a:spLocks/>
          </p:cNvSpPr>
          <p:nvPr/>
        </p:nvSpPr>
        <p:spPr bwMode="auto">
          <a:xfrm>
            <a:off x="6908801"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37">
            <a:extLst>
              <a:ext uri="{FF2B5EF4-FFF2-40B4-BE49-F238E27FC236}">
                <a16:creationId xmlns="" xmlns:a16="http://schemas.microsoft.com/office/drawing/2014/main" id="{F0D726E8-FCE2-4BE6-83FA-6539F8C40C64}"/>
              </a:ext>
            </a:extLst>
          </p:cNvPr>
          <p:cNvSpPr>
            <a:spLocks/>
          </p:cNvSpPr>
          <p:nvPr/>
        </p:nvSpPr>
        <p:spPr bwMode="auto">
          <a:xfrm>
            <a:off x="7239001" y="5514200"/>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38">
            <a:extLst>
              <a:ext uri="{FF2B5EF4-FFF2-40B4-BE49-F238E27FC236}">
                <a16:creationId xmlns="" xmlns:a16="http://schemas.microsoft.com/office/drawing/2014/main" id="{AA217A08-0D0C-41EE-AC41-EB7928F6604C}"/>
              </a:ext>
            </a:extLst>
          </p:cNvPr>
          <p:cNvSpPr>
            <a:spLocks/>
          </p:cNvSpPr>
          <p:nvPr/>
        </p:nvSpPr>
        <p:spPr bwMode="auto">
          <a:xfrm>
            <a:off x="7567613"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39">
            <a:extLst>
              <a:ext uri="{FF2B5EF4-FFF2-40B4-BE49-F238E27FC236}">
                <a16:creationId xmlns="" xmlns:a16="http://schemas.microsoft.com/office/drawing/2014/main" id="{F339789A-2B9C-44E6-9ACB-B5BCAE578B5B}"/>
              </a:ext>
            </a:extLst>
          </p:cNvPr>
          <p:cNvSpPr>
            <a:spLocks/>
          </p:cNvSpPr>
          <p:nvPr/>
        </p:nvSpPr>
        <p:spPr bwMode="auto">
          <a:xfrm>
            <a:off x="7896226" y="5514200"/>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40">
            <a:extLst>
              <a:ext uri="{FF2B5EF4-FFF2-40B4-BE49-F238E27FC236}">
                <a16:creationId xmlns="" xmlns:a16="http://schemas.microsoft.com/office/drawing/2014/main" id="{51239828-38CB-4731-BC56-99127714B85F}"/>
              </a:ext>
            </a:extLst>
          </p:cNvPr>
          <p:cNvSpPr>
            <a:spLocks/>
          </p:cNvSpPr>
          <p:nvPr/>
        </p:nvSpPr>
        <p:spPr bwMode="auto">
          <a:xfrm>
            <a:off x="8226426"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41">
            <a:extLst>
              <a:ext uri="{FF2B5EF4-FFF2-40B4-BE49-F238E27FC236}">
                <a16:creationId xmlns="" xmlns:a16="http://schemas.microsoft.com/office/drawing/2014/main" id="{146EA6BA-F071-4CD0-A4D9-B41EDC289F3E}"/>
              </a:ext>
            </a:extLst>
          </p:cNvPr>
          <p:cNvSpPr>
            <a:spLocks/>
          </p:cNvSpPr>
          <p:nvPr/>
        </p:nvSpPr>
        <p:spPr bwMode="auto">
          <a:xfrm>
            <a:off x="8555038"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42">
            <a:extLst>
              <a:ext uri="{FF2B5EF4-FFF2-40B4-BE49-F238E27FC236}">
                <a16:creationId xmlns="" xmlns:a16="http://schemas.microsoft.com/office/drawing/2014/main" id="{6D0155D9-6B59-49C4-9B23-E5E88B3023E4}"/>
              </a:ext>
            </a:extLst>
          </p:cNvPr>
          <p:cNvSpPr>
            <a:spLocks/>
          </p:cNvSpPr>
          <p:nvPr/>
        </p:nvSpPr>
        <p:spPr bwMode="auto">
          <a:xfrm>
            <a:off x="8885238"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43">
            <a:extLst>
              <a:ext uri="{FF2B5EF4-FFF2-40B4-BE49-F238E27FC236}">
                <a16:creationId xmlns="" xmlns:a16="http://schemas.microsoft.com/office/drawing/2014/main" id="{434059FA-C2A5-4D81-B348-67D63F0F6CDF}"/>
              </a:ext>
            </a:extLst>
          </p:cNvPr>
          <p:cNvSpPr>
            <a:spLocks/>
          </p:cNvSpPr>
          <p:nvPr/>
        </p:nvSpPr>
        <p:spPr bwMode="auto">
          <a:xfrm>
            <a:off x="9213851"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44">
            <a:extLst>
              <a:ext uri="{FF2B5EF4-FFF2-40B4-BE49-F238E27FC236}">
                <a16:creationId xmlns="" xmlns:a16="http://schemas.microsoft.com/office/drawing/2014/main" id="{526E7958-37B4-4358-84D9-5142FF1A2C96}"/>
              </a:ext>
            </a:extLst>
          </p:cNvPr>
          <p:cNvSpPr>
            <a:spLocks/>
          </p:cNvSpPr>
          <p:nvPr/>
        </p:nvSpPr>
        <p:spPr bwMode="auto">
          <a:xfrm>
            <a:off x="5262563"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45">
            <a:extLst>
              <a:ext uri="{FF2B5EF4-FFF2-40B4-BE49-F238E27FC236}">
                <a16:creationId xmlns="" xmlns:a16="http://schemas.microsoft.com/office/drawing/2014/main" id="{82F16BFA-8D86-41BD-B089-B8326B5D31CB}"/>
              </a:ext>
            </a:extLst>
          </p:cNvPr>
          <p:cNvSpPr>
            <a:spLocks/>
          </p:cNvSpPr>
          <p:nvPr/>
        </p:nvSpPr>
        <p:spPr bwMode="auto">
          <a:xfrm>
            <a:off x="5592763" y="5750738"/>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46">
            <a:extLst>
              <a:ext uri="{FF2B5EF4-FFF2-40B4-BE49-F238E27FC236}">
                <a16:creationId xmlns="" xmlns:a16="http://schemas.microsoft.com/office/drawing/2014/main" id="{114BEAAC-2AF6-42E4-B27D-EB48F54BD795}"/>
              </a:ext>
            </a:extLst>
          </p:cNvPr>
          <p:cNvSpPr>
            <a:spLocks/>
          </p:cNvSpPr>
          <p:nvPr/>
        </p:nvSpPr>
        <p:spPr bwMode="auto">
          <a:xfrm>
            <a:off x="5921376"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47">
            <a:extLst>
              <a:ext uri="{FF2B5EF4-FFF2-40B4-BE49-F238E27FC236}">
                <a16:creationId xmlns="" xmlns:a16="http://schemas.microsoft.com/office/drawing/2014/main" id="{D705847F-F0A7-41E9-A8A4-9C9A4C65E39D}"/>
              </a:ext>
            </a:extLst>
          </p:cNvPr>
          <p:cNvSpPr>
            <a:spLocks/>
          </p:cNvSpPr>
          <p:nvPr/>
        </p:nvSpPr>
        <p:spPr bwMode="auto">
          <a:xfrm>
            <a:off x="6249988" y="5750738"/>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48">
            <a:extLst>
              <a:ext uri="{FF2B5EF4-FFF2-40B4-BE49-F238E27FC236}">
                <a16:creationId xmlns="" xmlns:a16="http://schemas.microsoft.com/office/drawing/2014/main" id="{78F90A83-9898-4C8A-9785-D47284B9A7D6}"/>
              </a:ext>
            </a:extLst>
          </p:cNvPr>
          <p:cNvSpPr>
            <a:spLocks/>
          </p:cNvSpPr>
          <p:nvPr/>
        </p:nvSpPr>
        <p:spPr bwMode="auto">
          <a:xfrm>
            <a:off x="6580188"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49">
            <a:extLst>
              <a:ext uri="{FF2B5EF4-FFF2-40B4-BE49-F238E27FC236}">
                <a16:creationId xmlns="" xmlns:a16="http://schemas.microsoft.com/office/drawing/2014/main" id="{B489C3A2-5D08-488E-B227-BADAC8636163}"/>
              </a:ext>
            </a:extLst>
          </p:cNvPr>
          <p:cNvSpPr>
            <a:spLocks/>
          </p:cNvSpPr>
          <p:nvPr/>
        </p:nvSpPr>
        <p:spPr bwMode="auto">
          <a:xfrm>
            <a:off x="6908801"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50">
            <a:extLst>
              <a:ext uri="{FF2B5EF4-FFF2-40B4-BE49-F238E27FC236}">
                <a16:creationId xmlns="" xmlns:a16="http://schemas.microsoft.com/office/drawing/2014/main" id="{1D64E130-8EC8-4374-974A-0DB9C34B88B5}"/>
              </a:ext>
            </a:extLst>
          </p:cNvPr>
          <p:cNvSpPr>
            <a:spLocks/>
          </p:cNvSpPr>
          <p:nvPr/>
        </p:nvSpPr>
        <p:spPr bwMode="auto">
          <a:xfrm>
            <a:off x="7239001" y="5750738"/>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51">
            <a:extLst>
              <a:ext uri="{FF2B5EF4-FFF2-40B4-BE49-F238E27FC236}">
                <a16:creationId xmlns="" xmlns:a16="http://schemas.microsoft.com/office/drawing/2014/main" id="{AD9C5BDC-31EB-421B-87A2-CD58604957EE}"/>
              </a:ext>
            </a:extLst>
          </p:cNvPr>
          <p:cNvSpPr>
            <a:spLocks/>
          </p:cNvSpPr>
          <p:nvPr/>
        </p:nvSpPr>
        <p:spPr bwMode="auto">
          <a:xfrm>
            <a:off x="7567613"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52">
            <a:extLst>
              <a:ext uri="{FF2B5EF4-FFF2-40B4-BE49-F238E27FC236}">
                <a16:creationId xmlns="" xmlns:a16="http://schemas.microsoft.com/office/drawing/2014/main" id="{3EFC4441-994E-4C05-82F8-83338B16AE14}"/>
              </a:ext>
            </a:extLst>
          </p:cNvPr>
          <p:cNvSpPr>
            <a:spLocks/>
          </p:cNvSpPr>
          <p:nvPr/>
        </p:nvSpPr>
        <p:spPr bwMode="auto">
          <a:xfrm>
            <a:off x="7896226" y="5750738"/>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53">
            <a:extLst>
              <a:ext uri="{FF2B5EF4-FFF2-40B4-BE49-F238E27FC236}">
                <a16:creationId xmlns="" xmlns:a16="http://schemas.microsoft.com/office/drawing/2014/main" id="{D7450C1C-47D1-4FB2-8328-4EAB1603D2EF}"/>
              </a:ext>
            </a:extLst>
          </p:cNvPr>
          <p:cNvSpPr>
            <a:spLocks/>
          </p:cNvSpPr>
          <p:nvPr/>
        </p:nvSpPr>
        <p:spPr bwMode="auto">
          <a:xfrm>
            <a:off x="8226426"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54">
            <a:extLst>
              <a:ext uri="{FF2B5EF4-FFF2-40B4-BE49-F238E27FC236}">
                <a16:creationId xmlns="" xmlns:a16="http://schemas.microsoft.com/office/drawing/2014/main" id="{21B6C0C9-D539-4BDE-8BF1-C4EE02F14A60}"/>
              </a:ext>
            </a:extLst>
          </p:cNvPr>
          <p:cNvSpPr>
            <a:spLocks/>
          </p:cNvSpPr>
          <p:nvPr/>
        </p:nvSpPr>
        <p:spPr bwMode="auto">
          <a:xfrm>
            <a:off x="8555038"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55">
            <a:extLst>
              <a:ext uri="{FF2B5EF4-FFF2-40B4-BE49-F238E27FC236}">
                <a16:creationId xmlns="" xmlns:a16="http://schemas.microsoft.com/office/drawing/2014/main" id="{719FEAD5-7B4D-4FEB-96E3-931ED3E54BBF}"/>
              </a:ext>
            </a:extLst>
          </p:cNvPr>
          <p:cNvSpPr>
            <a:spLocks/>
          </p:cNvSpPr>
          <p:nvPr/>
        </p:nvSpPr>
        <p:spPr bwMode="auto">
          <a:xfrm>
            <a:off x="8885238"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56">
            <a:extLst>
              <a:ext uri="{FF2B5EF4-FFF2-40B4-BE49-F238E27FC236}">
                <a16:creationId xmlns="" xmlns:a16="http://schemas.microsoft.com/office/drawing/2014/main" id="{3739F5B0-94D2-4897-AF6B-6579FEDB6E55}"/>
              </a:ext>
            </a:extLst>
          </p:cNvPr>
          <p:cNvSpPr>
            <a:spLocks/>
          </p:cNvSpPr>
          <p:nvPr/>
        </p:nvSpPr>
        <p:spPr bwMode="auto">
          <a:xfrm>
            <a:off x="9213851"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57">
            <a:extLst>
              <a:ext uri="{FF2B5EF4-FFF2-40B4-BE49-F238E27FC236}">
                <a16:creationId xmlns="" xmlns:a16="http://schemas.microsoft.com/office/drawing/2014/main" id="{2E99F422-06D8-4743-B92E-DAB86421AB18}"/>
              </a:ext>
            </a:extLst>
          </p:cNvPr>
          <p:cNvSpPr>
            <a:spLocks/>
          </p:cNvSpPr>
          <p:nvPr/>
        </p:nvSpPr>
        <p:spPr bwMode="auto">
          <a:xfrm>
            <a:off x="9542463" y="5514200"/>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58">
            <a:extLst>
              <a:ext uri="{FF2B5EF4-FFF2-40B4-BE49-F238E27FC236}">
                <a16:creationId xmlns="" xmlns:a16="http://schemas.microsoft.com/office/drawing/2014/main" id="{8521A5DF-7A23-4247-AFF6-681364D9F5AE}"/>
              </a:ext>
            </a:extLst>
          </p:cNvPr>
          <p:cNvSpPr>
            <a:spLocks/>
          </p:cNvSpPr>
          <p:nvPr/>
        </p:nvSpPr>
        <p:spPr bwMode="auto">
          <a:xfrm>
            <a:off x="9872663"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59">
            <a:extLst>
              <a:ext uri="{FF2B5EF4-FFF2-40B4-BE49-F238E27FC236}">
                <a16:creationId xmlns="" xmlns:a16="http://schemas.microsoft.com/office/drawing/2014/main" id="{374AC5DD-7C7B-47F7-AB20-AA98B531182D}"/>
              </a:ext>
            </a:extLst>
          </p:cNvPr>
          <p:cNvSpPr>
            <a:spLocks/>
          </p:cNvSpPr>
          <p:nvPr/>
        </p:nvSpPr>
        <p:spPr bwMode="auto">
          <a:xfrm>
            <a:off x="10201276"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60">
            <a:extLst>
              <a:ext uri="{FF2B5EF4-FFF2-40B4-BE49-F238E27FC236}">
                <a16:creationId xmlns="" xmlns:a16="http://schemas.microsoft.com/office/drawing/2014/main" id="{486B8429-4562-497E-8569-60E234383721}"/>
              </a:ext>
            </a:extLst>
          </p:cNvPr>
          <p:cNvSpPr>
            <a:spLocks/>
          </p:cNvSpPr>
          <p:nvPr/>
        </p:nvSpPr>
        <p:spPr bwMode="auto">
          <a:xfrm>
            <a:off x="10529888" y="5514200"/>
            <a:ext cx="300038" cy="12700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61">
            <a:extLst>
              <a:ext uri="{FF2B5EF4-FFF2-40B4-BE49-F238E27FC236}">
                <a16:creationId xmlns="" xmlns:a16="http://schemas.microsoft.com/office/drawing/2014/main" id="{0E3604EE-C707-4B7E-8D5E-62BB17276D17}"/>
              </a:ext>
            </a:extLst>
          </p:cNvPr>
          <p:cNvSpPr>
            <a:spLocks/>
          </p:cNvSpPr>
          <p:nvPr/>
        </p:nvSpPr>
        <p:spPr bwMode="auto">
          <a:xfrm>
            <a:off x="10860088" y="5514200"/>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62">
            <a:extLst>
              <a:ext uri="{FF2B5EF4-FFF2-40B4-BE49-F238E27FC236}">
                <a16:creationId xmlns="" xmlns:a16="http://schemas.microsoft.com/office/drawing/2014/main" id="{57B8DC1D-2816-43E4-8A46-6A3293A21153}"/>
              </a:ext>
            </a:extLst>
          </p:cNvPr>
          <p:cNvSpPr>
            <a:spLocks/>
          </p:cNvSpPr>
          <p:nvPr/>
        </p:nvSpPr>
        <p:spPr bwMode="auto">
          <a:xfrm>
            <a:off x="11188701" y="5514200"/>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63">
            <a:extLst>
              <a:ext uri="{FF2B5EF4-FFF2-40B4-BE49-F238E27FC236}">
                <a16:creationId xmlns="" xmlns:a16="http://schemas.microsoft.com/office/drawing/2014/main" id="{E5021305-69AA-4D4E-9550-8E11B1BF0E9C}"/>
              </a:ext>
            </a:extLst>
          </p:cNvPr>
          <p:cNvSpPr>
            <a:spLocks/>
          </p:cNvSpPr>
          <p:nvPr/>
        </p:nvSpPr>
        <p:spPr bwMode="auto">
          <a:xfrm>
            <a:off x="11518901" y="5514200"/>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64">
            <a:extLst>
              <a:ext uri="{FF2B5EF4-FFF2-40B4-BE49-F238E27FC236}">
                <a16:creationId xmlns="" xmlns:a16="http://schemas.microsoft.com/office/drawing/2014/main" id="{5D0AB7E2-C758-4AF2-BCD0-D162AD15F193}"/>
              </a:ext>
            </a:extLst>
          </p:cNvPr>
          <p:cNvSpPr>
            <a:spLocks/>
          </p:cNvSpPr>
          <p:nvPr/>
        </p:nvSpPr>
        <p:spPr bwMode="auto">
          <a:xfrm>
            <a:off x="9542463" y="5750738"/>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65">
            <a:extLst>
              <a:ext uri="{FF2B5EF4-FFF2-40B4-BE49-F238E27FC236}">
                <a16:creationId xmlns="" xmlns:a16="http://schemas.microsoft.com/office/drawing/2014/main" id="{8130FE6F-BB3F-44C7-988B-CA92B2530008}"/>
              </a:ext>
            </a:extLst>
          </p:cNvPr>
          <p:cNvSpPr>
            <a:spLocks/>
          </p:cNvSpPr>
          <p:nvPr/>
        </p:nvSpPr>
        <p:spPr bwMode="auto">
          <a:xfrm>
            <a:off x="9872663"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66">
            <a:extLst>
              <a:ext uri="{FF2B5EF4-FFF2-40B4-BE49-F238E27FC236}">
                <a16:creationId xmlns="" xmlns:a16="http://schemas.microsoft.com/office/drawing/2014/main" id="{6E74C365-1AD4-4CD3-A961-354AA8DBA4F7}"/>
              </a:ext>
            </a:extLst>
          </p:cNvPr>
          <p:cNvSpPr>
            <a:spLocks/>
          </p:cNvSpPr>
          <p:nvPr/>
        </p:nvSpPr>
        <p:spPr bwMode="auto">
          <a:xfrm>
            <a:off x="10201276"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67">
            <a:extLst>
              <a:ext uri="{FF2B5EF4-FFF2-40B4-BE49-F238E27FC236}">
                <a16:creationId xmlns="" xmlns:a16="http://schemas.microsoft.com/office/drawing/2014/main" id="{FB1CD9DA-8A4E-4936-8413-D57CBFFF0C4D}"/>
              </a:ext>
            </a:extLst>
          </p:cNvPr>
          <p:cNvSpPr>
            <a:spLocks/>
          </p:cNvSpPr>
          <p:nvPr/>
        </p:nvSpPr>
        <p:spPr bwMode="auto">
          <a:xfrm>
            <a:off x="10529888" y="5750738"/>
            <a:ext cx="300038" cy="128588"/>
          </a:xfrm>
          <a:custGeom>
            <a:avLst/>
            <a:gdLst>
              <a:gd name="T0" fmla="*/ 183 w 189"/>
              <a:gd name="T1" fmla="*/ 0 h 81"/>
              <a:gd name="T2" fmla="*/ 95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68">
            <a:extLst>
              <a:ext uri="{FF2B5EF4-FFF2-40B4-BE49-F238E27FC236}">
                <a16:creationId xmlns="" xmlns:a16="http://schemas.microsoft.com/office/drawing/2014/main" id="{D49EE50D-583F-4B05-BD00-6D621E1B1927}"/>
              </a:ext>
            </a:extLst>
          </p:cNvPr>
          <p:cNvSpPr>
            <a:spLocks/>
          </p:cNvSpPr>
          <p:nvPr/>
        </p:nvSpPr>
        <p:spPr bwMode="auto">
          <a:xfrm>
            <a:off x="10860088" y="5750738"/>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69">
            <a:extLst>
              <a:ext uri="{FF2B5EF4-FFF2-40B4-BE49-F238E27FC236}">
                <a16:creationId xmlns="" xmlns:a16="http://schemas.microsoft.com/office/drawing/2014/main" id="{7FAD2982-C147-4D7A-B12B-5F5347EA7F46}"/>
              </a:ext>
            </a:extLst>
          </p:cNvPr>
          <p:cNvSpPr>
            <a:spLocks/>
          </p:cNvSpPr>
          <p:nvPr/>
        </p:nvSpPr>
        <p:spPr bwMode="auto">
          <a:xfrm>
            <a:off x="11188701" y="5750738"/>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70">
            <a:extLst>
              <a:ext uri="{FF2B5EF4-FFF2-40B4-BE49-F238E27FC236}">
                <a16:creationId xmlns="" xmlns:a16="http://schemas.microsoft.com/office/drawing/2014/main" id="{84F423E9-FBBE-437F-B415-25D7D570BA88}"/>
              </a:ext>
            </a:extLst>
          </p:cNvPr>
          <p:cNvSpPr>
            <a:spLocks/>
          </p:cNvSpPr>
          <p:nvPr/>
        </p:nvSpPr>
        <p:spPr bwMode="auto">
          <a:xfrm>
            <a:off x="11518901" y="5750738"/>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Rectangle 71">
            <a:extLst>
              <a:ext uri="{FF2B5EF4-FFF2-40B4-BE49-F238E27FC236}">
                <a16:creationId xmlns="" xmlns:a16="http://schemas.microsoft.com/office/drawing/2014/main" id="{2DADC0BF-5E28-460B-84EA-79CB21CD5462}"/>
              </a:ext>
            </a:extLst>
          </p:cNvPr>
          <p:cNvSpPr>
            <a:spLocks noChangeArrowheads="1"/>
          </p:cNvSpPr>
          <p:nvPr/>
        </p:nvSpPr>
        <p:spPr bwMode="auto">
          <a:xfrm>
            <a:off x="9512301" y="5506263"/>
            <a:ext cx="301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Obdélník 7">
            <a:extLst>
              <a:ext uri="{FF2B5EF4-FFF2-40B4-BE49-F238E27FC236}">
                <a16:creationId xmlns="" xmlns:a16="http://schemas.microsoft.com/office/drawing/2014/main" id="{E646ACAE-B39B-4209-922C-CF7F7395BA18}"/>
              </a:ext>
            </a:extLst>
          </p:cNvPr>
          <p:cNvSpPr/>
          <p:nvPr/>
        </p:nvSpPr>
        <p:spPr>
          <a:xfrm>
            <a:off x="0" y="3940334"/>
            <a:ext cx="12192000" cy="193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a:extLst>
              <a:ext uri="{FF2B5EF4-FFF2-40B4-BE49-F238E27FC236}">
                <a16:creationId xmlns="" xmlns:a16="http://schemas.microsoft.com/office/drawing/2014/main" id="{31522A78-31A6-4107-9CAB-865F9946AB95}"/>
              </a:ext>
            </a:extLst>
          </p:cNvPr>
          <p:cNvSpPr txBox="1">
            <a:spLocks/>
          </p:cNvSpPr>
          <p:nvPr/>
        </p:nvSpPr>
        <p:spPr>
          <a:xfrm>
            <a:off x="982662" y="3940334"/>
            <a:ext cx="10804526" cy="19389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4400" dirty="0" smtClean="0"/>
              <a:t>Způsoby poskytování zpětné vazby nejsou pro žáky </a:t>
            </a:r>
            <a:r>
              <a:rPr lang="cs-CZ" dirty="0" smtClean="0"/>
              <a:t>dostatečně</a:t>
            </a:r>
            <a:r>
              <a:rPr lang="cs-CZ" sz="4400" dirty="0" smtClean="0"/>
              <a:t> motivující. Formativní hodnocení je zatím využíváno nedostatečně.</a:t>
            </a:r>
            <a:endParaRPr lang="cs-CZ" sz="4400" dirty="0"/>
          </a:p>
        </p:txBody>
      </p:sp>
    </p:spTree>
    <p:extLst>
      <p:ext uri="{BB962C8B-B14F-4D97-AF65-F5344CB8AC3E}">
        <p14:creationId xmlns:p14="http://schemas.microsoft.com/office/powerpoint/2010/main" val="246637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379792"/>
            <a:ext cx="10833097" cy="2659190"/>
          </a:xfrm>
        </p:spPr>
        <p:txBody>
          <a:bodyPr/>
          <a:lstStyle/>
          <a:p>
            <a:r>
              <a:rPr lang="cs-CZ" sz="3200" dirty="0"/>
              <a:t>Téměř </a:t>
            </a:r>
            <a:r>
              <a:rPr lang="cs-CZ" sz="3200" dirty="0" smtClean="0"/>
              <a:t>40 % </a:t>
            </a:r>
            <a:r>
              <a:rPr lang="cs-CZ" sz="3200" dirty="0"/>
              <a:t>žáků 5. ročníku a </a:t>
            </a:r>
            <a:r>
              <a:rPr lang="cs-CZ" sz="3200" dirty="0" smtClean="0"/>
              <a:t>60 % </a:t>
            </a:r>
            <a:r>
              <a:rPr lang="cs-CZ" sz="3200" dirty="0"/>
              <a:t>žáků 9. ročníku uvádí, </a:t>
            </a:r>
            <a:r>
              <a:rPr lang="cs-CZ" sz="3200" dirty="0" smtClean="0"/>
              <a:t/>
            </a:r>
            <a:br>
              <a:rPr lang="cs-CZ" sz="3200" dirty="0" smtClean="0"/>
            </a:br>
            <a:r>
              <a:rPr lang="cs-CZ" sz="3200" dirty="0" smtClean="0"/>
              <a:t>že se prakticky nevyužívají podstatné prvky formativního hodnocení</a:t>
            </a:r>
            <a:r>
              <a:rPr lang="cs-CZ" sz="3200" dirty="0"/>
              <a:t/>
            </a:r>
            <a:br>
              <a:rPr lang="cs-CZ" sz="3200" dirty="0"/>
            </a:br>
            <a:r>
              <a:rPr lang="cs-CZ" dirty="0"/>
              <a:t/>
            </a:r>
            <a:br>
              <a:rPr lang="cs-CZ" dirty="0"/>
            </a:br>
            <a:endParaRPr lang="cs-CZ" dirty="0"/>
          </a:p>
        </p:txBody>
      </p:sp>
      <p:graphicFrame>
        <p:nvGraphicFramePr>
          <p:cNvPr id="6" name="Graf 5"/>
          <p:cNvGraphicFramePr/>
          <p:nvPr>
            <p:extLst>
              <p:ext uri="{D42A27DB-BD31-4B8C-83A1-F6EECF244321}">
                <p14:modId xmlns:p14="http://schemas.microsoft.com/office/powerpoint/2010/main" val="1968777301"/>
              </p:ext>
            </p:extLst>
          </p:nvPr>
        </p:nvGraphicFramePr>
        <p:xfrm>
          <a:off x="982663" y="1880828"/>
          <a:ext cx="10490880" cy="3768892"/>
        </p:xfrm>
        <a:graphic>
          <a:graphicData uri="http://schemas.openxmlformats.org/drawingml/2006/chart">
            <c:chart xmlns:c="http://schemas.openxmlformats.org/drawingml/2006/chart" xmlns:r="http://schemas.openxmlformats.org/officeDocument/2006/relationships" r:id="rId3"/>
          </a:graphicData>
        </a:graphic>
      </p:graphicFrame>
      <p:sp>
        <p:nvSpPr>
          <p:cNvPr id="7" name="Obdélník 6">
            <a:extLst>
              <a:ext uri="{FF2B5EF4-FFF2-40B4-BE49-F238E27FC236}">
                <a16:creationId xmlns="" xmlns:a16="http://schemas.microsoft.com/office/drawing/2014/main" id="{A736DD2A-8C97-405A-A3F1-CEDA69A5D818}"/>
              </a:ext>
            </a:extLst>
          </p:cNvPr>
          <p:cNvSpPr/>
          <p:nvPr/>
        </p:nvSpPr>
        <p:spPr>
          <a:xfrm>
            <a:off x="7834491" y="5649720"/>
            <a:ext cx="3975936" cy="169277"/>
          </a:xfrm>
          <a:prstGeom prst="rect">
            <a:avLst/>
          </a:prstGeom>
        </p:spPr>
        <p:txBody>
          <a:bodyPr wrap="square" lIns="0" tIns="0" rIns="0" bIns="0" anchor="b" anchorCtr="0">
            <a:spAutoFit/>
          </a:bodyPr>
          <a:lstStyle/>
          <a:p>
            <a:pPr algn="r"/>
            <a:r>
              <a:rPr lang="cs-CZ" sz="1100" i="1" dirty="0">
                <a:solidFill>
                  <a:srgbClr val="4D4D4D"/>
                </a:solidFill>
                <a:latin typeface="Segoe UI" panose="020B0502040204020203" pitchFamily="34" charset="0"/>
                <a:cs typeface="Segoe UI" panose="020B0502040204020203" pitchFamily="34" charset="0"/>
              </a:rPr>
              <a:t>Zdroj</a:t>
            </a:r>
            <a:r>
              <a:rPr lang="cs-CZ" sz="1100" i="1" dirty="0" smtClean="0">
                <a:solidFill>
                  <a:srgbClr val="4D4D4D"/>
                </a:solidFill>
                <a:latin typeface="Segoe UI" panose="020B0502040204020203" pitchFamily="34" charset="0"/>
                <a:cs typeface="Segoe UI" panose="020B0502040204020203" pitchFamily="34" charset="0"/>
              </a:rPr>
              <a:t>: Výběrové zjišťování výsledků žáků / ČŠI, květen 2017</a:t>
            </a:r>
            <a:endParaRPr lang="cs-CZ"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173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left)">
                                      <p:cBhvr>
                                        <p:cTn id="7" dur="1000"/>
                                        <p:tgtEl>
                                          <p:spTgt spid="6">
                                            <p:graphicEl>
                                              <a:chart seriesIdx="-4" categoryIdx="0" bldStep="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10" dur="1000"/>
                                        <p:tgtEl>
                                          <p:spTgt spid="6">
                                            <p:graphicEl>
                                              <a:chart seriesIdx="-4" categoryIdx="1" bldStep="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13" dur="1000"/>
                                        <p:tgtEl>
                                          <p:spTgt spid="6">
                                            <p:graphicEl>
                                              <a:chart seriesIdx="-4" categoryIdx="2" bldStep="category"/>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16" dur="1000"/>
                                        <p:tgtEl>
                                          <p:spTgt spid="6">
                                            <p:graphicEl>
                                              <a:chart seriesIdx="-4" categoryIdx="3" bldStep="category"/>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left)">
                                      <p:cBhvr>
                                        <p:cTn id="19" dur="1000"/>
                                        <p:tgtEl>
                                          <p:spTgt spid="6">
                                            <p:graphicEl>
                                              <a:chart seriesIdx="-4" categoryIdx="4" bldStep="category"/>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left)">
                                      <p:cBhvr>
                                        <p:cTn id="22" dur="1000"/>
                                        <p:tgtEl>
                                          <p:spTgt spid="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animBg="0"/>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7428" y="281180"/>
            <a:ext cx="10833097" cy="1661993"/>
          </a:xfrm>
        </p:spPr>
        <p:txBody>
          <a:bodyPr/>
          <a:lstStyle/>
          <a:p>
            <a:r>
              <a:rPr lang="cs-CZ" sz="4000" dirty="0" smtClean="0"/>
              <a:t>Naši učitelé potřebují výraznou podporu </a:t>
            </a:r>
            <a:br>
              <a:rPr lang="cs-CZ" sz="4000" dirty="0" smtClean="0"/>
            </a:br>
            <a:r>
              <a:rPr lang="cs-CZ" sz="4000" dirty="0" smtClean="0"/>
              <a:t>v dovednosti motivovat žáky a podporovat </a:t>
            </a:r>
            <a:br>
              <a:rPr lang="cs-CZ" sz="4000" dirty="0" smtClean="0"/>
            </a:br>
            <a:r>
              <a:rPr lang="cs-CZ" sz="4000" dirty="0" smtClean="0"/>
              <a:t>jejich studijní úspěch</a:t>
            </a:r>
            <a:endParaRPr lang="cs-CZ" sz="4000" dirty="0"/>
          </a:p>
        </p:txBody>
      </p:sp>
      <p:sp>
        <p:nvSpPr>
          <p:cNvPr id="3" name="Zástupný symbol pro obsah 2"/>
          <p:cNvSpPr>
            <a:spLocks noGrp="1"/>
          </p:cNvSpPr>
          <p:nvPr>
            <p:ph idx="1"/>
          </p:nvPr>
        </p:nvSpPr>
        <p:spPr>
          <a:xfrm>
            <a:off x="982663" y="2109373"/>
            <a:ext cx="10837862" cy="3695891"/>
          </a:xfrm>
        </p:spPr>
        <p:txBody>
          <a:bodyPr anchor="ctr">
            <a:noAutofit/>
          </a:bodyPr>
          <a:lstStyle/>
          <a:p>
            <a:pPr>
              <a:spcBef>
                <a:spcPts val="0"/>
              </a:spcBef>
              <a:spcAft>
                <a:spcPts val="1200"/>
              </a:spcAft>
            </a:pPr>
            <a:r>
              <a:rPr lang="cs-CZ" sz="2400" dirty="0" smtClean="0"/>
              <a:t>Nároky </a:t>
            </a:r>
            <a:r>
              <a:rPr lang="cs-CZ" sz="2400" dirty="0"/>
              <a:t>učitelů na výsledky </a:t>
            </a:r>
            <a:r>
              <a:rPr lang="cs-CZ" sz="2400" dirty="0" smtClean="0"/>
              <a:t>žáků.</a:t>
            </a:r>
          </a:p>
          <a:p>
            <a:pPr>
              <a:spcBef>
                <a:spcPts val="0"/>
              </a:spcBef>
              <a:spcAft>
                <a:spcPts val="1200"/>
              </a:spcAft>
            </a:pPr>
            <a:r>
              <a:rPr lang="cs-CZ" sz="2400" dirty="0" smtClean="0"/>
              <a:t>Schopnost </a:t>
            </a:r>
            <a:r>
              <a:rPr lang="cs-CZ" sz="2400" dirty="0"/>
              <a:t>učitelů žáky </a:t>
            </a:r>
            <a:r>
              <a:rPr lang="cs-CZ" sz="2400" dirty="0" smtClean="0"/>
              <a:t>inspirovat</a:t>
            </a:r>
            <a:r>
              <a:rPr lang="cs-CZ" sz="2400" dirty="0"/>
              <a:t>.</a:t>
            </a:r>
            <a:endParaRPr lang="cs-CZ" sz="2400" dirty="0" smtClean="0"/>
          </a:p>
          <a:p>
            <a:pPr>
              <a:spcBef>
                <a:spcPts val="0"/>
              </a:spcBef>
              <a:spcAft>
                <a:spcPts val="1200"/>
              </a:spcAft>
            </a:pPr>
            <a:r>
              <a:rPr lang="cs-CZ" sz="2400" dirty="0" smtClean="0"/>
              <a:t>Spolupráce </a:t>
            </a:r>
            <a:r>
              <a:rPr lang="cs-CZ" sz="2400" dirty="0"/>
              <a:t>učitelů </a:t>
            </a:r>
            <a:r>
              <a:rPr lang="cs-CZ" sz="2400" dirty="0" smtClean="0"/>
              <a:t>na zlepšování výsledků žáků.</a:t>
            </a:r>
          </a:p>
          <a:p>
            <a:pPr>
              <a:spcBef>
                <a:spcPts val="0"/>
              </a:spcBef>
              <a:spcAft>
                <a:spcPts val="1200"/>
              </a:spcAft>
            </a:pPr>
            <a:r>
              <a:rPr lang="cs-CZ" sz="2400" dirty="0" smtClean="0"/>
              <a:t>Dovednosti učitelů pracovat s heterogenním kolektivem.</a:t>
            </a:r>
          </a:p>
          <a:p>
            <a:pPr>
              <a:spcBef>
                <a:spcPts val="0"/>
              </a:spcBef>
              <a:spcAft>
                <a:spcPts val="1200"/>
              </a:spcAft>
            </a:pPr>
            <a:r>
              <a:rPr lang="cs-CZ" sz="2400" dirty="0" smtClean="0"/>
              <a:t>Podpora žáků v tom, aby mohli zažít úspěch.</a:t>
            </a:r>
          </a:p>
          <a:p>
            <a:pPr>
              <a:spcBef>
                <a:spcPts val="0"/>
              </a:spcBef>
              <a:spcAft>
                <a:spcPts val="1200"/>
              </a:spcAft>
            </a:pPr>
            <a:r>
              <a:rPr lang="cs-CZ" sz="2400" dirty="0" smtClean="0"/>
              <a:t>Vhodná práce s chybou a podpora konstruktivní diskuze ve třídě.</a:t>
            </a:r>
          </a:p>
          <a:p>
            <a:pPr>
              <a:spcBef>
                <a:spcPts val="0"/>
              </a:spcBef>
              <a:spcAft>
                <a:spcPts val="1200"/>
              </a:spcAft>
            </a:pPr>
            <a:r>
              <a:rPr lang="cs-CZ" sz="2400" dirty="0" smtClean="0"/>
              <a:t>Zapojení rodičů do činnosti školy.</a:t>
            </a:r>
            <a:endParaRPr lang="cs-CZ" sz="2400" dirty="0"/>
          </a:p>
        </p:txBody>
      </p:sp>
    </p:spTree>
    <p:extLst>
      <p:ext uri="{BB962C8B-B14F-4D97-AF65-F5344CB8AC3E}">
        <p14:creationId xmlns:p14="http://schemas.microsoft.com/office/powerpoint/2010/main" val="34808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a:extLst>
              <a:ext uri="{FF2B5EF4-FFF2-40B4-BE49-F238E27FC236}">
                <a16:creationId xmlns="" xmlns:a16="http://schemas.microsoft.com/office/drawing/2014/main" id="{B83BFB26-3B3A-41B1-B6FC-BD0AB4CD1761}"/>
              </a:ext>
            </a:extLst>
          </p:cNvPr>
          <p:cNvSpPr/>
          <p:nvPr/>
        </p:nvSpPr>
        <p:spPr>
          <a:xfrm>
            <a:off x="982663" y="1916832"/>
            <a:ext cx="10837863" cy="3572455"/>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4">
            <a:extLst>
              <a:ext uri="{FF2B5EF4-FFF2-40B4-BE49-F238E27FC236}">
                <a16:creationId xmlns="" xmlns:a16="http://schemas.microsoft.com/office/drawing/2014/main" id="{69BED90A-6C02-4EA7-9A1F-8A610530B841}"/>
              </a:ext>
            </a:extLst>
          </p:cNvPr>
          <p:cNvSpPr>
            <a:spLocks noGrp="1"/>
          </p:cNvSpPr>
          <p:nvPr>
            <p:ph type="title"/>
          </p:nvPr>
        </p:nvSpPr>
        <p:spPr>
          <a:xfrm>
            <a:off x="987429" y="399157"/>
            <a:ext cx="10833097" cy="1329595"/>
          </a:xfrm>
        </p:spPr>
        <p:txBody>
          <a:bodyPr/>
          <a:lstStyle/>
          <a:p>
            <a:r>
              <a:rPr lang="cs-CZ" dirty="0" smtClean="0"/>
              <a:t>Podporu potřebuje zejména 2. stupeň základních škol</a:t>
            </a:r>
            <a:endParaRPr lang="cs-CZ" dirty="0"/>
          </a:p>
        </p:txBody>
      </p:sp>
      <p:sp>
        <p:nvSpPr>
          <p:cNvPr id="16" name="Obdélník 15">
            <a:extLst>
              <a:ext uri="{FF2B5EF4-FFF2-40B4-BE49-F238E27FC236}">
                <a16:creationId xmlns="" xmlns:a16="http://schemas.microsoft.com/office/drawing/2014/main" id="{0A7277A9-FB5E-43D8-9111-6F28D915DD4E}"/>
              </a:ext>
            </a:extLst>
          </p:cNvPr>
          <p:cNvSpPr/>
          <p:nvPr/>
        </p:nvSpPr>
        <p:spPr>
          <a:xfrm>
            <a:off x="7922530" y="3717032"/>
            <a:ext cx="3293919" cy="15594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144000" bIns="45720" numCol="1" spcCol="0" rtlCol="0" fromWordArt="0" anchor="ctr" anchorCtr="0" forceAA="0" compatLnSpc="1">
            <a:prstTxWarp prst="textNoShape">
              <a:avLst/>
            </a:prstTxWarp>
            <a:noAutofit/>
          </a:bodyPr>
          <a:lstStyle/>
          <a:p>
            <a:r>
              <a:rPr lang="cs-CZ" dirty="0"/>
              <a:t>Zajištění kvalitního vzdělávání pro žáky, </a:t>
            </a:r>
            <a:r>
              <a:rPr lang="cs-CZ" dirty="0" smtClean="0"/>
              <a:t/>
            </a:r>
            <a:br>
              <a:rPr lang="cs-CZ" dirty="0" smtClean="0"/>
            </a:br>
            <a:r>
              <a:rPr lang="cs-CZ" dirty="0" smtClean="0"/>
              <a:t>kteří </a:t>
            </a:r>
            <a:r>
              <a:rPr lang="cs-CZ" dirty="0"/>
              <a:t>nebudou konat povinnou </a:t>
            </a:r>
            <a:r>
              <a:rPr lang="cs-CZ" dirty="0" smtClean="0"/>
              <a:t>přijímací zkoušku na střední školy</a:t>
            </a:r>
            <a:endParaRPr lang="cs-CZ" dirty="0"/>
          </a:p>
        </p:txBody>
      </p:sp>
      <p:grpSp>
        <p:nvGrpSpPr>
          <p:cNvPr id="35" name="Skupina 34">
            <a:extLst>
              <a:ext uri="{FF2B5EF4-FFF2-40B4-BE49-F238E27FC236}">
                <a16:creationId xmlns="" xmlns:a16="http://schemas.microsoft.com/office/drawing/2014/main" id="{19C65124-710C-4860-8ABE-2186B1EF0F52}"/>
              </a:ext>
            </a:extLst>
          </p:cNvPr>
          <p:cNvGrpSpPr/>
          <p:nvPr/>
        </p:nvGrpSpPr>
        <p:grpSpPr>
          <a:xfrm>
            <a:off x="4417840" y="2151137"/>
            <a:ext cx="6808910" cy="3125311"/>
            <a:chOff x="1381520" y="2564153"/>
            <a:chExt cx="6571939" cy="2868367"/>
          </a:xfrm>
        </p:grpSpPr>
        <p:sp>
          <p:nvSpPr>
            <p:cNvPr id="17" name="Obdélník 16">
              <a:extLst>
                <a:ext uri="{FF2B5EF4-FFF2-40B4-BE49-F238E27FC236}">
                  <a16:creationId xmlns="" xmlns:a16="http://schemas.microsoft.com/office/drawing/2014/main" id="{2C796602-43EF-4295-BD32-FFA82B530391}"/>
                </a:ext>
              </a:extLst>
            </p:cNvPr>
            <p:cNvSpPr/>
            <p:nvPr/>
          </p:nvSpPr>
          <p:spPr>
            <a:xfrm>
              <a:off x="4774178" y="2564153"/>
              <a:ext cx="3179281" cy="13273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144000" bIns="45720" numCol="1" spcCol="0" rtlCol="0" fromWordArt="0" anchor="ctr" anchorCtr="0" forceAA="0" compatLnSpc="1">
              <a:prstTxWarp prst="textNoShape">
                <a:avLst/>
              </a:prstTxWarp>
              <a:noAutofit/>
            </a:bodyPr>
            <a:lstStyle/>
            <a:p>
              <a:r>
                <a:rPr lang="cs-CZ" dirty="0" smtClean="0"/>
                <a:t>Diskuze o metodách </a:t>
              </a:r>
              <a:br>
                <a:rPr lang="cs-CZ" dirty="0" smtClean="0"/>
              </a:br>
              <a:r>
                <a:rPr lang="cs-CZ" dirty="0" smtClean="0"/>
                <a:t>a formách výuky</a:t>
              </a:r>
              <a:endParaRPr lang="cs-CZ" dirty="0"/>
            </a:p>
          </p:txBody>
        </p:sp>
        <p:sp>
          <p:nvSpPr>
            <p:cNvPr id="18" name="Obdélník 17">
              <a:extLst>
                <a:ext uri="{FF2B5EF4-FFF2-40B4-BE49-F238E27FC236}">
                  <a16:creationId xmlns="" xmlns:a16="http://schemas.microsoft.com/office/drawing/2014/main" id="{D4CB6201-B500-4336-8ECB-F4019FF0B528}"/>
                </a:ext>
              </a:extLst>
            </p:cNvPr>
            <p:cNvSpPr/>
            <p:nvPr/>
          </p:nvSpPr>
          <p:spPr>
            <a:xfrm>
              <a:off x="1381520" y="4001310"/>
              <a:ext cx="3179281" cy="143121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144000" bIns="45720" numCol="1" spcCol="0" rtlCol="0" fromWordArt="0" anchor="ctr" anchorCtr="0" forceAA="0" compatLnSpc="1">
              <a:prstTxWarp prst="textNoShape">
                <a:avLst/>
              </a:prstTxWarp>
              <a:noAutofit/>
            </a:bodyPr>
            <a:lstStyle/>
            <a:p>
              <a:r>
                <a:rPr lang="cs-CZ" dirty="0" smtClean="0"/>
                <a:t>Vzájemná spolupráce mezi učiteli </a:t>
              </a:r>
              <a:br>
                <a:rPr lang="cs-CZ" dirty="0" smtClean="0"/>
              </a:br>
              <a:r>
                <a:rPr lang="cs-CZ" dirty="0" smtClean="0"/>
                <a:t>a specializovanými pozicemi</a:t>
              </a:r>
              <a:endParaRPr lang="cs-CZ" dirty="0"/>
            </a:p>
          </p:txBody>
        </p:sp>
        <p:sp>
          <p:nvSpPr>
            <p:cNvPr id="26" name="Obdélník 25">
              <a:extLst>
                <a:ext uri="{FF2B5EF4-FFF2-40B4-BE49-F238E27FC236}">
                  <a16:creationId xmlns="" xmlns:a16="http://schemas.microsoft.com/office/drawing/2014/main" id="{C6E411AB-8CD8-4872-8340-88F89C4C4E91}"/>
                </a:ext>
              </a:extLst>
            </p:cNvPr>
            <p:cNvSpPr/>
            <p:nvPr/>
          </p:nvSpPr>
          <p:spPr>
            <a:xfrm>
              <a:off x="1381520" y="2564153"/>
              <a:ext cx="3179281" cy="13273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144000" bIns="45720" numCol="1" spcCol="0" rtlCol="0" fromWordArt="0" anchor="ctr" anchorCtr="0" forceAA="0" compatLnSpc="1">
              <a:prstTxWarp prst="textNoShape">
                <a:avLst/>
              </a:prstTxWarp>
              <a:noAutofit/>
            </a:bodyPr>
            <a:lstStyle/>
            <a:p>
              <a:pPr marL="174625"/>
              <a:r>
                <a:rPr lang="cs-CZ" dirty="0" smtClean="0"/>
                <a:t>Počáteční příprava učitelů a kvalita DVPP a nabídka forem</a:t>
              </a:r>
              <a:endParaRPr lang="cs-CZ" dirty="0"/>
            </a:p>
          </p:txBody>
        </p:sp>
      </p:grpSp>
      <p:sp>
        <p:nvSpPr>
          <p:cNvPr id="37" name="Freeform 471">
            <a:extLst>
              <a:ext uri="{FF2B5EF4-FFF2-40B4-BE49-F238E27FC236}">
                <a16:creationId xmlns="" xmlns:a16="http://schemas.microsoft.com/office/drawing/2014/main" id="{20B7EF91-908A-4FF7-831F-714AEE52D9CD}"/>
              </a:ext>
            </a:extLst>
          </p:cNvPr>
          <p:cNvSpPr>
            <a:spLocks/>
          </p:cNvSpPr>
          <p:nvPr/>
        </p:nvSpPr>
        <p:spPr bwMode="auto">
          <a:xfrm rot="16200000">
            <a:off x="4518189" y="2531309"/>
            <a:ext cx="386474" cy="165632"/>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38" name="Freeform 471">
            <a:extLst>
              <a:ext uri="{FF2B5EF4-FFF2-40B4-BE49-F238E27FC236}">
                <a16:creationId xmlns="" xmlns:a16="http://schemas.microsoft.com/office/drawing/2014/main" id="{88149F22-F88F-49B0-8858-3E3157C541FB}"/>
              </a:ext>
            </a:extLst>
          </p:cNvPr>
          <p:cNvSpPr>
            <a:spLocks/>
          </p:cNvSpPr>
          <p:nvPr/>
        </p:nvSpPr>
        <p:spPr bwMode="auto">
          <a:xfrm rot="16200000">
            <a:off x="4518189" y="4017043"/>
            <a:ext cx="386474" cy="165632"/>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19" name="Freeform 471">
            <a:extLst>
              <a:ext uri="{FF2B5EF4-FFF2-40B4-BE49-F238E27FC236}">
                <a16:creationId xmlns="" xmlns:a16="http://schemas.microsoft.com/office/drawing/2014/main" id="{76545A0F-0B5B-47C4-9F61-F94F69DFE219}"/>
              </a:ext>
            </a:extLst>
          </p:cNvPr>
          <p:cNvSpPr>
            <a:spLocks/>
          </p:cNvSpPr>
          <p:nvPr/>
        </p:nvSpPr>
        <p:spPr bwMode="auto">
          <a:xfrm rot="16200000">
            <a:off x="7978991" y="2664943"/>
            <a:ext cx="437717" cy="165632"/>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20" name="Freeform 471">
            <a:extLst>
              <a:ext uri="{FF2B5EF4-FFF2-40B4-BE49-F238E27FC236}">
                <a16:creationId xmlns="" xmlns:a16="http://schemas.microsoft.com/office/drawing/2014/main" id="{76545A0F-0B5B-47C4-9F61-F94F69DFE219}"/>
              </a:ext>
            </a:extLst>
          </p:cNvPr>
          <p:cNvSpPr>
            <a:spLocks/>
          </p:cNvSpPr>
          <p:nvPr/>
        </p:nvSpPr>
        <p:spPr bwMode="auto">
          <a:xfrm rot="16200000">
            <a:off x="7978992" y="3889079"/>
            <a:ext cx="437717" cy="165632"/>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67850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20462BA9-B005-499B-B9C2-DB473B73E12B}"/>
              </a:ext>
            </a:extLst>
          </p:cNvPr>
          <p:cNvSpPr>
            <a:spLocks noGrp="1"/>
          </p:cNvSpPr>
          <p:nvPr>
            <p:ph type="title"/>
          </p:nvPr>
        </p:nvSpPr>
        <p:spPr/>
        <p:txBody>
          <a:bodyPr/>
          <a:lstStyle/>
          <a:p>
            <a:r>
              <a:rPr lang="cs-CZ" dirty="0" smtClean="0"/>
              <a:t>Děkuji za pozornost</a:t>
            </a:r>
            <a:endParaRPr lang="cs-CZ" dirty="0"/>
          </a:p>
        </p:txBody>
      </p:sp>
      <p:sp>
        <p:nvSpPr>
          <p:cNvPr id="11" name="Freeform 8">
            <a:extLst>
              <a:ext uri="{FF2B5EF4-FFF2-40B4-BE49-F238E27FC236}">
                <a16:creationId xmlns="" xmlns:a16="http://schemas.microsoft.com/office/drawing/2014/main" id="{ED862C39-E7BF-4E9F-9E56-C467331DEE80}"/>
              </a:ext>
            </a:extLst>
          </p:cNvPr>
          <p:cNvSpPr>
            <a:spLocks/>
          </p:cNvSpPr>
          <p:nvPr/>
        </p:nvSpPr>
        <p:spPr bwMode="auto">
          <a:xfrm>
            <a:off x="1116013" y="4263653"/>
            <a:ext cx="30163" cy="49213"/>
          </a:xfrm>
          <a:custGeom>
            <a:avLst/>
            <a:gdLst>
              <a:gd name="T0" fmla="*/ 14 w 19"/>
              <a:gd name="T1" fmla="*/ 31 h 31"/>
              <a:gd name="T2" fmla="*/ 12 w 19"/>
              <a:gd name="T3" fmla="*/ 30 h 31"/>
              <a:gd name="T4" fmla="*/ 3 w 19"/>
              <a:gd name="T5" fmla="*/ 9 h 31"/>
              <a:gd name="T6" fmla="*/ 8 w 19"/>
              <a:gd name="T7" fmla="*/ 1 h 31"/>
              <a:gd name="T8" fmla="*/ 16 w 19"/>
              <a:gd name="T9" fmla="*/ 1 h 31"/>
              <a:gd name="T10" fmla="*/ 19 w 19"/>
              <a:gd name="T11" fmla="*/ 1 h 31"/>
              <a:gd name="T12" fmla="*/ 14 w 19"/>
              <a:gd name="T13" fmla="*/ 12 h 31"/>
              <a:gd name="T14" fmla="*/ 14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14" y="31"/>
                </a:moveTo>
                <a:cubicBezTo>
                  <a:pt x="12" y="30"/>
                  <a:pt x="12" y="30"/>
                  <a:pt x="12" y="30"/>
                </a:cubicBezTo>
                <a:cubicBezTo>
                  <a:pt x="3" y="28"/>
                  <a:pt x="0" y="21"/>
                  <a:pt x="3" y="9"/>
                </a:cubicBezTo>
                <a:cubicBezTo>
                  <a:pt x="5" y="5"/>
                  <a:pt x="6" y="2"/>
                  <a:pt x="8" y="1"/>
                </a:cubicBezTo>
                <a:cubicBezTo>
                  <a:pt x="10" y="0"/>
                  <a:pt x="12" y="0"/>
                  <a:pt x="16" y="1"/>
                </a:cubicBezTo>
                <a:cubicBezTo>
                  <a:pt x="19" y="1"/>
                  <a:pt x="19" y="1"/>
                  <a:pt x="19" y="1"/>
                </a:cubicBezTo>
                <a:cubicBezTo>
                  <a:pt x="16" y="5"/>
                  <a:pt x="15" y="8"/>
                  <a:pt x="14" y="12"/>
                </a:cubicBezTo>
                <a:cubicBezTo>
                  <a:pt x="12" y="18"/>
                  <a:pt x="12" y="24"/>
                  <a:pt x="1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4">
            <a:extLst>
              <a:ext uri="{FF2B5EF4-FFF2-40B4-BE49-F238E27FC236}">
                <a16:creationId xmlns="" xmlns:a16="http://schemas.microsoft.com/office/drawing/2014/main" id="{C1B9D6F6-BFD2-4A2D-A720-9F7CF0466F74}"/>
              </a:ext>
            </a:extLst>
          </p:cNvPr>
          <p:cNvSpPr>
            <a:spLocks/>
          </p:cNvSpPr>
          <p:nvPr/>
        </p:nvSpPr>
        <p:spPr bwMode="auto">
          <a:xfrm>
            <a:off x="4278948" y="4263653"/>
            <a:ext cx="28575" cy="49213"/>
          </a:xfrm>
          <a:custGeom>
            <a:avLst/>
            <a:gdLst>
              <a:gd name="T0" fmla="*/ 13 w 18"/>
              <a:gd name="T1" fmla="*/ 31 h 31"/>
              <a:gd name="T2" fmla="*/ 11 w 18"/>
              <a:gd name="T3" fmla="*/ 30 h 31"/>
              <a:gd name="T4" fmla="*/ 3 w 18"/>
              <a:gd name="T5" fmla="*/ 9 h 31"/>
              <a:gd name="T6" fmla="*/ 8 w 18"/>
              <a:gd name="T7" fmla="*/ 1 h 31"/>
              <a:gd name="T8" fmla="*/ 16 w 18"/>
              <a:gd name="T9" fmla="*/ 1 h 31"/>
              <a:gd name="T10" fmla="*/ 18 w 18"/>
              <a:gd name="T11" fmla="*/ 1 h 31"/>
              <a:gd name="T12" fmla="*/ 14 w 18"/>
              <a:gd name="T13" fmla="*/ 12 h 31"/>
              <a:gd name="T14" fmla="*/ 13 w 1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1">
                <a:moveTo>
                  <a:pt x="13" y="31"/>
                </a:moveTo>
                <a:cubicBezTo>
                  <a:pt x="11" y="30"/>
                  <a:pt x="11" y="30"/>
                  <a:pt x="11" y="30"/>
                </a:cubicBezTo>
                <a:cubicBezTo>
                  <a:pt x="3" y="28"/>
                  <a:pt x="0" y="21"/>
                  <a:pt x="3" y="9"/>
                </a:cubicBezTo>
                <a:cubicBezTo>
                  <a:pt x="4" y="5"/>
                  <a:pt x="6" y="2"/>
                  <a:pt x="8" y="1"/>
                </a:cubicBezTo>
                <a:cubicBezTo>
                  <a:pt x="9" y="0"/>
                  <a:pt x="12" y="0"/>
                  <a:pt x="16" y="1"/>
                </a:cubicBezTo>
                <a:cubicBezTo>
                  <a:pt x="18" y="1"/>
                  <a:pt x="18" y="1"/>
                  <a:pt x="18" y="1"/>
                </a:cubicBezTo>
                <a:cubicBezTo>
                  <a:pt x="16" y="5"/>
                  <a:pt x="15" y="8"/>
                  <a:pt x="14" y="12"/>
                </a:cubicBezTo>
                <a:cubicBezTo>
                  <a:pt x="12" y="18"/>
                  <a:pt x="12" y="24"/>
                  <a:pt x="13"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TextovéPole 19">
            <a:extLst>
              <a:ext uri="{FF2B5EF4-FFF2-40B4-BE49-F238E27FC236}">
                <a16:creationId xmlns="" xmlns:a16="http://schemas.microsoft.com/office/drawing/2014/main" id="{2A206E97-BD0E-4273-BCEA-AC8399324BF2}"/>
              </a:ext>
            </a:extLst>
          </p:cNvPr>
          <p:cNvSpPr txBox="1"/>
          <p:nvPr/>
        </p:nvSpPr>
        <p:spPr>
          <a:xfrm>
            <a:off x="982662" y="3486231"/>
            <a:ext cx="4753298" cy="553998"/>
          </a:xfrm>
          <a:prstGeom prst="rect">
            <a:avLst/>
          </a:prstGeom>
          <a:noFill/>
        </p:spPr>
        <p:txBody>
          <a:bodyPr wrap="square" lIns="0" tIns="0" rIns="0" bIns="0" rtlCol="0">
            <a:spAutoFit/>
          </a:bodyPr>
          <a:lstStyle/>
          <a:p>
            <a:r>
              <a:rPr lang="cs-CZ" dirty="0" smtClean="0">
                <a:latin typeface="Segoe UI Semibold" panose="020B0702040204020203" pitchFamily="34" charset="0"/>
                <a:cs typeface="Segoe UI Semibold" panose="020B0702040204020203" pitchFamily="34" charset="0"/>
              </a:rPr>
              <a:t>Ing. Dana Pražáková, Ph.D.</a:t>
            </a:r>
            <a:endParaRPr lang="cs-CZ" dirty="0">
              <a:latin typeface="Segoe UI Semibold" panose="020B0702040204020203" pitchFamily="34" charset="0"/>
              <a:cs typeface="Segoe UI Semibold" panose="020B0702040204020203" pitchFamily="34" charset="0"/>
            </a:endParaRPr>
          </a:p>
          <a:p>
            <a:r>
              <a:rPr lang="cs-CZ" dirty="0"/>
              <a:t>k</a:t>
            </a:r>
            <a:r>
              <a:rPr lang="cs-CZ" dirty="0" smtClean="0"/>
              <a:t>ancelář ústředního školního inspektora</a:t>
            </a:r>
            <a:endParaRPr lang="cs-CZ" i="1" dirty="0">
              <a:cs typeface="Segoe UI Semibold" panose="020B0702040204020203" pitchFamily="34" charset="0"/>
            </a:endParaRPr>
          </a:p>
        </p:txBody>
      </p:sp>
      <p:sp>
        <p:nvSpPr>
          <p:cNvPr id="23" name="TextovéPole 22">
            <a:extLst>
              <a:ext uri="{FF2B5EF4-FFF2-40B4-BE49-F238E27FC236}">
                <a16:creationId xmlns="" xmlns:a16="http://schemas.microsoft.com/office/drawing/2014/main" id="{99AE9F13-7FFC-4326-B2F1-026CDB5ADAB4}"/>
              </a:ext>
            </a:extLst>
          </p:cNvPr>
          <p:cNvSpPr txBox="1"/>
          <p:nvPr/>
        </p:nvSpPr>
        <p:spPr>
          <a:xfrm>
            <a:off x="1454037" y="4149497"/>
            <a:ext cx="2477774" cy="246221"/>
          </a:xfrm>
          <a:prstGeom prst="rect">
            <a:avLst/>
          </a:prstGeom>
          <a:noFill/>
        </p:spPr>
        <p:txBody>
          <a:bodyPr wrap="square" lIns="0" tIns="0" rIns="0" bIns="0" rtlCol="0" anchor="ctr">
            <a:spAutoFit/>
          </a:bodyPr>
          <a:lstStyle/>
          <a:p>
            <a:r>
              <a:rPr lang="cs-CZ" sz="1600" dirty="0" smtClean="0">
                <a:cs typeface="Segoe UI Semibold" panose="020B0702040204020203" pitchFamily="34" charset="0"/>
                <a:hlinkClick r:id="rId2"/>
              </a:rPr>
              <a:t>dana.prazakova@csicr.cz</a:t>
            </a:r>
            <a:r>
              <a:rPr lang="cs-CZ" sz="1600" dirty="0" smtClean="0">
                <a:cs typeface="Segoe UI Semibold" panose="020B0702040204020203" pitchFamily="34" charset="0"/>
              </a:rPr>
              <a:t> </a:t>
            </a:r>
            <a:endParaRPr lang="cs-CZ" sz="1600" dirty="0">
              <a:cs typeface="Segoe UI Semibold" panose="020B0702040204020203" pitchFamily="34" charset="0"/>
            </a:endParaRPr>
          </a:p>
        </p:txBody>
      </p:sp>
      <p:sp>
        <p:nvSpPr>
          <p:cNvPr id="27" name="Oval 12">
            <a:extLst>
              <a:ext uri="{FF2B5EF4-FFF2-40B4-BE49-F238E27FC236}">
                <a16:creationId xmlns="" xmlns:a16="http://schemas.microsoft.com/office/drawing/2014/main" id="{905A3081-F981-4F52-BBAE-52DBFF3984A1}"/>
              </a:ext>
            </a:extLst>
          </p:cNvPr>
          <p:cNvSpPr>
            <a:spLocks noChangeArrowheads="1"/>
          </p:cNvSpPr>
          <p:nvPr/>
        </p:nvSpPr>
        <p:spPr bwMode="auto">
          <a:xfrm>
            <a:off x="8403911" y="4144048"/>
            <a:ext cx="295275" cy="293688"/>
          </a:xfrm>
          <a:prstGeom prst="ellipse">
            <a:avLst/>
          </a:pr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13">
            <a:extLst>
              <a:ext uri="{FF2B5EF4-FFF2-40B4-BE49-F238E27FC236}">
                <a16:creationId xmlns="" xmlns:a16="http://schemas.microsoft.com/office/drawing/2014/main" id="{D9D41900-3EC6-40BB-BA76-745B703A10BA}"/>
              </a:ext>
            </a:extLst>
          </p:cNvPr>
          <p:cNvSpPr>
            <a:spLocks noEditPoints="1"/>
          </p:cNvSpPr>
          <p:nvPr/>
        </p:nvSpPr>
        <p:spPr bwMode="auto">
          <a:xfrm>
            <a:off x="8467411" y="4234535"/>
            <a:ext cx="165100" cy="117475"/>
          </a:xfrm>
          <a:custGeom>
            <a:avLst/>
            <a:gdLst>
              <a:gd name="T0" fmla="*/ 78 w 104"/>
              <a:gd name="T1" fmla="*/ 37 h 74"/>
              <a:gd name="T2" fmla="*/ 104 w 104"/>
              <a:gd name="T3" fmla="*/ 12 h 74"/>
              <a:gd name="T4" fmla="*/ 104 w 104"/>
              <a:gd name="T5" fmla="*/ 62 h 74"/>
              <a:gd name="T6" fmla="*/ 78 w 104"/>
              <a:gd name="T7" fmla="*/ 37 h 74"/>
              <a:gd name="T8" fmla="*/ 78 w 104"/>
              <a:gd name="T9" fmla="*/ 37 h 74"/>
              <a:gd name="T10" fmla="*/ 0 w 104"/>
              <a:gd name="T11" fmla="*/ 0 h 74"/>
              <a:gd name="T12" fmla="*/ 104 w 104"/>
              <a:gd name="T13" fmla="*/ 0 h 74"/>
              <a:gd name="T14" fmla="*/ 52 w 104"/>
              <a:gd name="T15" fmla="*/ 50 h 74"/>
              <a:gd name="T16" fmla="*/ 0 w 104"/>
              <a:gd name="T17" fmla="*/ 0 h 74"/>
              <a:gd name="T18" fmla="*/ 0 w 104"/>
              <a:gd name="T19" fmla="*/ 0 h 74"/>
              <a:gd name="T20" fmla="*/ 0 w 104"/>
              <a:gd name="T21" fmla="*/ 62 h 74"/>
              <a:gd name="T22" fmla="*/ 0 w 104"/>
              <a:gd name="T23" fmla="*/ 12 h 74"/>
              <a:gd name="T24" fmla="*/ 26 w 104"/>
              <a:gd name="T25" fmla="*/ 37 h 74"/>
              <a:gd name="T26" fmla="*/ 0 w 104"/>
              <a:gd name="T27" fmla="*/ 62 h 74"/>
              <a:gd name="T28" fmla="*/ 0 w 104"/>
              <a:gd name="T29" fmla="*/ 62 h 74"/>
              <a:gd name="T30" fmla="*/ 52 w 104"/>
              <a:gd name="T31" fmla="*/ 64 h 74"/>
              <a:gd name="T32" fmla="*/ 71 w 104"/>
              <a:gd name="T33" fmla="*/ 43 h 74"/>
              <a:gd name="T34" fmla="*/ 101 w 104"/>
              <a:gd name="T35" fmla="*/ 74 h 74"/>
              <a:gd name="T36" fmla="*/ 3 w 104"/>
              <a:gd name="T37" fmla="*/ 74 h 74"/>
              <a:gd name="T38" fmla="*/ 32 w 104"/>
              <a:gd name="T39" fmla="*/ 43 h 74"/>
              <a:gd name="T40" fmla="*/ 52 w 104"/>
              <a:gd name="T41" fmla="*/ 64 h 74"/>
              <a:gd name="T42" fmla="*/ 52 w 104"/>
              <a:gd name="T4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74">
                <a:moveTo>
                  <a:pt x="78" y="37"/>
                </a:moveTo>
                <a:lnTo>
                  <a:pt x="104" y="12"/>
                </a:lnTo>
                <a:lnTo>
                  <a:pt x="104" y="62"/>
                </a:lnTo>
                <a:lnTo>
                  <a:pt x="78" y="37"/>
                </a:lnTo>
                <a:lnTo>
                  <a:pt x="78" y="37"/>
                </a:lnTo>
                <a:close/>
                <a:moveTo>
                  <a:pt x="0" y="0"/>
                </a:moveTo>
                <a:lnTo>
                  <a:pt x="104" y="0"/>
                </a:lnTo>
                <a:lnTo>
                  <a:pt x="52" y="50"/>
                </a:lnTo>
                <a:lnTo>
                  <a:pt x="0" y="0"/>
                </a:lnTo>
                <a:lnTo>
                  <a:pt x="0" y="0"/>
                </a:lnTo>
                <a:close/>
                <a:moveTo>
                  <a:pt x="0" y="62"/>
                </a:moveTo>
                <a:lnTo>
                  <a:pt x="0" y="12"/>
                </a:lnTo>
                <a:lnTo>
                  <a:pt x="26" y="37"/>
                </a:lnTo>
                <a:lnTo>
                  <a:pt x="0" y="62"/>
                </a:lnTo>
                <a:lnTo>
                  <a:pt x="0" y="62"/>
                </a:lnTo>
                <a:close/>
                <a:moveTo>
                  <a:pt x="52" y="64"/>
                </a:moveTo>
                <a:lnTo>
                  <a:pt x="71" y="43"/>
                </a:lnTo>
                <a:lnTo>
                  <a:pt x="101" y="74"/>
                </a:lnTo>
                <a:lnTo>
                  <a:pt x="3" y="74"/>
                </a:lnTo>
                <a:lnTo>
                  <a:pt x="32" y="43"/>
                </a:lnTo>
                <a:lnTo>
                  <a:pt x="52" y="64"/>
                </a:lnTo>
                <a:lnTo>
                  <a:pt x="5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TextovéPole 31">
            <a:extLst>
              <a:ext uri="{FF2B5EF4-FFF2-40B4-BE49-F238E27FC236}">
                <a16:creationId xmlns="" xmlns:a16="http://schemas.microsoft.com/office/drawing/2014/main" id="{42333FE1-3548-49CB-B9AF-6D508D1ABE13}"/>
              </a:ext>
            </a:extLst>
          </p:cNvPr>
          <p:cNvSpPr txBox="1"/>
          <p:nvPr/>
        </p:nvSpPr>
        <p:spPr>
          <a:xfrm>
            <a:off x="8403911" y="3488635"/>
            <a:ext cx="4254501" cy="553998"/>
          </a:xfrm>
          <a:prstGeom prst="rect">
            <a:avLst/>
          </a:prstGeom>
          <a:noFill/>
        </p:spPr>
        <p:txBody>
          <a:bodyPr wrap="square" lIns="0" tIns="0" rIns="0" bIns="0" rtlCol="0">
            <a:spAutoFit/>
          </a:bodyPr>
          <a:lstStyle/>
          <a:p>
            <a:r>
              <a:rPr lang="cs-CZ" dirty="0">
                <a:latin typeface="Segoe UI Semibold" panose="020B0702040204020203" pitchFamily="34" charset="0"/>
                <a:cs typeface="Segoe UI Semibold" panose="020B0702040204020203" pitchFamily="34" charset="0"/>
              </a:rPr>
              <a:t>ČESKÁ ŠKOLNÍ INSPEKCE</a:t>
            </a:r>
            <a:br>
              <a:rPr lang="cs-CZ" dirty="0">
                <a:latin typeface="Segoe UI Semibold" panose="020B0702040204020203" pitchFamily="34" charset="0"/>
                <a:cs typeface="Segoe UI Semibold" panose="020B0702040204020203" pitchFamily="34" charset="0"/>
              </a:rPr>
            </a:br>
            <a:r>
              <a:rPr lang="cs-CZ" dirty="0">
                <a:cs typeface="Segoe UI Semibold" panose="020B0702040204020203" pitchFamily="34" charset="0"/>
              </a:rPr>
              <a:t>Fráni Šrámka 37, 150 21  Praha 5</a:t>
            </a:r>
          </a:p>
        </p:txBody>
      </p:sp>
      <p:sp>
        <p:nvSpPr>
          <p:cNvPr id="34" name="TextovéPole 33">
            <a:extLst>
              <a:ext uri="{FF2B5EF4-FFF2-40B4-BE49-F238E27FC236}">
                <a16:creationId xmlns="" xmlns:a16="http://schemas.microsoft.com/office/drawing/2014/main" id="{9FEACC03-188A-4F4F-9124-1AF432434512}"/>
              </a:ext>
            </a:extLst>
          </p:cNvPr>
          <p:cNvSpPr txBox="1"/>
          <p:nvPr/>
        </p:nvSpPr>
        <p:spPr>
          <a:xfrm>
            <a:off x="8770936" y="4166636"/>
            <a:ext cx="1810069" cy="246221"/>
          </a:xfrm>
          <a:prstGeom prst="rect">
            <a:avLst/>
          </a:prstGeom>
          <a:noFill/>
        </p:spPr>
        <p:txBody>
          <a:bodyPr wrap="square" lIns="0" tIns="0" rIns="0" bIns="0" rtlCol="0" anchor="ctr">
            <a:spAutoFit/>
          </a:bodyPr>
          <a:lstStyle/>
          <a:p>
            <a:r>
              <a:rPr lang="cs-CZ" sz="1600" smtClean="0">
                <a:cs typeface="Segoe UI Semibold" panose="020B0702040204020203" pitchFamily="34" charset="0"/>
                <a:hlinkClick r:id="rId3"/>
              </a:rPr>
              <a:t>posta@csicr.cz</a:t>
            </a:r>
            <a:r>
              <a:rPr lang="cs-CZ" sz="1600" smtClean="0">
                <a:cs typeface="Segoe UI Semibold" panose="020B0702040204020203" pitchFamily="34" charset="0"/>
              </a:rPr>
              <a:t> </a:t>
            </a:r>
            <a:endParaRPr lang="cs-CZ" sz="1600" dirty="0">
              <a:cs typeface="Segoe UI Semibold" panose="020B0702040204020203" pitchFamily="34" charset="0"/>
            </a:endParaRPr>
          </a:p>
        </p:txBody>
      </p:sp>
      <p:cxnSp>
        <p:nvCxnSpPr>
          <p:cNvPr id="4" name="Přímá spojnice 3">
            <a:extLst>
              <a:ext uri="{FF2B5EF4-FFF2-40B4-BE49-F238E27FC236}">
                <a16:creationId xmlns="" xmlns:a16="http://schemas.microsoft.com/office/drawing/2014/main" id="{BDB5C459-689E-4F57-917E-EB82D47A51B6}"/>
              </a:ext>
            </a:extLst>
          </p:cNvPr>
          <p:cNvCxnSpPr/>
          <p:nvPr/>
        </p:nvCxnSpPr>
        <p:spPr>
          <a:xfrm>
            <a:off x="8040216" y="3488635"/>
            <a:ext cx="0" cy="138938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28" y="4077072"/>
            <a:ext cx="419771" cy="372070"/>
          </a:xfrm>
          <a:prstGeom prst="rect">
            <a:avLst/>
          </a:prstGeom>
        </p:spPr>
      </p:pic>
      <p:sp>
        <p:nvSpPr>
          <p:cNvPr id="2" name="Obdélník 1"/>
          <p:cNvSpPr/>
          <p:nvPr/>
        </p:nvSpPr>
        <p:spPr>
          <a:xfrm>
            <a:off x="0" y="5841268"/>
            <a:ext cx="12192000" cy="101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728" y="5913276"/>
            <a:ext cx="4217411" cy="936000"/>
          </a:xfrm>
          <a:prstGeom prst="rect">
            <a:avLst/>
          </a:prstGeom>
        </p:spPr>
      </p:pic>
    </p:spTree>
    <p:extLst>
      <p:ext uri="{BB962C8B-B14F-4D97-AF65-F5344CB8AC3E}">
        <p14:creationId xmlns:p14="http://schemas.microsoft.com/office/powerpoint/2010/main" val="22234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 xmlns:a16="http://schemas.microsoft.com/office/drawing/2014/main" id="{69FBA229-3471-483F-BD19-CCB3E312F3F9}"/>
              </a:ext>
            </a:extLst>
          </p:cNvPr>
          <p:cNvSpPr>
            <a:spLocks noGrp="1"/>
          </p:cNvSpPr>
          <p:nvPr>
            <p:ph type="title"/>
          </p:nvPr>
        </p:nvSpPr>
        <p:spPr/>
        <p:txBody>
          <a:bodyPr/>
          <a:lstStyle/>
          <a:p>
            <a:r>
              <a:rPr lang="cs-CZ" dirty="0"/>
              <a:t>Průběh národních šetření v roce 2017</a:t>
            </a:r>
          </a:p>
        </p:txBody>
      </p:sp>
      <p:graphicFrame>
        <p:nvGraphicFramePr>
          <p:cNvPr id="21" name="Tabulka 20">
            <a:extLst>
              <a:ext uri="{FF2B5EF4-FFF2-40B4-BE49-F238E27FC236}">
                <a16:creationId xmlns="" xmlns:a16="http://schemas.microsoft.com/office/drawing/2014/main" id="{63F2E992-04F7-42BC-B7B4-8745D6EA0B6A}"/>
              </a:ext>
            </a:extLst>
          </p:cNvPr>
          <p:cNvGraphicFramePr>
            <a:graphicFrameLocks noGrp="1"/>
          </p:cNvGraphicFramePr>
          <p:nvPr>
            <p:extLst/>
          </p:nvPr>
        </p:nvGraphicFramePr>
        <p:xfrm>
          <a:off x="990742" y="1672436"/>
          <a:ext cx="10833096" cy="3888000"/>
        </p:xfrm>
        <a:graphic>
          <a:graphicData uri="http://schemas.openxmlformats.org/drawingml/2006/table">
            <a:tbl>
              <a:tblPr firstRow="1" bandRow="1">
                <a:tableStyleId>{5C22544A-7EE6-4342-B048-85BDC9FD1C3A}</a:tableStyleId>
              </a:tblPr>
              <a:tblGrid>
                <a:gridCol w="1780167">
                  <a:extLst>
                    <a:ext uri="{9D8B030D-6E8A-4147-A177-3AD203B41FA5}">
                      <a16:colId xmlns="" xmlns:a16="http://schemas.microsoft.com/office/drawing/2014/main" val="1381425781"/>
                    </a:ext>
                  </a:extLst>
                </a:gridCol>
                <a:gridCol w="3344141">
                  <a:extLst>
                    <a:ext uri="{9D8B030D-6E8A-4147-A177-3AD203B41FA5}">
                      <a16:colId xmlns="" xmlns:a16="http://schemas.microsoft.com/office/drawing/2014/main" val="928721121"/>
                    </a:ext>
                  </a:extLst>
                </a:gridCol>
                <a:gridCol w="5708788">
                  <a:extLst>
                    <a:ext uri="{9D8B030D-6E8A-4147-A177-3AD203B41FA5}">
                      <a16:colId xmlns="" xmlns:a16="http://schemas.microsoft.com/office/drawing/2014/main" val="3492269741"/>
                    </a:ext>
                  </a:extLst>
                </a:gridCol>
              </a:tblGrid>
              <a:tr h="756000">
                <a:tc>
                  <a:txBody>
                    <a:bodyPr/>
                    <a:lstStyle/>
                    <a:p>
                      <a:endParaRPr lang="cs-CZ"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l"/>
                      <a:r>
                        <a:rPr lang="cs-CZ" sz="2400" dirty="0"/>
                        <a:t>Cílové skupiny</a:t>
                      </a:r>
                    </a:p>
                  </a:txBody>
                  <a:tcPr marL="720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l"/>
                      <a:r>
                        <a:rPr lang="cs-CZ" sz="2400" dirty="0"/>
                        <a:t>Sledované předměty</a:t>
                      </a:r>
                    </a:p>
                  </a:txBody>
                  <a:tcPr marL="720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306320354"/>
                  </a:ext>
                </a:extLst>
              </a:tr>
              <a:tr h="1044000">
                <a:tc>
                  <a:txBody>
                    <a:bodyPr/>
                    <a:lstStyle/>
                    <a:p>
                      <a:r>
                        <a:rPr lang="cs-CZ" sz="2400" b="1" dirty="0"/>
                        <a:t>Květen</a:t>
                      </a:r>
                    </a:p>
                  </a:txBody>
                  <a:tcPr marL="108000" marT="14400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cs-CZ" sz="2400" dirty="0"/>
                        <a:t>5. a 9. ročník ZŠ/gymnázia </a:t>
                      </a:r>
                    </a:p>
                  </a:txBody>
                  <a:tcPr marL="144000" marT="14400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Český jazyk, matematika, cizí jazyk</a:t>
                      </a:r>
                      <a:br>
                        <a:rPr lang="cs-CZ" sz="2400" dirty="0"/>
                      </a:br>
                      <a:r>
                        <a:rPr lang="cs-CZ" sz="2400" dirty="0"/>
                        <a:t>+ dalších 13 předmětových testů</a:t>
                      </a:r>
                    </a:p>
                  </a:txBody>
                  <a:tcPr marL="144000" marT="14400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26885922"/>
                  </a:ext>
                </a:extLst>
              </a:tr>
              <a:tr h="1044000">
                <a:tc>
                  <a:txBody>
                    <a:bodyPr/>
                    <a:lstStyle/>
                    <a:p>
                      <a:r>
                        <a:rPr lang="cs-CZ" sz="2400" b="1" dirty="0"/>
                        <a:t>Květen</a:t>
                      </a:r>
                    </a:p>
                  </a:txBody>
                  <a:tcPr marL="108000" marT="14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cs-CZ" sz="2400" dirty="0" smtClean="0"/>
                        <a:t>9</a:t>
                      </a:r>
                      <a:r>
                        <a:rPr lang="cs-CZ" sz="2400" dirty="0"/>
                        <a:t>. ročník </a:t>
                      </a:r>
                      <a:r>
                        <a:rPr lang="cs-CZ" sz="2400" dirty="0" smtClean="0"/>
                        <a:t>ZŠ/gymnázia</a:t>
                      </a:r>
                    </a:p>
                    <a:p>
                      <a:pPr algn="l"/>
                      <a:r>
                        <a:rPr lang="cs-CZ" sz="2400" dirty="0" smtClean="0"/>
                        <a:t>3. ročník SŠ s MZ </a:t>
                      </a:r>
                      <a:endParaRPr lang="cs-CZ" sz="2400" dirty="0"/>
                    </a:p>
                  </a:txBody>
                  <a:tcPr marL="144000" marT="14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Přírodovědná a informační </a:t>
                      </a:r>
                      <a:br>
                        <a:rPr lang="cs-CZ" sz="2400" dirty="0"/>
                      </a:br>
                      <a:r>
                        <a:rPr lang="cs-CZ" sz="2400" dirty="0"/>
                        <a:t>gramotnost </a:t>
                      </a:r>
                      <a:endParaRPr lang="cs-CZ" sz="2400" b="1" dirty="0"/>
                    </a:p>
                  </a:txBody>
                  <a:tcPr marL="144000" marT="14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2812110130"/>
                  </a:ext>
                </a:extLst>
              </a:tr>
              <a:tr h="1044000">
                <a:tc>
                  <a:txBody>
                    <a:bodyPr/>
                    <a:lstStyle/>
                    <a:p>
                      <a:r>
                        <a:rPr lang="cs-CZ" sz="2400" b="1" dirty="0"/>
                        <a:t>Listopad</a:t>
                      </a:r>
                    </a:p>
                  </a:txBody>
                  <a:tcPr marL="108000" marT="144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cs-CZ" sz="2400" dirty="0"/>
                        <a:t>2. ročník SŠ</a:t>
                      </a:r>
                    </a:p>
                    <a:p>
                      <a:pPr algn="l"/>
                      <a:r>
                        <a:rPr lang="cs-CZ" sz="2400" dirty="0"/>
                        <a:t>9. ročník ZŠ</a:t>
                      </a:r>
                    </a:p>
                  </a:txBody>
                  <a:tcPr marL="144000" marT="144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cs-CZ" sz="2400" dirty="0"/>
                        <a:t>Čtenářská, matematická</a:t>
                      </a:r>
                      <a:br>
                        <a:rPr lang="cs-CZ" sz="2400" dirty="0"/>
                      </a:br>
                      <a:r>
                        <a:rPr lang="cs-CZ" sz="2400" dirty="0"/>
                        <a:t>a sociální gramotnost</a:t>
                      </a:r>
                    </a:p>
                  </a:txBody>
                  <a:tcPr marL="144000" marT="144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07995820"/>
                  </a:ext>
                </a:extLst>
              </a:tr>
            </a:tbl>
          </a:graphicData>
        </a:graphic>
      </p:graphicFrame>
      <p:grpSp>
        <p:nvGrpSpPr>
          <p:cNvPr id="4" name="Group 4">
            <a:extLst>
              <a:ext uri="{FF2B5EF4-FFF2-40B4-BE49-F238E27FC236}">
                <a16:creationId xmlns="" xmlns:a16="http://schemas.microsoft.com/office/drawing/2014/main" id="{7B243076-0E7B-4446-B77D-1E366794AB08}"/>
              </a:ext>
            </a:extLst>
          </p:cNvPr>
          <p:cNvGrpSpPr>
            <a:grpSpLocks noChangeAspect="1"/>
          </p:cNvGrpSpPr>
          <p:nvPr/>
        </p:nvGrpSpPr>
        <p:grpSpPr bwMode="auto">
          <a:xfrm>
            <a:off x="6290311" y="1817369"/>
            <a:ext cx="340132" cy="445771"/>
            <a:chOff x="2105" y="1"/>
            <a:chExt cx="3326" cy="4359"/>
          </a:xfrm>
          <a:noFill/>
        </p:grpSpPr>
        <p:sp>
          <p:nvSpPr>
            <p:cNvPr id="7" name="Freeform 5">
              <a:extLst>
                <a:ext uri="{FF2B5EF4-FFF2-40B4-BE49-F238E27FC236}">
                  <a16:creationId xmlns="" xmlns:a16="http://schemas.microsoft.com/office/drawing/2014/main" id="{2E7E01B8-F0EF-4A7F-848B-6807D3E79B45}"/>
                </a:ext>
              </a:extLst>
            </p:cNvPr>
            <p:cNvSpPr>
              <a:spLocks noEditPoints="1"/>
            </p:cNvSpPr>
            <p:nvPr/>
          </p:nvSpPr>
          <p:spPr bwMode="auto">
            <a:xfrm>
              <a:off x="2105" y="1"/>
              <a:ext cx="2917" cy="2616"/>
            </a:xfrm>
            <a:custGeom>
              <a:avLst/>
              <a:gdLst>
                <a:gd name="T0" fmla="*/ 2555 w 2866"/>
                <a:gd name="T1" fmla="*/ 653 h 2572"/>
                <a:gd name="T2" fmla="*/ 1447 w 2866"/>
                <a:gd name="T3" fmla="*/ 0 h 2572"/>
                <a:gd name="T4" fmla="*/ 833 w 2866"/>
                <a:gd name="T5" fmla="*/ 159 h 2572"/>
                <a:gd name="T6" fmla="*/ 339 w 2866"/>
                <a:gd name="T7" fmla="*/ 1881 h 2572"/>
                <a:gd name="T8" fmla="*/ 1447 w 2866"/>
                <a:gd name="T9" fmla="*/ 2534 h 2572"/>
                <a:gd name="T10" fmla="*/ 1905 w 2866"/>
                <a:gd name="T11" fmla="*/ 2448 h 2572"/>
                <a:gd name="T12" fmla="*/ 1974 w 2866"/>
                <a:gd name="T13" fmla="*/ 2572 h 2572"/>
                <a:gd name="T14" fmla="*/ 2129 w 2866"/>
                <a:gd name="T15" fmla="*/ 2498 h 2572"/>
                <a:gd name="T16" fmla="*/ 2273 w 2866"/>
                <a:gd name="T17" fmla="*/ 2406 h 2572"/>
                <a:gd name="T18" fmla="*/ 2205 w 2866"/>
                <a:gd name="T19" fmla="*/ 2282 h 2572"/>
                <a:gd name="T20" fmla="*/ 2555 w 2866"/>
                <a:gd name="T21" fmla="*/ 653 h 2572"/>
                <a:gd name="T22" fmla="*/ 1946 w 2866"/>
                <a:gd name="T23" fmla="*/ 2169 h 2572"/>
                <a:gd name="T24" fmla="*/ 1447 w 2866"/>
                <a:gd name="T25" fmla="*/ 2298 h 2572"/>
                <a:gd name="T26" fmla="*/ 545 w 2866"/>
                <a:gd name="T27" fmla="*/ 1767 h 2572"/>
                <a:gd name="T28" fmla="*/ 948 w 2866"/>
                <a:gd name="T29" fmla="*/ 365 h 2572"/>
                <a:gd name="T30" fmla="*/ 1447 w 2866"/>
                <a:gd name="T31" fmla="*/ 236 h 2572"/>
                <a:gd name="T32" fmla="*/ 2349 w 2866"/>
                <a:gd name="T33" fmla="*/ 768 h 2572"/>
                <a:gd name="T34" fmla="*/ 1946 w 2866"/>
                <a:gd name="T35" fmla="*/ 2169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6" h="2572">
                  <a:moveTo>
                    <a:pt x="2555" y="653"/>
                  </a:moveTo>
                  <a:cubicBezTo>
                    <a:pt x="2324" y="236"/>
                    <a:pt x="1892" y="1"/>
                    <a:pt x="1447" y="0"/>
                  </a:cubicBezTo>
                  <a:cubicBezTo>
                    <a:pt x="1239" y="0"/>
                    <a:pt x="1028" y="51"/>
                    <a:pt x="833" y="159"/>
                  </a:cubicBezTo>
                  <a:cubicBezTo>
                    <a:pt x="221" y="498"/>
                    <a:pt x="0" y="1269"/>
                    <a:pt x="339" y="1881"/>
                  </a:cubicBezTo>
                  <a:cubicBezTo>
                    <a:pt x="570" y="2298"/>
                    <a:pt x="1002" y="2534"/>
                    <a:pt x="1447" y="2534"/>
                  </a:cubicBezTo>
                  <a:cubicBezTo>
                    <a:pt x="1601" y="2535"/>
                    <a:pt x="1756" y="2507"/>
                    <a:pt x="1905" y="2448"/>
                  </a:cubicBezTo>
                  <a:cubicBezTo>
                    <a:pt x="1974" y="2572"/>
                    <a:pt x="1974" y="2572"/>
                    <a:pt x="1974" y="2572"/>
                  </a:cubicBezTo>
                  <a:cubicBezTo>
                    <a:pt x="2026" y="2551"/>
                    <a:pt x="2078" y="2526"/>
                    <a:pt x="2129" y="2498"/>
                  </a:cubicBezTo>
                  <a:cubicBezTo>
                    <a:pt x="2179" y="2470"/>
                    <a:pt x="2228" y="2439"/>
                    <a:pt x="2273" y="2406"/>
                  </a:cubicBezTo>
                  <a:cubicBezTo>
                    <a:pt x="2205" y="2282"/>
                    <a:pt x="2205" y="2282"/>
                    <a:pt x="2205" y="2282"/>
                  </a:cubicBezTo>
                  <a:cubicBezTo>
                    <a:pt x="2706" y="1910"/>
                    <a:pt x="2866" y="1215"/>
                    <a:pt x="2555" y="653"/>
                  </a:cubicBezTo>
                  <a:close/>
                  <a:moveTo>
                    <a:pt x="1946" y="2169"/>
                  </a:moveTo>
                  <a:cubicBezTo>
                    <a:pt x="1788" y="2257"/>
                    <a:pt x="1616" y="2298"/>
                    <a:pt x="1447" y="2298"/>
                  </a:cubicBezTo>
                  <a:cubicBezTo>
                    <a:pt x="1085" y="2298"/>
                    <a:pt x="733" y="2106"/>
                    <a:pt x="545" y="1767"/>
                  </a:cubicBezTo>
                  <a:cubicBezTo>
                    <a:pt x="269" y="1269"/>
                    <a:pt x="450" y="641"/>
                    <a:pt x="948" y="365"/>
                  </a:cubicBezTo>
                  <a:cubicBezTo>
                    <a:pt x="1106" y="278"/>
                    <a:pt x="1278" y="236"/>
                    <a:pt x="1447" y="236"/>
                  </a:cubicBezTo>
                  <a:cubicBezTo>
                    <a:pt x="1809" y="237"/>
                    <a:pt x="2161" y="428"/>
                    <a:pt x="2349" y="768"/>
                  </a:cubicBezTo>
                  <a:cubicBezTo>
                    <a:pt x="2624" y="1266"/>
                    <a:pt x="2444" y="1893"/>
                    <a:pt x="1946" y="2169"/>
                  </a:cubicBezTo>
                  <a:close/>
                </a:path>
              </a:pathLst>
            </a:custGeom>
            <a:grp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 name="Freeform 6">
              <a:extLst>
                <a:ext uri="{FF2B5EF4-FFF2-40B4-BE49-F238E27FC236}">
                  <a16:creationId xmlns="" xmlns:a16="http://schemas.microsoft.com/office/drawing/2014/main" id="{F5B91D92-F7B0-40DE-8F38-168319366F29}"/>
                </a:ext>
              </a:extLst>
            </p:cNvPr>
            <p:cNvSpPr>
              <a:spLocks/>
            </p:cNvSpPr>
            <p:nvPr/>
          </p:nvSpPr>
          <p:spPr bwMode="auto">
            <a:xfrm>
              <a:off x="4191" y="2570"/>
              <a:ext cx="1240" cy="1790"/>
            </a:xfrm>
            <a:custGeom>
              <a:avLst/>
              <a:gdLst>
                <a:gd name="T0" fmla="*/ 1145 w 1218"/>
                <a:gd name="T1" fmla="*/ 1315 h 1760"/>
                <a:gd name="T2" fmla="*/ 581 w 1218"/>
                <a:gd name="T3" fmla="*/ 296 h 1760"/>
                <a:gd name="T4" fmla="*/ 388 w 1218"/>
                <a:gd name="T5" fmla="*/ 159 h 1760"/>
                <a:gd name="T6" fmla="*/ 387 w 1218"/>
                <a:gd name="T7" fmla="*/ 157 h 1760"/>
                <a:gd name="T8" fmla="*/ 383 w 1218"/>
                <a:gd name="T9" fmla="*/ 150 h 1760"/>
                <a:gd name="T10" fmla="*/ 299 w 1218"/>
                <a:gd name="T11" fmla="*/ 0 h 1760"/>
                <a:gd name="T12" fmla="*/ 155 w 1218"/>
                <a:gd name="T13" fmla="*/ 92 h 1760"/>
                <a:gd name="T14" fmla="*/ 0 w 1218"/>
                <a:gd name="T15" fmla="*/ 166 h 1760"/>
                <a:gd name="T16" fmla="*/ 82 w 1218"/>
                <a:gd name="T17" fmla="*/ 315 h 1760"/>
                <a:gd name="T18" fmla="*/ 88 w 1218"/>
                <a:gd name="T19" fmla="*/ 325 h 1760"/>
                <a:gd name="T20" fmla="*/ 102 w 1218"/>
                <a:gd name="T21" fmla="*/ 562 h 1760"/>
                <a:gd name="T22" fmla="*/ 666 w 1218"/>
                <a:gd name="T23" fmla="*/ 1580 h 1760"/>
                <a:gd name="T24" fmla="*/ 1038 w 1218"/>
                <a:gd name="T25" fmla="*/ 1687 h 1760"/>
                <a:gd name="T26" fmla="*/ 1145 w 1218"/>
                <a:gd name="T27" fmla="*/ 1315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8" h="1760">
                  <a:moveTo>
                    <a:pt x="1145" y="1315"/>
                  </a:moveTo>
                  <a:cubicBezTo>
                    <a:pt x="581" y="296"/>
                    <a:pt x="581" y="296"/>
                    <a:pt x="581" y="296"/>
                  </a:cubicBezTo>
                  <a:cubicBezTo>
                    <a:pt x="539" y="221"/>
                    <a:pt x="467" y="173"/>
                    <a:pt x="388" y="159"/>
                  </a:cubicBezTo>
                  <a:cubicBezTo>
                    <a:pt x="387" y="157"/>
                    <a:pt x="387" y="157"/>
                    <a:pt x="387" y="157"/>
                  </a:cubicBezTo>
                  <a:cubicBezTo>
                    <a:pt x="385" y="155"/>
                    <a:pt x="384" y="152"/>
                    <a:pt x="383" y="150"/>
                  </a:cubicBezTo>
                  <a:cubicBezTo>
                    <a:pt x="299" y="0"/>
                    <a:pt x="299" y="0"/>
                    <a:pt x="299" y="0"/>
                  </a:cubicBezTo>
                  <a:cubicBezTo>
                    <a:pt x="254" y="33"/>
                    <a:pt x="205" y="64"/>
                    <a:pt x="155" y="92"/>
                  </a:cubicBezTo>
                  <a:cubicBezTo>
                    <a:pt x="104" y="120"/>
                    <a:pt x="52" y="145"/>
                    <a:pt x="0" y="166"/>
                  </a:cubicBezTo>
                  <a:cubicBezTo>
                    <a:pt x="82" y="315"/>
                    <a:pt x="82" y="315"/>
                    <a:pt x="82" y="315"/>
                  </a:cubicBezTo>
                  <a:cubicBezTo>
                    <a:pt x="84" y="318"/>
                    <a:pt x="86" y="322"/>
                    <a:pt x="88" y="325"/>
                  </a:cubicBezTo>
                  <a:cubicBezTo>
                    <a:pt x="57" y="399"/>
                    <a:pt x="60" y="486"/>
                    <a:pt x="102" y="562"/>
                  </a:cubicBezTo>
                  <a:cubicBezTo>
                    <a:pt x="666" y="1580"/>
                    <a:pt x="666" y="1580"/>
                    <a:pt x="666" y="1580"/>
                  </a:cubicBezTo>
                  <a:cubicBezTo>
                    <a:pt x="739" y="1713"/>
                    <a:pt x="906" y="1760"/>
                    <a:pt x="1038" y="1687"/>
                  </a:cubicBezTo>
                  <a:cubicBezTo>
                    <a:pt x="1170" y="1614"/>
                    <a:pt x="1218" y="1447"/>
                    <a:pt x="1145" y="1315"/>
                  </a:cubicBezTo>
                  <a:close/>
                </a:path>
              </a:pathLst>
            </a:custGeom>
            <a:grp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0" name="Skupina 9">
            <a:extLst>
              <a:ext uri="{FF2B5EF4-FFF2-40B4-BE49-F238E27FC236}">
                <a16:creationId xmlns="" xmlns:a16="http://schemas.microsoft.com/office/drawing/2014/main" id="{97623382-E94F-4862-9D42-45DA0F6416A8}"/>
              </a:ext>
            </a:extLst>
          </p:cNvPr>
          <p:cNvGrpSpPr>
            <a:grpSpLocks noChangeAspect="1"/>
          </p:cNvGrpSpPr>
          <p:nvPr/>
        </p:nvGrpSpPr>
        <p:grpSpPr>
          <a:xfrm>
            <a:off x="2958975" y="1808710"/>
            <a:ext cx="344698" cy="450856"/>
            <a:chOff x="1196730" y="3001963"/>
            <a:chExt cx="319202" cy="417513"/>
          </a:xfrm>
        </p:grpSpPr>
        <p:sp>
          <p:nvSpPr>
            <p:cNvPr id="12" name="Freeform 10">
              <a:extLst>
                <a:ext uri="{FF2B5EF4-FFF2-40B4-BE49-F238E27FC236}">
                  <a16:creationId xmlns="" xmlns:a16="http://schemas.microsoft.com/office/drawing/2014/main" id="{206A1B01-BD73-4AF9-818E-5BCC024159E2}"/>
                </a:ext>
              </a:extLst>
            </p:cNvPr>
            <p:cNvSpPr>
              <a:spLocks noEditPoints="1"/>
            </p:cNvSpPr>
            <p:nvPr/>
          </p:nvSpPr>
          <p:spPr bwMode="auto">
            <a:xfrm>
              <a:off x="1289050" y="3001963"/>
              <a:ext cx="133350" cy="417513"/>
            </a:xfrm>
            <a:custGeom>
              <a:avLst/>
              <a:gdLst>
                <a:gd name="T0" fmla="*/ 0 w 84"/>
                <a:gd name="T1" fmla="*/ 135 h 263"/>
                <a:gd name="T2" fmla="*/ 10 w 84"/>
                <a:gd name="T3" fmla="*/ 163 h 263"/>
                <a:gd name="T4" fmla="*/ 13 w 84"/>
                <a:gd name="T5" fmla="*/ 248 h 263"/>
                <a:gd name="T6" fmla="*/ 42 w 84"/>
                <a:gd name="T7" fmla="*/ 256 h 263"/>
                <a:gd name="T8" fmla="*/ 71 w 84"/>
                <a:gd name="T9" fmla="*/ 248 h 263"/>
                <a:gd name="T10" fmla="*/ 71 w 84"/>
                <a:gd name="T11" fmla="*/ 182 h 263"/>
                <a:gd name="T12" fmla="*/ 74 w 84"/>
                <a:gd name="T13" fmla="*/ 163 h 263"/>
                <a:gd name="T14" fmla="*/ 83 w 84"/>
                <a:gd name="T15" fmla="*/ 135 h 263"/>
                <a:gd name="T16" fmla="*/ 84 w 84"/>
                <a:gd name="T17" fmla="*/ 110 h 263"/>
                <a:gd name="T18" fmla="*/ 69 w 84"/>
                <a:gd name="T19" fmla="*/ 59 h 263"/>
                <a:gd name="T20" fmla="*/ 70 w 84"/>
                <a:gd name="T21" fmla="*/ 29 h 263"/>
                <a:gd name="T22" fmla="*/ 42 w 84"/>
                <a:gd name="T23" fmla="*/ 0 h 263"/>
                <a:gd name="T24" fmla="*/ 22 w 84"/>
                <a:gd name="T25" fmla="*/ 48 h 263"/>
                <a:gd name="T26" fmla="*/ 15 w 84"/>
                <a:gd name="T27" fmla="*/ 59 h 263"/>
                <a:gd name="T28" fmla="*/ 0 w 84"/>
                <a:gd name="T29" fmla="*/ 110 h 263"/>
                <a:gd name="T30" fmla="*/ 22 w 84"/>
                <a:gd name="T31" fmla="*/ 28 h 263"/>
                <a:gd name="T32" fmla="*/ 43 w 84"/>
                <a:gd name="T33" fmla="*/ 8 h 263"/>
                <a:gd name="T34" fmla="*/ 42 w 84"/>
                <a:gd name="T35" fmla="*/ 48 h 263"/>
                <a:gd name="T36" fmla="*/ 28 w 84"/>
                <a:gd name="T37" fmla="*/ 42 h 263"/>
                <a:gd name="T38" fmla="*/ 20 w 84"/>
                <a:gd name="T39" fmla="*/ 66 h 263"/>
                <a:gd name="T40" fmla="*/ 42 w 84"/>
                <a:gd name="T41" fmla="*/ 59 h 263"/>
                <a:gd name="T42" fmla="*/ 64 w 84"/>
                <a:gd name="T43" fmla="*/ 66 h 263"/>
                <a:gd name="T44" fmla="*/ 76 w 84"/>
                <a:gd name="T45" fmla="*/ 110 h 263"/>
                <a:gd name="T46" fmla="*/ 75 w 84"/>
                <a:gd name="T47" fmla="*/ 135 h 263"/>
                <a:gd name="T48" fmla="*/ 68 w 84"/>
                <a:gd name="T49" fmla="*/ 157 h 263"/>
                <a:gd name="T50" fmla="*/ 63 w 84"/>
                <a:gd name="T51" fmla="*/ 168 h 263"/>
                <a:gd name="T52" fmla="*/ 63 w 84"/>
                <a:gd name="T53" fmla="*/ 184 h 263"/>
                <a:gd name="T54" fmla="*/ 63 w 84"/>
                <a:gd name="T55" fmla="*/ 248 h 263"/>
                <a:gd name="T56" fmla="*/ 48 w 84"/>
                <a:gd name="T57" fmla="*/ 249 h 263"/>
                <a:gd name="T58" fmla="*/ 42 w 84"/>
                <a:gd name="T59" fmla="*/ 178 h 263"/>
                <a:gd name="T60" fmla="*/ 36 w 84"/>
                <a:gd name="T61" fmla="*/ 248 h 263"/>
                <a:gd name="T62" fmla="*/ 21 w 84"/>
                <a:gd name="T63" fmla="*/ 248 h 263"/>
                <a:gd name="T64" fmla="*/ 21 w 84"/>
                <a:gd name="T65" fmla="*/ 168 h 263"/>
                <a:gd name="T66" fmla="*/ 10 w 84"/>
                <a:gd name="T67" fmla="*/ 148 h 263"/>
                <a:gd name="T68" fmla="*/ 8 w 84"/>
                <a:gd name="T69" fmla="*/ 133 h 263"/>
                <a:gd name="T70" fmla="*/ 8 w 84"/>
                <a:gd name="T71"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263">
                  <a:moveTo>
                    <a:pt x="0" y="133"/>
                  </a:moveTo>
                  <a:cubicBezTo>
                    <a:pt x="0" y="135"/>
                    <a:pt x="0" y="135"/>
                    <a:pt x="0" y="135"/>
                  </a:cubicBezTo>
                  <a:cubicBezTo>
                    <a:pt x="1" y="140"/>
                    <a:pt x="1" y="145"/>
                    <a:pt x="2" y="150"/>
                  </a:cubicBezTo>
                  <a:cubicBezTo>
                    <a:pt x="4" y="155"/>
                    <a:pt x="7" y="160"/>
                    <a:pt x="10" y="163"/>
                  </a:cubicBezTo>
                  <a:cubicBezTo>
                    <a:pt x="12" y="165"/>
                    <a:pt x="13" y="167"/>
                    <a:pt x="13" y="168"/>
                  </a:cubicBezTo>
                  <a:cubicBezTo>
                    <a:pt x="13" y="248"/>
                    <a:pt x="13" y="248"/>
                    <a:pt x="13" y="248"/>
                  </a:cubicBezTo>
                  <a:cubicBezTo>
                    <a:pt x="13" y="256"/>
                    <a:pt x="20" y="263"/>
                    <a:pt x="29" y="263"/>
                  </a:cubicBezTo>
                  <a:cubicBezTo>
                    <a:pt x="34" y="263"/>
                    <a:pt x="39" y="260"/>
                    <a:pt x="42" y="256"/>
                  </a:cubicBezTo>
                  <a:cubicBezTo>
                    <a:pt x="45" y="260"/>
                    <a:pt x="50" y="263"/>
                    <a:pt x="56" y="263"/>
                  </a:cubicBezTo>
                  <a:cubicBezTo>
                    <a:pt x="64" y="263"/>
                    <a:pt x="71" y="256"/>
                    <a:pt x="71" y="248"/>
                  </a:cubicBezTo>
                  <a:cubicBezTo>
                    <a:pt x="71" y="184"/>
                    <a:pt x="71" y="184"/>
                    <a:pt x="71" y="184"/>
                  </a:cubicBezTo>
                  <a:cubicBezTo>
                    <a:pt x="71" y="183"/>
                    <a:pt x="71" y="183"/>
                    <a:pt x="71" y="182"/>
                  </a:cubicBezTo>
                  <a:cubicBezTo>
                    <a:pt x="71" y="169"/>
                    <a:pt x="71" y="169"/>
                    <a:pt x="71" y="169"/>
                  </a:cubicBezTo>
                  <a:cubicBezTo>
                    <a:pt x="71" y="167"/>
                    <a:pt x="72" y="165"/>
                    <a:pt x="74" y="163"/>
                  </a:cubicBezTo>
                  <a:cubicBezTo>
                    <a:pt x="78" y="160"/>
                    <a:pt x="80" y="155"/>
                    <a:pt x="82" y="150"/>
                  </a:cubicBezTo>
                  <a:cubicBezTo>
                    <a:pt x="83" y="145"/>
                    <a:pt x="83" y="140"/>
                    <a:pt x="83" y="135"/>
                  </a:cubicBezTo>
                  <a:cubicBezTo>
                    <a:pt x="83" y="133"/>
                    <a:pt x="83" y="133"/>
                    <a:pt x="83" y="133"/>
                  </a:cubicBezTo>
                  <a:cubicBezTo>
                    <a:pt x="83" y="125"/>
                    <a:pt x="84" y="118"/>
                    <a:pt x="84" y="110"/>
                  </a:cubicBezTo>
                  <a:cubicBezTo>
                    <a:pt x="84" y="103"/>
                    <a:pt x="84" y="95"/>
                    <a:pt x="84" y="88"/>
                  </a:cubicBezTo>
                  <a:cubicBezTo>
                    <a:pt x="84" y="75"/>
                    <a:pt x="79" y="66"/>
                    <a:pt x="69" y="59"/>
                  </a:cubicBezTo>
                  <a:cubicBezTo>
                    <a:pt x="64" y="56"/>
                    <a:pt x="60" y="54"/>
                    <a:pt x="55" y="53"/>
                  </a:cubicBezTo>
                  <a:cubicBezTo>
                    <a:pt x="64" y="48"/>
                    <a:pt x="70" y="39"/>
                    <a:pt x="70" y="29"/>
                  </a:cubicBezTo>
                  <a:cubicBezTo>
                    <a:pt x="70" y="13"/>
                    <a:pt x="58" y="1"/>
                    <a:pt x="43" y="0"/>
                  </a:cubicBezTo>
                  <a:cubicBezTo>
                    <a:pt x="43" y="0"/>
                    <a:pt x="42" y="0"/>
                    <a:pt x="42" y="0"/>
                  </a:cubicBezTo>
                  <a:cubicBezTo>
                    <a:pt x="26" y="0"/>
                    <a:pt x="14" y="12"/>
                    <a:pt x="14" y="28"/>
                  </a:cubicBezTo>
                  <a:cubicBezTo>
                    <a:pt x="14" y="35"/>
                    <a:pt x="17" y="43"/>
                    <a:pt x="22" y="48"/>
                  </a:cubicBezTo>
                  <a:cubicBezTo>
                    <a:pt x="24" y="50"/>
                    <a:pt x="26" y="52"/>
                    <a:pt x="29" y="53"/>
                  </a:cubicBezTo>
                  <a:cubicBezTo>
                    <a:pt x="24" y="54"/>
                    <a:pt x="20" y="56"/>
                    <a:pt x="15" y="59"/>
                  </a:cubicBezTo>
                  <a:cubicBezTo>
                    <a:pt x="5" y="66"/>
                    <a:pt x="0" y="75"/>
                    <a:pt x="0" y="88"/>
                  </a:cubicBezTo>
                  <a:cubicBezTo>
                    <a:pt x="0" y="95"/>
                    <a:pt x="0" y="103"/>
                    <a:pt x="0" y="110"/>
                  </a:cubicBezTo>
                  <a:cubicBezTo>
                    <a:pt x="0" y="118"/>
                    <a:pt x="0" y="125"/>
                    <a:pt x="0" y="133"/>
                  </a:cubicBezTo>
                  <a:close/>
                  <a:moveTo>
                    <a:pt x="22" y="28"/>
                  </a:moveTo>
                  <a:cubicBezTo>
                    <a:pt x="22" y="17"/>
                    <a:pt x="31" y="8"/>
                    <a:pt x="43" y="8"/>
                  </a:cubicBezTo>
                  <a:cubicBezTo>
                    <a:pt x="43" y="8"/>
                    <a:pt x="43" y="8"/>
                    <a:pt x="43" y="8"/>
                  </a:cubicBezTo>
                  <a:cubicBezTo>
                    <a:pt x="53" y="9"/>
                    <a:pt x="62" y="18"/>
                    <a:pt x="62" y="29"/>
                  </a:cubicBezTo>
                  <a:cubicBezTo>
                    <a:pt x="62" y="39"/>
                    <a:pt x="53" y="48"/>
                    <a:pt x="42" y="48"/>
                  </a:cubicBezTo>
                  <a:cubicBezTo>
                    <a:pt x="41" y="48"/>
                    <a:pt x="41" y="48"/>
                    <a:pt x="41" y="48"/>
                  </a:cubicBezTo>
                  <a:cubicBezTo>
                    <a:pt x="36" y="48"/>
                    <a:pt x="31" y="46"/>
                    <a:pt x="28" y="42"/>
                  </a:cubicBezTo>
                  <a:cubicBezTo>
                    <a:pt x="24" y="38"/>
                    <a:pt x="22" y="33"/>
                    <a:pt x="22" y="28"/>
                  </a:cubicBezTo>
                  <a:close/>
                  <a:moveTo>
                    <a:pt x="20" y="66"/>
                  </a:moveTo>
                  <a:cubicBezTo>
                    <a:pt x="27" y="61"/>
                    <a:pt x="34" y="59"/>
                    <a:pt x="41" y="59"/>
                  </a:cubicBezTo>
                  <a:cubicBezTo>
                    <a:pt x="42" y="59"/>
                    <a:pt x="42" y="59"/>
                    <a:pt x="42" y="59"/>
                  </a:cubicBezTo>
                  <a:cubicBezTo>
                    <a:pt x="43" y="59"/>
                    <a:pt x="43" y="59"/>
                    <a:pt x="43" y="59"/>
                  </a:cubicBezTo>
                  <a:cubicBezTo>
                    <a:pt x="50" y="59"/>
                    <a:pt x="57" y="61"/>
                    <a:pt x="64" y="66"/>
                  </a:cubicBezTo>
                  <a:cubicBezTo>
                    <a:pt x="72" y="71"/>
                    <a:pt x="76" y="78"/>
                    <a:pt x="76" y="87"/>
                  </a:cubicBezTo>
                  <a:cubicBezTo>
                    <a:pt x="76" y="95"/>
                    <a:pt x="76" y="103"/>
                    <a:pt x="76" y="110"/>
                  </a:cubicBezTo>
                  <a:cubicBezTo>
                    <a:pt x="76" y="118"/>
                    <a:pt x="75" y="125"/>
                    <a:pt x="75" y="133"/>
                  </a:cubicBezTo>
                  <a:cubicBezTo>
                    <a:pt x="75" y="135"/>
                    <a:pt x="75" y="135"/>
                    <a:pt x="75" y="135"/>
                  </a:cubicBezTo>
                  <a:cubicBezTo>
                    <a:pt x="75" y="139"/>
                    <a:pt x="75" y="144"/>
                    <a:pt x="74" y="148"/>
                  </a:cubicBezTo>
                  <a:cubicBezTo>
                    <a:pt x="73" y="152"/>
                    <a:pt x="71" y="155"/>
                    <a:pt x="68" y="157"/>
                  </a:cubicBezTo>
                  <a:cubicBezTo>
                    <a:pt x="65" y="160"/>
                    <a:pt x="64" y="164"/>
                    <a:pt x="63" y="167"/>
                  </a:cubicBezTo>
                  <a:cubicBezTo>
                    <a:pt x="63" y="168"/>
                    <a:pt x="63" y="168"/>
                    <a:pt x="63" y="168"/>
                  </a:cubicBezTo>
                  <a:cubicBezTo>
                    <a:pt x="63" y="182"/>
                    <a:pt x="63" y="182"/>
                    <a:pt x="63" y="182"/>
                  </a:cubicBezTo>
                  <a:cubicBezTo>
                    <a:pt x="63" y="183"/>
                    <a:pt x="63" y="183"/>
                    <a:pt x="63" y="184"/>
                  </a:cubicBezTo>
                  <a:cubicBezTo>
                    <a:pt x="63" y="184"/>
                    <a:pt x="63" y="184"/>
                    <a:pt x="63" y="184"/>
                  </a:cubicBezTo>
                  <a:cubicBezTo>
                    <a:pt x="63" y="248"/>
                    <a:pt x="63" y="248"/>
                    <a:pt x="63" y="248"/>
                  </a:cubicBezTo>
                  <a:cubicBezTo>
                    <a:pt x="63" y="252"/>
                    <a:pt x="60" y="255"/>
                    <a:pt x="56" y="255"/>
                  </a:cubicBezTo>
                  <a:cubicBezTo>
                    <a:pt x="51" y="255"/>
                    <a:pt x="48" y="252"/>
                    <a:pt x="48" y="249"/>
                  </a:cubicBezTo>
                  <a:cubicBezTo>
                    <a:pt x="48" y="184"/>
                    <a:pt x="48" y="184"/>
                    <a:pt x="48" y="184"/>
                  </a:cubicBezTo>
                  <a:cubicBezTo>
                    <a:pt x="48" y="181"/>
                    <a:pt x="45" y="178"/>
                    <a:pt x="42" y="178"/>
                  </a:cubicBezTo>
                  <a:cubicBezTo>
                    <a:pt x="39" y="178"/>
                    <a:pt x="36" y="181"/>
                    <a:pt x="36" y="184"/>
                  </a:cubicBezTo>
                  <a:cubicBezTo>
                    <a:pt x="36" y="248"/>
                    <a:pt x="36" y="248"/>
                    <a:pt x="36" y="248"/>
                  </a:cubicBezTo>
                  <a:cubicBezTo>
                    <a:pt x="36" y="252"/>
                    <a:pt x="33" y="255"/>
                    <a:pt x="29" y="255"/>
                  </a:cubicBezTo>
                  <a:cubicBezTo>
                    <a:pt x="24" y="255"/>
                    <a:pt x="21" y="252"/>
                    <a:pt x="21" y="248"/>
                  </a:cubicBezTo>
                  <a:cubicBezTo>
                    <a:pt x="21" y="168"/>
                    <a:pt x="21" y="168"/>
                    <a:pt x="21" y="168"/>
                  </a:cubicBezTo>
                  <a:cubicBezTo>
                    <a:pt x="21" y="168"/>
                    <a:pt x="21" y="168"/>
                    <a:pt x="21" y="168"/>
                  </a:cubicBezTo>
                  <a:cubicBezTo>
                    <a:pt x="20" y="164"/>
                    <a:pt x="19" y="161"/>
                    <a:pt x="15" y="157"/>
                  </a:cubicBezTo>
                  <a:cubicBezTo>
                    <a:pt x="13" y="155"/>
                    <a:pt x="11" y="152"/>
                    <a:pt x="10" y="148"/>
                  </a:cubicBezTo>
                  <a:cubicBezTo>
                    <a:pt x="9" y="144"/>
                    <a:pt x="9" y="139"/>
                    <a:pt x="8" y="135"/>
                  </a:cubicBezTo>
                  <a:cubicBezTo>
                    <a:pt x="8" y="133"/>
                    <a:pt x="8" y="133"/>
                    <a:pt x="8" y="133"/>
                  </a:cubicBezTo>
                  <a:cubicBezTo>
                    <a:pt x="8" y="125"/>
                    <a:pt x="8" y="118"/>
                    <a:pt x="8" y="110"/>
                  </a:cubicBezTo>
                  <a:cubicBezTo>
                    <a:pt x="8" y="103"/>
                    <a:pt x="8" y="95"/>
                    <a:pt x="8" y="88"/>
                  </a:cubicBezTo>
                  <a:cubicBezTo>
                    <a:pt x="8" y="78"/>
                    <a:pt x="12" y="71"/>
                    <a:pt x="2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2400"/>
            </a:p>
          </p:txBody>
        </p:sp>
        <p:sp>
          <p:nvSpPr>
            <p:cNvPr id="13" name="Freeform 11">
              <a:extLst>
                <a:ext uri="{FF2B5EF4-FFF2-40B4-BE49-F238E27FC236}">
                  <a16:creationId xmlns="" xmlns:a16="http://schemas.microsoft.com/office/drawing/2014/main" id="{89F94F91-0DD4-47CE-B2C3-C91DAFF816C2}"/>
                </a:ext>
              </a:extLst>
            </p:cNvPr>
            <p:cNvSpPr>
              <a:spLocks noEditPoints="1"/>
            </p:cNvSpPr>
            <p:nvPr/>
          </p:nvSpPr>
          <p:spPr bwMode="auto">
            <a:xfrm>
              <a:off x="1196730" y="3009900"/>
              <a:ext cx="114300" cy="396875"/>
            </a:xfrm>
            <a:custGeom>
              <a:avLst/>
              <a:gdLst>
                <a:gd name="T0" fmla="*/ 41 w 72"/>
                <a:gd name="T1" fmla="*/ 243 h 250"/>
                <a:gd name="T2" fmla="*/ 68 w 72"/>
                <a:gd name="T3" fmla="*/ 235 h 250"/>
                <a:gd name="T4" fmla="*/ 68 w 72"/>
                <a:gd name="T5" fmla="*/ 173 h 250"/>
                <a:gd name="T6" fmla="*/ 70 w 72"/>
                <a:gd name="T7" fmla="*/ 156 h 250"/>
                <a:gd name="T8" fmla="*/ 68 w 72"/>
                <a:gd name="T9" fmla="*/ 146 h 250"/>
                <a:gd name="T10" fmla="*/ 66 w 72"/>
                <a:gd name="T11" fmla="*/ 130 h 250"/>
                <a:gd name="T12" fmla="*/ 66 w 72"/>
                <a:gd name="T13" fmla="*/ 80 h 250"/>
                <a:gd name="T14" fmla="*/ 70 w 72"/>
                <a:gd name="T15" fmla="*/ 59 h 250"/>
                <a:gd name="T16" fmla="*/ 54 w 72"/>
                <a:gd name="T17" fmla="*/ 50 h 250"/>
                <a:gd name="T18" fmla="*/ 41 w 72"/>
                <a:gd name="T19" fmla="*/ 0 h 250"/>
                <a:gd name="T20" fmla="*/ 14 w 72"/>
                <a:gd name="T21" fmla="*/ 27 h 250"/>
                <a:gd name="T22" fmla="*/ 27 w 72"/>
                <a:gd name="T23" fmla="*/ 50 h 250"/>
                <a:gd name="T24" fmla="*/ 0 w 72"/>
                <a:gd name="T25" fmla="*/ 83 h 250"/>
                <a:gd name="T26" fmla="*/ 1 w 72"/>
                <a:gd name="T27" fmla="*/ 126 h 250"/>
                <a:gd name="T28" fmla="*/ 3 w 72"/>
                <a:gd name="T29" fmla="*/ 142 h 250"/>
                <a:gd name="T30" fmla="*/ 13 w 72"/>
                <a:gd name="T31" fmla="*/ 160 h 250"/>
                <a:gd name="T32" fmla="*/ 28 w 72"/>
                <a:gd name="T33" fmla="*/ 250 h 250"/>
                <a:gd name="T34" fmla="*/ 41 w 72"/>
                <a:gd name="T35" fmla="*/ 8 h 250"/>
                <a:gd name="T36" fmla="*/ 40 w 72"/>
                <a:gd name="T37" fmla="*/ 46 h 250"/>
                <a:gd name="T38" fmla="*/ 27 w 72"/>
                <a:gd name="T39" fmla="*/ 40 h 250"/>
                <a:gd name="T40" fmla="*/ 41 w 72"/>
                <a:gd name="T41" fmla="*/ 8 h 250"/>
                <a:gd name="T42" fmla="*/ 9 w 72"/>
                <a:gd name="T43" fmla="*/ 128 h 250"/>
                <a:gd name="T44" fmla="*/ 9 w 72"/>
                <a:gd name="T45" fmla="*/ 105 h 250"/>
                <a:gd name="T46" fmla="*/ 20 w 72"/>
                <a:gd name="T47" fmla="*/ 63 h 250"/>
                <a:gd name="T48" fmla="*/ 41 w 72"/>
                <a:gd name="T49" fmla="*/ 56 h 250"/>
                <a:gd name="T50" fmla="*/ 62 w 72"/>
                <a:gd name="T51" fmla="*/ 63 h 250"/>
                <a:gd name="T52" fmla="*/ 58 w 72"/>
                <a:gd name="T53" fmla="*/ 80 h 250"/>
                <a:gd name="T54" fmla="*/ 58 w 72"/>
                <a:gd name="T55" fmla="*/ 130 h 250"/>
                <a:gd name="T56" fmla="*/ 60 w 72"/>
                <a:gd name="T57" fmla="*/ 148 h 250"/>
                <a:gd name="T58" fmla="*/ 60 w 72"/>
                <a:gd name="T59" fmla="*/ 159 h 250"/>
                <a:gd name="T60" fmla="*/ 60 w 72"/>
                <a:gd name="T61" fmla="*/ 173 h 250"/>
                <a:gd name="T62" fmla="*/ 60 w 72"/>
                <a:gd name="T63" fmla="*/ 175 h 250"/>
                <a:gd name="T64" fmla="*/ 53 w 72"/>
                <a:gd name="T65" fmla="*/ 242 h 250"/>
                <a:gd name="T66" fmla="*/ 46 w 72"/>
                <a:gd name="T67" fmla="*/ 175 h 250"/>
                <a:gd name="T68" fmla="*/ 35 w 72"/>
                <a:gd name="T69" fmla="*/ 175 h 250"/>
                <a:gd name="T70" fmla="*/ 28 w 72"/>
                <a:gd name="T71" fmla="*/ 242 h 250"/>
                <a:gd name="T72" fmla="*/ 21 w 72"/>
                <a:gd name="T73" fmla="*/ 160 h 250"/>
                <a:gd name="T74" fmla="*/ 15 w 72"/>
                <a:gd name="T75" fmla="*/ 14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250">
                  <a:moveTo>
                    <a:pt x="28" y="250"/>
                  </a:moveTo>
                  <a:cubicBezTo>
                    <a:pt x="33" y="250"/>
                    <a:pt x="38" y="248"/>
                    <a:pt x="41" y="243"/>
                  </a:cubicBezTo>
                  <a:cubicBezTo>
                    <a:pt x="43" y="248"/>
                    <a:pt x="48" y="250"/>
                    <a:pt x="53" y="250"/>
                  </a:cubicBezTo>
                  <a:cubicBezTo>
                    <a:pt x="62" y="250"/>
                    <a:pt x="68" y="243"/>
                    <a:pt x="68" y="235"/>
                  </a:cubicBezTo>
                  <a:cubicBezTo>
                    <a:pt x="68" y="175"/>
                    <a:pt x="68" y="175"/>
                    <a:pt x="68" y="175"/>
                  </a:cubicBezTo>
                  <a:cubicBezTo>
                    <a:pt x="68" y="174"/>
                    <a:pt x="68" y="173"/>
                    <a:pt x="68" y="173"/>
                  </a:cubicBezTo>
                  <a:cubicBezTo>
                    <a:pt x="68" y="160"/>
                    <a:pt x="68" y="160"/>
                    <a:pt x="68" y="160"/>
                  </a:cubicBezTo>
                  <a:cubicBezTo>
                    <a:pt x="69" y="159"/>
                    <a:pt x="69" y="158"/>
                    <a:pt x="70" y="156"/>
                  </a:cubicBezTo>
                  <a:cubicBezTo>
                    <a:pt x="71" y="155"/>
                    <a:pt x="71" y="153"/>
                    <a:pt x="70" y="152"/>
                  </a:cubicBezTo>
                  <a:cubicBezTo>
                    <a:pt x="69" y="150"/>
                    <a:pt x="68" y="148"/>
                    <a:pt x="68" y="146"/>
                  </a:cubicBezTo>
                  <a:cubicBezTo>
                    <a:pt x="67" y="142"/>
                    <a:pt x="66" y="137"/>
                    <a:pt x="66" y="132"/>
                  </a:cubicBezTo>
                  <a:cubicBezTo>
                    <a:pt x="66" y="130"/>
                    <a:pt x="66" y="130"/>
                    <a:pt x="66" y="130"/>
                  </a:cubicBezTo>
                  <a:cubicBezTo>
                    <a:pt x="66" y="122"/>
                    <a:pt x="66" y="113"/>
                    <a:pt x="66" y="105"/>
                  </a:cubicBezTo>
                  <a:cubicBezTo>
                    <a:pt x="66" y="97"/>
                    <a:pt x="66" y="89"/>
                    <a:pt x="66" y="80"/>
                  </a:cubicBezTo>
                  <a:cubicBezTo>
                    <a:pt x="66" y="74"/>
                    <a:pt x="67" y="69"/>
                    <a:pt x="70" y="64"/>
                  </a:cubicBezTo>
                  <a:cubicBezTo>
                    <a:pt x="72" y="63"/>
                    <a:pt x="71" y="61"/>
                    <a:pt x="70" y="59"/>
                  </a:cubicBezTo>
                  <a:cubicBezTo>
                    <a:pt x="69" y="58"/>
                    <a:pt x="67" y="57"/>
                    <a:pt x="66" y="56"/>
                  </a:cubicBezTo>
                  <a:cubicBezTo>
                    <a:pt x="62" y="53"/>
                    <a:pt x="58" y="51"/>
                    <a:pt x="54" y="50"/>
                  </a:cubicBezTo>
                  <a:cubicBezTo>
                    <a:pt x="62" y="45"/>
                    <a:pt x="67" y="37"/>
                    <a:pt x="67" y="27"/>
                  </a:cubicBezTo>
                  <a:cubicBezTo>
                    <a:pt x="67" y="12"/>
                    <a:pt x="56" y="0"/>
                    <a:pt x="41" y="0"/>
                  </a:cubicBezTo>
                  <a:cubicBezTo>
                    <a:pt x="41" y="0"/>
                    <a:pt x="41" y="0"/>
                    <a:pt x="41" y="0"/>
                  </a:cubicBezTo>
                  <a:cubicBezTo>
                    <a:pt x="26" y="0"/>
                    <a:pt x="14" y="12"/>
                    <a:pt x="14" y="27"/>
                  </a:cubicBezTo>
                  <a:cubicBezTo>
                    <a:pt x="14" y="34"/>
                    <a:pt x="17" y="41"/>
                    <a:pt x="22" y="46"/>
                  </a:cubicBezTo>
                  <a:cubicBezTo>
                    <a:pt x="23" y="47"/>
                    <a:pt x="25" y="49"/>
                    <a:pt x="27" y="50"/>
                  </a:cubicBezTo>
                  <a:cubicBezTo>
                    <a:pt x="23" y="51"/>
                    <a:pt x="19" y="53"/>
                    <a:pt x="15" y="56"/>
                  </a:cubicBezTo>
                  <a:cubicBezTo>
                    <a:pt x="5" y="62"/>
                    <a:pt x="0" y="72"/>
                    <a:pt x="0" y="83"/>
                  </a:cubicBezTo>
                  <a:cubicBezTo>
                    <a:pt x="1" y="90"/>
                    <a:pt x="1" y="98"/>
                    <a:pt x="1" y="105"/>
                  </a:cubicBezTo>
                  <a:cubicBezTo>
                    <a:pt x="1" y="112"/>
                    <a:pt x="1" y="119"/>
                    <a:pt x="1" y="126"/>
                  </a:cubicBezTo>
                  <a:cubicBezTo>
                    <a:pt x="1" y="128"/>
                    <a:pt x="1" y="128"/>
                    <a:pt x="1" y="128"/>
                  </a:cubicBezTo>
                  <a:cubicBezTo>
                    <a:pt x="1" y="133"/>
                    <a:pt x="1" y="138"/>
                    <a:pt x="3" y="142"/>
                  </a:cubicBezTo>
                  <a:cubicBezTo>
                    <a:pt x="4" y="147"/>
                    <a:pt x="7" y="152"/>
                    <a:pt x="10" y="155"/>
                  </a:cubicBezTo>
                  <a:cubicBezTo>
                    <a:pt x="12" y="157"/>
                    <a:pt x="12" y="158"/>
                    <a:pt x="13" y="160"/>
                  </a:cubicBezTo>
                  <a:cubicBezTo>
                    <a:pt x="13" y="235"/>
                    <a:pt x="13" y="235"/>
                    <a:pt x="13" y="235"/>
                  </a:cubicBezTo>
                  <a:cubicBezTo>
                    <a:pt x="13" y="243"/>
                    <a:pt x="20" y="250"/>
                    <a:pt x="28" y="250"/>
                  </a:cubicBezTo>
                  <a:close/>
                  <a:moveTo>
                    <a:pt x="41" y="8"/>
                  </a:moveTo>
                  <a:cubicBezTo>
                    <a:pt x="41" y="8"/>
                    <a:pt x="41" y="8"/>
                    <a:pt x="41" y="8"/>
                  </a:cubicBezTo>
                  <a:cubicBezTo>
                    <a:pt x="51" y="8"/>
                    <a:pt x="59" y="17"/>
                    <a:pt x="59" y="27"/>
                  </a:cubicBezTo>
                  <a:cubicBezTo>
                    <a:pt x="59" y="37"/>
                    <a:pt x="51" y="46"/>
                    <a:pt x="40" y="46"/>
                  </a:cubicBezTo>
                  <a:cubicBezTo>
                    <a:pt x="40" y="46"/>
                    <a:pt x="40" y="46"/>
                    <a:pt x="40" y="46"/>
                  </a:cubicBezTo>
                  <a:cubicBezTo>
                    <a:pt x="35" y="46"/>
                    <a:pt x="31" y="44"/>
                    <a:pt x="27" y="40"/>
                  </a:cubicBezTo>
                  <a:cubicBezTo>
                    <a:pt x="24" y="36"/>
                    <a:pt x="22" y="32"/>
                    <a:pt x="22" y="27"/>
                  </a:cubicBezTo>
                  <a:cubicBezTo>
                    <a:pt x="22" y="16"/>
                    <a:pt x="30" y="8"/>
                    <a:pt x="41" y="8"/>
                  </a:cubicBezTo>
                  <a:close/>
                  <a:moveTo>
                    <a:pt x="10" y="140"/>
                  </a:moveTo>
                  <a:cubicBezTo>
                    <a:pt x="9" y="137"/>
                    <a:pt x="9" y="132"/>
                    <a:pt x="9" y="128"/>
                  </a:cubicBezTo>
                  <a:cubicBezTo>
                    <a:pt x="9" y="126"/>
                    <a:pt x="9" y="126"/>
                    <a:pt x="9" y="126"/>
                  </a:cubicBezTo>
                  <a:cubicBezTo>
                    <a:pt x="9" y="119"/>
                    <a:pt x="9" y="112"/>
                    <a:pt x="9" y="105"/>
                  </a:cubicBezTo>
                  <a:cubicBezTo>
                    <a:pt x="9" y="97"/>
                    <a:pt x="9" y="90"/>
                    <a:pt x="8" y="83"/>
                  </a:cubicBezTo>
                  <a:cubicBezTo>
                    <a:pt x="8" y="74"/>
                    <a:pt x="12" y="68"/>
                    <a:pt x="20" y="63"/>
                  </a:cubicBezTo>
                  <a:cubicBezTo>
                    <a:pt x="26" y="58"/>
                    <a:pt x="33" y="56"/>
                    <a:pt x="40" y="56"/>
                  </a:cubicBezTo>
                  <a:cubicBezTo>
                    <a:pt x="41" y="56"/>
                    <a:pt x="41" y="56"/>
                    <a:pt x="41" y="56"/>
                  </a:cubicBezTo>
                  <a:cubicBezTo>
                    <a:pt x="41" y="56"/>
                    <a:pt x="41" y="56"/>
                    <a:pt x="41" y="56"/>
                  </a:cubicBezTo>
                  <a:cubicBezTo>
                    <a:pt x="49" y="56"/>
                    <a:pt x="55" y="58"/>
                    <a:pt x="62" y="63"/>
                  </a:cubicBezTo>
                  <a:cubicBezTo>
                    <a:pt x="62" y="63"/>
                    <a:pt x="62" y="63"/>
                    <a:pt x="62" y="63"/>
                  </a:cubicBezTo>
                  <a:cubicBezTo>
                    <a:pt x="59" y="68"/>
                    <a:pt x="58" y="74"/>
                    <a:pt x="58" y="80"/>
                  </a:cubicBezTo>
                  <a:cubicBezTo>
                    <a:pt x="58" y="89"/>
                    <a:pt x="58" y="97"/>
                    <a:pt x="58" y="105"/>
                  </a:cubicBezTo>
                  <a:cubicBezTo>
                    <a:pt x="58" y="113"/>
                    <a:pt x="58" y="122"/>
                    <a:pt x="58" y="130"/>
                  </a:cubicBezTo>
                  <a:cubicBezTo>
                    <a:pt x="58" y="132"/>
                    <a:pt x="58" y="132"/>
                    <a:pt x="58" y="132"/>
                  </a:cubicBezTo>
                  <a:cubicBezTo>
                    <a:pt x="58" y="137"/>
                    <a:pt x="59" y="143"/>
                    <a:pt x="60" y="148"/>
                  </a:cubicBezTo>
                  <a:cubicBezTo>
                    <a:pt x="61" y="150"/>
                    <a:pt x="61" y="152"/>
                    <a:pt x="62" y="154"/>
                  </a:cubicBezTo>
                  <a:cubicBezTo>
                    <a:pt x="61" y="155"/>
                    <a:pt x="61" y="157"/>
                    <a:pt x="60" y="159"/>
                  </a:cubicBezTo>
                  <a:cubicBezTo>
                    <a:pt x="60" y="159"/>
                    <a:pt x="60" y="160"/>
                    <a:pt x="60" y="160"/>
                  </a:cubicBezTo>
                  <a:cubicBezTo>
                    <a:pt x="60" y="173"/>
                    <a:pt x="60" y="173"/>
                    <a:pt x="60" y="173"/>
                  </a:cubicBezTo>
                  <a:cubicBezTo>
                    <a:pt x="60" y="174"/>
                    <a:pt x="60" y="174"/>
                    <a:pt x="60" y="175"/>
                  </a:cubicBezTo>
                  <a:cubicBezTo>
                    <a:pt x="60" y="175"/>
                    <a:pt x="60" y="175"/>
                    <a:pt x="60" y="175"/>
                  </a:cubicBezTo>
                  <a:cubicBezTo>
                    <a:pt x="60" y="235"/>
                    <a:pt x="60" y="235"/>
                    <a:pt x="60" y="235"/>
                  </a:cubicBezTo>
                  <a:cubicBezTo>
                    <a:pt x="60" y="239"/>
                    <a:pt x="57" y="242"/>
                    <a:pt x="53" y="242"/>
                  </a:cubicBezTo>
                  <a:cubicBezTo>
                    <a:pt x="50" y="242"/>
                    <a:pt x="47" y="240"/>
                    <a:pt x="46" y="236"/>
                  </a:cubicBezTo>
                  <a:cubicBezTo>
                    <a:pt x="46" y="175"/>
                    <a:pt x="46" y="175"/>
                    <a:pt x="46" y="175"/>
                  </a:cubicBezTo>
                  <a:cubicBezTo>
                    <a:pt x="46" y="172"/>
                    <a:pt x="44" y="169"/>
                    <a:pt x="41" y="169"/>
                  </a:cubicBezTo>
                  <a:cubicBezTo>
                    <a:pt x="38" y="169"/>
                    <a:pt x="35" y="171"/>
                    <a:pt x="35" y="175"/>
                  </a:cubicBezTo>
                  <a:cubicBezTo>
                    <a:pt x="35" y="235"/>
                    <a:pt x="35" y="235"/>
                    <a:pt x="35" y="235"/>
                  </a:cubicBezTo>
                  <a:cubicBezTo>
                    <a:pt x="35" y="239"/>
                    <a:pt x="32" y="242"/>
                    <a:pt x="28" y="242"/>
                  </a:cubicBezTo>
                  <a:cubicBezTo>
                    <a:pt x="24" y="242"/>
                    <a:pt x="21" y="239"/>
                    <a:pt x="21" y="235"/>
                  </a:cubicBezTo>
                  <a:cubicBezTo>
                    <a:pt x="21" y="160"/>
                    <a:pt x="21" y="160"/>
                    <a:pt x="21" y="160"/>
                  </a:cubicBezTo>
                  <a:cubicBezTo>
                    <a:pt x="21" y="160"/>
                    <a:pt x="21" y="159"/>
                    <a:pt x="21" y="159"/>
                  </a:cubicBezTo>
                  <a:cubicBezTo>
                    <a:pt x="20" y="156"/>
                    <a:pt x="19" y="153"/>
                    <a:pt x="15" y="149"/>
                  </a:cubicBezTo>
                  <a:cubicBezTo>
                    <a:pt x="13" y="147"/>
                    <a:pt x="11" y="144"/>
                    <a:pt x="10"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2400"/>
            </a:p>
          </p:txBody>
        </p:sp>
        <p:sp>
          <p:nvSpPr>
            <p:cNvPr id="14" name="Freeform 12">
              <a:extLst>
                <a:ext uri="{FF2B5EF4-FFF2-40B4-BE49-F238E27FC236}">
                  <a16:creationId xmlns="" xmlns:a16="http://schemas.microsoft.com/office/drawing/2014/main" id="{33800076-30B5-4A68-8ACB-EB64FD865348}"/>
                </a:ext>
              </a:extLst>
            </p:cNvPr>
            <p:cNvSpPr>
              <a:spLocks noEditPoints="1"/>
            </p:cNvSpPr>
            <p:nvPr/>
          </p:nvSpPr>
          <p:spPr bwMode="auto">
            <a:xfrm>
              <a:off x="1403219" y="3009900"/>
              <a:ext cx="112713" cy="396875"/>
            </a:xfrm>
            <a:custGeom>
              <a:avLst/>
              <a:gdLst>
                <a:gd name="T0" fmla="*/ 6 w 71"/>
                <a:gd name="T1" fmla="*/ 105 h 250"/>
                <a:gd name="T2" fmla="*/ 6 w 71"/>
                <a:gd name="T3" fmla="*/ 132 h 250"/>
                <a:gd name="T4" fmla="*/ 1 w 71"/>
                <a:gd name="T5" fmla="*/ 152 h 250"/>
                <a:gd name="T6" fmla="*/ 4 w 71"/>
                <a:gd name="T7" fmla="*/ 160 h 250"/>
                <a:gd name="T8" fmla="*/ 3 w 71"/>
                <a:gd name="T9" fmla="*/ 175 h 250"/>
                <a:gd name="T10" fmla="*/ 19 w 71"/>
                <a:gd name="T11" fmla="*/ 250 h 250"/>
                <a:gd name="T12" fmla="*/ 44 w 71"/>
                <a:gd name="T13" fmla="*/ 250 h 250"/>
                <a:gd name="T14" fmla="*/ 59 w 71"/>
                <a:gd name="T15" fmla="*/ 160 h 250"/>
                <a:gd name="T16" fmla="*/ 69 w 71"/>
                <a:gd name="T17" fmla="*/ 142 h 250"/>
                <a:gd name="T18" fmla="*/ 71 w 71"/>
                <a:gd name="T19" fmla="*/ 126 h 250"/>
                <a:gd name="T20" fmla="*/ 71 w 71"/>
                <a:gd name="T21" fmla="*/ 83 h 250"/>
                <a:gd name="T22" fmla="*/ 45 w 71"/>
                <a:gd name="T23" fmla="*/ 50 h 250"/>
                <a:gd name="T24" fmla="*/ 58 w 71"/>
                <a:gd name="T25" fmla="*/ 27 h 250"/>
                <a:gd name="T26" fmla="*/ 31 w 71"/>
                <a:gd name="T27" fmla="*/ 0 h 250"/>
                <a:gd name="T28" fmla="*/ 18 w 71"/>
                <a:gd name="T29" fmla="*/ 50 h 250"/>
                <a:gd name="T30" fmla="*/ 3 w 71"/>
                <a:gd name="T31" fmla="*/ 58 h 250"/>
                <a:gd name="T32" fmla="*/ 1 w 71"/>
                <a:gd name="T33" fmla="*/ 64 h 250"/>
                <a:gd name="T34" fmla="*/ 31 w 71"/>
                <a:gd name="T35" fmla="*/ 8 h 250"/>
                <a:gd name="T36" fmla="*/ 45 w 71"/>
                <a:gd name="T37" fmla="*/ 40 h 250"/>
                <a:gd name="T38" fmla="*/ 32 w 71"/>
                <a:gd name="T39" fmla="*/ 48 h 250"/>
                <a:gd name="T40" fmla="*/ 31 w 71"/>
                <a:gd name="T41" fmla="*/ 48 h 250"/>
                <a:gd name="T42" fmla="*/ 13 w 71"/>
                <a:gd name="T43" fmla="*/ 27 h 250"/>
                <a:gd name="T44" fmla="*/ 10 w 71"/>
                <a:gd name="T45" fmla="*/ 63 h 250"/>
                <a:gd name="T46" fmla="*/ 30 w 71"/>
                <a:gd name="T47" fmla="*/ 56 h 250"/>
                <a:gd name="T48" fmla="*/ 32 w 71"/>
                <a:gd name="T49" fmla="*/ 56 h 250"/>
                <a:gd name="T50" fmla="*/ 63 w 71"/>
                <a:gd name="T51" fmla="*/ 83 h 250"/>
                <a:gd name="T52" fmla="*/ 63 w 71"/>
                <a:gd name="T53" fmla="*/ 126 h 250"/>
                <a:gd name="T54" fmla="*/ 62 w 71"/>
                <a:gd name="T55" fmla="*/ 140 h 250"/>
                <a:gd name="T56" fmla="*/ 51 w 71"/>
                <a:gd name="T57" fmla="*/ 159 h 250"/>
                <a:gd name="T58" fmla="*/ 51 w 71"/>
                <a:gd name="T59" fmla="*/ 235 h 250"/>
                <a:gd name="T60" fmla="*/ 37 w 71"/>
                <a:gd name="T61" fmla="*/ 235 h 250"/>
                <a:gd name="T62" fmla="*/ 31 w 71"/>
                <a:gd name="T63" fmla="*/ 169 h 250"/>
                <a:gd name="T64" fmla="*/ 26 w 71"/>
                <a:gd name="T65" fmla="*/ 236 h 250"/>
                <a:gd name="T66" fmla="*/ 11 w 71"/>
                <a:gd name="T67" fmla="*/ 235 h 250"/>
                <a:gd name="T68" fmla="*/ 12 w 71"/>
                <a:gd name="T69" fmla="*/ 173 h 250"/>
                <a:gd name="T70" fmla="*/ 11 w 71"/>
                <a:gd name="T71" fmla="*/ 159 h 250"/>
                <a:gd name="T72" fmla="*/ 12 w 71"/>
                <a:gd name="T73" fmla="*/ 148 h 250"/>
                <a:gd name="T74" fmla="*/ 14 w 71"/>
                <a:gd name="T75" fmla="*/ 130 h 250"/>
                <a:gd name="T76" fmla="*/ 14 w 71"/>
                <a:gd name="T77" fmla="*/ 8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250">
                  <a:moveTo>
                    <a:pt x="6" y="80"/>
                  </a:moveTo>
                  <a:cubicBezTo>
                    <a:pt x="6" y="89"/>
                    <a:pt x="6" y="97"/>
                    <a:pt x="6" y="105"/>
                  </a:cubicBezTo>
                  <a:cubicBezTo>
                    <a:pt x="6" y="113"/>
                    <a:pt x="6" y="122"/>
                    <a:pt x="6" y="130"/>
                  </a:cubicBezTo>
                  <a:cubicBezTo>
                    <a:pt x="6" y="132"/>
                    <a:pt x="6" y="132"/>
                    <a:pt x="6" y="132"/>
                  </a:cubicBezTo>
                  <a:cubicBezTo>
                    <a:pt x="6" y="137"/>
                    <a:pt x="5" y="142"/>
                    <a:pt x="4" y="146"/>
                  </a:cubicBezTo>
                  <a:cubicBezTo>
                    <a:pt x="4" y="148"/>
                    <a:pt x="2" y="150"/>
                    <a:pt x="1" y="152"/>
                  </a:cubicBezTo>
                  <a:cubicBezTo>
                    <a:pt x="1" y="153"/>
                    <a:pt x="1" y="155"/>
                    <a:pt x="2" y="156"/>
                  </a:cubicBezTo>
                  <a:cubicBezTo>
                    <a:pt x="3" y="158"/>
                    <a:pt x="3" y="159"/>
                    <a:pt x="4" y="160"/>
                  </a:cubicBezTo>
                  <a:cubicBezTo>
                    <a:pt x="4" y="173"/>
                    <a:pt x="4" y="173"/>
                    <a:pt x="4" y="173"/>
                  </a:cubicBezTo>
                  <a:cubicBezTo>
                    <a:pt x="3" y="173"/>
                    <a:pt x="3" y="174"/>
                    <a:pt x="3" y="175"/>
                  </a:cubicBezTo>
                  <a:cubicBezTo>
                    <a:pt x="3" y="235"/>
                    <a:pt x="3" y="235"/>
                    <a:pt x="3" y="235"/>
                  </a:cubicBezTo>
                  <a:cubicBezTo>
                    <a:pt x="3" y="243"/>
                    <a:pt x="10" y="250"/>
                    <a:pt x="19" y="250"/>
                  </a:cubicBezTo>
                  <a:cubicBezTo>
                    <a:pt x="24" y="250"/>
                    <a:pt x="29" y="248"/>
                    <a:pt x="31" y="243"/>
                  </a:cubicBezTo>
                  <a:cubicBezTo>
                    <a:pt x="34" y="248"/>
                    <a:pt x="39" y="250"/>
                    <a:pt x="44" y="250"/>
                  </a:cubicBezTo>
                  <a:cubicBezTo>
                    <a:pt x="52" y="250"/>
                    <a:pt x="59" y="243"/>
                    <a:pt x="59" y="235"/>
                  </a:cubicBezTo>
                  <a:cubicBezTo>
                    <a:pt x="59" y="160"/>
                    <a:pt x="59" y="160"/>
                    <a:pt x="59" y="160"/>
                  </a:cubicBezTo>
                  <a:cubicBezTo>
                    <a:pt x="60" y="158"/>
                    <a:pt x="60" y="157"/>
                    <a:pt x="62" y="155"/>
                  </a:cubicBezTo>
                  <a:cubicBezTo>
                    <a:pt x="65" y="152"/>
                    <a:pt x="68" y="148"/>
                    <a:pt x="69" y="142"/>
                  </a:cubicBezTo>
                  <a:cubicBezTo>
                    <a:pt x="71" y="138"/>
                    <a:pt x="71" y="133"/>
                    <a:pt x="71" y="129"/>
                  </a:cubicBezTo>
                  <a:cubicBezTo>
                    <a:pt x="71" y="126"/>
                    <a:pt x="71" y="126"/>
                    <a:pt x="71" y="126"/>
                  </a:cubicBezTo>
                  <a:cubicBezTo>
                    <a:pt x="71" y="119"/>
                    <a:pt x="71" y="112"/>
                    <a:pt x="71" y="105"/>
                  </a:cubicBezTo>
                  <a:cubicBezTo>
                    <a:pt x="71" y="98"/>
                    <a:pt x="71" y="90"/>
                    <a:pt x="71" y="83"/>
                  </a:cubicBezTo>
                  <a:cubicBezTo>
                    <a:pt x="71" y="71"/>
                    <a:pt x="66" y="62"/>
                    <a:pt x="57" y="56"/>
                  </a:cubicBezTo>
                  <a:cubicBezTo>
                    <a:pt x="53" y="53"/>
                    <a:pt x="49" y="51"/>
                    <a:pt x="45" y="50"/>
                  </a:cubicBezTo>
                  <a:cubicBezTo>
                    <a:pt x="47" y="49"/>
                    <a:pt x="49" y="47"/>
                    <a:pt x="50" y="46"/>
                  </a:cubicBezTo>
                  <a:cubicBezTo>
                    <a:pt x="55" y="41"/>
                    <a:pt x="58" y="34"/>
                    <a:pt x="58" y="27"/>
                  </a:cubicBezTo>
                  <a:cubicBezTo>
                    <a:pt x="58" y="12"/>
                    <a:pt x="46" y="0"/>
                    <a:pt x="31" y="0"/>
                  </a:cubicBezTo>
                  <a:cubicBezTo>
                    <a:pt x="31" y="0"/>
                    <a:pt x="31" y="0"/>
                    <a:pt x="31" y="0"/>
                  </a:cubicBezTo>
                  <a:cubicBezTo>
                    <a:pt x="16" y="0"/>
                    <a:pt x="5" y="12"/>
                    <a:pt x="5" y="27"/>
                  </a:cubicBezTo>
                  <a:cubicBezTo>
                    <a:pt x="5" y="37"/>
                    <a:pt x="10" y="45"/>
                    <a:pt x="18" y="50"/>
                  </a:cubicBezTo>
                  <a:cubicBezTo>
                    <a:pt x="14" y="51"/>
                    <a:pt x="10" y="53"/>
                    <a:pt x="6" y="56"/>
                  </a:cubicBezTo>
                  <a:cubicBezTo>
                    <a:pt x="5" y="57"/>
                    <a:pt x="4" y="57"/>
                    <a:pt x="3" y="58"/>
                  </a:cubicBezTo>
                  <a:cubicBezTo>
                    <a:pt x="2" y="59"/>
                    <a:pt x="2" y="59"/>
                    <a:pt x="2" y="59"/>
                  </a:cubicBezTo>
                  <a:cubicBezTo>
                    <a:pt x="0" y="60"/>
                    <a:pt x="0" y="63"/>
                    <a:pt x="1" y="64"/>
                  </a:cubicBezTo>
                  <a:cubicBezTo>
                    <a:pt x="4" y="69"/>
                    <a:pt x="6" y="74"/>
                    <a:pt x="6" y="80"/>
                  </a:cubicBezTo>
                  <a:close/>
                  <a:moveTo>
                    <a:pt x="31" y="8"/>
                  </a:moveTo>
                  <a:cubicBezTo>
                    <a:pt x="42" y="8"/>
                    <a:pt x="50" y="16"/>
                    <a:pt x="50" y="27"/>
                  </a:cubicBezTo>
                  <a:cubicBezTo>
                    <a:pt x="50" y="32"/>
                    <a:pt x="48" y="37"/>
                    <a:pt x="45" y="40"/>
                  </a:cubicBezTo>
                  <a:cubicBezTo>
                    <a:pt x="41" y="44"/>
                    <a:pt x="37" y="46"/>
                    <a:pt x="32" y="46"/>
                  </a:cubicBezTo>
                  <a:cubicBezTo>
                    <a:pt x="32" y="48"/>
                    <a:pt x="32" y="48"/>
                    <a:pt x="32" y="48"/>
                  </a:cubicBezTo>
                  <a:cubicBezTo>
                    <a:pt x="32" y="48"/>
                    <a:pt x="32" y="48"/>
                    <a:pt x="32" y="48"/>
                  </a:cubicBezTo>
                  <a:cubicBezTo>
                    <a:pt x="31" y="48"/>
                    <a:pt x="31" y="48"/>
                    <a:pt x="31" y="48"/>
                  </a:cubicBezTo>
                  <a:cubicBezTo>
                    <a:pt x="31" y="46"/>
                    <a:pt x="31" y="46"/>
                    <a:pt x="31" y="46"/>
                  </a:cubicBezTo>
                  <a:cubicBezTo>
                    <a:pt x="21" y="46"/>
                    <a:pt x="13" y="37"/>
                    <a:pt x="13" y="27"/>
                  </a:cubicBezTo>
                  <a:cubicBezTo>
                    <a:pt x="13" y="17"/>
                    <a:pt x="21" y="8"/>
                    <a:pt x="31" y="8"/>
                  </a:cubicBezTo>
                  <a:close/>
                  <a:moveTo>
                    <a:pt x="10" y="63"/>
                  </a:moveTo>
                  <a:cubicBezTo>
                    <a:pt x="10" y="63"/>
                    <a:pt x="10" y="63"/>
                    <a:pt x="10" y="63"/>
                  </a:cubicBezTo>
                  <a:cubicBezTo>
                    <a:pt x="17" y="58"/>
                    <a:pt x="23" y="56"/>
                    <a:pt x="30" y="56"/>
                  </a:cubicBezTo>
                  <a:cubicBezTo>
                    <a:pt x="32" y="56"/>
                    <a:pt x="32" y="56"/>
                    <a:pt x="32" y="56"/>
                  </a:cubicBezTo>
                  <a:cubicBezTo>
                    <a:pt x="32" y="56"/>
                    <a:pt x="32" y="56"/>
                    <a:pt x="32" y="56"/>
                  </a:cubicBezTo>
                  <a:cubicBezTo>
                    <a:pt x="39" y="56"/>
                    <a:pt x="46" y="58"/>
                    <a:pt x="52" y="63"/>
                  </a:cubicBezTo>
                  <a:cubicBezTo>
                    <a:pt x="60" y="68"/>
                    <a:pt x="63" y="74"/>
                    <a:pt x="63" y="83"/>
                  </a:cubicBezTo>
                  <a:cubicBezTo>
                    <a:pt x="63" y="90"/>
                    <a:pt x="63" y="97"/>
                    <a:pt x="63" y="105"/>
                  </a:cubicBezTo>
                  <a:cubicBezTo>
                    <a:pt x="63" y="112"/>
                    <a:pt x="63" y="119"/>
                    <a:pt x="63" y="126"/>
                  </a:cubicBezTo>
                  <a:cubicBezTo>
                    <a:pt x="63" y="128"/>
                    <a:pt x="63" y="128"/>
                    <a:pt x="63" y="128"/>
                  </a:cubicBezTo>
                  <a:cubicBezTo>
                    <a:pt x="63" y="133"/>
                    <a:pt x="63" y="137"/>
                    <a:pt x="62" y="140"/>
                  </a:cubicBezTo>
                  <a:cubicBezTo>
                    <a:pt x="61" y="144"/>
                    <a:pt x="59" y="147"/>
                    <a:pt x="56" y="150"/>
                  </a:cubicBezTo>
                  <a:cubicBezTo>
                    <a:pt x="54" y="152"/>
                    <a:pt x="52" y="155"/>
                    <a:pt x="51" y="159"/>
                  </a:cubicBezTo>
                  <a:cubicBezTo>
                    <a:pt x="51" y="159"/>
                    <a:pt x="51" y="160"/>
                    <a:pt x="51" y="160"/>
                  </a:cubicBezTo>
                  <a:cubicBezTo>
                    <a:pt x="51" y="235"/>
                    <a:pt x="51" y="235"/>
                    <a:pt x="51" y="235"/>
                  </a:cubicBezTo>
                  <a:cubicBezTo>
                    <a:pt x="51" y="239"/>
                    <a:pt x="48" y="242"/>
                    <a:pt x="44" y="242"/>
                  </a:cubicBezTo>
                  <a:cubicBezTo>
                    <a:pt x="40" y="242"/>
                    <a:pt x="37" y="239"/>
                    <a:pt x="37" y="235"/>
                  </a:cubicBezTo>
                  <a:cubicBezTo>
                    <a:pt x="37" y="175"/>
                    <a:pt x="37" y="175"/>
                    <a:pt x="37" y="175"/>
                  </a:cubicBezTo>
                  <a:cubicBezTo>
                    <a:pt x="37" y="172"/>
                    <a:pt x="34" y="169"/>
                    <a:pt x="31" y="169"/>
                  </a:cubicBezTo>
                  <a:cubicBezTo>
                    <a:pt x="28" y="169"/>
                    <a:pt x="26" y="172"/>
                    <a:pt x="26" y="175"/>
                  </a:cubicBezTo>
                  <a:cubicBezTo>
                    <a:pt x="26" y="236"/>
                    <a:pt x="26" y="236"/>
                    <a:pt x="26" y="236"/>
                  </a:cubicBezTo>
                  <a:cubicBezTo>
                    <a:pt x="25" y="240"/>
                    <a:pt x="22" y="242"/>
                    <a:pt x="19" y="242"/>
                  </a:cubicBezTo>
                  <a:cubicBezTo>
                    <a:pt x="15" y="242"/>
                    <a:pt x="11" y="239"/>
                    <a:pt x="11" y="235"/>
                  </a:cubicBezTo>
                  <a:cubicBezTo>
                    <a:pt x="11" y="174"/>
                    <a:pt x="11" y="174"/>
                    <a:pt x="11" y="174"/>
                  </a:cubicBezTo>
                  <a:cubicBezTo>
                    <a:pt x="11" y="174"/>
                    <a:pt x="12" y="174"/>
                    <a:pt x="12" y="173"/>
                  </a:cubicBezTo>
                  <a:cubicBezTo>
                    <a:pt x="12" y="160"/>
                    <a:pt x="12" y="160"/>
                    <a:pt x="12" y="160"/>
                  </a:cubicBezTo>
                  <a:cubicBezTo>
                    <a:pt x="12" y="160"/>
                    <a:pt x="12" y="159"/>
                    <a:pt x="11" y="159"/>
                  </a:cubicBezTo>
                  <a:cubicBezTo>
                    <a:pt x="11" y="157"/>
                    <a:pt x="11" y="155"/>
                    <a:pt x="10" y="154"/>
                  </a:cubicBezTo>
                  <a:cubicBezTo>
                    <a:pt x="10" y="152"/>
                    <a:pt x="11" y="150"/>
                    <a:pt x="12" y="148"/>
                  </a:cubicBezTo>
                  <a:cubicBezTo>
                    <a:pt x="13" y="143"/>
                    <a:pt x="13" y="137"/>
                    <a:pt x="14" y="132"/>
                  </a:cubicBezTo>
                  <a:cubicBezTo>
                    <a:pt x="14" y="130"/>
                    <a:pt x="14" y="130"/>
                    <a:pt x="14" y="130"/>
                  </a:cubicBezTo>
                  <a:cubicBezTo>
                    <a:pt x="14" y="122"/>
                    <a:pt x="14" y="113"/>
                    <a:pt x="14" y="105"/>
                  </a:cubicBezTo>
                  <a:cubicBezTo>
                    <a:pt x="14" y="97"/>
                    <a:pt x="14" y="89"/>
                    <a:pt x="14" y="80"/>
                  </a:cubicBezTo>
                  <a:cubicBezTo>
                    <a:pt x="14" y="74"/>
                    <a:pt x="13" y="68"/>
                    <a:pt x="10"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2400"/>
            </a:p>
          </p:txBody>
        </p:sp>
      </p:grpSp>
    </p:spTree>
    <p:extLst>
      <p:ext uri="{BB962C8B-B14F-4D97-AF65-F5344CB8AC3E}">
        <p14:creationId xmlns:p14="http://schemas.microsoft.com/office/powerpoint/2010/main" val="47183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82662" y="409616"/>
            <a:ext cx="10833097" cy="1329595"/>
          </a:xfrm>
        </p:spPr>
        <p:txBody>
          <a:bodyPr/>
          <a:lstStyle/>
          <a:p>
            <a:r>
              <a:rPr lang="cs-CZ" dirty="0"/>
              <a:t>Dosažená úroveň výsledků ve čtenářské </a:t>
            </a:r>
            <a:r>
              <a:rPr lang="cs-CZ" dirty="0" smtClean="0"/>
              <a:t>gramotnosti</a:t>
            </a:r>
            <a:endParaRPr lang="cs-CZ" dirty="0"/>
          </a:p>
        </p:txBody>
      </p:sp>
      <p:sp>
        <p:nvSpPr>
          <p:cNvPr id="6" name="Zástupný symbol pro obsah 5"/>
          <p:cNvSpPr>
            <a:spLocks noGrp="1"/>
          </p:cNvSpPr>
          <p:nvPr>
            <p:ph idx="1"/>
          </p:nvPr>
        </p:nvSpPr>
        <p:spPr>
          <a:xfrm>
            <a:off x="982663" y="2096852"/>
            <a:ext cx="10837862" cy="3600400"/>
          </a:xfrm>
        </p:spPr>
        <p:txBody>
          <a:bodyPr>
            <a:noAutofit/>
          </a:bodyPr>
          <a:lstStyle/>
          <a:p>
            <a:pPr algn="just"/>
            <a:r>
              <a:rPr lang="cs-CZ" sz="2400" dirty="0" smtClean="0"/>
              <a:t>Výběrové </a:t>
            </a:r>
            <a:r>
              <a:rPr lang="cs-CZ" sz="2400" dirty="0"/>
              <a:t>zjišťování výsledků žáků 6. ročníků základních škol a 1. ročníků středních škol bez MZ – byla stanovena očekávaná úroveň úspěšnosti na 67 </a:t>
            </a:r>
            <a:r>
              <a:rPr lang="cs-CZ" sz="2400" dirty="0" smtClean="0"/>
              <a:t>%.</a:t>
            </a:r>
            <a:endParaRPr lang="cs-CZ" sz="2400" dirty="0"/>
          </a:p>
          <a:p>
            <a:pPr algn="just"/>
            <a:r>
              <a:rPr lang="cs-CZ" sz="2400" dirty="0"/>
              <a:t>Celková úspěšnost: žáci 6. ročníků ZŠ - 71%, žáci 1. ročníků SŠ </a:t>
            </a:r>
            <a:r>
              <a:rPr lang="cs-CZ" sz="2400" dirty="0" smtClean="0"/>
              <a:t>- </a:t>
            </a:r>
            <a:r>
              <a:rPr lang="cs-CZ" sz="2400" dirty="0"/>
              <a:t>48</a:t>
            </a:r>
            <a:r>
              <a:rPr lang="cs-CZ" sz="2400" dirty="0" smtClean="0"/>
              <a:t>%.</a:t>
            </a:r>
            <a:endParaRPr lang="cs-CZ" sz="2400" dirty="0"/>
          </a:p>
          <a:p>
            <a:pPr algn="just"/>
            <a:endParaRPr lang="cs-CZ" sz="2400" dirty="0"/>
          </a:p>
          <a:p>
            <a:pPr algn="just"/>
            <a:r>
              <a:rPr lang="cs-CZ" sz="2400" dirty="0"/>
              <a:t>Testování 5. a 9. ročníků 2016/2017 - Průměrná úspěšnost žáků v testu </a:t>
            </a:r>
            <a:r>
              <a:rPr lang="cs-CZ" sz="2400" dirty="0" smtClean="0"/>
              <a:t/>
            </a:r>
            <a:br>
              <a:rPr lang="cs-CZ" sz="2400" dirty="0" smtClean="0"/>
            </a:br>
            <a:r>
              <a:rPr lang="cs-CZ" sz="2400" dirty="0" smtClean="0"/>
              <a:t>z </a:t>
            </a:r>
            <a:r>
              <a:rPr lang="cs-CZ" sz="2400" dirty="0"/>
              <a:t>českého jazyka podle dílčích tematických částí: </a:t>
            </a:r>
          </a:p>
          <a:p>
            <a:pPr lvl="1" algn="just"/>
            <a:r>
              <a:rPr lang="cs-CZ" sz="2200" dirty="0"/>
              <a:t>5. </a:t>
            </a:r>
            <a:r>
              <a:rPr lang="cs-CZ" sz="2200" dirty="0" smtClean="0"/>
              <a:t>ročník	pravopis </a:t>
            </a:r>
            <a:r>
              <a:rPr lang="cs-CZ" sz="2200" dirty="0"/>
              <a:t>a mluvnice 70, 3 </a:t>
            </a:r>
            <a:r>
              <a:rPr lang="cs-CZ" sz="2200" dirty="0" smtClean="0"/>
              <a:t>%	porozumění </a:t>
            </a:r>
            <a:r>
              <a:rPr lang="cs-CZ" sz="2200" dirty="0"/>
              <a:t>textu 41,1</a:t>
            </a:r>
            <a:r>
              <a:rPr lang="cs-CZ" sz="2200" dirty="0" smtClean="0"/>
              <a:t>%</a:t>
            </a:r>
            <a:endParaRPr lang="cs-CZ" sz="2200" dirty="0"/>
          </a:p>
          <a:p>
            <a:pPr lvl="1" algn="just"/>
            <a:r>
              <a:rPr lang="cs-CZ" sz="2200" dirty="0"/>
              <a:t>9. </a:t>
            </a:r>
            <a:r>
              <a:rPr lang="cs-CZ" sz="2200" dirty="0" smtClean="0"/>
              <a:t>ročník	pravopis </a:t>
            </a:r>
            <a:r>
              <a:rPr lang="cs-CZ" sz="2200" dirty="0"/>
              <a:t>a mluvnice </a:t>
            </a:r>
            <a:r>
              <a:rPr lang="cs-CZ" sz="2200" dirty="0" smtClean="0"/>
              <a:t>51,7%	porozumění </a:t>
            </a:r>
            <a:r>
              <a:rPr lang="cs-CZ" sz="2200" dirty="0"/>
              <a:t>textu 65,3</a:t>
            </a:r>
            <a:r>
              <a:rPr lang="cs-CZ" sz="2200" dirty="0" smtClean="0"/>
              <a:t>%</a:t>
            </a:r>
            <a:endParaRPr lang="cs-CZ" sz="2200" dirty="0"/>
          </a:p>
        </p:txBody>
      </p:sp>
      <p:sp>
        <p:nvSpPr>
          <p:cNvPr id="5" name="Zástupný symbol pro číslo snímku 4"/>
          <p:cNvSpPr>
            <a:spLocks noGrp="1"/>
          </p:cNvSpPr>
          <p:nvPr>
            <p:ph type="sldNum" sz="quarter" idx="4294967295"/>
          </p:nvPr>
        </p:nvSpPr>
        <p:spPr>
          <a:xfrm>
            <a:off x="11526838" y="6524625"/>
            <a:ext cx="665162" cy="241300"/>
          </a:xfrm>
        </p:spPr>
        <p:txBody>
          <a:bodyPr/>
          <a:lstStyle/>
          <a:p>
            <a:fld id="{9D4DBFF6-8411-4843-AFF4-7414D03F35EB}" type="slidenum">
              <a:rPr lang="cs-CZ" smtClean="0"/>
              <a:pPr/>
              <a:t>5</a:t>
            </a:fld>
            <a:endParaRPr lang="cs-CZ" dirty="0"/>
          </a:p>
        </p:txBody>
      </p:sp>
    </p:spTree>
    <p:extLst>
      <p:ext uri="{BB962C8B-B14F-4D97-AF65-F5344CB8AC3E}">
        <p14:creationId xmlns:p14="http://schemas.microsoft.com/office/powerpoint/2010/main" val="249364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82662" y="409616"/>
            <a:ext cx="10833097" cy="1218795"/>
          </a:xfrm>
        </p:spPr>
        <p:txBody>
          <a:bodyPr/>
          <a:lstStyle/>
          <a:p>
            <a:r>
              <a:rPr lang="cs-CZ" sz="4400" dirty="0"/>
              <a:t>PIRLS - vývoj výsledků ČR na škálách </a:t>
            </a:r>
            <a:r>
              <a:rPr lang="cs-CZ" sz="4400" dirty="0" smtClean="0"/>
              <a:t/>
            </a:r>
            <a:br>
              <a:rPr lang="cs-CZ" sz="4400" dirty="0" smtClean="0"/>
            </a:br>
            <a:r>
              <a:rPr lang="cs-CZ" sz="4400" dirty="0" smtClean="0"/>
              <a:t>podle </a:t>
            </a:r>
            <a:r>
              <a:rPr lang="cs-CZ" sz="4400" dirty="0"/>
              <a:t>účelů </a:t>
            </a:r>
            <a:r>
              <a:rPr lang="cs-CZ" sz="4400" dirty="0" smtClean="0"/>
              <a:t>čtení</a:t>
            </a:r>
            <a:endParaRPr lang="cs-CZ" sz="6000" dirty="0"/>
          </a:p>
        </p:txBody>
      </p:sp>
      <p:graphicFrame>
        <p:nvGraphicFramePr>
          <p:cNvPr id="5" name="Graf 4">
            <a:extLst>
              <a:ext uri="{FF2B5EF4-FFF2-40B4-BE49-F238E27FC236}">
                <a16:creationId xmlns=""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241469257"/>
              </p:ext>
            </p:extLst>
          </p:nvPr>
        </p:nvGraphicFramePr>
        <p:xfrm>
          <a:off x="982661" y="1721224"/>
          <a:ext cx="10833096" cy="372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Obdélník 5">
            <a:extLst>
              <a:ext uri="{FF2B5EF4-FFF2-40B4-BE49-F238E27FC236}">
                <a16:creationId xmlns="" xmlns:a16="http://schemas.microsoft.com/office/drawing/2014/main" id="{A736DD2A-8C97-405A-A3F1-CEDA69A5D818}"/>
              </a:ext>
            </a:extLst>
          </p:cNvPr>
          <p:cNvSpPr/>
          <p:nvPr/>
        </p:nvSpPr>
        <p:spPr>
          <a:xfrm>
            <a:off x="7823211" y="5589240"/>
            <a:ext cx="3975936" cy="169277"/>
          </a:xfrm>
          <a:prstGeom prst="rect">
            <a:avLst/>
          </a:prstGeom>
        </p:spPr>
        <p:txBody>
          <a:bodyPr wrap="square" lIns="0" tIns="0" rIns="0" bIns="0" anchor="b" anchorCtr="0">
            <a:spAutoFit/>
          </a:bodyPr>
          <a:lstStyle/>
          <a:p>
            <a:pPr algn="r"/>
            <a:r>
              <a:rPr lang="cs-CZ" sz="1100" i="1" dirty="0">
                <a:solidFill>
                  <a:srgbClr val="4D4D4D"/>
                </a:solidFill>
                <a:cs typeface="Segoe UI" panose="020B0502040204020203" pitchFamily="34" charset="0"/>
              </a:rPr>
              <a:t>Zdroj</a:t>
            </a:r>
            <a:r>
              <a:rPr lang="cs-CZ" sz="1100" i="1" dirty="0" smtClean="0">
                <a:solidFill>
                  <a:srgbClr val="4D4D4D"/>
                </a:solidFill>
                <a:cs typeface="Segoe UI" panose="020B0502040204020203" pitchFamily="34" charset="0"/>
              </a:rPr>
              <a:t>: Mezinárodní šetření PIRLS 2016</a:t>
            </a:r>
            <a:endParaRPr lang="cs-CZ" sz="1100" dirty="0">
              <a:cs typeface="Segoe UI" panose="020B0502040204020203" pitchFamily="34" charset="0"/>
            </a:endParaRPr>
          </a:p>
        </p:txBody>
      </p:sp>
    </p:spTree>
    <p:extLst>
      <p:ext uri="{BB962C8B-B14F-4D97-AF65-F5344CB8AC3E}">
        <p14:creationId xmlns:p14="http://schemas.microsoft.com/office/powerpoint/2010/main" val="1955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2750"/>
                                        <p:tgtEl>
                                          <p:spTgt spid="5">
                                            <p:graphicEl>
                                              <a:chart seriesIdx="0" categoryIdx="-4" bldStep="series"/>
                                            </p:graphicEl>
                                          </p:spTgt>
                                        </p:tgtEl>
                                      </p:cBhvr>
                                    </p:animEffect>
                                  </p:childTnLst>
                                </p:cTn>
                              </p:par>
                            </p:childTnLst>
                          </p:cTn>
                        </p:par>
                        <p:par>
                          <p:cTn id="8" fill="hold">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1" dur="275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2" y="391765"/>
            <a:ext cx="10833097" cy="2641191"/>
          </a:xfrm>
        </p:spPr>
        <p:txBody>
          <a:bodyPr/>
          <a:lstStyle/>
          <a:p>
            <a:r>
              <a:rPr lang="cs-CZ" sz="4400" dirty="0"/>
              <a:t>Česká republika má stále rezervy v práci </a:t>
            </a:r>
            <a:r>
              <a:rPr lang="cs-CZ" sz="4400" dirty="0" smtClean="0"/>
              <a:t/>
            </a:r>
            <a:br>
              <a:rPr lang="cs-CZ" sz="4400" dirty="0" smtClean="0"/>
            </a:br>
            <a:r>
              <a:rPr lang="cs-CZ" sz="4400" dirty="0" smtClean="0"/>
              <a:t>s </a:t>
            </a:r>
            <a:r>
              <a:rPr lang="cs-CZ" sz="4400" dirty="0"/>
              <a:t>textem a podpoře čtenářské gramotnosti napříč </a:t>
            </a:r>
            <a:r>
              <a:rPr lang="cs-CZ" sz="4400" dirty="0" smtClean="0"/>
              <a:t>předměty, což může mít vliv i na výsledky v jiných oblastech</a:t>
            </a:r>
            <a:endParaRPr lang="cs-CZ" sz="4400" dirty="0"/>
          </a:p>
        </p:txBody>
      </p:sp>
      <p:sp>
        <p:nvSpPr>
          <p:cNvPr id="3" name="Zástupný symbol pro obsah 2"/>
          <p:cNvSpPr>
            <a:spLocks noGrp="1"/>
          </p:cNvSpPr>
          <p:nvPr>
            <p:ph idx="1"/>
          </p:nvPr>
        </p:nvSpPr>
        <p:spPr>
          <a:xfrm>
            <a:off x="977896" y="3473464"/>
            <a:ext cx="10837862" cy="342899"/>
          </a:xfrm>
        </p:spPr>
        <p:txBody>
          <a:bodyPr>
            <a:normAutofit/>
          </a:bodyPr>
          <a:lstStyle/>
          <a:p>
            <a:pPr>
              <a:buBlip>
                <a:blip r:embed="rId2"/>
              </a:buBlip>
            </a:pPr>
            <a:r>
              <a:rPr lang="cs-CZ" sz="2400" dirty="0" smtClean="0"/>
              <a:t>Nejsou dostatečně procvičovány následující dovednosti:</a:t>
            </a:r>
          </a:p>
        </p:txBody>
      </p:sp>
      <p:graphicFrame>
        <p:nvGraphicFramePr>
          <p:cNvPr id="6" name="Diagram 5"/>
          <p:cNvGraphicFramePr/>
          <p:nvPr>
            <p:extLst>
              <p:ext uri="{D42A27DB-BD31-4B8C-83A1-F6EECF244321}">
                <p14:modId xmlns:p14="http://schemas.microsoft.com/office/powerpoint/2010/main" val="3522012046"/>
              </p:ext>
            </p:extLst>
          </p:nvPr>
        </p:nvGraphicFramePr>
        <p:xfrm>
          <a:off x="982661" y="3825044"/>
          <a:ext cx="10833097" cy="185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7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Skupina 47">
            <a:extLst>
              <a:ext uri="{FF2B5EF4-FFF2-40B4-BE49-F238E27FC236}">
                <a16:creationId xmlns="" xmlns:a16="http://schemas.microsoft.com/office/drawing/2014/main" id="{D3015CC3-AE8D-4BDC-ABCC-CDCCDFC4DEAF}"/>
              </a:ext>
            </a:extLst>
          </p:cNvPr>
          <p:cNvGrpSpPr/>
          <p:nvPr/>
        </p:nvGrpSpPr>
        <p:grpSpPr>
          <a:xfrm>
            <a:off x="2766068" y="2222741"/>
            <a:ext cx="2948483" cy="2856069"/>
            <a:chOff x="4019550" y="2222741"/>
            <a:chExt cx="1768325" cy="2856069"/>
          </a:xfrm>
        </p:grpSpPr>
        <p:cxnSp>
          <p:nvCxnSpPr>
            <p:cNvPr id="28" name="Spojnice: pravoúhlá 27">
              <a:extLst>
                <a:ext uri="{FF2B5EF4-FFF2-40B4-BE49-F238E27FC236}">
                  <a16:creationId xmlns="" xmlns:a16="http://schemas.microsoft.com/office/drawing/2014/main" id="{5C52A8BE-1FE6-447F-8359-6C08A26C3C7D}"/>
                </a:ext>
              </a:extLst>
            </p:cNvPr>
            <p:cNvCxnSpPr>
              <a:cxnSpLocks/>
            </p:cNvCxnSpPr>
            <p:nvPr/>
          </p:nvCxnSpPr>
          <p:spPr>
            <a:xfrm>
              <a:off x="4019550" y="2222741"/>
              <a:ext cx="1768325" cy="1430216"/>
            </a:xfrm>
            <a:prstGeom prst="bentConnector3">
              <a:avLst>
                <a:gd name="adj1" fmla="val 5000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pojnice: pravoúhlá 33">
              <a:extLst>
                <a:ext uri="{FF2B5EF4-FFF2-40B4-BE49-F238E27FC236}">
                  <a16:creationId xmlns="" xmlns:a16="http://schemas.microsoft.com/office/drawing/2014/main" id="{86E89B53-06F3-44DA-B2FB-06542B5C243E}"/>
                </a:ext>
              </a:extLst>
            </p:cNvPr>
            <p:cNvCxnSpPr>
              <a:cxnSpLocks/>
            </p:cNvCxnSpPr>
            <p:nvPr/>
          </p:nvCxnSpPr>
          <p:spPr>
            <a:xfrm flipV="1">
              <a:off x="4019550" y="3648194"/>
              <a:ext cx="1768325" cy="1430616"/>
            </a:xfrm>
            <a:prstGeom prst="bentConnector3">
              <a:avLst>
                <a:gd name="adj1" fmla="val 5000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 xmlns:a16="http://schemas.microsoft.com/office/drawing/2014/main" id="{470099D7-685D-4675-829A-5D5D4736873B}"/>
                </a:ext>
              </a:extLst>
            </p:cNvPr>
            <p:cNvCxnSpPr>
              <a:cxnSpLocks/>
            </p:cNvCxnSpPr>
            <p:nvPr/>
          </p:nvCxnSpPr>
          <p:spPr>
            <a:xfrm>
              <a:off x="4127301" y="3647256"/>
              <a:ext cx="16605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1" name="Přímá spojnice 50">
            <a:extLst>
              <a:ext uri="{FF2B5EF4-FFF2-40B4-BE49-F238E27FC236}">
                <a16:creationId xmlns="" xmlns:a16="http://schemas.microsoft.com/office/drawing/2014/main" id="{4043F54E-B13F-4BEE-B120-A70C38FC20BB}"/>
              </a:ext>
            </a:extLst>
          </p:cNvPr>
          <p:cNvCxnSpPr>
            <a:cxnSpLocks/>
          </p:cNvCxnSpPr>
          <p:nvPr/>
        </p:nvCxnSpPr>
        <p:spPr>
          <a:xfrm>
            <a:off x="8122920" y="3647255"/>
            <a:ext cx="914400"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 xmlns:a16="http://schemas.microsoft.com/office/drawing/2014/main" id="{13668811-BE41-452A-82D4-827678B22B5C}"/>
              </a:ext>
            </a:extLst>
          </p:cNvPr>
          <p:cNvSpPr>
            <a:spLocks noGrp="1"/>
          </p:cNvSpPr>
          <p:nvPr>
            <p:ph type="title"/>
          </p:nvPr>
        </p:nvSpPr>
        <p:spPr>
          <a:xfrm>
            <a:off x="982662" y="610894"/>
            <a:ext cx="10833097" cy="664797"/>
          </a:xfrm>
        </p:spPr>
        <p:txBody>
          <a:bodyPr/>
          <a:lstStyle/>
          <a:p>
            <a:r>
              <a:rPr lang="cs-CZ" dirty="0"/>
              <a:t>ČŠI zajišťuje potřebná data</a:t>
            </a:r>
          </a:p>
        </p:txBody>
      </p:sp>
      <p:grpSp>
        <p:nvGrpSpPr>
          <p:cNvPr id="38" name="Skupina 37">
            <a:extLst>
              <a:ext uri="{FF2B5EF4-FFF2-40B4-BE49-F238E27FC236}">
                <a16:creationId xmlns="" xmlns:a16="http://schemas.microsoft.com/office/drawing/2014/main" id="{7D840E7C-9A0D-4E39-9E13-C2ADFABEE57F}"/>
              </a:ext>
            </a:extLst>
          </p:cNvPr>
          <p:cNvGrpSpPr/>
          <p:nvPr/>
        </p:nvGrpSpPr>
        <p:grpSpPr>
          <a:xfrm>
            <a:off x="982663" y="1762107"/>
            <a:ext cx="2359607" cy="3820203"/>
            <a:chOff x="982663" y="1762107"/>
            <a:chExt cx="3036887" cy="3820203"/>
          </a:xfrm>
        </p:grpSpPr>
        <p:sp>
          <p:nvSpPr>
            <p:cNvPr id="23" name="Obdélník 22">
              <a:extLst>
                <a:ext uri="{FF2B5EF4-FFF2-40B4-BE49-F238E27FC236}">
                  <a16:creationId xmlns="" xmlns:a16="http://schemas.microsoft.com/office/drawing/2014/main" id="{609CC553-C2F1-4CCC-A703-03EF09565F10}"/>
                </a:ext>
              </a:extLst>
            </p:cNvPr>
            <p:cNvSpPr/>
            <p:nvPr/>
          </p:nvSpPr>
          <p:spPr>
            <a:xfrm>
              <a:off x="982663" y="1762107"/>
              <a:ext cx="3036887" cy="9593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44000" rtlCol="0" anchor="ctr"/>
            <a:lstStyle/>
            <a:p>
              <a:r>
                <a:rPr lang="cs-CZ" sz="2200" dirty="0"/>
                <a:t>Mezinárodní šetření</a:t>
              </a:r>
            </a:p>
          </p:txBody>
        </p:sp>
        <p:sp>
          <p:nvSpPr>
            <p:cNvPr id="24" name="Obdélník 23">
              <a:extLst>
                <a:ext uri="{FF2B5EF4-FFF2-40B4-BE49-F238E27FC236}">
                  <a16:creationId xmlns="" xmlns:a16="http://schemas.microsoft.com/office/drawing/2014/main" id="{CA77176F-28A1-4077-AE2D-AEFA00712A56}"/>
                </a:ext>
              </a:extLst>
            </p:cNvPr>
            <p:cNvSpPr/>
            <p:nvPr/>
          </p:nvSpPr>
          <p:spPr>
            <a:xfrm>
              <a:off x="982663" y="4622939"/>
              <a:ext cx="3036887" cy="9593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44000" rtlCol="0" anchor="ctr"/>
            <a:lstStyle/>
            <a:p>
              <a:r>
                <a:rPr lang="cs-CZ" sz="2200" dirty="0"/>
                <a:t>Národní </a:t>
              </a:r>
              <a:br>
                <a:rPr lang="cs-CZ" sz="2200" dirty="0"/>
              </a:br>
              <a:r>
                <a:rPr lang="cs-CZ" sz="2200" dirty="0"/>
                <a:t>šetření</a:t>
              </a:r>
            </a:p>
          </p:txBody>
        </p:sp>
        <p:sp>
          <p:nvSpPr>
            <p:cNvPr id="25" name="Obdélník 24">
              <a:extLst>
                <a:ext uri="{FF2B5EF4-FFF2-40B4-BE49-F238E27FC236}">
                  <a16:creationId xmlns="" xmlns:a16="http://schemas.microsoft.com/office/drawing/2014/main" id="{EF8E127E-C844-4079-8F6A-29BC7CC62505}"/>
                </a:ext>
              </a:extLst>
            </p:cNvPr>
            <p:cNvSpPr/>
            <p:nvPr/>
          </p:nvSpPr>
          <p:spPr>
            <a:xfrm>
              <a:off x="982663" y="3167570"/>
              <a:ext cx="3036887" cy="9593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44000" rtlCol="0" anchor="ctr"/>
            <a:lstStyle/>
            <a:p>
              <a:r>
                <a:rPr lang="cs-CZ" sz="2200" dirty="0"/>
                <a:t>Inspekční činnost</a:t>
              </a:r>
            </a:p>
          </p:txBody>
        </p:sp>
      </p:grpSp>
      <p:sp>
        <p:nvSpPr>
          <p:cNvPr id="37" name="Obdélník 36">
            <a:extLst>
              <a:ext uri="{FF2B5EF4-FFF2-40B4-BE49-F238E27FC236}">
                <a16:creationId xmlns="" xmlns:a16="http://schemas.microsoft.com/office/drawing/2014/main" id="{3ABCB960-8BB8-4654-A35E-E5BDDAD5EE32}"/>
              </a:ext>
            </a:extLst>
          </p:cNvPr>
          <p:cNvSpPr/>
          <p:nvPr/>
        </p:nvSpPr>
        <p:spPr>
          <a:xfrm>
            <a:off x="8760925" y="2959304"/>
            <a:ext cx="3059600" cy="14254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cs-CZ" sz="2200" dirty="0"/>
              <a:t>Doporučení</a:t>
            </a:r>
            <a:br>
              <a:rPr lang="cs-CZ" sz="2200" dirty="0"/>
            </a:br>
            <a:r>
              <a:rPr lang="cs-CZ" sz="2200" dirty="0"/>
              <a:t>změn</a:t>
            </a:r>
          </a:p>
        </p:txBody>
      </p:sp>
      <p:sp>
        <p:nvSpPr>
          <p:cNvPr id="26" name="Obdélník 25">
            <a:extLst>
              <a:ext uri="{FF2B5EF4-FFF2-40B4-BE49-F238E27FC236}">
                <a16:creationId xmlns="" xmlns:a16="http://schemas.microsoft.com/office/drawing/2014/main" id="{228484C8-0426-45C0-AEAE-88D262A1ACDB}"/>
              </a:ext>
            </a:extLst>
          </p:cNvPr>
          <p:cNvSpPr/>
          <p:nvPr/>
        </p:nvSpPr>
        <p:spPr>
          <a:xfrm>
            <a:off x="5138352" y="2959503"/>
            <a:ext cx="3071802" cy="14254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cs-CZ" sz="2200" dirty="0"/>
              <a:t>Podklad pro evidence-</a:t>
            </a:r>
            <a:r>
              <a:rPr lang="cs-CZ" sz="2200" dirty="0" err="1"/>
              <a:t>based</a:t>
            </a:r>
            <a:r>
              <a:rPr lang="cs-CZ" sz="2200" dirty="0"/>
              <a:t> </a:t>
            </a:r>
            <a:r>
              <a:rPr lang="cs-CZ" sz="2200" dirty="0" err="1"/>
              <a:t>policy</a:t>
            </a:r>
            <a:endParaRPr lang="cs-CZ" sz="2200" dirty="0"/>
          </a:p>
        </p:txBody>
      </p:sp>
      <p:pic>
        <p:nvPicPr>
          <p:cNvPr id="53" name="Obrázek 52">
            <a:extLst>
              <a:ext uri="{FF2B5EF4-FFF2-40B4-BE49-F238E27FC236}">
                <a16:creationId xmlns="" xmlns:a16="http://schemas.microsoft.com/office/drawing/2014/main" id="{18A92E18-EDD5-4112-B634-BEA4550E60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14202" y="1646258"/>
            <a:ext cx="2153046" cy="1075220"/>
          </a:xfrm>
          <a:prstGeom prst="rect">
            <a:avLst/>
          </a:prstGeom>
        </p:spPr>
      </p:pic>
      <p:sp>
        <p:nvSpPr>
          <p:cNvPr id="56" name="Obdélník 55">
            <a:extLst>
              <a:ext uri="{FF2B5EF4-FFF2-40B4-BE49-F238E27FC236}">
                <a16:creationId xmlns="" xmlns:a16="http://schemas.microsoft.com/office/drawing/2014/main" id="{A716C5F6-F21C-49F9-8247-6888064E641D}"/>
              </a:ext>
            </a:extLst>
          </p:cNvPr>
          <p:cNvSpPr/>
          <p:nvPr/>
        </p:nvSpPr>
        <p:spPr>
          <a:xfrm>
            <a:off x="3660568" y="3462589"/>
            <a:ext cx="1159485" cy="369332"/>
          </a:xfrm>
          <a:prstGeom prst="rect">
            <a:avLst/>
          </a:prstGeom>
          <a:solidFill>
            <a:schemeClr val="accent3">
              <a:lumMod val="60000"/>
              <a:lumOff val="40000"/>
            </a:schemeClr>
          </a:solidFill>
        </p:spPr>
        <p:txBody>
          <a:bodyPr wrap="none" anchor="ctr">
            <a:spAutoFit/>
          </a:bodyPr>
          <a:lstStyle/>
          <a:p>
            <a:pPr algn="ctr"/>
            <a:r>
              <a:rPr lang="cs-CZ" dirty="0">
                <a:solidFill>
                  <a:schemeClr val="bg1"/>
                </a:solidFill>
              </a:rPr>
              <a:t>Propojení</a:t>
            </a:r>
          </a:p>
        </p:txBody>
      </p:sp>
      <p:sp>
        <p:nvSpPr>
          <p:cNvPr id="63" name="Freeform 471">
            <a:extLst>
              <a:ext uri="{FF2B5EF4-FFF2-40B4-BE49-F238E27FC236}">
                <a16:creationId xmlns="" xmlns:a16="http://schemas.microsoft.com/office/drawing/2014/main" id="{192AC976-E96B-47E6-9B65-02DE752B13BD}"/>
              </a:ext>
            </a:extLst>
          </p:cNvPr>
          <p:cNvSpPr>
            <a:spLocks/>
          </p:cNvSpPr>
          <p:nvPr/>
        </p:nvSpPr>
        <p:spPr bwMode="auto">
          <a:xfrm rot="16200000">
            <a:off x="2847661" y="3571499"/>
            <a:ext cx="381072" cy="163316"/>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68" name="Freeform 471">
            <a:extLst>
              <a:ext uri="{FF2B5EF4-FFF2-40B4-BE49-F238E27FC236}">
                <a16:creationId xmlns="" xmlns:a16="http://schemas.microsoft.com/office/drawing/2014/main" id="{E78D66B7-4696-491E-9654-0B823CAB50CF}"/>
              </a:ext>
            </a:extLst>
          </p:cNvPr>
          <p:cNvSpPr>
            <a:spLocks/>
          </p:cNvSpPr>
          <p:nvPr/>
        </p:nvSpPr>
        <p:spPr bwMode="auto">
          <a:xfrm rot="16200000">
            <a:off x="2847661" y="2142327"/>
            <a:ext cx="381072" cy="163316"/>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69" name="Freeform 471">
            <a:extLst>
              <a:ext uri="{FF2B5EF4-FFF2-40B4-BE49-F238E27FC236}">
                <a16:creationId xmlns="" xmlns:a16="http://schemas.microsoft.com/office/drawing/2014/main" id="{B4456665-9952-4AE3-AC1C-44B32AF151A5}"/>
              </a:ext>
            </a:extLst>
          </p:cNvPr>
          <p:cNvSpPr>
            <a:spLocks/>
          </p:cNvSpPr>
          <p:nvPr/>
        </p:nvSpPr>
        <p:spPr bwMode="auto">
          <a:xfrm rot="16200000">
            <a:off x="2847661" y="5020966"/>
            <a:ext cx="381072" cy="163316"/>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
        <p:nvSpPr>
          <p:cNvPr id="75" name="Freeform 471">
            <a:extLst>
              <a:ext uri="{FF2B5EF4-FFF2-40B4-BE49-F238E27FC236}">
                <a16:creationId xmlns="" xmlns:a16="http://schemas.microsoft.com/office/drawing/2014/main" id="{7796FFD3-E97C-4A32-9F96-D3F027907E38}"/>
              </a:ext>
            </a:extLst>
          </p:cNvPr>
          <p:cNvSpPr>
            <a:spLocks/>
          </p:cNvSpPr>
          <p:nvPr/>
        </p:nvSpPr>
        <p:spPr bwMode="auto">
          <a:xfrm rot="16200000">
            <a:off x="7656999" y="3571499"/>
            <a:ext cx="381072" cy="163316"/>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46153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u 5">
            <a:extLst>
              <a:ext uri="{FF2B5EF4-FFF2-40B4-BE49-F238E27FC236}">
                <a16:creationId xmlns="" xmlns:a16="http://schemas.microsoft.com/office/drawing/2014/main" id="{83BB85C0-93C2-4DC0-B31A-7AE226CA2E4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13164" y="0"/>
            <a:ext cx="12192000" cy="6858000"/>
          </a:xfrm>
        </p:spPr>
      </p:pic>
      <p:sp>
        <p:nvSpPr>
          <p:cNvPr id="77" name="Obdélník 76">
            <a:extLst>
              <a:ext uri="{FF2B5EF4-FFF2-40B4-BE49-F238E27FC236}">
                <a16:creationId xmlns="" xmlns:a16="http://schemas.microsoft.com/office/drawing/2014/main" id="{DA42B4C4-A392-481D-9637-0638B2DCA826}"/>
              </a:ext>
            </a:extLst>
          </p:cNvPr>
          <p:cNvSpPr/>
          <p:nvPr/>
        </p:nvSpPr>
        <p:spPr>
          <a:xfrm>
            <a:off x="-1" y="4581127"/>
            <a:ext cx="12246015" cy="1476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8" name="Nadpis 1">
            <a:extLst>
              <a:ext uri="{FF2B5EF4-FFF2-40B4-BE49-F238E27FC236}">
                <a16:creationId xmlns="" xmlns:a16="http://schemas.microsoft.com/office/drawing/2014/main" id="{35177770-2FC5-4EDA-A124-E4E56D6663B2}"/>
              </a:ext>
            </a:extLst>
          </p:cNvPr>
          <p:cNvSpPr txBox="1">
            <a:spLocks/>
          </p:cNvSpPr>
          <p:nvPr/>
        </p:nvSpPr>
        <p:spPr>
          <a:xfrm>
            <a:off x="1019436" y="4672936"/>
            <a:ext cx="10801089" cy="124034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pPr>
              <a:spcAft>
                <a:spcPts val="600"/>
              </a:spcAft>
            </a:pPr>
            <a:r>
              <a:rPr lang="cs-CZ" sz="2800" dirty="0" smtClean="0"/>
              <a:t>Čeští učitelé se ve srovnání se zahraničím více zaměřují na faktory, které stojí vně jejich práce.</a:t>
            </a:r>
          </a:p>
          <a:p>
            <a:r>
              <a:rPr lang="cs-CZ" sz="2800" dirty="0" smtClean="0"/>
              <a:t>Ve srovnání se zahraničím si čeští učitelé nevěří, že dokáží žáky motivovat.</a:t>
            </a:r>
            <a:endParaRPr lang="cs-CZ" sz="2800" dirty="0"/>
          </a:p>
        </p:txBody>
      </p:sp>
    </p:spTree>
    <p:extLst>
      <p:ext uri="{BB962C8B-B14F-4D97-AF65-F5344CB8AC3E}">
        <p14:creationId xmlns:p14="http://schemas.microsoft.com/office/powerpoint/2010/main" val="398192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Vlastní 107">
      <a:dk1>
        <a:sysClr val="windowText" lastClr="000000"/>
      </a:dk1>
      <a:lt1>
        <a:sysClr val="window" lastClr="FFFFFF"/>
      </a:lt1>
      <a:dk2>
        <a:srgbClr val="0073CF"/>
      </a:dk2>
      <a:lt2>
        <a:srgbClr val="C60C30"/>
      </a:lt2>
      <a:accent1>
        <a:srgbClr val="0073CF"/>
      </a:accent1>
      <a:accent2>
        <a:srgbClr val="C60C30"/>
      </a:accent2>
      <a:accent3>
        <a:srgbClr val="9A9B9C"/>
      </a:accent3>
      <a:accent4>
        <a:srgbClr val="FEB729"/>
      </a:accent4>
      <a:accent5>
        <a:srgbClr val="A3502B"/>
      </a:accent5>
      <a:accent6>
        <a:srgbClr val="00A650"/>
      </a:accent6>
      <a:hlink>
        <a:srgbClr val="0073CF"/>
      </a:hlink>
      <a:folHlink>
        <a:srgbClr val="C60C30"/>
      </a:folHlink>
    </a:clrScheme>
    <a:fontScheme name="Vlastní 209">
      <a:majorFont>
        <a:latin typeface="Crimso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9115</TotalTime>
  <Words>1928</Words>
  <Application>Microsoft Office PowerPoint</Application>
  <PresentationFormat>Širokoúhlá obrazovka</PresentationFormat>
  <Paragraphs>295</Paragraphs>
  <Slides>38</Slides>
  <Notes>26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Segoe UI</vt:lpstr>
      <vt:lpstr>Calibri</vt:lpstr>
      <vt:lpstr>Times New Roman</vt:lpstr>
      <vt:lpstr>Arial</vt:lpstr>
      <vt:lpstr>Crimson</vt:lpstr>
      <vt:lpstr>Segoe UI Semibold</vt:lpstr>
      <vt:lpstr>Motiv Office</vt:lpstr>
      <vt:lpstr>Proč máme na středních školách přemýšlet o podpoře čtenářské gramotnosti</vt:lpstr>
      <vt:lpstr>Sbíráme data z mezinárodních šetření</vt:lpstr>
      <vt:lpstr>Sbíráme data z národního zjišťování výsledků vzdělávání</vt:lpstr>
      <vt:lpstr>Průběh národních šetření v roce 2017</vt:lpstr>
      <vt:lpstr>Dosažená úroveň výsledků ve čtenářské gramotnosti</vt:lpstr>
      <vt:lpstr>PIRLS - vývoj výsledků ČR na škálách  podle účelů čtení</vt:lpstr>
      <vt:lpstr>Česká republika má stále rezervy v práci  s textem a podpoře čtenářské gramotnosti napříč předměty, což může mít vliv i na výsledky v jiných oblastech</vt:lpstr>
      <vt:lpstr>ČŠI zajišťuje potřebná data</vt:lpstr>
      <vt:lpstr>Prezentace aplikace PowerPoint</vt:lpstr>
      <vt:lpstr>Sebedůvěra učitelů vzhledem k dovednosti motivovat a zapojit žáky do výuky  </vt:lpstr>
      <vt:lpstr>Téměř třetina učitelů je také přesvědčena, že k lepším výsledkům  v přírodovědné gramotnosti by přispěla změna přístupu rodiny žáka a větší podpora úsilí školy.</vt:lpstr>
      <vt:lpstr>Přetrvávají a prohlubují se rozdíly mezi  1. stupněm základních škol a ostatními stupni</vt:lpstr>
      <vt:lpstr>Prezentace aplikace PowerPoint</vt:lpstr>
      <vt:lpstr>V plné jedné třetině hodin (33 %) se učitel  soustředil jen na průměrné žáky.</vt:lpstr>
      <vt:lpstr>70 % nejúspěšnějších žáků 9. ročníků ZŠ bylo při řešení úloh přírodovědné gramotnosti úspěšnějších než třeťáci v maturitních oborech SŠ.</vt:lpstr>
      <vt:lpstr>Prezentace aplikace PowerPoint</vt:lpstr>
      <vt:lpstr>Naši učitelé potřebují výraznou podporu v dovednosti motivovat žáky a podporovat jejich studijní úspěch</vt:lpstr>
      <vt:lpstr>Prezentace aplikace PowerPoint</vt:lpstr>
      <vt:lpstr>Prezentace aplikace PowerPoint</vt:lpstr>
      <vt:lpstr>Oblasti sledování rozvoje čtenářské gramotnosti</vt:lpstr>
      <vt:lpstr>Cíle čtenářské gramotnosti ve školních vzdělávacích programech </vt:lpstr>
      <vt:lpstr>Průběh rozvoje čtenářské gramotnosti  ve sledovaných školách </vt:lpstr>
      <vt:lpstr>Hospitace – učitelovo zadání míří  ke čtenářským cílům (výběr)</vt:lpstr>
      <vt:lpstr>Základní podmínka úspěchu - odborná připravenost a osobní angažovanost učitele </vt:lpstr>
      <vt:lpstr>Prostředí pro čtení</vt:lpstr>
      <vt:lpstr>Inspirace pro čtenářskou gramotnost</vt:lpstr>
      <vt:lpstr>Faktory ovlivňující vzdělávací výsledky žáků</vt:lpstr>
      <vt:lpstr>Český vzdělávací systém zatím neumožňuje využít potenciál každého žáka</vt:lpstr>
      <vt:lpstr>Třetina učitelů ZŠ má výhrady vůči RVP</vt:lpstr>
      <vt:lpstr>Prezentace aplikace PowerPoint</vt:lpstr>
      <vt:lpstr>Co říkají inspekční data o vedení zaměřeném  na kvalitu vyučování (Instructional Leadership)?</vt:lpstr>
      <vt:lpstr>Podíl učitelů ZŠ, kteří absolvovali kurz na téma:</vt:lpstr>
      <vt:lpstr>Podíl výskytu skupinové práce dle inspektorů</vt:lpstr>
      <vt:lpstr>Prezentace aplikace PowerPoint</vt:lpstr>
      <vt:lpstr>Téměř 40 % žáků 5. ročníku a 60 % žáků 9. ročníku uvádí,  že se prakticky nevyužívají podstatné prvky formativního hodnocení  </vt:lpstr>
      <vt:lpstr>Naši učitelé potřebují výraznou podporu  v dovednosti motivovat žáky a podporovat  jejich studijní úspěch</vt:lpstr>
      <vt:lpstr>Podporu potřebuje zejména 2. stupeň základních škol</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Anděl</dc:creator>
  <cp:lastModifiedBy>Hnátová Petra Ing.</cp:lastModifiedBy>
  <cp:revision>330</cp:revision>
  <cp:lastPrinted>2018-01-09T12:47:53Z</cp:lastPrinted>
  <dcterms:created xsi:type="dcterms:W3CDTF">2017-11-10T14:13:41Z</dcterms:created>
  <dcterms:modified xsi:type="dcterms:W3CDTF">2018-03-19T12:34:11Z</dcterms:modified>
</cp:coreProperties>
</file>