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6"/>
  </p:sldMasterIdLst>
  <p:notesMasterIdLst>
    <p:notesMasterId r:id="rId75"/>
  </p:notesMasterIdLst>
  <p:sldIdLst>
    <p:sldId id="256" r:id="rId7"/>
    <p:sldId id="268" r:id="rId8"/>
    <p:sldId id="266" r:id="rId9"/>
    <p:sldId id="274" r:id="rId10"/>
    <p:sldId id="337" r:id="rId11"/>
    <p:sldId id="336" r:id="rId12"/>
    <p:sldId id="339" r:id="rId13"/>
    <p:sldId id="285" r:id="rId14"/>
    <p:sldId id="357" r:id="rId15"/>
    <p:sldId id="338" r:id="rId16"/>
    <p:sldId id="308" r:id="rId17"/>
    <p:sldId id="287" r:id="rId18"/>
    <p:sldId id="282" r:id="rId19"/>
    <p:sldId id="286" r:id="rId20"/>
    <p:sldId id="284" r:id="rId21"/>
    <p:sldId id="340" r:id="rId22"/>
    <p:sldId id="341" r:id="rId23"/>
    <p:sldId id="342" r:id="rId24"/>
    <p:sldId id="343" r:id="rId25"/>
    <p:sldId id="344" r:id="rId26"/>
    <p:sldId id="288" r:id="rId27"/>
    <p:sldId id="354" r:id="rId28"/>
    <p:sldId id="345" r:id="rId29"/>
    <p:sldId id="346" r:id="rId30"/>
    <p:sldId id="347" r:id="rId31"/>
    <p:sldId id="348" r:id="rId32"/>
    <p:sldId id="349" r:id="rId33"/>
    <p:sldId id="350" r:id="rId34"/>
    <p:sldId id="355" r:id="rId35"/>
    <p:sldId id="378" r:id="rId36"/>
    <p:sldId id="376" r:id="rId37"/>
    <p:sldId id="356" r:id="rId38"/>
    <p:sldId id="358" r:id="rId39"/>
    <p:sldId id="362" r:id="rId40"/>
    <p:sldId id="363" r:id="rId41"/>
    <p:sldId id="364" r:id="rId42"/>
    <p:sldId id="365" r:id="rId43"/>
    <p:sldId id="375" r:id="rId44"/>
    <p:sldId id="374" r:id="rId45"/>
    <p:sldId id="359" r:id="rId46"/>
    <p:sldId id="366" r:id="rId47"/>
    <p:sldId id="299" r:id="rId48"/>
    <p:sldId id="352" r:id="rId49"/>
    <p:sldId id="351" r:id="rId50"/>
    <p:sldId id="301" r:id="rId51"/>
    <p:sldId id="360" r:id="rId52"/>
    <p:sldId id="377" r:id="rId53"/>
    <p:sldId id="361" r:id="rId54"/>
    <p:sldId id="332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280" r:id="rId63"/>
    <p:sldId id="353" r:id="rId64"/>
    <p:sldId id="379" r:id="rId65"/>
    <p:sldId id="380" r:id="rId66"/>
    <p:sldId id="381" r:id="rId67"/>
    <p:sldId id="382" r:id="rId68"/>
    <p:sldId id="383" r:id="rId69"/>
    <p:sldId id="384" r:id="rId70"/>
    <p:sldId id="385" r:id="rId71"/>
    <p:sldId id="386" r:id="rId72"/>
    <p:sldId id="387" r:id="rId73"/>
    <p:sldId id="388" r:id="rId7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849" autoAdjust="0"/>
  </p:normalViewPr>
  <p:slideViewPr>
    <p:cSldViewPr snapToGrid="0">
      <p:cViewPr varScale="1">
        <p:scale>
          <a:sx n="95" d="100"/>
          <a:sy n="95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tableStyles" Target="tableStyles.xml"/><Relationship Id="rId5" Type="http://schemas.openxmlformats.org/officeDocument/2006/relationships/customXml" Target="../customXml/item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24.1.2017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Úvazek 0,2: 2 akce za měsíc </a:t>
            </a:r>
          </a:p>
          <a:p>
            <a:r>
              <a:rPr lang="cs-CZ" dirty="0" smtClean="0"/>
              <a:t>Atd.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321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172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Klíčové kompetence:</a:t>
            </a:r>
            <a:r>
              <a:rPr lang="cs-CZ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komunikace v mateřském jazyce, komunikace v cizích jazycích, matematická gramotnost a základní schopnosti v oblasti vědy a technologií, schopnost práce s digitálními technologiemi, schopnost učit se, sociální a občanské schopnosti, smysl pro iniciativu a podnikavost, kulturní povědomí a vyjádření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723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Výstupový indikátor: počet poskytnutých služeb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668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Šablony,</a:t>
            </a:r>
            <a:r>
              <a:rPr lang="cs-CZ" b="1" baseline="0" dirty="0" smtClean="0"/>
              <a:t> ve kterých jsou uvedeny také jednotky výstupů: </a:t>
            </a:r>
          </a:p>
          <a:p>
            <a:r>
              <a:rPr lang="cs-CZ" baseline="0" dirty="0" smtClean="0"/>
              <a:t>Sdílení zkušeností z různých škol prostřednictvím vzájemných návštěv </a:t>
            </a:r>
          </a:p>
          <a:p>
            <a:r>
              <a:rPr lang="cs-CZ" baseline="0" dirty="0" smtClean="0"/>
              <a:t>Stáže pedagogů u zaměstnavatelů </a:t>
            </a:r>
          </a:p>
          <a:p>
            <a:r>
              <a:rPr lang="cs-CZ" baseline="0" dirty="0" smtClean="0"/>
              <a:t>Tandemová výuka</a:t>
            </a:r>
          </a:p>
          <a:p>
            <a:r>
              <a:rPr lang="cs-CZ" baseline="0" dirty="0" smtClean="0"/>
              <a:t>Zapojení odborníka z praxe do výuky</a:t>
            </a:r>
          </a:p>
          <a:p>
            <a:r>
              <a:rPr lang="cs-CZ" baseline="0" dirty="0" smtClean="0"/>
              <a:t>CLIL ve výuce </a:t>
            </a:r>
          </a:p>
          <a:p>
            <a:r>
              <a:rPr lang="cs-CZ" baseline="0" dirty="0" smtClean="0"/>
              <a:t>Vzájemná spolupráce pedagogů nové metody ve výuce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351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547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Formální kritérium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138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Formální kritérium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346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Formální</a:t>
            </a:r>
            <a:r>
              <a:rPr lang="cs-CZ" baseline="0" dirty="0" smtClean="0"/>
              <a:t> kritérium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107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Formální kritérium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209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Místo</a:t>
            </a:r>
            <a:r>
              <a:rPr lang="cs-CZ" baseline="0" dirty="0" smtClean="0"/>
              <a:t> realizace: ČR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198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Kritérium přijatelnosti = vylučovací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048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Kritérium přijatelnosti = vylučovací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031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Kritérium přijatelnosti = vylučovací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123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E6E145E-E40B-4305-AEAC-02D637FD96FE}" type="slidenum">
              <a:rPr lang="cs-CZ" altLang="cs-CZ" smtClean="0">
                <a:cs typeface="Arial" charset="0"/>
              </a:rPr>
              <a:pPr/>
              <a:t>59</a:t>
            </a:fld>
            <a:endParaRPr lang="cs-CZ" altLang="cs-CZ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Přílohy:</a:t>
            </a:r>
            <a:r>
              <a:rPr lang="cs-CZ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baseline="0" dirty="0" smtClean="0"/>
              <a:t>Ž</a:t>
            </a:r>
            <a:r>
              <a:rPr lang="cs-CZ" dirty="0" smtClean="0"/>
              <a:t>ádost o přezkum rozhodnutí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dirty="0" smtClean="0"/>
              <a:t>Námitka proti podjatosti kontrolující/přizvané osoby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dirty="0" smtClean="0"/>
              <a:t>Námitka proti kontrolnímu zjištění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dirty="0" smtClean="0"/>
              <a:t>Námitka proti informaci o nevyplacení dotace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3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Monitorovací období: 6 měsíců od data</a:t>
            </a:r>
            <a:r>
              <a:rPr lang="cs-CZ" baseline="0" dirty="0" smtClean="0"/>
              <a:t> podepsání </a:t>
            </a:r>
            <a:r>
              <a:rPr lang="cs-CZ" baseline="0" dirty="0" err="1" smtClean="0"/>
              <a:t>ROzhodnutí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29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460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677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657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</a:t>
            </a:r>
            <a:r>
              <a:rPr lang="cs-CZ" baseline="0" dirty="0" smtClean="0"/>
              <a:t> vyhodnocení dotazníku byly vyhodnoceny 2 – 3 nejslabší oblasti – nutno vybrat min. 1 šablonu z jedné z oblasti (je na zvážení školy, ze které)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92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72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24.1.2017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berdat.uiv.cz/logi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koly@pkap.cz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cr.cz/clanek/prehled-udelenych-akreditaci.aspx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0B4D1.8B4BA76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rcr.cz/co-jsou-to-zakladni-registry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dotaceeu.cz/cs/Jak-na-projekt/Elektronicka-zadost/Edukacni-videa" TargetMode="External"/><Relationship Id="rId2" Type="http://schemas.openxmlformats.org/officeDocument/2006/relationships/hyperlink" Target="http://www.msmt.cz/strukturalni-fondy-1/monitorovaci-system-201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73529" y="2780848"/>
            <a:ext cx="82132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cs typeface="Arial" panose="020B0604020202020204" pitchFamily="34" charset="0"/>
              </a:rPr>
              <a:t>Šablony pro SŠ a VOŠ I</a:t>
            </a:r>
          </a:p>
          <a:p>
            <a:pPr algn="ctr"/>
            <a:endParaRPr lang="cs-CZ" sz="4400" b="1" dirty="0" smtClean="0">
              <a:cs typeface="Arial" panose="020B0604020202020204" pitchFamily="34" charset="0"/>
            </a:endParaRPr>
          </a:p>
          <a:p>
            <a:pPr algn="ctr"/>
            <a:r>
              <a:rPr lang="cs-CZ" sz="4400" b="1" dirty="0" smtClean="0">
                <a:cs typeface="Arial" panose="020B0604020202020204" pitchFamily="34" charset="0"/>
              </a:rPr>
              <a:t>Výzva č. 02_16_035 a 02_16_042</a:t>
            </a:r>
          </a:p>
          <a:p>
            <a:pPr algn="ctr"/>
            <a:endParaRPr lang="cs-CZ" sz="2000" b="1" dirty="0" smtClean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Způsobilé výdaje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Časový rámec dle výzvy </a:t>
            </a:r>
          </a:p>
          <a:p>
            <a:pPr marL="342900" indent="-342900">
              <a:buFontTx/>
              <a:buChar char="-"/>
            </a:pPr>
            <a:r>
              <a:rPr lang="cs-CZ" dirty="0"/>
              <a:t>od data zahájení fyzické realizace projektu</a:t>
            </a:r>
          </a:p>
          <a:p>
            <a:pPr marL="342900" indent="-342900">
              <a:buFontTx/>
              <a:buChar char="-"/>
            </a:pPr>
            <a:r>
              <a:rPr lang="cs-CZ" dirty="0"/>
              <a:t>pokud byly výstupy dosaženy v době realizace projektu (a schváleny ze strany poskytovatele dotace), jsou s nimi související výdaje z hlediska času způsobilé.</a:t>
            </a:r>
          </a:p>
          <a:p>
            <a:endParaRPr lang="cs-CZ" dirty="0"/>
          </a:p>
          <a:p>
            <a:r>
              <a:rPr lang="cs-CZ" b="1" dirty="0"/>
              <a:t>Finanční prostředky nelze využít: </a:t>
            </a:r>
          </a:p>
          <a:p>
            <a:r>
              <a:rPr lang="cs-CZ" dirty="0"/>
              <a:t> -    na investice, stavební úpravy a </a:t>
            </a:r>
            <a:r>
              <a:rPr lang="cs-CZ" dirty="0" smtClean="0"/>
              <a:t>investiční nábytek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na to, co je hrazeno ze zákona (co </a:t>
            </a:r>
            <a:r>
              <a:rPr lang="cs-CZ" dirty="0" smtClean="0"/>
              <a:t>je nárokové ze zákona, např. suplování).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1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Využití finančních prostředků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/>
          <a:lstStyle/>
          <a:p>
            <a:r>
              <a:rPr lang="cs-CZ" dirty="0" smtClean="0"/>
              <a:t>Finanční prostředky využívat za účelem dosažení cílů a výstupů aktivit. Např.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Platy/mzdy v personálních šablonách, včetně odvodů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Náklady na DVPP – kurz, doprava, ubytování, literatura, mzdový příspěvek (odměna zastupujícímu pedagogovi, ne suplování!!).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Odměny za vedení doučování, za vedení stáží, za administraci projektu (účetní, vedoucí projektu, za vedení archivaci) – interně i externě.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Odborná literatura, drobné pomůcky, spotřební materiál, softwary.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Vybavení a pomůcky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8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Poskytnutí dotace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028462" cy="40036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Dotace bude poskytnuta prostřednictvím zřizovatele dle zákona č.218/2000 Sb., o rozpočtových pravidlech a bude označena účelovým </a:t>
            </a:r>
            <a:r>
              <a:rPr lang="cs-CZ" dirty="0" smtClean="0"/>
              <a:t>znakem </a:t>
            </a:r>
            <a:r>
              <a:rPr lang="cs-CZ" b="1" dirty="0" smtClean="0"/>
              <a:t>33063</a:t>
            </a:r>
            <a:r>
              <a:rPr lang="cs-CZ" dirty="0" smtClean="0"/>
              <a:t>.</a:t>
            </a:r>
            <a:endParaRPr lang="cs-CZ" b="1" dirty="0">
              <a:solidFill>
                <a:srgbClr val="FF0000"/>
              </a:solidFill>
            </a:endParaRP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dirty="0" smtClean="0"/>
              <a:t>MŠMT</a:t>
            </a:r>
            <a:r>
              <a:rPr lang="cs-CZ" dirty="0"/>
              <a:t>→ </a:t>
            </a:r>
            <a:r>
              <a:rPr lang="cs-CZ" dirty="0" smtClean="0"/>
              <a:t>kraj/Magistrát hl. m. Prahy → </a:t>
            </a:r>
            <a:r>
              <a:rPr lang="cs-CZ" dirty="0"/>
              <a:t>(</a:t>
            </a:r>
            <a:r>
              <a:rPr lang="cs-CZ" dirty="0" smtClean="0"/>
              <a:t>obec/městská část)</a:t>
            </a:r>
            <a:r>
              <a:rPr lang="cs-CZ" dirty="0"/>
              <a:t>→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dirty="0"/>
              <a:t>MŠMT→ soukromá a církevní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dirty="0"/>
              <a:t>MŠMT→ školy zřizované MŠMT</a:t>
            </a:r>
          </a:p>
          <a:p>
            <a:endParaRPr lang="cs-CZ" dirty="0"/>
          </a:p>
          <a:p>
            <a:r>
              <a:rPr lang="cs-CZ" dirty="0" smtClean="0"/>
              <a:t>1. zálohová </a:t>
            </a:r>
            <a:r>
              <a:rPr lang="cs-CZ" dirty="0"/>
              <a:t>platba – 60% celkových výdajů projektu poskytneme do 30 pracovních dnů po vydání Právního </a:t>
            </a:r>
            <a:r>
              <a:rPr lang="cs-CZ" dirty="0" smtClean="0"/>
              <a:t>aktu (nejdříve 60 dnů před zahájením realizace projektu)</a:t>
            </a:r>
          </a:p>
          <a:p>
            <a:r>
              <a:rPr lang="cs-CZ" dirty="0"/>
              <a:t>2. zálohová platba – 40% celkových způsobilých výdajů bude proplacena po schválení první průběžné </a:t>
            </a:r>
            <a:r>
              <a:rPr lang="cs-CZ" dirty="0" err="1"/>
              <a:t>ZoR</a:t>
            </a:r>
            <a:r>
              <a:rPr lang="cs-CZ" dirty="0"/>
              <a:t> projektu</a:t>
            </a:r>
          </a:p>
          <a:p>
            <a:pPr marL="457200" indent="-457200">
              <a:buAutoNum type="arabicPeriod"/>
            </a:pPr>
            <a:endParaRPr lang="cs-CZ" dirty="0"/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39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Cíl výzvy a podporované aktivity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09497" cy="4000501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Cíl výzvy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Usnadnit implementaci inkluzivního vzdělávání do škol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Podpořit osobnostní a profesní rozvoj pedagogů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Podpořit žáky ohrožené školním neúspěchem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Spolupráce škol a zaměstnavatelů</a:t>
            </a:r>
          </a:p>
          <a:p>
            <a:endParaRPr lang="cs-CZ" dirty="0" smtClean="0"/>
          </a:p>
          <a:p>
            <a:r>
              <a:rPr lang="cs-CZ" b="1" dirty="0" smtClean="0"/>
              <a:t>Podporované aktivity</a:t>
            </a:r>
          </a:p>
          <a:p>
            <a:pPr marL="457200" indent="-457200">
              <a:buAutoNum type="arabicPeriod"/>
            </a:pPr>
            <a:r>
              <a:rPr lang="cs-CZ" dirty="0" smtClean="0"/>
              <a:t>Personální podpora SOŠ a VOŠ</a:t>
            </a:r>
          </a:p>
          <a:p>
            <a:pPr marL="457200" indent="-457200">
              <a:buAutoNum type="arabicPeriod"/>
            </a:pPr>
            <a:r>
              <a:rPr lang="cs-CZ" dirty="0" smtClean="0"/>
              <a:t>Osobnostně sociální a profesní rozvoj pedagogů SŠ a VOŠ </a:t>
            </a:r>
          </a:p>
          <a:p>
            <a:pPr marL="457200" indent="-457200">
              <a:buAutoNum type="arabicPeriod"/>
            </a:pPr>
            <a:r>
              <a:rPr lang="cs-CZ" dirty="0" smtClean="0"/>
              <a:t>Aktivity rozvíjející ICT a SŠ a  VOŠ</a:t>
            </a:r>
          </a:p>
          <a:p>
            <a:pPr marL="457200" indent="-457200">
              <a:buAutoNum type="arabicPeriod"/>
            </a:pPr>
            <a:r>
              <a:rPr lang="cs-CZ" dirty="0" err="1" smtClean="0"/>
              <a:t>Extrakurikulární</a:t>
            </a:r>
            <a:r>
              <a:rPr lang="cs-CZ" dirty="0" smtClean="0"/>
              <a:t> rozvojové aktivity SŠ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5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Oprávnění žadatelé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09497" cy="4000501"/>
          </a:xfrm>
        </p:spPr>
        <p:txBody>
          <a:bodyPr>
            <a:normAutofit/>
          </a:bodyPr>
          <a:lstStyle/>
          <a:p>
            <a:r>
              <a:rPr lang="cs-CZ" dirty="0" smtClean="0"/>
              <a:t>Střední školy nezřizované organizačními složkami státu</a:t>
            </a:r>
          </a:p>
          <a:p>
            <a:r>
              <a:rPr lang="cs-CZ" dirty="0" smtClean="0"/>
              <a:t>Střední školy zřizované MŠMT</a:t>
            </a:r>
          </a:p>
          <a:p>
            <a:r>
              <a:rPr lang="cs-CZ" dirty="0" smtClean="0"/>
              <a:t>Vyšší odborné školy nezřizované organizačními složkami státu</a:t>
            </a:r>
          </a:p>
          <a:p>
            <a:endParaRPr lang="cs-CZ" dirty="0"/>
          </a:p>
          <a:p>
            <a:r>
              <a:rPr lang="cs-CZ" dirty="0" smtClean="0"/>
              <a:t>Podmínka: 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apsané ve školském rejstříku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e školním roce, ve kterém podávají žádost o podporu, mají min. 1 žáka/studenta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SŠ a VOŠ, které nejsou zřízeny krajem, obcí, svazkem obcí či MŠMT, které by realizovaly projekt v režimu de </a:t>
            </a:r>
            <a:r>
              <a:rPr lang="cs-CZ" dirty="0" err="1" smtClean="0"/>
              <a:t>minimis</a:t>
            </a:r>
            <a:r>
              <a:rPr lang="cs-CZ" dirty="0" smtClean="0"/>
              <a:t>, mohou čerpat max. 200.000 EUR za poslední 3 účetní období z veřejných prostředků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8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Naplnění podmínek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521" y="1690688"/>
            <a:ext cx="7809497" cy="40005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Výběr šablon pro školy dle §16 školského zákona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Minimální a maximální výše dotace 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Zvolení a naplnění min. 1 šablony dle výsledku dotazníku </a:t>
            </a:r>
            <a:endParaRPr lang="cs-CZ" dirty="0"/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Naplnění bagatelní podpory podpořených osob (24 hodin)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05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Výběr šablon pro školy dle §16 školského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521" y="1690688"/>
            <a:ext cx="7809497" cy="4000501"/>
          </a:xfrm>
        </p:spPr>
        <p:txBody>
          <a:bodyPr>
            <a:normAutofit/>
          </a:bodyPr>
          <a:lstStyle/>
          <a:p>
            <a:r>
              <a:rPr lang="cs-CZ" dirty="0" smtClean="0"/>
              <a:t>Střední školy dle § 16, odst. 9 školského zákona nemohou vybírat šablony: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Personální šablony: školní asistent, školní speciální pedagog, školní psycholog, sociální pedagog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DVPP zaměřené na inkluzi 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1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Minimální a maximální výše dotace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521" y="1690688"/>
            <a:ext cx="7809497" cy="4000501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 smtClean="0"/>
              <a:t>Minimální výše dotace: 200.000 Kč</a:t>
            </a:r>
          </a:p>
          <a:p>
            <a:endParaRPr lang="cs-CZ" dirty="0" smtClean="0"/>
          </a:p>
          <a:p>
            <a:r>
              <a:rPr lang="cs-CZ" dirty="0" smtClean="0"/>
              <a:t>Maximální výše dotace: </a:t>
            </a:r>
            <a:endParaRPr lang="cs-CZ" dirty="0"/>
          </a:p>
          <a:p>
            <a:r>
              <a:rPr lang="cs-CZ" dirty="0" smtClean="0"/>
              <a:t>200.000 Kč + (počet žáků školy v denním studiu x 2.000 Kč + počet žáků v ostatních formách studia x 500 Kč)</a:t>
            </a:r>
          </a:p>
          <a:p>
            <a:r>
              <a:rPr lang="cs-CZ" dirty="0" smtClean="0"/>
              <a:t>SŠ+VOŠ: 2x 200.000 Kč + (</a:t>
            </a:r>
            <a:r>
              <a:rPr lang="cs-CZ" dirty="0"/>
              <a:t>počet žáků školy v denním studiu x 2.000 Kč </a:t>
            </a:r>
            <a:r>
              <a:rPr lang="cs-CZ" dirty="0" smtClean="0"/>
              <a:t>+ </a:t>
            </a:r>
            <a:r>
              <a:rPr lang="cs-CZ" dirty="0"/>
              <a:t>počet žáků v ostatních formách studia x 500 Kč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Počet žáků SŠ: k 30. 9. (dle přílohy vyvěšené u výzvy). </a:t>
            </a:r>
          </a:p>
          <a:p>
            <a:r>
              <a:rPr lang="cs-CZ" dirty="0" smtClean="0"/>
              <a:t>Počet studentů VOŠ: k 30. 10. (dle přílohy vyvěšené u výzvy)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99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Zvolení </a:t>
            </a:r>
            <a:r>
              <a:rPr lang="cs-CZ" dirty="0" smtClean="0"/>
              <a:t>min</a:t>
            </a:r>
            <a:r>
              <a:rPr lang="cs-CZ" dirty="0"/>
              <a:t>. 1 šablony dle výsledku dotazníku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521" y="1690688"/>
            <a:ext cx="7809497" cy="40005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Nutnost zvolit 1 šablonu rozvíjející nejslabší </a:t>
            </a:r>
            <a:r>
              <a:rPr lang="cs-CZ" dirty="0" smtClean="0"/>
              <a:t>oblasti školy </a:t>
            </a:r>
            <a:r>
              <a:rPr lang="cs-CZ" dirty="0"/>
              <a:t>v porovnání s průměrem ČR, </a:t>
            </a:r>
            <a:r>
              <a:rPr lang="cs-CZ" dirty="0" smtClean="0"/>
              <a:t>které vyplynuly </a:t>
            </a:r>
            <a:r>
              <a:rPr lang="cs-CZ" dirty="0"/>
              <a:t>z dotazníkového šetření 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Vyhodnocení </a:t>
            </a:r>
            <a:r>
              <a:rPr lang="cs-CZ" dirty="0"/>
              <a:t>dotazníku a pokyny k možnostem čerpání ze šablon jsou zpřístupněny v </a:t>
            </a:r>
            <a:r>
              <a:rPr lang="cs-CZ" dirty="0" smtClean="0"/>
              <a:t>rozhraní: </a:t>
            </a:r>
            <a:r>
              <a:rPr lang="cs-CZ" u="sng" dirty="0">
                <a:solidFill>
                  <a:srgbClr val="FF0000"/>
                </a:solidFill>
                <a:hlinkClick r:id="rId3"/>
              </a:rPr>
              <a:t>https://</a:t>
            </a:r>
            <a:r>
              <a:rPr lang="cs-CZ" u="sng" dirty="0" smtClean="0">
                <a:solidFill>
                  <a:srgbClr val="FF0000"/>
                </a:solidFill>
                <a:hlinkClick r:id="rId3"/>
              </a:rPr>
              <a:t>sberdat.uiv.cz/login</a:t>
            </a:r>
            <a:r>
              <a:rPr lang="cs-CZ" u="sng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Možnost dodatečného vyplnění dotazníku: </a:t>
            </a:r>
            <a:r>
              <a:rPr lang="cs-CZ" dirty="0" smtClean="0">
                <a:hlinkClick r:id="rId4"/>
              </a:rPr>
              <a:t>skoly@pkap.cz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Dotazníky pro nové školy budou zpřístupněny od dubna 2017.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Pokud dojde ke sloučení škol, které již předtím vyplnily dotazník, bude se vycházet z vyhodnocení již vyplněných dotazníků.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4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Naplnění bagatelní podpory podpořených osob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521" y="1690688"/>
            <a:ext cx="7809497" cy="40005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Časová dotace absolvovaných </a:t>
            </a:r>
            <a:r>
              <a:rPr lang="cs-CZ" dirty="0" err="1" smtClean="0"/>
              <a:t>vzděl</a:t>
            </a:r>
            <a:r>
              <a:rPr lang="cs-CZ" dirty="0" smtClean="0"/>
              <a:t>. </a:t>
            </a:r>
            <a:r>
              <a:rPr lang="cs-CZ" dirty="0"/>
              <a:t>akcí </a:t>
            </a:r>
            <a:r>
              <a:rPr lang="cs-CZ" b="1" dirty="0"/>
              <a:t>konkrétní osoby </a:t>
            </a:r>
            <a:r>
              <a:rPr lang="cs-CZ" b="1" dirty="0" smtClean="0"/>
              <a:t>min. 24 hodin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</a:t>
            </a:r>
            <a:r>
              <a:rPr lang="fi-FI" dirty="0"/>
              <a:t>ohou se sčítat </a:t>
            </a:r>
            <a:r>
              <a:rPr lang="fi-FI" dirty="0" smtClean="0"/>
              <a:t> semináře</a:t>
            </a:r>
            <a:r>
              <a:rPr lang="cs-CZ" dirty="0" smtClean="0"/>
              <a:t> DVPP, tandemová výuka</a:t>
            </a:r>
            <a:r>
              <a:rPr lang="fi-FI" dirty="0" smtClean="0"/>
              <a:t>,</a:t>
            </a:r>
            <a:r>
              <a:rPr lang="cs-CZ" dirty="0" smtClean="0"/>
              <a:t> praxe</a:t>
            </a:r>
            <a:r>
              <a:rPr lang="cs-CZ" dirty="0"/>
              <a:t>, </a:t>
            </a:r>
            <a:r>
              <a:rPr lang="cs-CZ" dirty="0" smtClean="0"/>
              <a:t>návštěvy… (všechny šablony s indikátorem výstupu 5 40 00)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V okamžiku dosažení </a:t>
            </a:r>
            <a:r>
              <a:rPr lang="pl-PL" dirty="0" smtClean="0"/>
              <a:t>bagatelní </a:t>
            </a:r>
            <a:r>
              <a:rPr lang="pl-PL" dirty="0"/>
              <a:t>podpory je osoba </a:t>
            </a:r>
            <a:r>
              <a:rPr lang="cs-CZ" dirty="0"/>
              <a:t>započítána do indikátoru </a:t>
            </a:r>
            <a:r>
              <a:rPr lang="cs-CZ" dirty="0" smtClean="0"/>
              <a:t>6 </a:t>
            </a:r>
            <a:r>
              <a:rPr lang="cs-CZ" dirty="0"/>
              <a:t>00 00 - Celkový počet účastníků</a:t>
            </a:r>
          </a:p>
          <a:p>
            <a:r>
              <a:rPr lang="cs-CZ" b="1" dirty="0" smtClean="0"/>
              <a:t>Bagatelní podpora se počítá</a:t>
            </a:r>
            <a:r>
              <a:rPr lang="cs-CZ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 pedagogy – kmenové zaměstnance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 pro: - pedagogy z jiných škol, studenty VŠ, personální šablony. </a:t>
            </a:r>
          </a:p>
          <a:p>
            <a:r>
              <a:rPr lang="cs-CZ" dirty="0" smtClean="0"/>
              <a:t>                    -  pedagogy v pozici „lektorů“ v šablonách CLIL ve výuce, Nové metody ve výuce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4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428D96"/>
                </a:solidFill>
              </a:rPr>
              <a:t>Program semináře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Principy zjednodušeného vykazování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Základní informace o výzvě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Představení šablon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Co zkontrolovat před podáním žádosti o podporu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Žádost o podporu v systému IS KP14+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Představení šablon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Jak číst šablonu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584907" cy="4000501"/>
          </a:xfrm>
        </p:spPr>
        <p:txBody>
          <a:bodyPr>
            <a:normAutofit/>
          </a:bodyPr>
          <a:lstStyle/>
          <a:p>
            <a:r>
              <a:rPr lang="cs-CZ" dirty="0" smtClean="0"/>
              <a:t>Rozlišovat:</a:t>
            </a:r>
          </a:p>
          <a:p>
            <a:pPr marL="342900" indent="-342900">
              <a:buFontTx/>
              <a:buChar char="-"/>
            </a:pPr>
            <a:r>
              <a:rPr lang="cs-CZ" dirty="0"/>
              <a:t>c</a:t>
            </a:r>
            <a:r>
              <a:rPr lang="cs-CZ" dirty="0" smtClean="0"/>
              <a:t>o je povinné </a:t>
            </a:r>
          </a:p>
          <a:p>
            <a:pPr marL="342900" indent="-342900">
              <a:buFontTx/>
              <a:buChar char="-"/>
            </a:pPr>
            <a:r>
              <a:rPr lang="cs-CZ" dirty="0"/>
              <a:t>c</a:t>
            </a:r>
            <a:r>
              <a:rPr lang="cs-CZ" dirty="0" smtClean="0"/>
              <a:t>o je doporučující (doporučujeme, je možné, např. … )</a:t>
            </a:r>
          </a:p>
          <a:p>
            <a:endParaRPr lang="cs-CZ" dirty="0"/>
          </a:p>
          <a:p>
            <a:r>
              <a:rPr lang="cs-CZ" dirty="0" smtClean="0"/>
              <a:t>Popis aktivity: obecný, avšak závazné podmínky šablony</a:t>
            </a:r>
          </a:p>
          <a:p>
            <a:r>
              <a:rPr lang="cs-CZ" dirty="0" smtClean="0"/>
              <a:t>Výstupy: co doložit pro zprávu o realizaci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(co doložit pro případnou kontrolu na místě)</a:t>
            </a:r>
          </a:p>
          <a:p>
            <a:r>
              <a:rPr lang="cs-CZ" dirty="0" smtClean="0"/>
              <a:t>Výstupový indikátor </a:t>
            </a:r>
          </a:p>
          <a:p>
            <a:r>
              <a:rPr lang="cs-CZ" dirty="0" smtClean="0"/>
              <a:t>Náklady na šablonu (na realizaci aktivit dané šablony)</a:t>
            </a:r>
          </a:p>
          <a:p>
            <a:r>
              <a:rPr lang="cs-CZ" dirty="0" smtClean="0"/>
              <a:t>Metodický výklad ke každé šabloně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78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Personální podpora – přehled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584907" cy="4000501"/>
          </a:xfrm>
        </p:spPr>
        <p:txBody>
          <a:bodyPr>
            <a:normAutofit/>
          </a:bodyPr>
          <a:lstStyle/>
          <a:p>
            <a:r>
              <a:rPr lang="cs-CZ" dirty="0" smtClean="0"/>
              <a:t>Školní asistent (0,1/měsíc + min. 12 po sobě jdoucích měsíců) - SŠ</a:t>
            </a:r>
          </a:p>
          <a:p>
            <a:r>
              <a:rPr lang="cs-CZ" dirty="0" smtClean="0"/>
              <a:t>Školní speciální pedagog </a:t>
            </a:r>
            <a:r>
              <a:rPr lang="cs-CZ" dirty="0"/>
              <a:t>(0,1/měsíc + </a:t>
            </a:r>
            <a:r>
              <a:rPr lang="cs-CZ" dirty="0" smtClean="0"/>
              <a:t>min. 12 </a:t>
            </a:r>
            <a:r>
              <a:rPr lang="cs-CZ" dirty="0"/>
              <a:t>po sobě jdoucích měsíců</a:t>
            </a:r>
            <a:r>
              <a:rPr lang="cs-CZ" dirty="0" smtClean="0"/>
              <a:t>) – SŠ</a:t>
            </a:r>
            <a:endParaRPr lang="cs-CZ" dirty="0"/>
          </a:p>
          <a:p>
            <a:r>
              <a:rPr lang="cs-CZ" dirty="0"/>
              <a:t>Školní psycholog (</a:t>
            </a:r>
            <a:r>
              <a:rPr lang="cs-CZ" dirty="0" smtClean="0"/>
              <a:t>0,5/měsíc </a:t>
            </a:r>
            <a:r>
              <a:rPr lang="cs-CZ" dirty="0"/>
              <a:t>+ </a:t>
            </a:r>
            <a:r>
              <a:rPr lang="cs-CZ" dirty="0" smtClean="0"/>
              <a:t>min. 12 </a:t>
            </a:r>
            <a:r>
              <a:rPr lang="cs-CZ" dirty="0"/>
              <a:t>po sobě jdoucích měsíců</a:t>
            </a:r>
            <a:r>
              <a:rPr lang="cs-CZ" dirty="0" smtClean="0"/>
              <a:t>) - SŠ</a:t>
            </a:r>
            <a:endParaRPr lang="cs-CZ" dirty="0"/>
          </a:p>
          <a:p>
            <a:r>
              <a:rPr lang="cs-CZ" dirty="0" smtClean="0"/>
              <a:t>Sociální </a:t>
            </a:r>
            <a:r>
              <a:rPr lang="cs-CZ" dirty="0"/>
              <a:t>pedagog (0,1/měsíc + </a:t>
            </a:r>
            <a:r>
              <a:rPr lang="cs-CZ" dirty="0" smtClean="0"/>
              <a:t>min. 12 </a:t>
            </a:r>
            <a:r>
              <a:rPr lang="cs-CZ" dirty="0"/>
              <a:t>po sobě jdoucích měsíců</a:t>
            </a:r>
            <a:r>
              <a:rPr lang="cs-CZ" dirty="0" smtClean="0"/>
              <a:t>) - SŠ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Koordinátor spolupráce školy a </a:t>
            </a:r>
            <a:r>
              <a:rPr lang="cs-CZ" dirty="0"/>
              <a:t>zaměstnavatele (0,1/měsíc + </a:t>
            </a:r>
            <a:r>
              <a:rPr lang="cs-CZ" dirty="0" smtClean="0"/>
              <a:t>min. 12 </a:t>
            </a:r>
            <a:r>
              <a:rPr lang="cs-CZ" dirty="0"/>
              <a:t>po sobě jdoucích měsíců) </a:t>
            </a:r>
            <a:r>
              <a:rPr lang="cs-CZ" dirty="0" smtClean="0"/>
              <a:t> – SŠ, SŠ speciální, VOŠ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Školní kariérový poradce </a:t>
            </a:r>
            <a:r>
              <a:rPr lang="cs-CZ" dirty="0"/>
              <a:t>(</a:t>
            </a:r>
            <a:r>
              <a:rPr lang="cs-CZ" dirty="0" smtClean="0"/>
              <a:t>0,1/měsíc) – SŠ, SŠ speciální, VOŠ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7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asistent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584907" cy="400050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</a:t>
            </a:r>
            <a:r>
              <a:rPr lang="cs-CZ" dirty="0" smtClean="0"/>
              <a:t>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0,1/měsíc </a:t>
            </a:r>
            <a:r>
              <a:rPr lang="cs-CZ" dirty="0"/>
              <a:t>+ </a:t>
            </a:r>
            <a:r>
              <a:rPr lang="cs-CZ" dirty="0" smtClean="0"/>
              <a:t>minimálně 12, maximálně 24  </a:t>
            </a:r>
            <a:r>
              <a:rPr lang="cs-CZ" dirty="0"/>
              <a:t>po sobě jdoucích </a:t>
            </a:r>
            <a:r>
              <a:rPr lang="cs-CZ" dirty="0" smtClean="0"/>
              <a:t>měsíců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3 žáci ohrožení školním neúspěchem po celou dobu realizace šablon (až do výše 1,0 úvazku školního asistenta)</a:t>
            </a:r>
          </a:p>
          <a:p>
            <a:r>
              <a:rPr lang="cs-CZ" dirty="0" smtClean="0"/>
              <a:t>Kvalifikace: jako asistent pedagoga (dle §20, zák. 563/2004 Sb. </a:t>
            </a:r>
            <a:r>
              <a:rPr lang="cs-CZ" dirty="0"/>
              <a:t>o</a:t>
            </a:r>
            <a:r>
              <a:rPr lang="cs-CZ" dirty="0" smtClean="0"/>
              <a:t> PP a </a:t>
            </a:r>
            <a:r>
              <a:rPr lang="cs-CZ" dirty="0" err="1" smtClean="0"/>
              <a:t>vyhl</a:t>
            </a:r>
            <a:r>
              <a:rPr lang="cs-CZ" dirty="0" smtClean="0"/>
              <a:t>. 317/2005 Sb. </a:t>
            </a:r>
            <a:r>
              <a:rPr lang="cs-CZ" dirty="0"/>
              <a:t>o</a:t>
            </a:r>
            <a:r>
              <a:rPr lang="cs-CZ" dirty="0" smtClean="0"/>
              <a:t> DVPP), NE rekvalifikační kurz</a:t>
            </a:r>
          </a:p>
          <a:p>
            <a:r>
              <a:rPr lang="cs-CZ" dirty="0" smtClean="0"/>
              <a:t>Činnosti: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Poskytuje podporu pedagogům při administrativní a organizační činnosti ve vyučování i mimo něj.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Poskytuje podporu v rodině, spolupracuje s rodiči, …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Pomáhá při rozvoji mimoškolních aktivit, při manipulaci s pomůckami, při soběstačnosti žáka.  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5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speciální pedagog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584907" cy="40005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0,1/měsíc </a:t>
            </a:r>
            <a:r>
              <a:rPr lang="cs-CZ" dirty="0"/>
              <a:t>+ minimálně 12, maximálně 24  po sobě jdoucích </a:t>
            </a:r>
            <a:r>
              <a:rPr lang="cs-CZ" dirty="0" smtClean="0"/>
              <a:t>měsíců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3 žáci s potřebou podpůrných opatření prvního stupně po celou dobu realizace šablon (až do výše 1,0 úvazku speciálního pedagoga)</a:t>
            </a:r>
          </a:p>
          <a:p>
            <a:endParaRPr lang="cs-CZ" dirty="0" smtClean="0"/>
          </a:p>
          <a:p>
            <a:r>
              <a:rPr lang="cs-CZ" dirty="0" smtClean="0"/>
              <a:t>Kvalifikace</a:t>
            </a:r>
            <a:r>
              <a:rPr lang="cs-CZ" dirty="0"/>
              <a:t>: dle </a:t>
            </a:r>
            <a:r>
              <a:rPr lang="cs-CZ" dirty="0" smtClean="0"/>
              <a:t>§ 18 zákona 563/2004 Sb. </a:t>
            </a:r>
            <a:r>
              <a:rPr lang="cs-CZ" dirty="0"/>
              <a:t>o </a:t>
            </a:r>
            <a:r>
              <a:rPr lang="cs-CZ" dirty="0" smtClean="0"/>
              <a:t>pedagogických pracovnících</a:t>
            </a:r>
          </a:p>
          <a:p>
            <a:r>
              <a:rPr lang="cs-CZ" dirty="0" smtClean="0"/>
              <a:t>Činnosti: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Diagnostikuje SVP žáků, vytváří podmínky pro integraci žáků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Spolupracuje na vytváří Plánů </a:t>
            </a:r>
            <a:r>
              <a:rPr lang="cs-CZ" dirty="0" err="1" smtClean="0"/>
              <a:t>pg</a:t>
            </a:r>
            <a:r>
              <a:rPr lang="cs-CZ" dirty="0" smtClean="0"/>
              <a:t>. podpory nebo Individuálních vzdělávacích plánů.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psycholog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0443" y="1690688"/>
            <a:ext cx="7584907" cy="40005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0,5/měsíc + </a:t>
            </a:r>
            <a:r>
              <a:rPr lang="cs-CZ" dirty="0"/>
              <a:t>minimálně 12, maximálně</a:t>
            </a:r>
            <a:r>
              <a:rPr lang="cs-CZ" dirty="0" smtClean="0"/>
              <a:t> 24 </a:t>
            </a:r>
            <a:r>
              <a:rPr lang="cs-CZ" dirty="0"/>
              <a:t>po sobě jdoucích </a:t>
            </a:r>
            <a:r>
              <a:rPr lang="cs-CZ" dirty="0" smtClean="0"/>
              <a:t>měsíců (pouze 1 psycholog při jakémkoliv úvazku)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3 žáci s potřebou podpůrných opatření prvního stupně po celou dobu realizace šablon </a:t>
            </a:r>
            <a:r>
              <a:rPr lang="cs-CZ" dirty="0" smtClean="0"/>
              <a:t>(až do výše 1,0 úvazku školního psychologa)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Kvalifikace</a:t>
            </a:r>
            <a:r>
              <a:rPr lang="cs-CZ" dirty="0"/>
              <a:t>: </a:t>
            </a:r>
            <a:r>
              <a:rPr lang="cs-CZ" dirty="0" smtClean="0"/>
              <a:t>dle </a:t>
            </a:r>
            <a:r>
              <a:rPr lang="cs-CZ" dirty="0"/>
              <a:t>§ </a:t>
            </a:r>
            <a:r>
              <a:rPr lang="cs-CZ" dirty="0" smtClean="0"/>
              <a:t>19 </a:t>
            </a:r>
            <a:r>
              <a:rPr lang="cs-CZ" dirty="0"/>
              <a:t>zákona 563/2004 Sb. o </a:t>
            </a:r>
            <a:r>
              <a:rPr lang="cs-CZ" dirty="0" smtClean="0"/>
              <a:t>pedagogických pracovnících</a:t>
            </a:r>
            <a:endParaRPr lang="cs-CZ" dirty="0"/>
          </a:p>
          <a:p>
            <a:r>
              <a:rPr lang="cs-CZ" dirty="0" smtClean="0"/>
              <a:t>Činnosti</a:t>
            </a:r>
            <a:r>
              <a:rPr lang="cs-CZ" dirty="0"/>
              <a:t>: </a:t>
            </a:r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Diagnostika žáků, poskytování konzultací žákům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Konzultace pro pedagogy, rodiče, spolupráce s jinými zařízeními.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7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Sociální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584907" cy="40005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nepedagogický pracovník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0,1/měsíc </a:t>
            </a:r>
            <a:r>
              <a:rPr lang="cs-CZ" dirty="0"/>
              <a:t>+ minimálně 12, maximálně </a:t>
            </a:r>
            <a:r>
              <a:rPr lang="cs-CZ" dirty="0" smtClean="0"/>
              <a:t>24 </a:t>
            </a:r>
            <a:r>
              <a:rPr lang="cs-CZ" dirty="0"/>
              <a:t>po sobě jdoucích </a:t>
            </a:r>
            <a:r>
              <a:rPr lang="cs-CZ" dirty="0" smtClean="0"/>
              <a:t>měsíců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3 žáci ohrožení školním neúspěchem po celou dobu realizace šablon (až do výše 1,0 </a:t>
            </a:r>
            <a:r>
              <a:rPr lang="cs-CZ" dirty="0" smtClean="0"/>
              <a:t>úvazku speciálního pedagoga)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Kvalifikace: VŠ vzdělání v oblasti sociální pedagogiky nebo sociální práce</a:t>
            </a:r>
            <a:endParaRPr lang="cs-CZ" dirty="0"/>
          </a:p>
          <a:p>
            <a:r>
              <a:rPr lang="cs-CZ" dirty="0" smtClean="0"/>
              <a:t>Činnosti</a:t>
            </a:r>
            <a:r>
              <a:rPr lang="cs-CZ" dirty="0"/>
              <a:t>: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Vytvářet propojení mezi školou a dalšími subjekty (policie, zdravotnické zařízení, obec, …)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Mediace mezi školou, rodiči, institucemi a pomoc s právními a sociálními otázkami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29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Koordinátor spolupráce školy a zaměstnavatele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584907" cy="40005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0,1/měsíc </a:t>
            </a:r>
            <a:r>
              <a:rPr lang="cs-CZ" dirty="0"/>
              <a:t>+ minimálně 12, maximálně </a:t>
            </a:r>
            <a:r>
              <a:rPr lang="cs-CZ" dirty="0" smtClean="0"/>
              <a:t>24 </a:t>
            </a:r>
            <a:r>
              <a:rPr lang="cs-CZ" dirty="0"/>
              <a:t>po sobě jdoucích měsíců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</a:t>
            </a:r>
            <a:r>
              <a:rPr lang="cs-CZ" dirty="0" smtClean="0"/>
              <a:t>ení stanovena podmínka pro výběr šablony</a:t>
            </a:r>
            <a:endParaRPr lang="cs-CZ" dirty="0"/>
          </a:p>
          <a:p>
            <a:r>
              <a:rPr lang="cs-CZ" dirty="0"/>
              <a:t>Kvalifikace: </a:t>
            </a:r>
            <a:r>
              <a:rPr lang="cs-CZ" dirty="0" smtClean="0"/>
              <a:t>výběr pracovníka je v kompetenci ředitele školy</a:t>
            </a:r>
            <a:endParaRPr lang="cs-CZ" dirty="0"/>
          </a:p>
          <a:p>
            <a:r>
              <a:rPr lang="cs-CZ" dirty="0"/>
              <a:t>Činnosti: </a:t>
            </a:r>
            <a:r>
              <a:rPr lang="cs-CZ" dirty="0" smtClean="0"/>
              <a:t>pro úvazek 0,1 zrealizuje za jeden měsíc 1 z 5 vypsaných akci: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Kulatý stůl pedagogů a budoucích zaměstnavatelů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Workshop o možnostech stáží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Workshop k zapojení odborníků z praxe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Workshop příkladů dobré praxe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Workshop pro získání podnětů k úpravě ŠVP</a:t>
            </a:r>
            <a:endParaRPr lang="cs-CZ" dirty="0"/>
          </a:p>
          <a:p>
            <a:r>
              <a:rPr lang="cs-CZ" dirty="0" smtClean="0"/>
              <a:t>S násobkem úvazku se násobí počet akcí.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3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Školní kariérový poradce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91916"/>
            <a:ext cx="7584907" cy="437949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edagogický pracovník (dané školy)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0,1/měsíc</a:t>
            </a:r>
            <a:endParaRPr lang="cs-CZ" strike="sngStrike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není stanovena podmínka pro výběr </a:t>
            </a:r>
            <a:r>
              <a:rPr lang="cs-CZ" dirty="0" smtClean="0"/>
              <a:t>šablony</a:t>
            </a:r>
            <a:endParaRPr lang="cs-CZ" dirty="0"/>
          </a:p>
          <a:p>
            <a:r>
              <a:rPr lang="cs-CZ" dirty="0" smtClean="0"/>
              <a:t>Šablona může být realizována do doby nabytí účinnosti §28k Kariérový poradce a § 133 Příplatek </a:t>
            </a:r>
            <a:r>
              <a:rPr lang="cs-CZ" dirty="0" err="1" smtClean="0"/>
              <a:t>pg</a:t>
            </a:r>
            <a:r>
              <a:rPr lang="cs-CZ" dirty="0" smtClean="0"/>
              <a:t>. pracovníka novely zákona 563/2004 Sb., o </a:t>
            </a:r>
            <a:r>
              <a:rPr lang="cs-CZ" dirty="0" err="1" smtClean="0"/>
              <a:t>pg</a:t>
            </a:r>
            <a:r>
              <a:rPr lang="cs-CZ" dirty="0" smtClean="0"/>
              <a:t>. pracovnících (tj. do novely zákona o </a:t>
            </a:r>
            <a:r>
              <a:rPr lang="cs-CZ" dirty="0" err="1" smtClean="0"/>
              <a:t>pg</a:t>
            </a:r>
            <a:r>
              <a:rPr lang="cs-CZ" dirty="0" smtClean="0"/>
              <a:t>. pracovnících)</a:t>
            </a:r>
            <a:endParaRPr lang="cs-CZ" dirty="0"/>
          </a:p>
          <a:p>
            <a:r>
              <a:rPr lang="cs-CZ" dirty="0"/>
              <a:t>Kvalifikace: </a:t>
            </a:r>
            <a:r>
              <a:rPr lang="cs-CZ" dirty="0" smtClean="0"/>
              <a:t>pedagogický pracovník dané školy </a:t>
            </a:r>
            <a:endParaRPr lang="cs-CZ" dirty="0"/>
          </a:p>
          <a:p>
            <a:r>
              <a:rPr lang="cs-CZ" dirty="0"/>
              <a:t>Činnosti</a:t>
            </a:r>
            <a:r>
              <a:rPr lang="cs-CZ" dirty="0" smtClean="0"/>
              <a:t>: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pro úvazek 0,1 zrealizuje každý měsíc min. 2 individuální setkání s žáky/studenty (vhodné směry vzdělávání, profesní orientace)</a:t>
            </a:r>
          </a:p>
        </p:txBody>
      </p:sp>
    </p:spTree>
    <p:extLst>
      <p:ext uri="{BB962C8B-B14F-4D97-AF65-F5344CB8AC3E}">
        <p14:creationId xmlns:p14="http://schemas.microsoft.com/office/powerpoint/2010/main" val="32764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Osobnostní a profesní rozvoj pedagogů - DVPP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54480"/>
            <a:ext cx="7886700" cy="4419599"/>
          </a:xfrm>
        </p:spPr>
        <p:txBody>
          <a:bodyPr numCol="2">
            <a:normAutofit/>
          </a:bodyPr>
          <a:lstStyle/>
          <a:p>
            <a:pPr marL="457200" indent="-457200">
              <a:buAutoNum type="alphaLcParenR"/>
            </a:pPr>
            <a:r>
              <a:rPr lang="cs-CZ" dirty="0" smtClean="0"/>
              <a:t>Čtenářská gramotnost</a:t>
            </a:r>
          </a:p>
          <a:p>
            <a:pPr marL="457200" indent="-457200">
              <a:buAutoNum type="alphaLcParenR"/>
            </a:pPr>
            <a:r>
              <a:rPr lang="cs-CZ" dirty="0" smtClean="0"/>
              <a:t>Matematická gramotnost</a:t>
            </a:r>
          </a:p>
          <a:p>
            <a:pPr marL="457200" indent="-457200">
              <a:buAutoNum type="alphaLcParenR"/>
            </a:pPr>
            <a:r>
              <a:rPr lang="cs-CZ" dirty="0" smtClean="0"/>
              <a:t>Cizí jazyky</a:t>
            </a:r>
          </a:p>
          <a:p>
            <a:pPr marL="457200" indent="-457200">
              <a:buAutoNum type="alphaLcParenR"/>
            </a:pPr>
            <a:r>
              <a:rPr lang="cs-CZ" dirty="0" err="1" smtClean="0"/>
              <a:t>Mentoring</a:t>
            </a:r>
            <a:endParaRPr lang="cs-CZ" dirty="0" smtClean="0"/>
          </a:p>
          <a:p>
            <a:pPr marL="457200" indent="-457200">
              <a:buAutoNum type="alphaLcParenR"/>
            </a:pPr>
            <a:r>
              <a:rPr lang="cs-CZ" dirty="0" smtClean="0"/>
              <a:t>Inkluze – ne pro SŠ speciální</a:t>
            </a:r>
          </a:p>
          <a:p>
            <a:pPr marL="457200" indent="-457200">
              <a:buAutoNum type="alphaLcParenR"/>
            </a:pPr>
            <a:r>
              <a:rPr lang="cs-CZ" dirty="0" smtClean="0"/>
              <a:t>Výchova k podnikavosti</a:t>
            </a:r>
          </a:p>
          <a:p>
            <a:pPr marL="457200" indent="-457200">
              <a:buAutoNum type="alphaLcParenR"/>
            </a:pPr>
            <a:r>
              <a:rPr lang="cs-CZ" dirty="0" smtClean="0"/>
              <a:t>Kariérové vzdělávání</a:t>
            </a:r>
          </a:p>
          <a:p>
            <a:pPr marL="457200" indent="-457200">
              <a:buAutoNum type="alphaLcParenR"/>
            </a:pPr>
            <a:r>
              <a:rPr lang="cs-CZ" dirty="0" smtClean="0"/>
              <a:t>Projektová výuka</a:t>
            </a:r>
          </a:p>
          <a:p>
            <a:pPr marL="457200" indent="-457200">
              <a:buAutoNum type="alphaLcParenR"/>
            </a:pPr>
            <a:r>
              <a:rPr lang="cs-CZ" dirty="0" smtClean="0"/>
              <a:t>Osobnostně sociální rozvoj</a:t>
            </a:r>
          </a:p>
          <a:p>
            <a:pPr marL="457200" indent="-457200">
              <a:buAutoNum type="alphaLcParenR"/>
            </a:pPr>
            <a:r>
              <a:rPr lang="cs-CZ" dirty="0" smtClean="0"/>
              <a:t>Polytechnické vzdělávání</a:t>
            </a:r>
          </a:p>
          <a:p>
            <a:pPr marL="457200" indent="-457200">
              <a:buAutoNum type="alphaLcParenR"/>
            </a:pPr>
            <a:r>
              <a:rPr lang="cs-CZ" dirty="0" smtClean="0"/>
              <a:t>ICT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7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Principy zjednodušeného vykazování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Osobnostní a profesní rozvoj pedagogů - DVPP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 smtClean="0"/>
              <a:t>Společná pravidla pro šablony DVPP: 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Časová dotace: 8, 16, 24 a 80 hodin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Šablony určeny pro SŠ, SŠ speciální </a:t>
            </a:r>
            <a:r>
              <a:rPr lang="cs-CZ" dirty="0"/>
              <a:t>(</a:t>
            </a:r>
            <a:r>
              <a:rPr lang="cs-CZ" dirty="0" smtClean="0"/>
              <a:t>vyjma tématu e) Inkluze) a VOŠ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Kurzy DVPP jsou realizovány prezenční formou.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Kurzy DVPP musí být při jakékoliv časové dotaci zvolen jako jeden vzdělávací kurz DPVV (tj. nelze sčítat kurzy v nižší časové dotaci).</a:t>
            </a:r>
          </a:p>
          <a:p>
            <a:endParaRPr lang="cs-CZ" dirty="0"/>
          </a:p>
          <a:p>
            <a:r>
              <a:rPr lang="cs-CZ" b="1" dirty="0" smtClean="0"/>
              <a:t>Za neuznaný výstup se považuje </a:t>
            </a:r>
            <a:r>
              <a:rPr lang="cs-CZ" dirty="0" smtClean="0"/>
              <a:t>(viz příloha č. 3, kap. 7.2):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Kurz DVPP zdarma pro pedagogického pracovníka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Vlastní kurz DVPP školy pro vlastní pedagogy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3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27388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Vzdělávání </a:t>
            </a:r>
            <a:r>
              <a:rPr lang="cs-CZ" dirty="0" err="1" smtClean="0"/>
              <a:t>pg</a:t>
            </a:r>
            <a:r>
              <a:rPr lang="cs-CZ" dirty="0" smtClean="0"/>
              <a:t>. sboru zaměřené na inkluzi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 SŠ, SŠ speciální a </a:t>
            </a:r>
            <a:r>
              <a:rPr lang="cs-CZ" dirty="0" smtClean="0"/>
              <a:t>VOŠ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DVPP kurz - 8 hodin – pro minimálně polovinu pedagogického sboru </a:t>
            </a:r>
          </a:p>
          <a:p>
            <a:endParaRPr lang="cs-CZ" dirty="0"/>
          </a:p>
          <a:p>
            <a:r>
              <a:rPr lang="cs-CZ" b="1" dirty="0" smtClean="0"/>
              <a:t>Rozdíl</a:t>
            </a:r>
            <a:r>
              <a:rPr lang="cs-CZ" dirty="0" smtClean="0"/>
              <a:t> DVPP zaměřené na inkluzi (8 hodin) a Vzdělávání </a:t>
            </a:r>
            <a:r>
              <a:rPr lang="cs-CZ" dirty="0" err="1" smtClean="0"/>
              <a:t>pg</a:t>
            </a:r>
            <a:r>
              <a:rPr lang="cs-CZ" dirty="0" smtClean="0"/>
              <a:t>. sboru: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DVPP je určeno pro jednotlivé pedagogy, kteří absolvují vzdělávací kurz ve standardních podmínkách poskytovatele kurzu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Vzdělávání </a:t>
            </a:r>
            <a:r>
              <a:rPr lang="cs-CZ" dirty="0" err="1" smtClean="0"/>
              <a:t>pg</a:t>
            </a:r>
            <a:r>
              <a:rPr lang="cs-CZ" dirty="0" smtClean="0"/>
              <a:t>. sboru je určen pro min. polovinu </a:t>
            </a:r>
            <a:r>
              <a:rPr lang="cs-CZ" dirty="0" err="1" smtClean="0"/>
              <a:t>pg</a:t>
            </a:r>
            <a:r>
              <a:rPr lang="cs-CZ" dirty="0" smtClean="0"/>
              <a:t>. sboru, za kterým přijede do školy školitel DVPP kurzu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4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Sdílení zkušeností </a:t>
            </a:r>
            <a:r>
              <a:rPr lang="cs-CZ" dirty="0" err="1" smtClean="0"/>
              <a:t>pg</a:t>
            </a:r>
            <a:r>
              <a:rPr lang="cs-CZ" dirty="0" smtClean="0"/>
              <a:t>. prostřednictvím návštěv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ro SŠ, SŠ speciální a VOŠ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ysílající a hostitelská škola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16 hodin pro pedagoga: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min. 2 návštěvy v celkové délce 8 hodin (např. 4+4, 6+2)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8 hodin na přípravu a vyhodnocení </a:t>
            </a:r>
          </a:p>
          <a:p>
            <a:r>
              <a:rPr lang="cs-CZ" dirty="0" smtClean="0"/>
              <a:t>+  navíc: pedagog z vysílající školy zajistí interní sdílení zkušeností pro pedagogy ze své školy</a:t>
            </a:r>
          </a:p>
          <a:p>
            <a:r>
              <a:rPr lang="cs-CZ" dirty="0"/>
              <a:t> </a:t>
            </a:r>
            <a:r>
              <a:rPr lang="cs-CZ" dirty="0" smtClean="0"/>
              <a:t> </a:t>
            </a:r>
          </a:p>
          <a:p>
            <a:r>
              <a:rPr lang="cs-CZ" dirty="0" smtClean="0"/>
              <a:t>1 hodina = 60 minut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7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Stáže pedagogů u zaměstnavatelů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 SŠ, SŠ speciální a </a:t>
            </a:r>
            <a:r>
              <a:rPr lang="cs-CZ" dirty="0" smtClean="0"/>
              <a:t>VOŠ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Pedagog školy na stáž do firmy/společnosti/instituce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60 hodin pro pedagoga: 40 hodin stáže a 20 hodin přípravu a reflexi s garantem stáže ve firmě/společnosti/instituci</a:t>
            </a:r>
            <a:endParaRPr lang="cs-CZ" dirty="0"/>
          </a:p>
          <a:p>
            <a:r>
              <a:rPr lang="cs-CZ" dirty="0" smtClean="0"/>
              <a:t>+ navíc</a:t>
            </a:r>
            <a:r>
              <a:rPr lang="cs-CZ" dirty="0"/>
              <a:t>: pedagog </a:t>
            </a:r>
            <a:r>
              <a:rPr lang="cs-CZ" dirty="0" smtClean="0"/>
              <a:t>zajistí </a:t>
            </a:r>
            <a:r>
              <a:rPr lang="cs-CZ" dirty="0"/>
              <a:t>interní sdílení zkušeností pro pedagogy ze své </a:t>
            </a:r>
            <a:r>
              <a:rPr lang="cs-CZ" dirty="0" smtClean="0"/>
              <a:t>školy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1 hodina = 60 minut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7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27388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Tandemová výuka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 SŠ, SŠ speciální a </a:t>
            </a:r>
            <a:r>
              <a:rPr lang="cs-CZ" dirty="0" smtClean="0"/>
              <a:t>VOŠ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Pedagog + pedagog nebo pedagog jiné školy nebo student 4. či 5. ročníku fakult připravující budoucí pedagogické pracovníky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24 hodiny pro každého pedagoga: 12 hodin výuky a 12 hodin přípravy/reflexe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oblasti pro tandemovou výuku: společné vzdělávání, rozvoj čtenářské a matematické gramotnosti, rozvoj klíčových kompetencí</a:t>
            </a:r>
          </a:p>
          <a:p>
            <a:pPr algn="just"/>
            <a:endParaRPr lang="cs-CZ" dirty="0"/>
          </a:p>
          <a:p>
            <a:r>
              <a:rPr lang="cs-CZ" dirty="0"/>
              <a:t>1 hodina výuky = 45 minut</a:t>
            </a:r>
          </a:p>
          <a:p>
            <a:r>
              <a:rPr lang="cs-CZ" dirty="0"/>
              <a:t>1 hodina přípravy = 60 minut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2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27388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Zapojení odborníka z praxe do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 SŠ, SŠ speciální a </a:t>
            </a:r>
            <a:r>
              <a:rPr lang="cs-CZ" dirty="0" smtClean="0"/>
              <a:t>VOŠ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Spolupráce pedagoga a odborníka z praxe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Spolupráce může probíhat napříč předměty i ročníky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Společně zrealizují 12 hodin výuky + 18 hodin přípravy/reflexe, tj.                                       1 hodina výuky = 1 hodina společné přípravy a 30 minut následné reflexe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Pedagog: celkem 30 hodin </a:t>
            </a:r>
          </a:p>
          <a:p>
            <a:endParaRPr lang="cs-CZ" dirty="0" smtClean="0"/>
          </a:p>
          <a:p>
            <a:r>
              <a:rPr lang="cs-CZ" dirty="0"/>
              <a:t>1 hodina výuky = 45 minut</a:t>
            </a:r>
          </a:p>
          <a:p>
            <a:r>
              <a:rPr lang="cs-CZ" dirty="0"/>
              <a:t>1 hodina přípravy = 60 minut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3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27388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Zapojení ICT technika do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 SŠ, SŠ speciální a </a:t>
            </a:r>
            <a:r>
              <a:rPr lang="cs-CZ" dirty="0" smtClean="0"/>
              <a:t>VOŠ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ICT technik působí přímo ve vyučování (spolu s pedagogem)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Pouze ve vyučování, kdy každý žák/student má ICT mobilní zařízení (notebook, tablet, </a:t>
            </a:r>
            <a:r>
              <a:rPr lang="cs-CZ" dirty="0" err="1" smtClean="0"/>
              <a:t>smartphone</a:t>
            </a:r>
            <a:r>
              <a:rPr lang="cs-CZ" dirty="0" smtClean="0"/>
              <a:t>) – školní a/nebo vlastní zařízení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ICT technika lze využít napříč předměty a napříč školou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ICT technik = 100 vyučovacích hodin + 150 hodin přípravy/zabezpečení, tj. na 1 vyučovací hodinu je 1 hodina přípravy (technické zajištění učebny, …) + 30 minut následného uskladnění a zabezpečení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1 hodina výuky = 45 minut</a:t>
            </a:r>
          </a:p>
          <a:p>
            <a:r>
              <a:rPr lang="cs-CZ" dirty="0" smtClean="0"/>
              <a:t>1 hodina přípravy = 60 minut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27388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CLIL ve výuce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 SŠ, SŠ speciální a </a:t>
            </a:r>
            <a:r>
              <a:rPr lang="cs-CZ" dirty="0" smtClean="0"/>
              <a:t>VOŠ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Spolupráce pedagoga-lektora a 2 pedagogů-</a:t>
            </a:r>
            <a:r>
              <a:rPr lang="cs-CZ" dirty="0" err="1" smtClean="0"/>
              <a:t>nejazykářů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1 z pedagogů může být pedagog z jiné školy nebo student 4. nebo 5. ročníku fakult připravujících budoucí </a:t>
            </a:r>
            <a:r>
              <a:rPr lang="cs-CZ" dirty="0" err="1"/>
              <a:t>pg</a:t>
            </a:r>
            <a:r>
              <a:rPr lang="cs-CZ" dirty="0"/>
              <a:t>. pracovníky 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50 výukových lekcí cizího jazyka + s každým pedagogem 10 CLIL-</a:t>
            </a:r>
            <a:r>
              <a:rPr lang="cs-CZ" dirty="0" err="1" smtClean="0"/>
              <a:t>minilekcí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Každý pedagog-</a:t>
            </a:r>
            <a:r>
              <a:rPr lang="cs-CZ" dirty="0" err="1" smtClean="0"/>
              <a:t>nejazykář</a:t>
            </a:r>
            <a:r>
              <a:rPr lang="cs-CZ" dirty="0" smtClean="0"/>
              <a:t>: 60 hodin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1 výuková lekce/příprava </a:t>
            </a:r>
            <a:r>
              <a:rPr lang="cs-CZ" dirty="0" err="1" smtClean="0"/>
              <a:t>minilekcí</a:t>
            </a:r>
            <a:r>
              <a:rPr lang="cs-CZ" dirty="0" smtClean="0"/>
              <a:t>: 60 minut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4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27388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Vzájemná spolupráce pedagogů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 SŠ, SŠ speciální a </a:t>
            </a:r>
            <a:r>
              <a:rPr lang="cs-CZ" dirty="0" smtClean="0"/>
              <a:t>VOŠ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polupráce 3 pedagogů – 9 oblastí (stejné jaké u DVPP)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1 z pedagogů může být pedagog z jiné školy nebo student 4. nebo 5. ročníku fakult připravujících budoucí </a:t>
            </a:r>
            <a:r>
              <a:rPr lang="cs-CZ" dirty="0" err="1" smtClean="0"/>
              <a:t>pg</a:t>
            </a:r>
            <a:r>
              <a:rPr lang="cs-CZ" dirty="0" smtClean="0"/>
              <a:t>. pracovníky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1 pedagog: 20 hodin (2x10 hodin)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10 hodin (= blok): 6 hodin společného plánování, 2 hodiny hospitací u kolegů, 2 hodiny následné reflexe </a:t>
            </a:r>
          </a:p>
          <a:p>
            <a:endParaRPr lang="cs-CZ" dirty="0" smtClean="0"/>
          </a:p>
          <a:p>
            <a:r>
              <a:rPr lang="cs-CZ" dirty="0"/>
              <a:t>1 hodina výuky = 45 minut</a:t>
            </a:r>
          </a:p>
          <a:p>
            <a:r>
              <a:rPr lang="cs-CZ" dirty="0"/>
              <a:t>1 hodina </a:t>
            </a:r>
            <a:r>
              <a:rPr lang="cs-CZ" dirty="0" smtClean="0"/>
              <a:t>plánování/reflexe </a:t>
            </a:r>
            <a:r>
              <a:rPr lang="cs-CZ" dirty="0"/>
              <a:t>= 60 minut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4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27388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Nové metody ve výuce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 SŠ, SŠ speciální a </a:t>
            </a:r>
            <a:r>
              <a:rPr lang="cs-CZ" dirty="0" smtClean="0"/>
              <a:t>VOŠ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Spolupráce pedagoga-experta (v dané metodě) a 2 pedagogů-začátečníků (v dané metodě)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1 z pedagogů může být pedagog z jiné školy nebo student 4. nebo 5. ročníku fakult připravujících budoucí </a:t>
            </a:r>
            <a:r>
              <a:rPr lang="cs-CZ" dirty="0" err="1"/>
              <a:t>pg</a:t>
            </a:r>
            <a:r>
              <a:rPr lang="cs-CZ" dirty="0"/>
              <a:t>. pracovníky 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Pedagogové-začátečníci: každý 6 hodin (5hodin výuky a 1 hodina přípravy/reflexe </a:t>
            </a:r>
            <a:r>
              <a:rPr lang="cs-CZ" dirty="0" err="1" smtClean="0"/>
              <a:t>minilekce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1 hodina = 60 minut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9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Principy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Projekt žadatel skládá z předem definovaných </a:t>
            </a:r>
            <a:r>
              <a:rPr lang="cs-CZ" dirty="0" smtClean="0"/>
              <a:t>šablon  (šablona=aktivita)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Šablona </a:t>
            </a:r>
            <a:r>
              <a:rPr lang="cs-CZ" dirty="0"/>
              <a:t>má předem definovaný </a:t>
            </a:r>
            <a:r>
              <a:rPr lang="cs-CZ" dirty="0" smtClean="0"/>
              <a:t>výstup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Schválený </a:t>
            </a:r>
            <a:r>
              <a:rPr lang="cs-CZ" dirty="0"/>
              <a:t>výstup = způsobilý </a:t>
            </a:r>
            <a:r>
              <a:rPr lang="cs-CZ" dirty="0" smtClean="0"/>
              <a:t>výdaj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Není </a:t>
            </a:r>
            <a:r>
              <a:rPr lang="cs-CZ" dirty="0"/>
              <a:t>sestavován </a:t>
            </a:r>
            <a:r>
              <a:rPr lang="cs-CZ" dirty="0" smtClean="0"/>
              <a:t>rozpočet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Není </a:t>
            </a:r>
            <a:r>
              <a:rPr lang="cs-CZ" dirty="0"/>
              <a:t>vyžadován samostatný projektový účet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Není </a:t>
            </a:r>
            <a:r>
              <a:rPr lang="cs-CZ" dirty="0"/>
              <a:t>předkládáno a kontrolováno </a:t>
            </a:r>
            <a:r>
              <a:rPr lang="cs-CZ" dirty="0" smtClean="0"/>
              <a:t>účetnictví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Finanční prostředky lze využívat napříč šablonami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Způsob </a:t>
            </a:r>
            <a:r>
              <a:rPr lang="cs-CZ" dirty="0"/>
              <a:t>využití finančních prostředků a rozložení nákladů pro realizaci aktivit – v kompetenci ředitele školy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Žádost </a:t>
            </a:r>
            <a:r>
              <a:rPr lang="cs-CZ" dirty="0"/>
              <a:t>o podporu i zprávy o realizaci se předkládají ve zjednodušené formě </a:t>
            </a: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066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Doučování žáků ohrožených školním neúspěchem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ro SŠ a speciální SŠ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Doučování min. 3 žáků ohrožených školním neúspěchem v rozsahu 16 hodin během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Vedoucí: osoba, která bude určena pro vedení doučování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1 hodina doučování = 60 minut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6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Podpora podnikavosti žáků prostřednictvím </a:t>
            </a:r>
            <a:br>
              <a:rPr lang="cs-CZ" dirty="0" smtClean="0"/>
            </a:br>
            <a:r>
              <a:rPr lang="cs-CZ" dirty="0" smtClean="0"/>
              <a:t>volnočasové aktivity - fiktivní firma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1970" y="1962785"/>
            <a:ext cx="7886700" cy="400367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ro SŠ a speciální SŠ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Volnočasová aktivita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 min. 6 žáků, ze kterých musí být min. 2 ohroženi školním neúspěchem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Minimálně 16 schůzek v délce 90 minut po </a:t>
            </a:r>
            <a:r>
              <a:rPr lang="cs-CZ" smtClean="0"/>
              <a:t>dobu 10 </a:t>
            </a:r>
            <a:r>
              <a:rPr lang="cs-CZ" dirty="0" smtClean="0"/>
              <a:t>po sobě jdoucích měsíců, ve kterých probíhá výuka + na přípravu a reflexi každé schůzky je určeno 2,5 hodiny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Vedoucí: osoba, která bude určena pro vedení aktivity (pedagog, asistent pedagoga, student, …) – se znalostí dané problematiky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 smtClean="0"/>
              <a:t>1 hodina přípravy/reflexe = 60 minut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46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Výstupové a výsledkové indikátory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584907" cy="4000501"/>
          </a:xfrm>
        </p:spPr>
        <p:txBody>
          <a:bodyPr>
            <a:normAutofit/>
          </a:bodyPr>
          <a:lstStyle/>
          <a:p>
            <a:r>
              <a:rPr lang="cs-CZ" b="1" dirty="0" smtClean="0"/>
              <a:t>Výstupové indikátory</a:t>
            </a:r>
          </a:p>
          <a:p>
            <a:r>
              <a:rPr lang="cs-CZ" dirty="0" smtClean="0"/>
              <a:t>Realizace šablony = naplnění výstupu = naplnění výstupového indikátoru,</a:t>
            </a:r>
          </a:p>
          <a:p>
            <a:r>
              <a:rPr lang="cs-CZ" dirty="0"/>
              <a:t>t</a:t>
            </a:r>
            <a:r>
              <a:rPr lang="cs-CZ" dirty="0" smtClean="0"/>
              <a:t>j. výstupový indikátor je svázán s šablonou</a:t>
            </a:r>
          </a:p>
          <a:p>
            <a:endParaRPr lang="cs-CZ" b="1" dirty="0" smtClean="0"/>
          </a:p>
          <a:p>
            <a:r>
              <a:rPr lang="cs-CZ" b="1" dirty="0" smtClean="0"/>
              <a:t>5 40 00 </a:t>
            </a:r>
            <a:r>
              <a:rPr lang="cs-CZ" dirty="0" smtClean="0"/>
              <a:t>Počet podpořených osob – pracovníci ve vzdělávání</a:t>
            </a:r>
          </a:p>
          <a:p>
            <a:r>
              <a:rPr lang="cs-CZ" b="1" dirty="0"/>
              <a:t>5 05 01 </a:t>
            </a:r>
            <a:r>
              <a:rPr lang="cs-CZ" dirty="0"/>
              <a:t>Počet podpůrných personálních opatření</a:t>
            </a:r>
          </a:p>
          <a:p>
            <a:r>
              <a:rPr lang="cs-CZ" b="1" dirty="0"/>
              <a:t>5 26 01 </a:t>
            </a:r>
            <a:r>
              <a:rPr lang="cs-CZ" dirty="0"/>
              <a:t>Počet poskytnutých služeb individuální podpory pedagogům</a:t>
            </a:r>
          </a:p>
          <a:p>
            <a:r>
              <a:rPr lang="cs-CZ" b="1" dirty="0" smtClean="0"/>
              <a:t>5 12 </a:t>
            </a:r>
            <a:r>
              <a:rPr lang="cs-CZ" b="1" dirty="0"/>
              <a:t>12 </a:t>
            </a:r>
            <a:r>
              <a:rPr lang="cs-CZ" dirty="0"/>
              <a:t>Počet mimoškolních aktivit vedoucích k rozvoji kompetencí </a:t>
            </a:r>
          </a:p>
          <a:p>
            <a:r>
              <a:rPr lang="cs-CZ" b="1" dirty="0" smtClean="0"/>
              <a:t>5 21 05 </a:t>
            </a:r>
            <a:r>
              <a:rPr lang="cs-CZ" dirty="0" smtClean="0"/>
              <a:t>Počet produktů vzdělávání k podnikavosti</a:t>
            </a:r>
          </a:p>
        </p:txBody>
      </p:sp>
    </p:spTree>
    <p:extLst>
      <p:ext uri="{BB962C8B-B14F-4D97-AF65-F5344CB8AC3E}">
        <p14:creationId xmlns:p14="http://schemas.microsoft.com/office/powerpoint/2010/main" val="24692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Výstupové a výsledkové indikátory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584907" cy="4000501"/>
          </a:xfrm>
        </p:spPr>
        <p:txBody>
          <a:bodyPr>
            <a:normAutofit/>
          </a:bodyPr>
          <a:lstStyle/>
          <a:p>
            <a:r>
              <a:rPr lang="cs-CZ" b="1" dirty="0" smtClean="0"/>
              <a:t>Výsledkové indikátory </a:t>
            </a:r>
          </a:p>
          <a:p>
            <a:r>
              <a:rPr lang="cs-CZ" dirty="0" smtClean="0"/>
              <a:t>Výsledkový indikátor není svázán se šablonou, je stanoven za celý projekt a poukazuje na výsledky projektu. </a:t>
            </a:r>
          </a:p>
          <a:p>
            <a:endParaRPr lang="cs-CZ" b="1" dirty="0" smtClean="0"/>
          </a:p>
          <a:p>
            <a:r>
              <a:rPr lang="cs-CZ" b="1" dirty="0"/>
              <a:t>6 00 00 </a:t>
            </a:r>
            <a:r>
              <a:rPr lang="cs-CZ" dirty="0"/>
              <a:t>Celkový počet účastníků (bagatelní podpora 24 hodin)</a:t>
            </a:r>
          </a:p>
          <a:p>
            <a:r>
              <a:rPr lang="cs-CZ" b="1" dirty="0" smtClean="0"/>
              <a:t>5 </a:t>
            </a:r>
            <a:r>
              <a:rPr lang="cs-CZ" b="1" dirty="0"/>
              <a:t>25 10 </a:t>
            </a:r>
            <a:r>
              <a:rPr lang="cs-CZ" dirty="0"/>
              <a:t>Počet pracovníků ve vzdělávání, kteří v praxi uplatňují nově získané poznatky a dovednosti </a:t>
            </a:r>
            <a:endParaRPr lang="cs-CZ" dirty="0" smtClean="0"/>
          </a:p>
          <a:p>
            <a:r>
              <a:rPr lang="cs-CZ" b="1" dirty="0" smtClean="0"/>
              <a:t>5 </a:t>
            </a:r>
            <a:r>
              <a:rPr lang="cs-CZ" b="1" dirty="0"/>
              <a:t>10 10 </a:t>
            </a:r>
            <a:r>
              <a:rPr lang="cs-CZ" dirty="0"/>
              <a:t>Počet organizací, ve kterých se zvýšila kvalita výchovy a </a:t>
            </a:r>
            <a:r>
              <a:rPr lang="cs-CZ" dirty="0" smtClean="0"/>
              <a:t>vzdělávání  (+ </a:t>
            </a:r>
            <a:r>
              <a:rPr lang="cs-CZ" dirty="0"/>
              <a:t>vykazovat 5 15 10, 5 16 10, 5 17 10)</a:t>
            </a:r>
          </a:p>
          <a:p>
            <a:endParaRPr lang="cs-CZ" dirty="0"/>
          </a:p>
          <a:p>
            <a:endParaRPr lang="cs-CZ" b="1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570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Vazba mezi výstupovými a výsledkovými 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584907" cy="400050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Naplnění výstupového indikátoru:</a:t>
            </a:r>
          </a:p>
          <a:p>
            <a:r>
              <a:rPr lang="cs-CZ" b="1" dirty="0" smtClean="0"/>
              <a:t>5 40 00: Počet podpořených osob </a:t>
            </a:r>
            <a:r>
              <a:rPr lang="cs-CZ" dirty="0" smtClean="0"/>
              <a:t>– pracovníci ve vzdělávání</a:t>
            </a:r>
          </a:p>
          <a:p>
            <a:endParaRPr lang="cs-CZ" dirty="0" smtClean="0"/>
          </a:p>
          <a:p>
            <a:r>
              <a:rPr lang="cs-CZ" dirty="0" smtClean="0"/>
              <a:t>                 </a:t>
            </a:r>
            <a:r>
              <a:rPr lang="cs-CZ" dirty="0"/>
              <a:t>P</a:t>
            </a:r>
            <a:r>
              <a:rPr lang="cs-CZ" dirty="0" smtClean="0"/>
              <a:t>ostupné naplnění výsledkových indikátorů:</a:t>
            </a:r>
          </a:p>
          <a:p>
            <a:r>
              <a:rPr lang="cs-CZ" b="1" dirty="0" smtClean="0"/>
              <a:t>6 00 00 Celkový počet účastníků </a:t>
            </a:r>
            <a:r>
              <a:rPr lang="cs-CZ" dirty="0" smtClean="0"/>
              <a:t>(bagatelní podpora 24 hodin)</a:t>
            </a:r>
          </a:p>
          <a:p>
            <a:r>
              <a:rPr lang="cs-CZ" dirty="0" smtClean="0"/>
              <a:t>a</a:t>
            </a:r>
          </a:p>
          <a:p>
            <a:r>
              <a:rPr lang="cs-CZ" b="1" dirty="0" smtClean="0"/>
              <a:t>5 25 10 Počet pracovníků ve vzdělávání</a:t>
            </a:r>
            <a:r>
              <a:rPr lang="cs-CZ" dirty="0" smtClean="0"/>
              <a:t>, kteří v praxi uplatňují nově získané poznatky a dovednosti </a:t>
            </a:r>
            <a:endParaRPr lang="cs-CZ" dirty="0"/>
          </a:p>
          <a:p>
            <a:r>
              <a:rPr lang="cs-CZ" dirty="0" smtClean="0"/>
              <a:t>                                                </a:t>
            </a:r>
          </a:p>
          <a:p>
            <a:r>
              <a:rPr lang="cs-CZ" dirty="0" smtClean="0"/>
              <a:t>Nesplnění šablony:  propočítat výsledkové indikátory a případně požádat o změnu projektu.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739008" y="2920907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1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000501"/>
          </a:xfrm>
        </p:spPr>
        <p:txBody>
          <a:bodyPr>
            <a:normAutofit/>
          </a:bodyPr>
          <a:lstStyle/>
          <a:p>
            <a:r>
              <a:rPr lang="cs-CZ" dirty="0" smtClean="0"/>
              <a:t>Naplnění výstupových indikátorů:</a:t>
            </a:r>
          </a:p>
          <a:p>
            <a:r>
              <a:rPr lang="cs-CZ" b="1" dirty="0" smtClean="0"/>
              <a:t>5 05 01 </a:t>
            </a:r>
            <a:r>
              <a:rPr lang="cs-CZ" dirty="0" smtClean="0"/>
              <a:t>Počet podpůrných personálních opatření</a:t>
            </a:r>
          </a:p>
          <a:p>
            <a:r>
              <a:rPr lang="cs-CZ" b="1" dirty="0" smtClean="0"/>
              <a:t>5 26 01 </a:t>
            </a:r>
            <a:r>
              <a:rPr lang="cs-CZ" dirty="0" smtClean="0"/>
              <a:t>Počet poskytnutých služeb individuální podpory pedagogům</a:t>
            </a:r>
          </a:p>
          <a:p>
            <a:r>
              <a:rPr lang="cs-CZ" b="1" dirty="0" smtClean="0"/>
              <a:t>5 21 05 </a:t>
            </a:r>
            <a:r>
              <a:rPr lang="cs-CZ" dirty="0" smtClean="0"/>
              <a:t>Počet produktů vzdělávání k podnikavosti</a:t>
            </a:r>
          </a:p>
          <a:p>
            <a:r>
              <a:rPr lang="cs-CZ" b="1" dirty="0" smtClean="0"/>
              <a:t>5 12 12 </a:t>
            </a:r>
            <a:r>
              <a:rPr lang="cs-CZ" dirty="0" smtClean="0"/>
              <a:t>Počet mimoškolních aktivit vedoucích k rozvoji kompetencí </a:t>
            </a:r>
          </a:p>
          <a:p>
            <a:r>
              <a:rPr lang="cs-CZ" dirty="0" smtClean="0"/>
              <a:t>                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Výsledkový indikátor:</a:t>
            </a:r>
          </a:p>
          <a:p>
            <a:r>
              <a:rPr lang="cs-CZ" b="1" dirty="0" smtClean="0"/>
              <a:t>5 10 10 Počet organizací</a:t>
            </a:r>
            <a:r>
              <a:rPr lang="cs-CZ" dirty="0" smtClean="0"/>
              <a:t>, ve kterých se zvýšila kvalita výchovy a vzdělávání</a:t>
            </a:r>
          </a:p>
          <a:p>
            <a:r>
              <a:rPr lang="cs-CZ" dirty="0" smtClean="0"/>
              <a:t>(+ vykazovat 5 15 10, 5 16 10, 5 17 10)</a:t>
            </a:r>
          </a:p>
          <a:p>
            <a:r>
              <a:rPr lang="cs-CZ" dirty="0" smtClean="0"/>
              <a:t>Výsledkový indikátor lze naplnit i bez splnění výstupového indikátoru.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745392" y="3690938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2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Splnění aktivit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b="1" dirty="0" smtClean="0"/>
              <a:t>Splnění </a:t>
            </a:r>
            <a:r>
              <a:rPr lang="cs-CZ" b="1" dirty="0"/>
              <a:t>účelu dotace</a:t>
            </a:r>
          </a:p>
          <a:p>
            <a:pPr algn="just"/>
            <a:r>
              <a:rPr lang="cs-CZ" dirty="0"/>
              <a:t>Za splnění účelu dotace je považováno naplnění výstupů aktivit zjednodušeného projektu v souhrnné výši alespoň 50 % částky dotace uvedené v právním aktu o poskytnutí/převodu podpory</a:t>
            </a:r>
            <a:r>
              <a:rPr lang="cs-CZ" dirty="0" smtClean="0"/>
              <a:t>.</a:t>
            </a:r>
          </a:p>
          <a:p>
            <a:pPr algn="just"/>
            <a:r>
              <a:rPr lang="cs-CZ" dirty="0" smtClean="0"/>
              <a:t>Pozor na šablonu Školní kariérový poradce!</a:t>
            </a:r>
            <a:endParaRPr lang="cs-CZ" dirty="0"/>
          </a:p>
          <a:p>
            <a:pPr algn="just"/>
            <a:r>
              <a:rPr lang="cs-CZ" b="1" dirty="0"/>
              <a:t>Vracení finančních prostředků za nerealizovanou šablonu</a:t>
            </a:r>
          </a:p>
          <a:p>
            <a:pPr algn="just"/>
            <a:r>
              <a:rPr lang="cs-CZ" dirty="0"/>
              <a:t>Pokud nebude realizována šablona nebo nebude uznán výstup šablony ze strany poskytovatele dotace, potom budou vráceny finanční prostředky za tuto nerealizovanou </a:t>
            </a:r>
            <a:r>
              <a:rPr lang="cs-CZ" dirty="0" smtClean="0"/>
              <a:t>šablonu  </a:t>
            </a:r>
            <a:endParaRPr lang="cs-CZ" dirty="0"/>
          </a:p>
          <a:p>
            <a:pPr algn="just"/>
            <a:r>
              <a:rPr lang="cs-CZ" b="1" dirty="0"/>
              <a:t>Vracení finančních prostředků za částečně nerealizovanou šablonu</a:t>
            </a:r>
          </a:p>
          <a:p>
            <a:pPr algn="just"/>
            <a:r>
              <a:rPr lang="cs-CZ" dirty="0"/>
              <a:t>Pokud nebude realizována část šablony nebo nebude uznána část výstupu v šabloně, která obsahuje krom Celkových nákladů na aktivitu také Celkové náklady na jednotku výstupu, potom budou vráceny finanční prostředky za nerealizované jednotky výstupu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0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Jak začít s žádostí o podporu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00050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cs-CZ" dirty="0" smtClean="0"/>
              <a:t>Přečíst si výzvu </a:t>
            </a:r>
          </a:p>
          <a:p>
            <a:pPr marL="457200" indent="-457200">
              <a:buAutoNum type="arabicPeriod"/>
            </a:pPr>
            <a:r>
              <a:rPr lang="cs-CZ" dirty="0" smtClean="0"/>
              <a:t>Studovat přílohu č. 3 Přehled šablon a jejich věcný výklad </a:t>
            </a:r>
          </a:p>
          <a:p>
            <a:pPr marL="457200" indent="-457200">
              <a:buAutoNum type="arabicPeriod"/>
            </a:pPr>
            <a:r>
              <a:rPr lang="cs-CZ" dirty="0" smtClean="0"/>
              <a:t>Připravit si Kalkulačku indikátorů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spočítat si maximální možnou dotaci </a:t>
            </a:r>
          </a:p>
          <a:p>
            <a:pPr marL="342900" indent="-342900"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ybrat si aktivity</a:t>
            </a:r>
          </a:p>
          <a:p>
            <a:pPr marL="342900" indent="-342900"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mapovat si terén (zajistit odborníky, zjistit kurzy, …)</a:t>
            </a:r>
          </a:p>
          <a:p>
            <a:r>
              <a:rPr lang="cs-CZ" dirty="0" smtClean="0"/>
              <a:t>4. Registrovat se v systému IS KP14+ a založit si žádost o podporu</a:t>
            </a:r>
          </a:p>
          <a:p>
            <a:r>
              <a:rPr lang="cs-CZ" dirty="0" smtClean="0"/>
              <a:t>5. Finalizovat Kalkulačku indikátorů</a:t>
            </a:r>
          </a:p>
          <a:p>
            <a:r>
              <a:rPr lang="cs-CZ" dirty="0" smtClean="0"/>
              <a:t>6. Vyplňovat žádost o podporu (+ připravit si přílohy k žádosti o podporu)</a:t>
            </a:r>
          </a:p>
          <a:p>
            <a:endParaRPr lang="cs-CZ" dirty="0" smtClean="0"/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8463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/>
              <a:t>Přílohy žádosti o podporu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809860"/>
            <a:ext cx="8018736" cy="40036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Čestné prohlášení – zřízení školy (je/není zřízena dle §16 školského zákona)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Kalkulačka indikátorů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Výstup z dotazníkového šetření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Čestné prohlášení – souhrnné </a:t>
            </a:r>
          </a:p>
          <a:p>
            <a:endParaRPr lang="cs-CZ" dirty="0" smtClean="0"/>
          </a:p>
          <a:p>
            <a:r>
              <a:rPr lang="cs-CZ" dirty="0" smtClean="0"/>
              <a:t>+ dále pro školy, jež nejsou příspěvkovými organizacemi nebo zřízené MŠMT: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Doklad o bankovním účtu/podúčtu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Čestné prohlášení o výběru režimu veřejné podpory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Prokázání vlastnické struktury žadatele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5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/>
              <a:t>Co zkontrolovat před finalizací žádosti o podporu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/>
          </a:bodyPr>
          <a:lstStyle/>
          <a:p>
            <a:r>
              <a:rPr lang="cs-CZ" dirty="0"/>
              <a:t>Před finalizací žádosti o podporu doporučujeme zkontrolovat:</a:t>
            </a:r>
          </a:p>
          <a:p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Požadované formální náležitosti žádostí o podporu</a:t>
            </a:r>
          </a:p>
          <a:p>
            <a:pPr marL="342900" indent="-342900">
              <a:buFontTx/>
              <a:buChar char="-"/>
            </a:pPr>
            <a:r>
              <a:rPr lang="cs-CZ" dirty="0"/>
              <a:t>Dodržení podmínek výzvy</a:t>
            </a:r>
          </a:p>
          <a:p>
            <a:pPr marL="342900" indent="-342900">
              <a:buFontTx/>
              <a:buChar char="-"/>
            </a:pPr>
            <a:r>
              <a:rPr lang="cs-CZ" dirty="0"/>
              <a:t>Dodržení podmínek pro výběr šablon </a:t>
            </a:r>
          </a:p>
          <a:p>
            <a:endParaRPr lang="cs-CZ" dirty="0"/>
          </a:p>
          <a:p>
            <a:r>
              <a:rPr lang="cs-CZ" dirty="0"/>
              <a:t>Dodržení těchto podmínek bude kontrolováno v hodnoticím procesu:</a:t>
            </a:r>
          </a:p>
          <a:p>
            <a:pPr marL="342900" indent="-342900">
              <a:buFontTx/>
              <a:buChar char="-"/>
            </a:pPr>
            <a:r>
              <a:rPr lang="cs-CZ" dirty="0"/>
              <a:t>Formální hodnocení</a:t>
            </a:r>
          </a:p>
          <a:p>
            <a:pPr marL="342900" indent="-342900">
              <a:buFontTx/>
              <a:buChar char="-"/>
            </a:pPr>
            <a:r>
              <a:rPr lang="cs-CZ" dirty="0"/>
              <a:t>Hodnocení přijatelnosti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0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Základní informace k výzvě 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Vyplnění identifikačních údajů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Jsou správně vyplněny identifikační údaje žadatele (školy), včetně statutárního zástupce (zvláště v případech, kdy neproběhla validace subjektu v ROS</a:t>
            </a:r>
            <a:r>
              <a:rPr lang="cs-CZ" dirty="0" smtClean="0"/>
              <a:t>)?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Poznámka:</a:t>
            </a:r>
          </a:p>
          <a:p>
            <a:pPr algn="just"/>
            <a:r>
              <a:rPr lang="cs-CZ" dirty="0"/>
              <a:t>Tyto údaje jsou v hodnoticím procesu kontrolovány dle rejstříku škol a školských zařízení. Pokud některý reálný údaj neodpovídá údaji v rejstříku škol a školských zařízení, potom k žádosti o podporu doložte i příslušný dokument (např. jmenovací listinu nového statutárního zástupce, dodatek ke zřizovací listině apod.).</a:t>
            </a:r>
          </a:p>
        </p:txBody>
      </p:sp>
    </p:spTree>
    <p:extLst>
      <p:ext uri="{BB962C8B-B14F-4D97-AF65-F5344CB8AC3E}">
        <p14:creationId xmlns:p14="http://schemas.microsoft.com/office/powerpoint/2010/main" val="11949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Doložení příloh žádosti o podporu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Jsou doloženy všechny povinné přílohy v předepsané formě?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Čestné </a:t>
            </a:r>
            <a:r>
              <a:rPr lang="cs-CZ" dirty="0"/>
              <a:t>prohlášení o zřízení školy (škola je/není zřízena pro děti/žáky se SVP) – doloženo jako originál (tj. s elektronickým podpisem).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Kalkulačka indikátorů – doloženo jako originál (tj. s elektronickým podpisem).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Výstup z dotazníkového šetření – doloženo jako prostá kopie.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Čestné prohlášení o likvidaci, exekuci, insolvenčním řízení, </a:t>
            </a:r>
            <a:r>
              <a:rPr lang="cs-CZ" dirty="0" smtClean="0"/>
              <a:t>bezúhonnosti, datové schránce, souhlasu </a:t>
            </a:r>
            <a:r>
              <a:rPr lang="cs-CZ" dirty="0" err="1" smtClean="0"/>
              <a:t>zřízovatele</a:t>
            </a:r>
            <a:r>
              <a:rPr lang="cs-CZ" dirty="0" smtClean="0"/>
              <a:t> </a:t>
            </a:r>
            <a:r>
              <a:rPr lang="cs-CZ" dirty="0"/>
              <a:t>a bezdlužnosti – doloženo jako originál (tj. s elektronickým podpisem</a:t>
            </a:r>
            <a:r>
              <a:rPr lang="cs-CZ" dirty="0" smtClean="0"/>
              <a:t>).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Čestné </a:t>
            </a:r>
            <a:r>
              <a:rPr lang="cs-CZ" dirty="0"/>
              <a:t>prohlášení o </a:t>
            </a:r>
            <a:r>
              <a:rPr lang="cs-CZ" dirty="0" smtClean="0"/>
              <a:t>výběru </a:t>
            </a:r>
            <a:r>
              <a:rPr lang="cs-CZ" dirty="0"/>
              <a:t>režimu veřejné podpory </a:t>
            </a:r>
            <a:r>
              <a:rPr lang="cs-CZ" dirty="0" smtClean="0"/>
              <a:t> – </a:t>
            </a:r>
            <a:r>
              <a:rPr lang="cs-CZ" dirty="0"/>
              <a:t>doloženo jako originál (tj. s elektronickým podpisem</a:t>
            </a:r>
            <a:r>
              <a:rPr lang="cs-CZ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Prokázání vlastnické struktury žadatele – doloženo jako originál (tj. s elektronickým podpisem)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Doklad o bankovním účtu – doloženo jako originál (tj. s elektronickým podpisem)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38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Doplnění indikátorů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Je ve výsledkovém indikátoru 5 10 10 vyplněna počáteční hodnota 0 a cílová hodnota 1 </a:t>
            </a:r>
            <a:r>
              <a:rPr lang="cs-CZ" dirty="0" smtClean="0"/>
              <a:t>(SŠ </a:t>
            </a:r>
            <a:r>
              <a:rPr lang="cs-CZ" dirty="0"/>
              <a:t>nebo </a:t>
            </a:r>
            <a:r>
              <a:rPr lang="cs-CZ" dirty="0" smtClean="0"/>
              <a:t>VOŠ) </a:t>
            </a:r>
            <a:r>
              <a:rPr lang="cs-CZ" dirty="0"/>
              <a:t>nebo 2 </a:t>
            </a:r>
            <a:r>
              <a:rPr lang="cs-CZ" dirty="0" smtClean="0"/>
              <a:t>(SŠ+VOŠ</a:t>
            </a:r>
            <a:r>
              <a:rPr lang="cs-CZ" dirty="0"/>
              <a:t>) nebo 0 (pokud takovou hodnotu ukáže Kalkulačka indikátorů</a:t>
            </a:r>
            <a:r>
              <a:rPr lang="cs-CZ" dirty="0" smtClean="0"/>
              <a:t>)?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Je ve výsledkových indikátorech 5 16 10 (Počet </a:t>
            </a:r>
            <a:r>
              <a:rPr lang="cs-CZ" dirty="0" smtClean="0"/>
              <a:t>žáků </a:t>
            </a:r>
            <a:r>
              <a:rPr lang="cs-CZ" dirty="0"/>
              <a:t>s potřebou podpůrných opatření v podpořených organizacích), 5 17 10 (Počet </a:t>
            </a:r>
            <a:r>
              <a:rPr lang="cs-CZ" dirty="0" smtClean="0"/>
              <a:t>žáků </a:t>
            </a:r>
            <a:r>
              <a:rPr lang="cs-CZ" dirty="0"/>
              <a:t>a studentů Romů v podpořených organizacích) a 5 15 10 (Celkový počet </a:t>
            </a:r>
            <a:r>
              <a:rPr lang="cs-CZ" dirty="0" smtClean="0"/>
              <a:t>žáků </a:t>
            </a:r>
            <a:r>
              <a:rPr lang="cs-CZ" dirty="0"/>
              <a:t>a studentů v podpořených organizacích) vyplněna počáteční hodnota ke dni finalizace žádosti a je také vyplněna (předpokládaná) cílová hodnota ke konci realizace projektu</a:t>
            </a:r>
            <a:r>
              <a:rPr lang="cs-CZ" dirty="0" smtClean="0"/>
              <a:t>? Tyto </a:t>
            </a:r>
            <a:r>
              <a:rPr lang="cs-CZ" dirty="0"/>
              <a:t>indikátory jsou statistické povahy a jsou vykazovány v rámci celého operačního programu.</a:t>
            </a:r>
          </a:p>
        </p:txBody>
      </p:sp>
    </p:spTree>
    <p:extLst>
      <p:ext uri="{BB962C8B-B14F-4D97-AF65-F5344CB8AC3E}">
        <p14:creationId xmlns:p14="http://schemas.microsoft.com/office/powerpoint/2010/main" val="12576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Záložka Rozpočet projektu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na záložce Rozpočet částka „Celkové způsobilé výdaje“ shodná s celkovou částkou v příloze Kalkulačka indikátorů (za </a:t>
            </a:r>
            <a:r>
              <a:rPr lang="cs-CZ" dirty="0" smtClean="0"/>
              <a:t>SŠ/VOŠ </a:t>
            </a:r>
            <a:r>
              <a:rPr lang="cs-CZ" dirty="0"/>
              <a:t>finance celkem)?</a:t>
            </a:r>
          </a:p>
          <a:p>
            <a:endParaRPr lang="cs-CZ" dirty="0" smtClean="0"/>
          </a:p>
          <a:p>
            <a:r>
              <a:rPr lang="cs-CZ" dirty="0" smtClean="0"/>
              <a:t>Poznámka</a:t>
            </a:r>
            <a:r>
              <a:rPr lang="cs-CZ" dirty="0"/>
              <a:t>:</a:t>
            </a:r>
          </a:p>
          <a:p>
            <a:r>
              <a:rPr lang="cs-CZ" dirty="0"/>
              <a:t>Pokud se částky liší, pak je nutné na záložce Aktivity zkontrolovat zvolené aktivity (musí být shodné s aktivitami uvedenými v příloze Kalkulačka indikátorů) a zadat „Generovat aktivity do rozpočtu“.</a:t>
            </a:r>
          </a:p>
        </p:txBody>
      </p:sp>
    </p:spTree>
    <p:extLst>
      <p:ext uri="{BB962C8B-B14F-4D97-AF65-F5344CB8AC3E}">
        <p14:creationId xmlns:p14="http://schemas.microsoft.com/office/powerpoint/2010/main" val="18768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Zvolení šablon dle typu školy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Jsou zvoleny šablony, které jsou určeny pro daný typ </a:t>
            </a:r>
            <a:r>
              <a:rPr lang="cs-CZ" dirty="0" smtClean="0"/>
              <a:t>školy?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Š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SŠ speciální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VOŠ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Poznámka</a:t>
            </a:r>
            <a:r>
              <a:rPr lang="cs-CZ" dirty="0"/>
              <a:t>:</a:t>
            </a:r>
          </a:p>
          <a:p>
            <a:r>
              <a:rPr lang="cs-CZ" dirty="0"/>
              <a:t>V této souvislosti je vhodné zkontrolovat, zda je v příloze Čestné prohlášení o zřízení školy (škola je/není zřízena pro </a:t>
            </a:r>
            <a:r>
              <a:rPr lang="cs-CZ" dirty="0" smtClean="0"/>
              <a:t>žáky s </a:t>
            </a:r>
            <a:r>
              <a:rPr lang="cs-CZ" dirty="0"/>
              <a:t>SVP) vybrán správný typ školy.</a:t>
            </a:r>
          </a:p>
        </p:txBody>
      </p:sp>
    </p:spTree>
    <p:extLst>
      <p:ext uri="{BB962C8B-B14F-4D97-AF65-F5344CB8AC3E}">
        <p14:creationId xmlns:p14="http://schemas.microsoft.com/office/powerpoint/2010/main" val="7125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Zvolení šablon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Odpovídají šablony zvolené v žádosti o podporu a jejich počet šablonám zvoleným v příloze Kalkulačka indikátorů a jejich počtu</a:t>
            </a:r>
            <a:r>
              <a:rPr lang="cs-CZ" dirty="0" smtClean="0"/>
              <a:t>?</a:t>
            </a:r>
          </a:p>
          <a:p>
            <a:r>
              <a:rPr lang="cs-CZ" dirty="0" smtClean="0"/>
              <a:t>Je nutné </a:t>
            </a:r>
            <a:r>
              <a:rPr lang="cs-CZ" dirty="0"/>
              <a:t>zkontrolovat, zda je v příloze Čestné prohlášení o zřízení školy (škola je/není zřízena pro děti/žáky se SVP) vybrán správný typ školy</a:t>
            </a:r>
            <a:r>
              <a:rPr lang="cs-CZ" dirty="0" smtClean="0"/>
              <a:t>.</a:t>
            </a:r>
          </a:p>
          <a:p>
            <a:pPr algn="just"/>
            <a:endParaRPr lang="cs-CZ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Je zvolena min. 1 šablona, která rozvíjí nejslaběji hodnocenou oblast školy (dle vyhodnocení dotazníku</a:t>
            </a:r>
            <a:r>
              <a:rPr lang="cs-CZ" dirty="0" smtClean="0"/>
              <a:t>)?</a:t>
            </a:r>
          </a:p>
          <a:p>
            <a:pPr algn="just"/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Je zvolen takový počet šablon </a:t>
            </a:r>
            <a:r>
              <a:rPr lang="cs-CZ" dirty="0" smtClean="0"/>
              <a:t>DVPP/tandemová </a:t>
            </a:r>
            <a:r>
              <a:rPr lang="cs-CZ" dirty="0"/>
              <a:t>výuka/vzájemné návštěvy apod. (tj. šablony, v nichž je výstupovým indikátorem podpořená osoba), aby byla naplněna minimální výše vzdělávání 24 hodin pro 1 pedagoga?</a:t>
            </a:r>
          </a:p>
        </p:txBody>
      </p:sp>
    </p:spTree>
    <p:extLst>
      <p:ext uri="{BB962C8B-B14F-4D97-AF65-F5344CB8AC3E}">
        <p14:creationId xmlns:p14="http://schemas.microsoft.com/office/powerpoint/2010/main" val="34835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Výše podpory a délka realizace projektu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respektována minimální a maximální výše podpory?</a:t>
            </a:r>
          </a:p>
          <a:p>
            <a:endParaRPr lang="cs-CZ" dirty="0" smtClean="0"/>
          </a:p>
          <a:p>
            <a:r>
              <a:rPr lang="cs-CZ" dirty="0" smtClean="0"/>
              <a:t>Poznámka</a:t>
            </a:r>
            <a:r>
              <a:rPr lang="cs-CZ" dirty="0"/>
              <a:t>:</a:t>
            </a:r>
          </a:p>
          <a:p>
            <a:r>
              <a:rPr lang="cs-CZ" dirty="0"/>
              <a:t>V této souvislosti je vhodné zkontrolovat, zda je v příloze Kalkulačka indikátorů vyplněn správný počet </a:t>
            </a:r>
            <a:r>
              <a:rPr lang="cs-CZ" dirty="0" smtClean="0"/>
              <a:t>žáků/studentů </a:t>
            </a:r>
            <a:r>
              <a:rPr lang="cs-CZ" dirty="0"/>
              <a:t>dle Seznamu </a:t>
            </a:r>
            <a:r>
              <a:rPr lang="cs-CZ" dirty="0" smtClean="0"/>
              <a:t>SŠ </a:t>
            </a:r>
            <a:r>
              <a:rPr lang="cs-CZ" dirty="0"/>
              <a:t>a </a:t>
            </a:r>
            <a:r>
              <a:rPr lang="cs-CZ" dirty="0" smtClean="0"/>
              <a:t>VOŠ (uveřejněných </a:t>
            </a:r>
            <a:r>
              <a:rPr lang="cs-CZ" dirty="0"/>
              <a:t>u výzvy</a:t>
            </a:r>
            <a:r>
              <a:rPr lang="cs-CZ" dirty="0" smtClean="0"/>
              <a:t>).</a:t>
            </a:r>
          </a:p>
          <a:p>
            <a:endParaRPr lang="cs-CZ" dirty="0"/>
          </a:p>
          <a:p>
            <a:r>
              <a:rPr lang="cs-CZ" dirty="0"/>
              <a:t>Je předpokládaný začátek a předpokládaný konec realizace projektu zvolen tak, aby doba realizace trvala přesně 24 měsíců?</a:t>
            </a:r>
          </a:p>
        </p:txBody>
      </p:sp>
    </p:spTree>
    <p:extLst>
      <p:ext uri="{BB962C8B-B14F-4D97-AF65-F5344CB8AC3E}">
        <p14:creationId xmlns:p14="http://schemas.microsoft.com/office/powerpoint/2010/main" val="15291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Kontakty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 smtClean="0"/>
              <a:t>Informační linka: </a:t>
            </a:r>
          </a:p>
          <a:p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každý pracovní den od 9 do 15 hodin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tel. +420 234 814 777</a:t>
            </a:r>
          </a:p>
          <a:p>
            <a:pPr marL="342900" indent="-342900">
              <a:buFontTx/>
              <a:buChar char="-"/>
            </a:pPr>
            <a:r>
              <a:rPr lang="cs-CZ" dirty="0"/>
              <a:t>e</a:t>
            </a:r>
            <a:r>
              <a:rPr lang="cs-CZ" dirty="0" smtClean="0"/>
              <a:t>-mail: dotazyZP@msmt.cz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1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Žádost o podporu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977" y="429315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altLang="cs-CZ" b="1" dirty="0" smtClean="0"/>
              <a:t>Portál IS KP14+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cs-CZ" altLang="cs-CZ" sz="2600" u="sng" dirty="0" smtClean="0"/>
              <a:t>URL aplikace IS KP14+ </a:t>
            </a:r>
            <a:r>
              <a:rPr lang="cs-CZ" altLang="cs-CZ" sz="2600" dirty="0" smtClean="0"/>
              <a:t>- </a:t>
            </a:r>
            <a:r>
              <a:rPr lang="cs-CZ" altLang="cs-CZ" sz="2600" u="sng" dirty="0" smtClean="0">
                <a:hlinkClick r:id="rId3"/>
              </a:rPr>
              <a:t>https://mseu.mssf.cz</a:t>
            </a:r>
            <a:endParaRPr lang="cs-CZ" altLang="cs-CZ" sz="2600" u="sng" dirty="0" smtClean="0"/>
          </a:p>
          <a:p>
            <a:pPr marL="914400" lvl="1" indent="-457200" eaLnBrk="1" hangingPunct="1"/>
            <a:r>
              <a:rPr lang="cs-CZ" altLang="cs-CZ" sz="2600" dirty="0" smtClean="0"/>
              <a:t>pro korektní fungování aplikace je nezbytně nutné dodržovat systémové požadavky, které naleznete na úvodní stránce aplikace pod záložkou HW a SW požadavky.</a:t>
            </a:r>
          </a:p>
          <a:p>
            <a:pPr marL="1828800" lvl="3" indent="-457200" eaLnBrk="1" hangingPunct="1"/>
            <a:r>
              <a:rPr lang="cs-CZ" altLang="cs-CZ" sz="2600" dirty="0" smtClean="0"/>
              <a:t>Doporučené prohlížeče </a:t>
            </a:r>
          </a:p>
          <a:p>
            <a:pPr marL="1828800" lvl="3" indent="-457200" eaLnBrk="1" hangingPunct="1"/>
            <a:r>
              <a:rPr lang="cs-CZ" altLang="cs-CZ" sz="2600" dirty="0" smtClean="0"/>
              <a:t>Doplňkové aplikace</a:t>
            </a:r>
          </a:p>
          <a:p>
            <a:pPr marL="1828800" lvl="3" indent="-457200" eaLnBrk="1" hangingPunct="1"/>
            <a:r>
              <a:rPr lang="cs-CZ" altLang="cs-CZ" sz="2600" dirty="0" smtClean="0"/>
              <a:t>Test kompatibility počítače.</a:t>
            </a:r>
          </a:p>
          <a:p>
            <a:pPr marL="914400" lvl="1" indent="-457200" eaLnBrk="1" hangingPunct="1"/>
            <a:endParaRPr lang="cs-CZ" altLang="cs-CZ" sz="2000" dirty="0" smtClean="0"/>
          </a:p>
        </p:txBody>
      </p:sp>
      <p:sp>
        <p:nvSpPr>
          <p:cNvPr id="4100" name="Zástupný symbol pro číslo snímku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BBE3F31-0FC8-4480-A7B6-450FC60F610B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59</a:t>
            </a:fld>
            <a:endParaRPr lang="cs-CZ" altLang="cs-CZ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Základní data k výzvě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Výzva č. 02_16_035: pro SŠ a VOŠ v méně rozvinutých regionech</a:t>
            </a:r>
          </a:p>
          <a:p>
            <a:r>
              <a:rPr lang="cs-CZ" dirty="0" smtClean="0"/>
              <a:t>Výzva č. 02_16_042: pro SŠ a VOŠ v Praze </a:t>
            </a:r>
          </a:p>
          <a:p>
            <a:endParaRPr lang="cs-CZ" dirty="0" smtClean="0"/>
          </a:p>
          <a:p>
            <a:r>
              <a:rPr lang="cs-CZ" b="1" dirty="0" smtClean="0"/>
              <a:t>Výzva 35</a:t>
            </a:r>
            <a:r>
              <a:rPr lang="cs-CZ" dirty="0" smtClean="0"/>
              <a:t>:</a:t>
            </a:r>
          </a:p>
          <a:p>
            <a:r>
              <a:rPr lang="cs-CZ" dirty="0" smtClean="0"/>
              <a:t>Místo realizace projektu: Méně rozvinutý region/Méně rozvinutý region a více rozvinutý region</a:t>
            </a:r>
          </a:p>
          <a:p>
            <a:r>
              <a:rPr lang="cs-CZ" dirty="0" smtClean="0"/>
              <a:t>Místo dopadu: méně rozvinutý region</a:t>
            </a:r>
          </a:p>
          <a:p>
            <a:r>
              <a:rPr lang="cs-CZ" b="1" dirty="0" smtClean="0"/>
              <a:t>Výzva 42</a:t>
            </a:r>
            <a:r>
              <a:rPr lang="cs-CZ" dirty="0" smtClean="0"/>
              <a:t>:</a:t>
            </a:r>
          </a:p>
          <a:p>
            <a:r>
              <a:rPr lang="cs-CZ" dirty="0" smtClean="0"/>
              <a:t>Místo realizace projektu: Více rozvinutý region/Více rozvinutý region a méně rozvinutý region</a:t>
            </a:r>
          </a:p>
          <a:p>
            <a:r>
              <a:rPr lang="cs-CZ" dirty="0" smtClean="0"/>
              <a:t>Místo dopadu: vždy více rozvinutý region i méně rozvinutý region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6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608772" y="573790"/>
            <a:ext cx="7886700" cy="898237"/>
          </a:xfrm>
        </p:spPr>
        <p:txBody>
          <a:bodyPr/>
          <a:lstStyle/>
          <a:p>
            <a:pPr algn="ctr" eaLnBrk="1" hangingPunct="1"/>
            <a:r>
              <a:rPr lang="cs-CZ" altLang="cs-CZ" b="1" dirty="0" smtClean="0"/>
              <a:t>Portál IS KP14+</a:t>
            </a:r>
            <a:endParaRPr lang="cs-CZ" alt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85901"/>
            <a:ext cx="7886700" cy="4754563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3700" u="sng" dirty="0" smtClean="0"/>
              <a:t>Kvalifikovaný certifikát (elektronický podpis)</a:t>
            </a:r>
            <a:r>
              <a:rPr lang="cs-CZ" u="sng" dirty="0" smtClean="0"/>
              <a:t/>
            </a:r>
            <a:br>
              <a:rPr lang="cs-CZ" u="sng" dirty="0" smtClean="0"/>
            </a:br>
            <a:endParaRPr lang="cs-CZ" u="sng" dirty="0" smtClean="0"/>
          </a:p>
          <a:p>
            <a:pPr marL="91440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V</a:t>
            </a:r>
            <a:r>
              <a:rPr lang="cs-CZ" sz="2800" dirty="0" smtClean="0"/>
              <a:t>šechny formuláře v aplikaci jsou vždy podepsány kvalifikovaným certifikátem (žádost o podporu, žádost o přezkum hodnocení, zpráva o realizaci, žádost o platbu, …);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P</a:t>
            </a:r>
            <a:r>
              <a:rPr lang="cs-CZ" sz="2800" dirty="0" smtClean="0"/>
              <a:t>řehled poskytovatelů uveden na stránkách Ministerstva vnitra </a:t>
            </a:r>
            <a:r>
              <a:rPr lang="cs-CZ" sz="2800" u="sng" dirty="0" smtClean="0">
                <a:hlinkClick r:id="rId2"/>
              </a:rPr>
              <a:t>http://www.mvcr.cz/</a:t>
            </a:r>
            <a:r>
              <a:rPr lang="cs-CZ" sz="2800" u="sng" dirty="0" err="1" smtClean="0">
                <a:hlinkClick r:id="rId2"/>
              </a:rPr>
              <a:t>clanek</a:t>
            </a:r>
            <a:r>
              <a:rPr lang="cs-CZ" sz="2800" u="sng" dirty="0" smtClean="0">
                <a:hlinkClick r:id="rId2"/>
              </a:rPr>
              <a:t>/prehled-udelenych-akreditaci.aspx</a:t>
            </a:r>
            <a:r>
              <a:rPr lang="cs-CZ" sz="2800" u="sng" dirty="0" smtClean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Vlastnosti certifikátu: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Kvalifikovaný certifikát.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Certifikát musí být určen pro elektronické podepisování dokumentů.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Certifikát obsahuje privátním klíč.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Aktuální platnost.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Výše uvedení vlastnosti garantuje certifikační autorita.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FAQ Elektronický podpis – záložka FAQ úvodní obrazovky IS KP14+ - postupy pro práci s certifikáty.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</p:txBody>
      </p:sp>
      <p:sp>
        <p:nvSpPr>
          <p:cNvPr id="5124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9E919C-0C98-4B09-8F52-E9D8D8C50DE6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60</a:t>
            </a:fld>
            <a:endParaRPr lang="cs-CZ" altLang="cs-CZ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 smtClean="0"/>
              <a:t>Portál IS KP14+</a:t>
            </a:r>
            <a:endParaRPr lang="cs-CZ" alt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30339"/>
            <a:ext cx="7886700" cy="43513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200" u="sng" dirty="0" smtClean="0"/>
              <a:t>Kvalifikovaný </a:t>
            </a:r>
            <a:r>
              <a:rPr lang="cs-CZ" sz="2200" u="sng" dirty="0"/>
              <a:t>certifikát (elektronický podpis)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200" dirty="0"/>
              <a:t>Chybně vydaný certifikát</a:t>
            </a:r>
            <a:r>
              <a:rPr lang="cs-CZ" sz="2200" dirty="0" smtClean="0"/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200" dirty="0"/>
          </a:p>
        </p:txBody>
      </p:sp>
      <p:pic>
        <p:nvPicPr>
          <p:cNvPr id="6148" name="Obrázek 3" descr="cid:image001.png@01D0B4D1.8B4BA76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7" y="2384426"/>
            <a:ext cx="2975372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85BAA5-5D3C-4BC2-BBEC-5B979ED72372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61</a:t>
            </a:fld>
            <a:endParaRPr lang="cs-CZ" altLang="cs-CZ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925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423725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altLang="cs-CZ" b="1" dirty="0" smtClean="0"/>
              <a:t>Portál IS KP14+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67916" y="1341438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600" u="sng" dirty="0"/>
              <a:t>Komunikace žadatele/příjemce s </a:t>
            </a:r>
            <a:r>
              <a:rPr lang="cs-CZ" sz="2600" u="sng" dirty="0" smtClean="0"/>
              <a:t>ŘO</a:t>
            </a:r>
            <a:br>
              <a:rPr lang="cs-CZ" sz="2600" u="sng" dirty="0" smtClean="0"/>
            </a:br>
            <a:endParaRPr lang="cs-CZ" sz="2600" u="sng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/>
              <a:t>V</a:t>
            </a:r>
            <a:r>
              <a:rPr lang="cs-CZ" sz="2600" dirty="0" smtClean="0"/>
              <a:t>eškerá komunikace probíhá prostřednictvím Aplikace MS2014+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/>
              <a:t>Depeše </a:t>
            </a:r>
            <a:r>
              <a:rPr lang="cs-CZ" sz="2600" dirty="0" smtClean="0"/>
              <a:t>– komunikace v rámci týmu, komunikace s poskytovatelem podpory, technickou podporou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 smtClean="0"/>
              <a:t>Upozornění – informace pro všechny uživatele – odstávky, změny v aplikaci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 smtClean="0"/>
              <a:t>Notifikace – zasílání upozornění na e-mail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 smtClean="0"/>
              <a:t>Informativní oznámení před přihlášením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600" u="sng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6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600" dirty="0"/>
          </a:p>
        </p:txBody>
      </p:sp>
      <p:sp>
        <p:nvSpPr>
          <p:cNvPr id="9220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CF7F4E6-B84C-4FA0-A597-A4AC7629B12F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62</a:t>
            </a:fld>
            <a:endParaRPr lang="cs-CZ" altLang="cs-CZ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842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628650" y="623486"/>
            <a:ext cx="7886700" cy="898237"/>
          </a:xfrm>
        </p:spPr>
        <p:txBody>
          <a:bodyPr/>
          <a:lstStyle/>
          <a:p>
            <a:pPr algn="ctr" eaLnBrk="1" hangingPunct="1"/>
            <a:r>
              <a:rPr lang="cs-CZ" altLang="cs-CZ" b="1" dirty="0" smtClean="0"/>
              <a:t>Portál IS KP14+</a:t>
            </a:r>
            <a:endParaRPr lang="cs-CZ" alt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4939"/>
            <a:ext cx="7886700" cy="47720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u="sng" dirty="0" smtClean="0"/>
              <a:t>Plné moci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2 typy - Elektronické a Listinné</a:t>
            </a:r>
            <a:br>
              <a:rPr lang="cs-CZ" dirty="0" smtClean="0"/>
            </a:br>
            <a:endParaRPr lang="cs-CZ" dirty="0" smtClean="0"/>
          </a:p>
          <a:p>
            <a:pPr>
              <a:defRPr/>
            </a:pPr>
            <a:r>
              <a:rPr lang="cs-CZ" dirty="0"/>
              <a:t>Elektronická plná moc – zmocnitel i zmocněnec musí být registrováni v aplikaci </a:t>
            </a:r>
            <a:r>
              <a:rPr lang="cs-CZ" dirty="0" smtClean="0"/>
              <a:t>MS2014+ a </a:t>
            </a:r>
            <a:r>
              <a:rPr lang="cs-CZ" dirty="0"/>
              <a:t>musí mít </a:t>
            </a:r>
            <a:r>
              <a:rPr lang="cs-CZ" dirty="0" smtClean="0"/>
              <a:t>elektronický podpis</a:t>
            </a:r>
            <a:br>
              <a:rPr lang="cs-CZ" dirty="0" smtClean="0"/>
            </a:b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Listinná (papírová) plná moc – úředně ověřená; vkládá zmocněnec a potvrzuje svým el. podpisem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 </a:t>
            </a:r>
            <a:r>
              <a:rPr lang="cs-CZ" sz="2400" dirty="0" smtClean="0"/>
              <a:t>- varianta s registrací signatáře (zmocnitele) bez registrace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dirty="0"/>
          </a:p>
        </p:txBody>
      </p:sp>
      <p:sp>
        <p:nvSpPr>
          <p:cNvPr id="7172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2546812-9B63-4DCC-BD20-30AAE04A5D51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63</a:t>
            </a:fld>
            <a:endParaRPr lang="cs-CZ" altLang="cs-CZ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411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354151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altLang="cs-CZ" b="1" dirty="0" smtClean="0"/>
              <a:t>Portál IS KP14+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750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600" u="sng" dirty="0"/>
              <a:t>Validace subjektu – Registr osob -  </a:t>
            </a:r>
            <a:r>
              <a:rPr lang="cs-CZ" sz="2600" u="sng" dirty="0" smtClean="0"/>
              <a:t>ROS</a:t>
            </a:r>
            <a:br>
              <a:rPr lang="cs-CZ" sz="2600" u="sng" dirty="0" smtClean="0"/>
            </a:br>
            <a:endParaRPr lang="cs-CZ" sz="2600" u="sng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hlinkClick r:id="rId2"/>
              </a:rPr>
              <a:t>http://</a:t>
            </a:r>
            <a:r>
              <a:rPr lang="cs-CZ" sz="2600" dirty="0" smtClean="0">
                <a:hlinkClick r:id="rId2"/>
              </a:rPr>
              <a:t>www.szrcr.cz/co-jsou-to-zakladni-registry</a:t>
            </a:r>
            <a:endParaRPr lang="cs-CZ" sz="2600" dirty="0" smtClean="0"/>
          </a:p>
          <a:p>
            <a:pPr lvl="1">
              <a:defRPr/>
            </a:pPr>
            <a:r>
              <a:rPr lang="cs-CZ" sz="2600" dirty="0" smtClean="0"/>
              <a:t>byla </a:t>
            </a:r>
            <a:r>
              <a:rPr lang="cs-CZ" sz="2600" dirty="0"/>
              <a:t>schválena novela zákona </a:t>
            </a:r>
            <a:r>
              <a:rPr lang="cs-CZ" sz="2600" dirty="0" smtClean="0"/>
              <a:t>č. </a:t>
            </a:r>
            <a:r>
              <a:rPr lang="cs-CZ" dirty="0" smtClean="0"/>
              <a:t>111/2009 Sb. </a:t>
            </a:r>
            <a:r>
              <a:rPr lang="cs-CZ" sz="2600" dirty="0" smtClean="0"/>
              <a:t>o </a:t>
            </a:r>
            <a:r>
              <a:rPr lang="cs-CZ" sz="2600" dirty="0"/>
              <a:t>registru osob </a:t>
            </a:r>
            <a:r>
              <a:rPr lang="cs-CZ" sz="2600" dirty="0" smtClean="0"/>
              <a:t>ROS, novela vyšla v platnost k 1. 1. 2017</a:t>
            </a:r>
            <a:r>
              <a:rPr lang="en-US" sz="2600" dirty="0" smtClean="0"/>
              <a:t>;</a:t>
            </a:r>
            <a:r>
              <a:rPr lang="cs-CZ" sz="2600" dirty="0" smtClean="0"/>
              <a:t> novela </a:t>
            </a:r>
            <a:r>
              <a:rPr lang="cs-CZ" dirty="0"/>
              <a:t>má vazbu na Zákon č. 250/2000 </a:t>
            </a:r>
            <a:r>
              <a:rPr lang="cs-CZ" dirty="0" smtClean="0"/>
              <a:t>Sb.</a:t>
            </a:r>
            <a:endParaRPr lang="cs-CZ" sz="2600" dirty="0" smtClean="0"/>
          </a:p>
          <a:p>
            <a:pPr lvl="1">
              <a:defRPr/>
            </a:pPr>
            <a:r>
              <a:rPr lang="cs-CZ" sz="2600" dirty="0" smtClean="0"/>
              <a:t>1. 1. 2018 - povinnost všech subjektů být v registru osob ROS</a:t>
            </a:r>
          </a:p>
          <a:p>
            <a:pPr lvl="1">
              <a:defRPr/>
            </a:pPr>
            <a:r>
              <a:rPr lang="cs-CZ" sz="2600" dirty="0" smtClean="0"/>
              <a:t>komunální </a:t>
            </a:r>
            <a:r>
              <a:rPr lang="cs-CZ" sz="2600" dirty="0"/>
              <a:t>příspěvkové organizace </a:t>
            </a:r>
            <a:r>
              <a:rPr lang="cs-CZ" sz="2600" dirty="0" smtClean="0"/>
              <a:t>nyní v </a:t>
            </a:r>
            <a:r>
              <a:rPr lang="cs-CZ" sz="2600" dirty="0"/>
              <a:t>registru </a:t>
            </a:r>
            <a:r>
              <a:rPr lang="cs-CZ" sz="2600" dirty="0" smtClean="0"/>
              <a:t>mohou chybět</a:t>
            </a:r>
            <a:endParaRPr lang="cs-CZ" sz="26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 smtClean="0"/>
              <a:t>editorem </a:t>
            </a:r>
            <a:r>
              <a:rPr lang="cs-CZ" sz="2600" dirty="0"/>
              <a:t>do ROS je příslušný orgán, který vede evidenci osoby nebo jí uděluje oprávnění k </a:t>
            </a:r>
            <a:r>
              <a:rPr lang="cs-CZ" sz="2600" dirty="0" smtClean="0"/>
              <a:t>činnosti</a:t>
            </a:r>
            <a:endParaRPr lang="cs-CZ" sz="26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 smtClean="0"/>
              <a:t>chyba </a:t>
            </a:r>
            <a:r>
              <a:rPr lang="cs-CZ" sz="2600" dirty="0"/>
              <a:t>při validaci ROS, tzn. neexistující záznam ROS na žádosti o podporu způsobuje zdržení na straně žadatele o podporu a vznik dodatečných chyb v </a:t>
            </a:r>
            <a:r>
              <a:rPr lang="cs-CZ" sz="2600" dirty="0" smtClean="0"/>
              <a:t>aplikaci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 smtClean="0"/>
              <a:t>Heslo ROS (obejití nefunkční validace subjektu z ROS zadáním hesla)</a:t>
            </a:r>
            <a:endParaRPr lang="cs-CZ" sz="26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2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8196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17538C0-82B3-47E9-B502-304448B8D049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64</a:t>
            </a:fld>
            <a:endParaRPr lang="cs-CZ" altLang="cs-CZ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789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b="1" dirty="0" smtClean="0"/>
              <a:t>Portál IS KP14+</a:t>
            </a:r>
            <a:br>
              <a:rPr lang="cs-CZ" alt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/>
              <a:t>Zobrazení stavů projektu v procesu </a:t>
            </a:r>
            <a:r>
              <a:rPr lang="cs-CZ" u="sng" dirty="0" smtClean="0"/>
              <a:t>schvalování</a:t>
            </a:r>
            <a:br>
              <a:rPr lang="cs-CZ" u="sng" dirty="0" smtClean="0"/>
            </a:br>
            <a:endParaRPr lang="cs-CZ" u="sng" dirty="0" smtClean="0"/>
          </a:p>
          <a:p>
            <a:pPr lvl="0"/>
            <a:r>
              <a:rPr lang="cs-CZ" dirty="0"/>
              <a:t>Výsledky kroků hodnocení (kontrola formálních náležitostí a </a:t>
            </a:r>
            <a:r>
              <a:rPr lang="cs-CZ" dirty="0" smtClean="0"/>
              <a:t>přijatelnosti)</a:t>
            </a:r>
          </a:p>
          <a:p>
            <a:pPr lvl="0"/>
            <a:r>
              <a:rPr lang="cs-CZ" dirty="0" smtClean="0"/>
              <a:t>zobrazeno </a:t>
            </a:r>
            <a:r>
              <a:rPr lang="cs-CZ" dirty="0"/>
              <a:t>na záložce Hodnocení při změně stavu</a:t>
            </a:r>
          </a:p>
          <a:p>
            <a:endParaRPr lang="cs-CZ" u="sng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7355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Portál IS </a:t>
            </a:r>
            <a:r>
              <a:rPr lang="cs-CZ" altLang="cs-CZ" b="1" dirty="0" smtClean="0"/>
              <a:t>KP14+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/>
              <a:t>Podání žádosti o přezkum </a:t>
            </a:r>
            <a:r>
              <a:rPr lang="cs-CZ" u="sng" dirty="0" smtClean="0"/>
              <a:t>rozhodnutí</a:t>
            </a:r>
            <a:br>
              <a:rPr lang="cs-CZ" u="sng" dirty="0" smtClean="0"/>
            </a:br>
            <a:endParaRPr lang="cs-CZ" u="sng" dirty="0" smtClean="0"/>
          </a:p>
          <a:p>
            <a:pPr lvl="0"/>
            <a:r>
              <a:rPr lang="cs-CZ" dirty="0"/>
              <a:t>L</a:t>
            </a:r>
            <a:r>
              <a:rPr lang="cs-CZ" dirty="0" smtClean="0"/>
              <a:t>hůta </a:t>
            </a:r>
            <a:r>
              <a:rPr lang="cs-CZ" dirty="0"/>
              <a:t>pro podání námitky je počítána od změny stavu – 14 kalendářních </a:t>
            </a:r>
            <a:r>
              <a:rPr lang="cs-CZ" dirty="0" smtClean="0"/>
              <a:t>dnů</a:t>
            </a:r>
          </a:p>
          <a:p>
            <a:r>
              <a:rPr lang="cs-CZ" dirty="0"/>
              <a:t>Z</a:t>
            </a:r>
            <a:r>
              <a:rPr lang="cs-CZ" dirty="0" smtClean="0"/>
              <a:t>áložka </a:t>
            </a:r>
            <a:r>
              <a:rPr lang="cs-CZ" dirty="0"/>
              <a:t>Žádost o přezkum hodnocení – námitka proti hodnocení formálních náležitostí a přijatelnosti, věcné </a:t>
            </a:r>
            <a:r>
              <a:rPr lang="cs-CZ" dirty="0" smtClean="0"/>
              <a:t>hodnocení</a:t>
            </a:r>
          </a:p>
          <a:p>
            <a:pPr lvl="0"/>
            <a:r>
              <a:rPr lang="cs-CZ" dirty="0"/>
              <a:t>Z</a:t>
            </a:r>
            <a:r>
              <a:rPr lang="cs-CZ" dirty="0" smtClean="0"/>
              <a:t>áložka </a:t>
            </a:r>
            <a:r>
              <a:rPr lang="cs-CZ" dirty="0"/>
              <a:t>Žádost o přezkum </a:t>
            </a:r>
            <a:r>
              <a:rPr lang="cs-CZ" dirty="0" smtClean="0"/>
              <a:t>rozhodnutí </a:t>
            </a:r>
            <a:r>
              <a:rPr lang="cs-CZ" dirty="0"/>
              <a:t>VK –  námitka proti rozhodnutí výběrové </a:t>
            </a:r>
            <a:r>
              <a:rPr lang="cs-CZ" dirty="0" smtClean="0"/>
              <a:t>komise</a:t>
            </a:r>
          </a:p>
          <a:p>
            <a:r>
              <a:rPr lang="cs-CZ" dirty="0"/>
              <a:t>P</a:t>
            </a:r>
            <a:r>
              <a:rPr lang="cs-CZ" dirty="0" smtClean="0"/>
              <a:t>odepsat </a:t>
            </a:r>
            <a:r>
              <a:rPr lang="cs-CZ" dirty="0"/>
              <a:t>a podat Žádost o přezkum rozhodnutí</a:t>
            </a:r>
            <a:r>
              <a:rPr lang="cs-CZ" dirty="0" smtClean="0"/>
              <a:t> </a:t>
            </a:r>
            <a:r>
              <a:rPr lang="cs-CZ" dirty="0"/>
              <a:t>může pouze signatář nebo zmocněnec </a:t>
            </a:r>
            <a:r>
              <a:rPr lang="cs-CZ" dirty="0" smtClean="0"/>
              <a:t>(záložka </a:t>
            </a:r>
            <a:r>
              <a:rPr lang="cs-CZ" dirty="0"/>
              <a:t>Přístup k projektu, tabulka </a:t>
            </a:r>
            <a:r>
              <a:rPr lang="cs-CZ" dirty="0" smtClean="0"/>
              <a:t>Signatáři)</a:t>
            </a:r>
            <a:endParaRPr lang="cs-CZ" dirty="0"/>
          </a:p>
          <a:p>
            <a:pPr lvl="0"/>
            <a:endParaRPr lang="cs-CZ" dirty="0"/>
          </a:p>
          <a:p>
            <a:endParaRPr lang="cs-CZ" dirty="0"/>
          </a:p>
          <a:p>
            <a:pPr lvl="0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51008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Portál IS KP14+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 smtClean="0"/>
              <a:t>Právní akt</a:t>
            </a:r>
            <a:br>
              <a:rPr lang="cs-CZ" u="sng" dirty="0" smtClean="0"/>
            </a:br>
            <a:endParaRPr lang="cs-CZ" u="sng" dirty="0" smtClean="0"/>
          </a:p>
          <a:p>
            <a:r>
              <a:rPr lang="cs-CZ" dirty="0" smtClean="0"/>
              <a:t>Rozhodnutí o realizaci projektu</a:t>
            </a:r>
          </a:p>
          <a:p>
            <a:r>
              <a:rPr lang="cs-CZ" dirty="0" smtClean="0"/>
              <a:t>Aktivní záložka až ve chvíli, kdy je PA finalizován ŘO a nahrán do aplikace</a:t>
            </a:r>
          </a:p>
          <a:p>
            <a:r>
              <a:rPr lang="cs-CZ" dirty="0" smtClean="0"/>
              <a:t>Informace formou depeše</a:t>
            </a:r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11765391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57200" y="374030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altLang="cs-CZ" b="1" dirty="0" smtClean="0"/>
              <a:t>Portál IS KP14+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590153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u="sng" dirty="0" smtClean="0"/>
              <a:t>Příručky ŘO – podání žádosti o podporu v IS KP14+</a:t>
            </a:r>
            <a:br>
              <a:rPr lang="cs-CZ" sz="2600" u="sng" dirty="0" smtClean="0"/>
            </a:br>
            <a:endParaRPr lang="cs-CZ" sz="2600" u="sng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/>
              <a:t>S</a:t>
            </a:r>
            <a:r>
              <a:rPr lang="cs-CZ" sz="2600" dirty="0" smtClean="0"/>
              <a:t>oučástí dokumentace k výzvě; veškeré další materiály k monitorovacímu </a:t>
            </a:r>
            <a:r>
              <a:rPr lang="cs-CZ" sz="2600" dirty="0"/>
              <a:t>systému </a:t>
            </a:r>
            <a:r>
              <a:rPr lang="cs-CZ" sz="2600" dirty="0">
                <a:hlinkClick r:id="rId2"/>
              </a:rPr>
              <a:t>http://www.msmt.cz/strukturalni-fondy-1/monitorovaci-system-2014</a:t>
            </a:r>
            <a:r>
              <a:rPr lang="cs-CZ" sz="2600" dirty="0" smtClean="0"/>
              <a:t>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 smtClean="0"/>
              <a:t>Vč. Dokumentu Principy a práce s certifikáty v MS14+.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600" u="sng" dirty="0"/>
          </a:p>
          <a:p>
            <a:pPr>
              <a:defRPr/>
            </a:pPr>
            <a:r>
              <a:rPr lang="cs-CZ" sz="2600" u="sng" dirty="0" smtClean="0"/>
              <a:t>ESIF </a:t>
            </a:r>
            <a:r>
              <a:rPr lang="cs-CZ" sz="2600" u="sng" dirty="0"/>
              <a:t>– edukační videa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hlinkClick r:id="rId3"/>
              </a:rPr>
              <a:t>http://</a:t>
            </a:r>
            <a:r>
              <a:rPr lang="cs-CZ" sz="2600" dirty="0" smtClean="0">
                <a:hlinkClick r:id="rId3"/>
              </a:rPr>
              <a:t>dotaceeu.cz/cs/Jak-na-projekt/Elektronicka-zadost/Edukacni-videa</a:t>
            </a:r>
            <a:endParaRPr lang="cs-CZ" sz="26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u="sng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u="sng" dirty="0"/>
          </a:p>
        </p:txBody>
      </p:sp>
      <p:sp>
        <p:nvSpPr>
          <p:cNvPr id="10244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D930ECC-A86E-4D60-9A94-4C89388D2800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68</a:t>
            </a:fld>
            <a:endParaRPr lang="cs-CZ" altLang="cs-CZ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4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Základní data k výzvě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Zveřejnění avíza: 30. 11. 2016</a:t>
            </a:r>
          </a:p>
          <a:p>
            <a:r>
              <a:rPr lang="cs-CZ" dirty="0" smtClean="0"/>
              <a:t>Vyhlášení výzvy: 20. 12. 2016</a:t>
            </a:r>
          </a:p>
          <a:p>
            <a:r>
              <a:rPr lang="cs-CZ" dirty="0" smtClean="0"/>
              <a:t>Žádosti je možné podávat do: 30. 9. 2017 do 14 hod.</a:t>
            </a:r>
          </a:p>
          <a:p>
            <a:r>
              <a:rPr lang="cs-CZ" dirty="0" smtClean="0"/>
              <a:t>Projekty je možné realizovat do: 28. 2. 2020</a:t>
            </a:r>
          </a:p>
          <a:p>
            <a:r>
              <a:rPr lang="cs-CZ" dirty="0" smtClean="0"/>
              <a:t>Délka realizace: 24 měsíců</a:t>
            </a:r>
          </a:p>
          <a:p>
            <a:r>
              <a:rPr lang="cs-CZ" dirty="0" smtClean="0"/>
              <a:t>Alokace: 830.000.000,- Kč/170.000.000,- Kč</a:t>
            </a:r>
          </a:p>
          <a:p>
            <a:r>
              <a:rPr lang="cs-CZ" dirty="0" smtClean="0"/>
              <a:t>Fond: ESF</a:t>
            </a:r>
          </a:p>
          <a:p>
            <a:r>
              <a:rPr lang="cs-CZ" dirty="0" smtClean="0"/>
              <a:t>Výše dotace: 200.000 Kč – 5 mil. Kč</a:t>
            </a:r>
          </a:p>
        </p:txBody>
      </p:sp>
    </p:spTree>
    <p:extLst>
      <p:ext uri="{BB962C8B-B14F-4D97-AF65-F5344CB8AC3E}">
        <p14:creationId xmlns:p14="http://schemas.microsoft.com/office/powerpoint/2010/main" val="40157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Základní dokumentace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09497" cy="4000501"/>
          </a:xfrm>
        </p:spPr>
        <p:txBody>
          <a:bodyPr>
            <a:normAutofit/>
          </a:bodyPr>
          <a:lstStyle/>
          <a:p>
            <a:r>
              <a:rPr lang="cs-CZ" dirty="0" smtClean="0"/>
              <a:t>Výzva </a:t>
            </a:r>
            <a:r>
              <a:rPr lang="cs-CZ" dirty="0"/>
              <a:t>č. 02_16_035</a:t>
            </a:r>
            <a:endParaRPr lang="cs-CZ" dirty="0" smtClean="0"/>
          </a:p>
          <a:p>
            <a:r>
              <a:rPr lang="cs-CZ" dirty="0" smtClean="0"/>
              <a:t>Výzva č. 02_16_042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Příloha č. 1: Indikátory</a:t>
            </a:r>
          </a:p>
          <a:p>
            <a:r>
              <a:rPr lang="cs-CZ" dirty="0" smtClean="0"/>
              <a:t>Příloha č. 2: Hodnoticí kritéria </a:t>
            </a:r>
          </a:p>
          <a:p>
            <a:r>
              <a:rPr lang="cs-CZ" dirty="0"/>
              <a:t>Příloha č. </a:t>
            </a:r>
            <a:r>
              <a:rPr lang="cs-CZ" dirty="0" smtClean="0"/>
              <a:t>3: Přehled </a:t>
            </a:r>
            <a:r>
              <a:rPr lang="cs-CZ" dirty="0"/>
              <a:t>šablon a jejich věcný výklad</a:t>
            </a:r>
          </a:p>
          <a:p>
            <a:r>
              <a:rPr lang="cs-CZ" dirty="0" smtClean="0"/>
              <a:t>Příloha č. 4: Seznam příloh k žádosti o podporu</a:t>
            </a:r>
          </a:p>
          <a:p>
            <a:r>
              <a:rPr lang="cs-CZ" dirty="0" smtClean="0"/>
              <a:t>Kalkulačka indikátorů </a:t>
            </a:r>
          </a:p>
          <a:p>
            <a:r>
              <a:rPr lang="cs-CZ" dirty="0" smtClean="0"/>
              <a:t>Pravidla </a:t>
            </a:r>
            <a:r>
              <a:rPr lang="cs-CZ" dirty="0"/>
              <a:t>pro žadatele a příjemce </a:t>
            </a:r>
            <a:r>
              <a:rPr lang="cs-CZ" dirty="0" smtClean="0"/>
              <a:t>zjednodušených projektů, verze 2</a:t>
            </a:r>
            <a:endParaRPr lang="cs-CZ" dirty="0"/>
          </a:p>
          <a:p>
            <a:r>
              <a:rPr lang="cs-CZ" dirty="0" smtClean="0"/>
              <a:t>Rozhodnutí o poskytnutí dotace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7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Začátek realizace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Zahájení realizace projektu: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Maximálně jeden měsíc před podáním žádosti o podporu, nejdříve však od 1. 1. 2017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Od tohoto data vznikají způsobilé výdaje </a:t>
            </a:r>
          </a:p>
        </p:txBody>
      </p:sp>
    </p:spTree>
    <p:extLst>
      <p:ext uri="{BB962C8B-B14F-4D97-AF65-F5344CB8AC3E}">
        <p14:creationId xmlns:p14="http://schemas.microsoft.com/office/powerpoint/2010/main" val="31062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DCA75A58C97E438F3C819E8D8D88E5" ma:contentTypeVersion="5" ma:contentTypeDescription="Vytvoří nový dokument" ma:contentTypeScope="" ma:versionID="65bad2ce7ad43b578ba6f17a3b5d2fcb">
  <xsd:schema xmlns:xsd="http://www.w3.org/2001/XMLSchema" xmlns:xs="http://www.w3.org/2001/XMLSchema" xmlns:p="http://schemas.microsoft.com/office/2006/metadata/properties" xmlns:ns1="http://schemas.microsoft.com/sharepoint/v3" xmlns:ns2="0104a4cd-1400-468e-be1b-c7aad71d7d5a" targetNamespace="http://schemas.microsoft.com/office/2006/metadata/properties" ma:root="true" ma:fieldsID="7b796d3f5dbe204093f5eaef157c0cde" ns1:_="" ns2:_="">
    <xsd:import namespace="http://schemas.microsoft.com/sharepoint/v3"/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3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0104a4cd-1400-468e-be1b-c7aad71d7d5a">15OPMSMT0001-3-2609</_dlc_DocId>
    <_dlc_DocIdUrl xmlns="0104a4cd-1400-468e-be1b-c7aad71d7d5a">
      <Url>https://op.msmt.cz/_layouts/15/DocIdRedir.aspx?ID=15OPMSMT0001-3-2609</Url>
      <Description>15OPMSMT0001-3-2609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76F3789F-0528-4FFA-8A0C-A14E3ED816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836A6B-B9C0-4044-A2B1-4CDBD2A5CC87}">
  <ds:schemaRefs>
    <ds:schemaRef ds:uri="0104a4cd-1400-468e-be1b-c7aad71d7d5a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4AE58BB8-52B8-4EC9-BEDB-6E9B1A02BE72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2108</TotalTime>
  <Words>3780</Words>
  <Application>Microsoft Office PowerPoint</Application>
  <PresentationFormat>Předvádění na obrazovce (4:3)</PresentationFormat>
  <Paragraphs>594</Paragraphs>
  <Slides>68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69" baseType="lpstr">
      <vt:lpstr>Vlastní návrh</vt:lpstr>
      <vt:lpstr>Prezentace aplikace PowerPoint</vt:lpstr>
      <vt:lpstr>Program semináře </vt:lpstr>
      <vt:lpstr>Prezentace aplikace PowerPoint</vt:lpstr>
      <vt:lpstr>Principy </vt:lpstr>
      <vt:lpstr>Prezentace aplikace PowerPoint</vt:lpstr>
      <vt:lpstr>Základní data k výzvě </vt:lpstr>
      <vt:lpstr>Základní data k výzvě </vt:lpstr>
      <vt:lpstr>Základní dokumentace</vt:lpstr>
      <vt:lpstr>Začátek realizace projektu</vt:lpstr>
      <vt:lpstr>Způsobilé výdaje </vt:lpstr>
      <vt:lpstr>Využití finančních prostředků</vt:lpstr>
      <vt:lpstr>Poskytnutí dotace</vt:lpstr>
      <vt:lpstr>Cíl výzvy a podporované aktivity </vt:lpstr>
      <vt:lpstr>Oprávnění žadatelé</vt:lpstr>
      <vt:lpstr>Naplnění podmínek výzvy</vt:lpstr>
      <vt:lpstr>Výběr šablon pro školy dle §16 školského zákona</vt:lpstr>
      <vt:lpstr>Minimální a maximální výše dotace </vt:lpstr>
      <vt:lpstr>Zvolení min. 1 šablony dle výsledku dotazníku </vt:lpstr>
      <vt:lpstr>Naplnění bagatelní podpory podpořených osob</vt:lpstr>
      <vt:lpstr>Prezentace aplikace PowerPoint</vt:lpstr>
      <vt:lpstr>Jak číst šablonu </vt:lpstr>
      <vt:lpstr>Personální podpora – přehled  </vt:lpstr>
      <vt:lpstr>Školní asistent </vt:lpstr>
      <vt:lpstr>Školní speciální pedagog </vt:lpstr>
      <vt:lpstr>Školní psycholog</vt:lpstr>
      <vt:lpstr>Sociální pedagog</vt:lpstr>
      <vt:lpstr>Koordinátor spolupráce školy a zaměstnavatele </vt:lpstr>
      <vt:lpstr>Školní kariérový poradce </vt:lpstr>
      <vt:lpstr>Osobnostní a profesní rozvoj pedagogů - DVPP</vt:lpstr>
      <vt:lpstr>Osobnostní a profesní rozvoj pedagogů - DVPP</vt:lpstr>
      <vt:lpstr>Vzdělávání pg. sboru zaměřené na inkluzi</vt:lpstr>
      <vt:lpstr>Sdílení zkušeností pg. prostřednictvím návštěv </vt:lpstr>
      <vt:lpstr>Stáže pedagogů u zaměstnavatelů</vt:lpstr>
      <vt:lpstr>Tandemová výuka</vt:lpstr>
      <vt:lpstr>Zapojení odborníka z praxe do výuky</vt:lpstr>
      <vt:lpstr>Zapojení ICT technika do výuky</vt:lpstr>
      <vt:lpstr>CLIL ve výuce</vt:lpstr>
      <vt:lpstr>Vzájemná spolupráce pedagogů</vt:lpstr>
      <vt:lpstr>Nové metody ve výuce  </vt:lpstr>
      <vt:lpstr>Doučování žáků ohrožených školním neúspěchem</vt:lpstr>
      <vt:lpstr>Podpora podnikavosti žáků prostřednictvím  volnočasové aktivity - fiktivní firma</vt:lpstr>
      <vt:lpstr>Výstupové a výsledkové indikátory </vt:lpstr>
      <vt:lpstr>Výstupové a výsledkové indikátory </vt:lpstr>
      <vt:lpstr>Vazba mezi výstupovými a výsledkovými indikátory</vt:lpstr>
      <vt:lpstr>Vazba mezi výstupovými a výsledkovými indikátory</vt:lpstr>
      <vt:lpstr>Splnění aktivit projektu</vt:lpstr>
      <vt:lpstr>Jak začít s žádostí o podporu </vt:lpstr>
      <vt:lpstr>Přílohy žádosti o podporu</vt:lpstr>
      <vt:lpstr>Co zkontrolovat před finalizací žádosti o podporu</vt:lpstr>
      <vt:lpstr>Vyplnění identifikačních údajů</vt:lpstr>
      <vt:lpstr>Doložení příloh žádosti o podporu</vt:lpstr>
      <vt:lpstr>Doplnění indikátorů </vt:lpstr>
      <vt:lpstr>Záložka Rozpočet projektu </vt:lpstr>
      <vt:lpstr>Zvolení šablon dle typu školy </vt:lpstr>
      <vt:lpstr>Zvolení šablon</vt:lpstr>
      <vt:lpstr>Výše podpory a délka realizace projektu</vt:lpstr>
      <vt:lpstr>Kontakty</vt:lpstr>
      <vt:lpstr>Prezentace aplikace PowerPoint</vt:lpstr>
      <vt:lpstr>Portál IS KP14+</vt:lpstr>
      <vt:lpstr>Portál IS KP14+</vt:lpstr>
      <vt:lpstr>Portál IS KP14+</vt:lpstr>
      <vt:lpstr>Portál IS KP14+</vt:lpstr>
      <vt:lpstr>Portál IS KP14+</vt:lpstr>
      <vt:lpstr>Portál IS KP14+</vt:lpstr>
      <vt:lpstr>Portál IS KP14+ </vt:lpstr>
      <vt:lpstr>Portál IS KP14+</vt:lpstr>
      <vt:lpstr>Portál IS KP14+</vt:lpstr>
      <vt:lpstr>Portál IS KP14+</vt:lpstr>
    </vt:vector>
  </TitlesOfParts>
  <Company>MSMT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dc:description>pečlivžáky</dc:description>
  <cp:lastModifiedBy>Vícha Jiří</cp:lastModifiedBy>
  <cp:revision>253</cp:revision>
  <dcterms:created xsi:type="dcterms:W3CDTF">2015-09-11T08:58:50Z</dcterms:created>
  <dcterms:modified xsi:type="dcterms:W3CDTF">2017-01-24T11:33:27Z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0x0101005BDCA75A58C97E438F3C819E8D8D88E5</vt:lpwstr>
  </property>
  <property fmtid="{D5CDD505-2E9C-101B-9397-08002B2CF9AE}" pid="3" name="_dlc_DocIdItemGuid">
    <vt:lpwstr>183d629f-3cb1-404d-831d-439944844a48</vt:lpwstr>
  </property>
  <property fmtid="{D5CDD505-2E9C-101B-9397-08002B2CF9AE}" pid="4" name="Komentář">
    <vt:lpwstr>předepsané písmo Calibri, daná velikost a barva písma</vt:lpwstr>
  </property>
</Properties>
</file>