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1" r:id="rId3"/>
    <p:sldId id="277" r:id="rId4"/>
    <p:sldId id="286" r:id="rId5"/>
    <p:sldId id="279" r:id="rId6"/>
    <p:sldId id="278" r:id="rId7"/>
    <p:sldId id="258" r:id="rId8"/>
    <p:sldId id="284" r:id="rId9"/>
    <p:sldId id="264" r:id="rId10"/>
    <p:sldId id="285" r:id="rId11"/>
    <p:sldId id="281" r:id="rId12"/>
    <p:sldId id="266" r:id="rId13"/>
    <p:sldId id="273" r:id="rId14"/>
    <p:sldId id="276" r:id="rId15"/>
    <p:sldId id="290" r:id="rId16"/>
    <p:sldId id="292" r:id="rId17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Klementová" initials="MK" lastIdx="3" clrIdx="0"/>
  <p:cmAuthor id="1" name="Honzíková Monika Mgr." initials="HMM" lastIdx="3" clrIdx="1">
    <p:extLst>
      <p:ext uri="{19B8F6BF-5375-455C-9EA6-DF929625EA0E}">
        <p15:presenceInfo xmlns:p15="http://schemas.microsoft.com/office/powerpoint/2012/main" userId="S-1-5-21-1645522239-507921405-682003330-84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07T13:57:16.294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9251B-85D1-4D4D-B750-FD6DC992E4B1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34B7B-768F-4E09-B727-63E14A5EF2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9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D8360-7B54-428C-87CA-5F19C1EA66C0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615E-1676-4D2A-B065-939F24C4FE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29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93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7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551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58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2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63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19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10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47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63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0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29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7FDE4E-BF99-40BB-9735-44B9FA773E46}" type="datetimeFigureOut">
              <a:rPr lang="cs-CZ" smtClean="0"/>
              <a:pPr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51FB620-9E95-4076-9DAD-E50183885E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15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suvdomov.cz/poklad.html" TargetMode="External"/><Relationship Id="rId2" Type="http://schemas.openxmlformats.org/officeDocument/2006/relationships/hyperlink" Target="http://www.ddteplic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anim.cz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adiktolog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honzikova@kr-kralovehradecky.cz" TargetMode="External"/><Relationship Id="rId5" Type="http://schemas.openxmlformats.org/officeDocument/2006/relationships/hyperlink" Target="http://www.drogy-info.cz/mapa-pomoci/" TargetMode="External"/><Relationship Id="rId4" Type="http://schemas.openxmlformats.org/officeDocument/2006/relationships/hyperlink" Target="http://www.vlada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772400" cy="1975104"/>
          </a:xfrm>
        </p:spPr>
        <p:txBody>
          <a:bodyPr/>
          <a:lstStyle/>
          <a:p>
            <a:r>
              <a:rPr lang="cs-CZ" sz="4800" b="1" dirty="0" smtClean="0"/>
              <a:t>Síť služeb pro uživatele návykových látek v Královéhradeckém kraji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7772400" cy="3096344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KRÁTKODOBÁ A STŘEDNĚDOBÁ LŮŽKOVÁ PÉČE – </a:t>
            </a:r>
            <a:br>
              <a:rPr lang="cs-CZ" sz="3200" dirty="0" smtClean="0"/>
            </a:br>
            <a:r>
              <a:rPr lang="cs-CZ" sz="2800" dirty="0" smtClean="0"/>
              <a:t>LNN Nechanice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je léčba  problémových uživatelů a závislých na alkoholu a jiných návykových látkách ve zdravotnických zařízeních lůžkové péče v obvyklém rozsahu 5 až 14 týdnů.</a:t>
            </a:r>
          </a:p>
          <a:p>
            <a:pPr>
              <a:buNone/>
            </a:pPr>
            <a:r>
              <a:rPr lang="cs-CZ" dirty="0" smtClean="0"/>
              <a:t>	Služba </a:t>
            </a:r>
            <a:r>
              <a:rPr lang="cs-CZ" dirty="0"/>
              <a:t>je poskytována nejen spádově, ale v převážné </a:t>
            </a:r>
            <a:r>
              <a:rPr lang="cs-CZ" dirty="0" smtClean="0"/>
              <a:t>míře </a:t>
            </a:r>
            <a:r>
              <a:rPr lang="cs-CZ" b="1" dirty="0" smtClean="0"/>
              <a:t>klientům z celé ČR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roce </a:t>
            </a:r>
            <a:r>
              <a:rPr lang="cs-CZ" dirty="0" smtClean="0"/>
              <a:t>2013  byla </a:t>
            </a:r>
            <a:r>
              <a:rPr lang="cs-CZ" dirty="0"/>
              <a:t>nejčetnější skupinou diagnóz, pro kterou byli </a:t>
            </a:r>
            <a:r>
              <a:rPr lang="cs-CZ" dirty="0" smtClean="0"/>
              <a:t>pacienti hospitalizováni </a:t>
            </a:r>
            <a:r>
              <a:rPr lang="cs-CZ" dirty="0"/>
              <a:t>v psychiatrických zařízeních, poruchy duševní a </a:t>
            </a:r>
            <a:r>
              <a:rPr lang="cs-CZ" b="1" dirty="0"/>
              <a:t>poruchy </a:t>
            </a:r>
            <a:r>
              <a:rPr lang="cs-CZ" b="1" dirty="0" smtClean="0"/>
              <a:t>chování způsobené </a:t>
            </a:r>
            <a:r>
              <a:rPr lang="cs-CZ" b="1" dirty="0"/>
              <a:t>užíváním psychoaktivních látek</a:t>
            </a:r>
            <a:r>
              <a:rPr lang="cs-CZ" dirty="0"/>
              <a:t> (dg. F10–F19), a to </a:t>
            </a:r>
            <a:r>
              <a:rPr lang="cs-CZ" b="1" dirty="0"/>
              <a:t>více než </a:t>
            </a:r>
            <a:r>
              <a:rPr lang="cs-CZ" b="1" dirty="0" smtClean="0"/>
              <a:t>čtvrtina </a:t>
            </a:r>
            <a:r>
              <a:rPr lang="cs-CZ" dirty="0" smtClean="0"/>
              <a:t>z </a:t>
            </a:r>
            <a:r>
              <a:rPr lang="cs-CZ" dirty="0"/>
              <a:t>celkového počtu hospitalizací (15 604 </a:t>
            </a:r>
            <a:r>
              <a:rPr lang="cs-CZ" dirty="0" smtClean="0"/>
              <a:t>hospitalizací)</a:t>
            </a:r>
          </a:p>
          <a:p>
            <a:pPr marL="0" indent="0">
              <a:buNone/>
            </a:pPr>
            <a:r>
              <a:rPr lang="cs-CZ" sz="1200" dirty="0" smtClean="0"/>
              <a:t>F10 - Poruchy </a:t>
            </a:r>
            <a:r>
              <a:rPr lang="cs-CZ" sz="1200" dirty="0"/>
              <a:t>duševní a poruchy chování, způsobené užíváním alkoholu</a:t>
            </a:r>
          </a:p>
          <a:p>
            <a:pPr marL="0" indent="0">
              <a:buNone/>
            </a:pPr>
            <a:r>
              <a:rPr lang="cs-CZ" sz="1200" dirty="0"/>
              <a:t>F11–F19 Poruchy duševní a poruchy chování, způsobené užíváním </a:t>
            </a:r>
            <a:r>
              <a:rPr lang="cs-CZ" sz="1200" dirty="0" smtClean="0"/>
              <a:t>ostatních psychoaktivních </a:t>
            </a:r>
            <a:r>
              <a:rPr lang="cs-CZ" sz="1200" dirty="0"/>
              <a:t>látek</a:t>
            </a:r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r>
              <a:rPr lang="cs-CZ" sz="1400" dirty="0" smtClean="0"/>
              <a:t>Zdroj: ÚZIS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AMBULANTNÍ LÉČBA </a:t>
            </a:r>
            <a:r>
              <a:rPr lang="cs-CZ" sz="2800" dirty="0" smtClean="0"/>
              <a:t>– </a:t>
            </a:r>
            <a:br>
              <a:rPr lang="cs-CZ" sz="2800" dirty="0" smtClean="0"/>
            </a:br>
            <a:r>
              <a:rPr lang="cs-CZ" sz="2800" dirty="0" err="1" smtClean="0"/>
              <a:t>Laxus</a:t>
            </a:r>
            <a:r>
              <a:rPr lang="cs-CZ" sz="2800" dirty="0" smtClean="0"/>
              <a:t>, SOL RIAPS, Nové Město n. Metují (AT poradna), Náchod (</a:t>
            </a:r>
            <a:r>
              <a:rPr lang="cs-CZ" sz="2800" dirty="0" err="1" smtClean="0"/>
              <a:t>MUDr.Kasíková</a:t>
            </a:r>
            <a:r>
              <a:rPr lang="cs-CZ" sz="2800" dirty="0" smtClean="0"/>
              <a:t>, Jančíková)</a:t>
            </a:r>
            <a:br>
              <a:rPr lang="cs-CZ" sz="2800" dirty="0" smtClean="0"/>
            </a:br>
            <a:endParaRPr lang="cs-CZ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420888"/>
            <a:ext cx="7772400" cy="3934672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Léčba, která probíhá </a:t>
            </a:r>
            <a:r>
              <a:rPr lang="cs-CZ" sz="2000" b="1" dirty="0" smtClean="0"/>
              <a:t>bez vyčlenění</a:t>
            </a:r>
            <a:r>
              <a:rPr lang="cs-CZ" sz="2000" dirty="0" smtClean="0"/>
              <a:t> klienta z původního prostředí. </a:t>
            </a:r>
          </a:p>
          <a:p>
            <a:pPr lvl="0" algn="just"/>
            <a:r>
              <a:rPr lang="cs-CZ" dirty="0" smtClean="0"/>
              <a:t>Také pro rodiny závislého a jiné blízké</a:t>
            </a:r>
            <a:endParaRPr lang="cs-CZ" sz="2000" dirty="0" smtClean="0"/>
          </a:p>
          <a:p>
            <a:pPr lvl="0" algn="just"/>
            <a:r>
              <a:rPr lang="cs-CZ" dirty="0" smtClean="0"/>
              <a:t>Zdravotní a/nebo sociální služba</a:t>
            </a:r>
          </a:p>
          <a:p>
            <a:pPr lvl="0" algn="just"/>
            <a:r>
              <a:rPr lang="cs-CZ" sz="2400" dirty="0" smtClean="0"/>
              <a:t>Komplexní diagnostika, </a:t>
            </a:r>
            <a:r>
              <a:rPr lang="cs-CZ" sz="2400" dirty="0" err="1" smtClean="0"/>
              <a:t>indiv</a:t>
            </a:r>
            <a:r>
              <a:rPr lang="cs-CZ" sz="2400" dirty="0" smtClean="0"/>
              <a:t>. </a:t>
            </a:r>
            <a:r>
              <a:rPr lang="cs-CZ" sz="2400" dirty="0"/>
              <a:t>n</a:t>
            </a:r>
            <a:r>
              <a:rPr lang="cs-CZ" sz="2400" dirty="0" smtClean="0"/>
              <a:t>ebo skupinová psychoterapie, poradenství, sociální práce, rodinná terapie, edukace osob příbuzných či blízkých </a:t>
            </a:r>
            <a:endParaRPr lang="cs-CZ" sz="2400" dirty="0"/>
          </a:p>
          <a:p>
            <a:pPr lvl="0" algn="just"/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SUBSTITUČNÍ LÉČBA – </a:t>
            </a:r>
            <a:br>
              <a:rPr lang="cs-CZ" dirty="0" smtClean="0"/>
            </a:br>
            <a:r>
              <a:rPr lang="cs-CZ" sz="2800" dirty="0" smtClean="0"/>
              <a:t>SOL RIAPS, FN HK, </a:t>
            </a:r>
            <a:r>
              <a:rPr lang="cs-CZ" sz="2000" dirty="0" smtClean="0"/>
              <a:t>MUDr. Kyral (Hradec Králové, Dobruška)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endParaRPr lang="cs-CZ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cs-CZ" dirty="0" smtClean="0"/>
              <a:t>Pro osoby závislé na opiátech, často s psychickou nebo somatickou komplikací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cs-CZ" dirty="0" smtClean="0"/>
              <a:t>Cílem je celkové zlepšení kvality života cestou zdravotní a sociální péče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cs-CZ" dirty="0" smtClean="0"/>
              <a:t>Časově předem neomezená udržovací léčba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DOLÉČOVACÍ PROGRAMY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6760"/>
          </a:xfrm>
        </p:spPr>
        <p:txBody>
          <a:bodyPr>
            <a:normAutofit/>
          </a:bodyPr>
          <a:lstStyle/>
          <a:p>
            <a:r>
              <a:rPr lang="cs-CZ" dirty="0" smtClean="0"/>
              <a:t>Obsahují soubor služeb, které následují po ukončení základní léčby a </a:t>
            </a:r>
            <a:r>
              <a:rPr lang="cs-CZ" b="1" dirty="0" smtClean="0"/>
              <a:t>pomáhají vytvářet podmínky pro udržení abstinence.</a:t>
            </a:r>
          </a:p>
          <a:p>
            <a:r>
              <a:rPr lang="cs-CZ" dirty="0" smtClean="0"/>
              <a:t>Abstinence min. 3 měsíce, délka programu min. 6 měsíců</a:t>
            </a:r>
          </a:p>
          <a:p>
            <a:r>
              <a:rPr lang="cs-CZ" dirty="0" smtClean="0"/>
              <a:t>„</a:t>
            </a:r>
            <a:r>
              <a:rPr lang="cs-CZ" dirty="0"/>
              <a:t>Opakovací pobyty“ – pro abstinující pacienty (délka pobytu 1-2 týdny), kdy cílem je  posílení motivace k </a:t>
            </a:r>
            <a:r>
              <a:rPr lang="cs-CZ" dirty="0" smtClean="0"/>
              <a:t>abstinenci - </a:t>
            </a:r>
            <a:r>
              <a:rPr lang="cs-CZ" dirty="0"/>
              <a:t>LN Nechanice</a:t>
            </a:r>
          </a:p>
          <a:p>
            <a:r>
              <a:rPr lang="cs-CZ" dirty="0" smtClean="0"/>
              <a:t>„</a:t>
            </a:r>
            <a:r>
              <a:rPr lang="cs-CZ" dirty="0"/>
              <a:t>Stabilizační pobyty“ – slouží pro zpracování recidivy nebo u abstinujících pacientů pro zvládnutí krizových životních situací, délka pobytu 2-6 týdnů.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DROGOVÉ SLUŽBY VE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8840"/>
            <a:ext cx="7772400" cy="43667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poradenské služby klientům, kteří se ocitli ve výkonu vazby nebo ve výkonu trestu a mají nebo měli ve svém životě problém s drogou, a pro jejich blízké.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Smyslem programu je zajistit klientům, kteří jsou v této životní situaci, </a:t>
            </a:r>
            <a:r>
              <a:rPr lang="cs-CZ" b="1" dirty="0" smtClean="0"/>
              <a:t>stejný přístup ke službám </a:t>
            </a:r>
            <a:r>
              <a:rPr lang="cs-CZ" dirty="0" smtClean="0"/>
              <a:t>jako na svobodě a </a:t>
            </a:r>
            <a:r>
              <a:rPr lang="cs-CZ" b="1" dirty="0" smtClean="0"/>
              <a:t>usnadnit jim návrat do běžného života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Domov Dolní Zámek Teplice nad Metují</a:t>
            </a:r>
          </a:p>
          <a:p>
            <a:pPr lvl="1"/>
            <a:r>
              <a:rPr lang="cs-CZ" dirty="0"/>
              <a:t>Resocializační oddělení pro závislé na alkoholu</a:t>
            </a:r>
            <a:endParaRPr lang="cs-CZ" dirty="0" smtClean="0"/>
          </a:p>
          <a:p>
            <a:pPr lvl="1"/>
            <a:r>
              <a:rPr lang="cs-CZ" dirty="0" smtClean="0"/>
              <a:t>Registrace jako domov se zvláštním režimem (nejedná se o chráněné bydlení)</a:t>
            </a:r>
          </a:p>
          <a:p>
            <a:r>
              <a:rPr lang="cs-CZ" dirty="0" smtClean="0">
                <a:hlinkClick r:id="rId2"/>
              </a:rPr>
              <a:t>http://www.ddteplice.cz/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Výchovný ústav Husův domov </a:t>
            </a:r>
          </a:p>
          <a:p>
            <a:r>
              <a:rPr lang="cs-CZ" dirty="0" smtClean="0"/>
              <a:t>Léčebné oddělení pro děti ohrožené závislostí a závislé.</a:t>
            </a:r>
          </a:p>
          <a:p>
            <a:pPr lvl="1"/>
            <a:r>
              <a:rPr lang="cs-CZ" dirty="0" smtClean="0"/>
              <a:t>15 – 18 (19), </a:t>
            </a:r>
          </a:p>
          <a:p>
            <a:pPr lvl="1"/>
            <a:r>
              <a:rPr lang="cs-CZ" dirty="0"/>
              <a:t>O uložení ústavní výchovy či předběžného opatření rozhoduje soud a o umístění do resocializačního programu "Poklad" rozhoduje Dětský diagnostický ústav pro mládež, Lublaňská 33, Praha 2.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husuvdomov.cz</a:t>
            </a:r>
            <a:r>
              <a:rPr lang="cs-CZ" dirty="0" smtClean="0">
                <a:hlinkClick r:id="rId3"/>
              </a:rPr>
              <a:t>/poklad.</a:t>
            </a:r>
            <a:r>
              <a:rPr lang="cs-CZ" dirty="0" err="1" smtClean="0">
                <a:hlinkClick r:id="rId3"/>
              </a:rPr>
              <a:t>html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7"/>
            <a:ext cx="7471666" cy="2760259"/>
          </a:xfrm>
        </p:spPr>
        <p:txBody>
          <a:bodyPr/>
          <a:lstStyle/>
          <a:p>
            <a:r>
              <a:rPr lang="cs-CZ" sz="2400" b="1" dirty="0" smtClean="0">
                <a:hlinkClick r:id="rId2"/>
              </a:rPr>
              <a:t>www.adiktologie.cz</a:t>
            </a:r>
            <a:r>
              <a:rPr lang="cs-CZ" sz="2400" dirty="0" smtClean="0"/>
              <a:t> (</a:t>
            </a:r>
            <a:r>
              <a:rPr lang="cs-CZ" sz="2400" dirty="0" err="1" smtClean="0"/>
              <a:t>info</a:t>
            </a:r>
            <a:r>
              <a:rPr lang="cs-CZ" sz="2400" dirty="0" smtClean="0"/>
              <a:t>, věda, vzdělávání…)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 smtClean="0">
                <a:hlinkClick r:id="rId3"/>
              </a:rPr>
              <a:t>www.sananim.cz</a:t>
            </a:r>
            <a:r>
              <a:rPr lang="cs-CZ" sz="2400" dirty="0"/>
              <a:t> </a:t>
            </a:r>
            <a:r>
              <a:rPr lang="cs-CZ" sz="2400" dirty="0" smtClean="0"/>
              <a:t>(Poradna + DIS)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 smtClean="0">
                <a:hlinkClick r:id="rId4"/>
              </a:rPr>
              <a:t>www.vlada.cz</a:t>
            </a:r>
            <a:r>
              <a:rPr lang="cs-CZ" sz="2400" dirty="0" smtClean="0"/>
              <a:t> (RVKPP)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>
                <a:hlinkClick r:id="rId5"/>
              </a:rPr>
              <a:t>http://www.drogy-info.cz/mapa-pomoci</a:t>
            </a:r>
            <a:r>
              <a:rPr lang="cs-CZ" sz="2400" b="1" dirty="0" smtClean="0">
                <a:hlinkClick r:id="rId5"/>
              </a:rPr>
              <a:t>/</a:t>
            </a:r>
            <a:r>
              <a:rPr lang="cs-CZ" sz="2400" b="1" dirty="0" smtClean="0"/>
              <a:t> </a:t>
            </a:r>
            <a:r>
              <a:rPr lang="cs-CZ" sz="2400" dirty="0"/>
              <a:t>(kontakty…)</a:t>
            </a: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710" y="2780928"/>
            <a:ext cx="6711654" cy="3960441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Monika Honzíková – (proti)drogová koordinace, prevence kriminality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mhonzikova@kr-kralovehradecky.cz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Tel.: 495 817 </a:t>
            </a:r>
            <a:r>
              <a:rPr lang="cs-CZ" b="1" dirty="0" smtClean="0"/>
              <a:t>433; </a:t>
            </a:r>
            <a:r>
              <a:rPr lang="cs-CZ" dirty="0" smtClean="0"/>
              <a:t>725 560 758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DĚKUJI ZA POZORNOST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2600" b="1" dirty="0" smtClean="0"/>
              <a:t>Standardy odborné způsobilosti pro zařízení a programy poskytující adiktologické služby </a:t>
            </a:r>
            <a:r>
              <a:rPr lang="cs-CZ" sz="1400" dirty="0" smtClean="0"/>
              <a:t>– schváleno RVKPP dne 03.03.2015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Terénní </a:t>
            </a:r>
            <a:r>
              <a:rPr lang="cs-CZ" b="1" dirty="0"/>
              <a:t>programy</a:t>
            </a:r>
            <a:br>
              <a:rPr lang="cs-CZ" b="1" dirty="0"/>
            </a:br>
            <a:r>
              <a:rPr lang="cs-CZ" b="1" dirty="0"/>
              <a:t>Kontaktní centra</a:t>
            </a:r>
            <a:br>
              <a:rPr lang="cs-CZ" b="1" dirty="0"/>
            </a:br>
            <a:r>
              <a:rPr lang="cs-CZ" b="1" dirty="0" smtClean="0"/>
              <a:t>Ambulance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Detoxifikace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Krátkodobá a střednědobá lůžková péče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Rezidenční péče v terapeutických komunitách</a:t>
            </a:r>
            <a:br>
              <a:rPr lang="cs-CZ" dirty="0"/>
            </a:br>
            <a:r>
              <a:rPr lang="cs-CZ" b="1" dirty="0"/>
              <a:t>Doléčovací programy</a:t>
            </a:r>
            <a:br>
              <a:rPr lang="cs-CZ" b="1" dirty="0"/>
            </a:br>
            <a:r>
              <a:rPr lang="cs-CZ" b="1" dirty="0"/>
              <a:t>Substituční léčba</a:t>
            </a:r>
            <a:br>
              <a:rPr lang="cs-CZ" b="1" dirty="0"/>
            </a:br>
            <a:r>
              <a:rPr lang="cs-CZ" b="1" dirty="0"/>
              <a:t>Adiktologické služby ve vězení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202090" cy="1104074"/>
          </a:xfrm>
        </p:spPr>
        <p:txBody>
          <a:bodyPr/>
          <a:lstStyle/>
          <a:p>
            <a:r>
              <a:rPr lang="cs-CZ" dirty="0" smtClean="0"/>
              <a:t>TERÉNNÍ PROGRAMY –      </a:t>
            </a:r>
            <a:r>
              <a:rPr lang="cs-CZ" sz="2800" dirty="0" smtClean="0"/>
              <a:t>o. s. Laxus, </a:t>
            </a:r>
            <a:r>
              <a:rPr lang="cs-CZ" sz="2800" dirty="0" smtClean="0"/>
              <a:t>SOL </a:t>
            </a:r>
            <a:r>
              <a:rPr lang="cs-CZ" sz="2800" dirty="0" smtClean="0"/>
              <a:t>RIAPS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65475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- CÍLEM TP je usnadnit zlepšení zdravotního stavu a omezit s drogami spojená rizika a poškození u jednotlivců a skupin, kteří nejsou v kontaktu s jinými existujícími službami.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- Klienti TP především problémově užívající n.l.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- mohou intervenovat již na počátku drogové kariéry uživatele, ještě předtím, než přejde k nebezpečnějším způsobům aplikace.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475" y="5655353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442" y="692696"/>
            <a:ext cx="7665998" cy="1584176"/>
          </a:xfrm>
        </p:spPr>
        <p:txBody>
          <a:bodyPr/>
          <a:lstStyle/>
          <a:p>
            <a:r>
              <a:rPr lang="cs-CZ" dirty="0" smtClean="0"/>
              <a:t>KONTAKTNÍ CENTRA - </a:t>
            </a:r>
            <a:r>
              <a:rPr lang="cs-CZ" sz="2800" dirty="0" smtClean="0"/>
              <a:t>Hradec Králové, Trutnov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>
          <a:xfrm>
            <a:off x="866442" y="1988840"/>
            <a:ext cx="7738006" cy="403096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100" dirty="0" smtClean="0"/>
          </a:p>
          <a:p>
            <a:pPr>
              <a:buNone/>
            </a:pPr>
            <a:endParaRPr lang="cs-CZ" sz="2100" dirty="0"/>
          </a:p>
          <a:p>
            <a:pPr>
              <a:buNone/>
            </a:pPr>
            <a:r>
              <a:rPr lang="cs-CZ" sz="2100" dirty="0" smtClean="0"/>
              <a:t>- Nízkoprahová </a:t>
            </a:r>
            <a:r>
              <a:rPr lang="cs-CZ" sz="2100" dirty="0"/>
              <a:t>zařízení poskytující ambulantní služby osobám užívajícím n. l. , problémoví, rekreační uživatelé, gambleři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2100" dirty="0" smtClean="0"/>
              <a:t>- </a:t>
            </a:r>
            <a:r>
              <a:rPr lang="cs-CZ" sz="2400" dirty="0" smtClean="0"/>
              <a:t>CÍLEM</a:t>
            </a:r>
            <a:r>
              <a:rPr lang="cs-CZ" sz="2100" dirty="0" smtClean="0"/>
              <a:t> </a:t>
            </a:r>
            <a:r>
              <a:rPr lang="cs-CZ" sz="2100" dirty="0"/>
              <a:t>služby je </a:t>
            </a:r>
            <a:r>
              <a:rPr lang="cs-CZ" sz="2100" dirty="0" smtClean="0"/>
              <a:t>ovlivnění klientů ke změně živ. stylu, rizikového chování a vyhledání další odborné pomoci (odborné poradenství, sociální práce), ale i snižování rizik (výměna zdrav. materiálu, poskytnutí možnosti osobní hygieny)</a:t>
            </a:r>
          </a:p>
          <a:p>
            <a:pPr>
              <a:buNone/>
            </a:pPr>
            <a:r>
              <a:rPr lang="cs-CZ" sz="800" dirty="0" smtClean="0"/>
              <a:t>	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445224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836712"/>
            <a:ext cx="7772400" cy="55188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800" dirty="0" smtClean="0"/>
              <a:t>- v kontaktu s programy je podstatná část drogové scény – </a:t>
            </a:r>
            <a:r>
              <a:rPr lang="cs-CZ" sz="2800" b="1" dirty="0" smtClean="0"/>
              <a:t>stále udržujeme promořenost HIV mezi IUD uživateli na 1 %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800" dirty="0" smtClean="0"/>
              <a:t>V r. 2014 bylo na území KHK vyměněno v rámci HR programů celkem 266 672 injekčních stříkaček.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3212" y="219433"/>
            <a:ext cx="6995656" cy="708725"/>
          </a:xfrm>
        </p:spPr>
        <p:txBody>
          <a:bodyPr/>
          <a:lstStyle/>
          <a:p>
            <a:pPr algn="ctr"/>
            <a:r>
              <a:rPr lang="cs-CZ" sz="2800" dirty="0" smtClean="0"/>
              <a:t>Terénní programy a kontaktní centra v KHK 2014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65475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5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043608" y="1412776"/>
            <a:ext cx="7643192" cy="47525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5748" t="27423" r="24803" b="19414"/>
          <a:stretch>
            <a:fillRect/>
          </a:stretch>
        </p:blipFill>
        <p:spPr bwMode="auto">
          <a:xfrm>
            <a:off x="1174728" y="980729"/>
            <a:ext cx="6709640" cy="537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vnoramenný trojúhelník 4"/>
          <p:cNvSpPr/>
          <p:nvPr/>
        </p:nvSpPr>
        <p:spPr>
          <a:xfrm>
            <a:off x="5616116" y="2600908"/>
            <a:ext cx="144016" cy="14401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399" y="3359998"/>
            <a:ext cx="164606" cy="15851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5589240"/>
            <a:ext cx="164606" cy="158510"/>
          </a:xfrm>
          <a:prstGeom prst="rect">
            <a:avLst/>
          </a:prstGeom>
        </p:spPr>
      </p:pic>
      <p:sp>
        <p:nvSpPr>
          <p:cNvPr id="9" name="Rovnoramenný trojúhelník 8"/>
          <p:cNvSpPr/>
          <p:nvPr/>
        </p:nvSpPr>
        <p:spPr>
          <a:xfrm>
            <a:off x="3646191" y="6024092"/>
            <a:ext cx="144016" cy="14401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033245" y="5457599"/>
            <a:ext cx="1145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Školské zařízení Husův domov</a:t>
            </a:r>
            <a:endParaRPr lang="cs-CZ" sz="1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009484" y="5899983"/>
            <a:ext cx="1228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Domov se zvláštním režimem</a:t>
            </a:r>
            <a:endParaRPr lang="cs-CZ" sz="1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90207" y="3120195"/>
            <a:ext cx="77457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00" dirty="0" smtClean="0">
                <a:solidFill>
                  <a:schemeClr val="bg1"/>
                </a:solidFill>
              </a:rPr>
              <a:t>Bílá Třemešná</a:t>
            </a:r>
            <a:endParaRPr lang="cs-CZ" sz="700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114608" y="2400853"/>
            <a:ext cx="11521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dirty="0" smtClean="0">
                <a:solidFill>
                  <a:schemeClr val="bg1"/>
                </a:solidFill>
              </a:rPr>
              <a:t>Teplice nad Metují</a:t>
            </a:r>
            <a:endParaRPr lang="cs-CZ" sz="700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DETOXIFIKACE – </a:t>
            </a:r>
            <a:br>
              <a:rPr lang="cs-CZ" dirty="0" smtClean="0"/>
            </a:br>
            <a:r>
              <a:rPr lang="cs-CZ" sz="2800" dirty="0" smtClean="0"/>
              <a:t>LNN Nechanice, </a:t>
            </a:r>
            <a:r>
              <a:rPr lang="cs-CZ" sz="2800" dirty="0" err="1"/>
              <a:t>o</a:t>
            </a:r>
            <a:r>
              <a:rPr lang="cs-CZ" sz="2800" dirty="0" err="1" smtClean="0"/>
              <a:t>bl</a:t>
            </a:r>
            <a:r>
              <a:rPr lang="cs-CZ" sz="2800" dirty="0" smtClean="0"/>
              <a:t>. </a:t>
            </a:r>
            <a:r>
              <a:rPr lang="cs-CZ" sz="2800" dirty="0"/>
              <a:t>n</a:t>
            </a:r>
            <a:r>
              <a:rPr lang="cs-CZ" sz="2800" dirty="0" smtClean="0"/>
              <a:t>emocnice Náchod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4387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cs-CZ" sz="1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400" dirty="0"/>
              <a:t>Lůžková akutní standardní péče poskytovaná při předcházení a léčení odvykacích stavů spojených s přerušením či vysazením užívání návykové látky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Pobyt </a:t>
            </a:r>
            <a:r>
              <a:rPr lang="cs-CZ" sz="2400" dirty="0"/>
              <a:t>na detoxifikační jednotce se ukončí až několik dní poté, co odvykací příznaky bezpečně odezní a léky jsou vysazeny.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Záchytná stanice – </a:t>
            </a:r>
            <a:br>
              <a:rPr lang="cs-CZ" dirty="0" smtClean="0"/>
            </a:br>
            <a:r>
              <a:rPr lang="cs-CZ" sz="2800" dirty="0" smtClean="0"/>
              <a:t>Hradec Králové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92177"/>
            <a:ext cx="7330008" cy="51588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 </a:t>
            </a:r>
          </a:p>
          <a:p>
            <a:pPr algn="just">
              <a:buNone/>
            </a:pPr>
            <a:r>
              <a:rPr lang="cs-CZ" dirty="0" smtClean="0"/>
              <a:t>    Záchytné stanice jsou speciální medicínská zařízení pro krátkodobý pobyt (v řádu několika hodin) a detoxikaci při akutní intoxikaci alkoholem nebo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jinou návykovou látkou</a:t>
            </a:r>
            <a:r>
              <a:rPr lang="cs-CZ" dirty="0" smtClean="0"/>
              <a:t> (!§17 zákona 379/2005 Sb.), jsou zvláštním typem zařízení na pomezí ambulantní a lůžkové péče. </a:t>
            </a:r>
          </a:p>
          <a:p>
            <a:pPr algn="just">
              <a:buNone/>
            </a:pPr>
            <a:r>
              <a:rPr lang="cs-CZ" dirty="0" smtClean="0"/>
              <a:t>Jedná se o typ zařízení unikátní v Evropě i ve světě. První z nich byla založena u Apolináře v roce 1951 docentem Skálou (Skála,2003).</a:t>
            </a:r>
          </a:p>
          <a:p>
            <a:pPr algn="just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5373216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116272" cy="1022133"/>
          </a:xfrm>
        </p:spPr>
        <p:txBody>
          <a:bodyPr/>
          <a:lstStyle/>
          <a:p>
            <a:pPr algn="ctr"/>
            <a:r>
              <a:rPr lang="cs-CZ" sz="2000" dirty="0" smtClean="0"/>
              <a:t>Počet pacientů </a:t>
            </a:r>
            <a:r>
              <a:rPr lang="cs-CZ" sz="2000" b="1" dirty="0" smtClean="0"/>
              <a:t>ošetřených pro intoxikaci alkoholem </a:t>
            </a:r>
            <a:r>
              <a:rPr lang="cs-CZ" sz="2000" dirty="0" smtClean="0"/>
              <a:t>podle kraje sídla zařízení, pohlaví a věkových skupin pacientů v roce 2012 a 2013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pPr>
              <a:buNone/>
            </a:pPr>
            <a:r>
              <a:rPr lang="cs-CZ" sz="1600" i="1" dirty="0" smtClean="0"/>
              <a:t>                 Zdroj: ÚZIS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9752" y="3573016"/>
            <a:ext cx="6336704" cy="2448272"/>
          </a:xfrm>
          <a:prstGeom prst="rect">
            <a:avLst/>
          </a:prstGeom>
          <a:solidFill>
            <a:schemeClr val="accent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 l="28647" t="35030" r="25417" b="21093"/>
          <a:stretch>
            <a:fillRect/>
          </a:stretch>
        </p:blipFill>
        <p:spPr bwMode="auto">
          <a:xfrm>
            <a:off x="114330" y="1607349"/>
            <a:ext cx="5040560" cy="28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147" y="3619281"/>
            <a:ext cx="5247560" cy="30747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99" y="5793299"/>
            <a:ext cx="1536325" cy="73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2606</TotalTime>
  <Words>617</Words>
  <Application>Microsoft Office PowerPoint</Application>
  <PresentationFormat>Předvádění na obrazovce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Tw Cen MT Condensed</vt:lpstr>
      <vt:lpstr>Wingdings 3</vt:lpstr>
      <vt:lpstr>Integrál</vt:lpstr>
      <vt:lpstr>Síť služeb pro uživatele návykových látek v Královéhradeckém kraji</vt:lpstr>
      <vt:lpstr>  Standardy odborné způsobilosti pro zařízení a programy poskytující adiktologické služby – schváleno RVKPP dne 03.03.2015</vt:lpstr>
      <vt:lpstr>TERÉNNÍ PROGRAMY –      o. s. Laxus, SOL RIAPS</vt:lpstr>
      <vt:lpstr>KONTAKTNÍ CENTRA - Hradec Králové, Trutnov </vt:lpstr>
      <vt:lpstr>Prezentace aplikace PowerPoint</vt:lpstr>
      <vt:lpstr>Terénní programy a kontaktní centra v KHK 2014</vt:lpstr>
      <vt:lpstr>DETOXIFIKACE –  LNN Nechanice, obl. nemocnice Náchod</vt:lpstr>
      <vt:lpstr>Záchytná stanice –  Hradec Králové</vt:lpstr>
      <vt:lpstr>Počet pacientů ošetřených pro intoxikaci alkoholem podle kraje sídla zařízení, pohlaví a věkových skupin pacientů v roce 2012 a 2013</vt:lpstr>
      <vt:lpstr>KRÁTKODOBÁ A STŘEDNĚDOBÁ LŮŽKOVÁ PÉČE –  LNN Nechanice</vt:lpstr>
      <vt:lpstr>AMBULANTNÍ LÉČBA –  Laxus, SOL RIAPS, Nové Město n. Metují (AT poradna), Náchod (MUDr.Kasíková, Jančíková) </vt:lpstr>
      <vt:lpstr>SUBSTITUČNÍ LÉČBA –  SOL RIAPS, FN HK, MUDr. Kyral (Hradec Králové, Dobruška)</vt:lpstr>
      <vt:lpstr>DOLÉČOVACÍ PROGRAMY  </vt:lpstr>
      <vt:lpstr>DROGOVÉ SLUŽBY VE VĚZENÍ</vt:lpstr>
      <vt:lpstr>Prezentace aplikace PowerPoint</vt:lpstr>
      <vt:lpstr>www.adiktologie.cz (info, věda, vzdělávání…) www.sananim.cz (Poradna + DIS) www.vlada.cz (RVKPP)  http://www.drogy-info.cz/mapa-pomoci/ (kontakty…) </vt:lpstr>
    </vt:vector>
  </TitlesOfParts>
  <Company>Krajský úřad, Královehradecký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Síť služeb pro uživatele návykových látek v Královéhradeckém kraji</dc:title>
  <dc:creator>Michaela Klementová</dc:creator>
  <cp:lastModifiedBy>Honzíková Monika Mgr.</cp:lastModifiedBy>
  <cp:revision>226</cp:revision>
  <dcterms:created xsi:type="dcterms:W3CDTF">2013-06-17T11:38:11Z</dcterms:created>
  <dcterms:modified xsi:type="dcterms:W3CDTF">2016-04-27T13:28:54Z</dcterms:modified>
</cp:coreProperties>
</file>