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59" r:id="rId3"/>
    <p:sldId id="265" r:id="rId4"/>
    <p:sldId id="266" r:id="rId5"/>
    <p:sldId id="267" r:id="rId6"/>
    <p:sldId id="256" r:id="rId7"/>
    <p:sldId id="260" r:id="rId8"/>
    <p:sldId id="277" r:id="rId9"/>
    <p:sldId id="282" r:id="rId10"/>
    <p:sldId id="283" r:id="rId11"/>
    <p:sldId id="284" r:id="rId12"/>
    <p:sldId id="273" r:id="rId13"/>
    <p:sldId id="272" r:id="rId14"/>
    <p:sldId id="285" r:id="rId15"/>
    <p:sldId id="286" r:id="rId16"/>
    <p:sldId id="261" r:id="rId17"/>
    <p:sldId id="262" r:id="rId18"/>
    <p:sldId id="268" r:id="rId19"/>
    <p:sldId id="270" r:id="rId20"/>
    <p:sldId id="271" r:id="rId21"/>
    <p:sldId id="278" r:id="rId22"/>
    <p:sldId id="279" r:id="rId23"/>
    <p:sldId id="280" r:id="rId24"/>
    <p:sldId id="281" r:id="rId25"/>
    <p:sldId id="288" r:id="rId26"/>
    <p:sldId id="287" r:id="rId27"/>
    <p:sldId id="289" r:id="rId28"/>
    <p:sldId id="290" r:id="rId29"/>
    <p:sldId id="274" r:id="rId30"/>
  </p:sldIdLst>
  <p:sldSz cx="9144000" cy="6858000" type="screen4x3"/>
  <p:notesSz cx="6670675" cy="99298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6" autoAdjust="0"/>
    <p:restoredTop sz="94660"/>
  </p:normalViewPr>
  <p:slideViewPr>
    <p:cSldViewPr snapToGrid="0">
      <p:cViewPr>
        <p:scale>
          <a:sx n="100" d="100"/>
          <a:sy n="100" d="100"/>
        </p:scale>
        <p:origin x="-122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825050-9DCC-4D27-A78A-C223C605F472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A309CA-5A81-4CD7-B508-3116E281CA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C656224-9560-4A70-9939-C21B9A275710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71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3DF512-4B47-46ED-A9B3-0C89569645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5357-4D64-4012-B261-DA40BE2B3E27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89362-757D-4299-8DB1-A93E87BCCB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4F2E-9D76-46C8-A833-654C63C55A2C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FA67D-ED4A-4A8F-B24B-8D4F8C52D2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54F18-0A94-4D5F-988D-96934C1FC1E5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0C7B-AB15-4F26-88C6-BD76994B1F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C7A2A-10F0-48F9-A258-8E480201298D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1717-EF0E-4312-B4A6-B6725972A6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F5746-DD0C-48A5-8EC3-4737BD38276F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1A145-2DB7-48EC-972B-9D5FC079C1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8A27C-1036-4228-9C7A-F2AFA5F31498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CB28-96C1-4273-B7F1-8F457D9572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52D8-D6BB-494D-B855-81B817324AB5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EC2A9-15E6-4E17-AA63-0183DBAD4B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F54A9-8317-4465-A103-8BE5F7EA8D01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EDAE7-F2E9-46D1-BECD-5EC505742F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8D956-D5F3-4109-B667-1442F982E224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50A7-938A-4916-904B-16CD82361F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CBCA0-76BA-4A11-9660-08A6F3385635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21211-4E25-444F-9B40-5A880ECAE7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27D36-22BA-4431-85AC-AC098A8FD885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DE7B-E0CC-4A07-8A58-66C2BDF067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A3003A-1BE8-4316-8EA8-F1C58D8CE3BC}" type="datetimeFigureOut">
              <a:rPr lang="pl-PL"/>
              <a:pPr>
                <a:defRPr/>
              </a:pPr>
              <a:t>2012-05-08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252AFC-D18B-4252-96B2-0113729787E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11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ystyka.dolnyslask.p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yskD\UMWD-2\01-ProjektyGraficzne\2012-04-24-prezentacjaCzechy\DolnySlaskHD-CZ.wmv" TargetMode="Externa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://wroclove2012.com/pl/file/attachment/2010/07/11d78eb3bd14e3287f3fce15e32895b9.jpg" TargetMode="Externa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3" y="1050925"/>
            <a:ext cx="4979987" cy="1652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terminal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3660">
            <a:off x="419100" y="3444875"/>
            <a:ext cx="2614613" cy="128270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23" descr="fot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5119">
            <a:off x="793750" y="4678363"/>
            <a:ext cx="1905000" cy="1371600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9" descr="fot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47424">
            <a:off x="2921000" y="3413125"/>
            <a:ext cx="1863725" cy="1401763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4" descr="foto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46873">
            <a:off x="2614613" y="4643438"/>
            <a:ext cx="1866900" cy="13208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1" descr="zd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19905">
            <a:off x="4708525" y="3419475"/>
            <a:ext cx="1884363" cy="124936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 descr="mostredzinsk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282139">
            <a:off x="4394200" y="4638675"/>
            <a:ext cx="2157413" cy="1428750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C:\dyskD\UMWD-2\01-ProjektyGraficzne\2012-04-16-PrezentPetersburg\images\Ksiaz-DSC103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67880">
            <a:off x="6435725" y="3444875"/>
            <a:ext cx="2174875" cy="14732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9" descr="fot_6_po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391846">
            <a:off x="6372225" y="4803775"/>
            <a:ext cx="1947863" cy="146208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CS3_POL_HC_COMPOSITE LOGOS-WR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5000" y="881063"/>
            <a:ext cx="3216275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0" y="1252538"/>
            <a:ext cx="9144000" cy="10772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 smtClean="0"/>
              <a:t>Utkání </a:t>
            </a:r>
            <a:r>
              <a:rPr lang="cs-CZ" sz="3200" b="1" dirty="0"/>
              <a:t>Česká republika – </a:t>
            </a:r>
            <a:r>
              <a:rPr lang="cs-CZ" sz="3200" b="1" dirty="0" smtClean="0"/>
              <a:t>Řecko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 smtClean="0"/>
              <a:t>12</a:t>
            </a:r>
            <a:r>
              <a:rPr lang="cs-CZ" sz="3200" b="1" dirty="0"/>
              <a:t>. června, 18.00 hod</a:t>
            </a:r>
            <a:r>
              <a:rPr lang="cs-CZ" sz="3200" b="1" dirty="0" smtClean="0"/>
              <a:t>.</a:t>
            </a:r>
            <a:endParaRPr lang="pl-PL" sz="3600" b="1" dirty="0"/>
          </a:p>
        </p:txBody>
      </p:sp>
      <p:sp>
        <p:nvSpPr>
          <p:cNvPr id="6" name="pole tekstowe 8"/>
          <p:cNvSpPr txBox="1">
            <a:spLocks noChangeArrowheads="1"/>
          </p:cNvSpPr>
          <p:nvPr/>
        </p:nvSpPr>
        <p:spPr bwMode="auto">
          <a:xfrm>
            <a:off x="952499" y="2698750"/>
            <a:ext cx="7200901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1600" b="1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</a:rPr>
              <a:t> 12.06. fanoušky z Česka přijedou 3 vlaky: z Prahy a Pardubic, Pardubic a z Brna i Ostravy. Vlaky ty přijedou do Vroclavi od 3 do 7 hodin před zahájením meče. </a:t>
            </a:r>
            <a:endParaRPr lang="pl-PL" sz="1600" dirty="0" smtClean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</a:rPr>
              <a:t>Fanoušci budou mohli se dostat z Dworca Główného na stanice Stadion řádnými vlaky Przewozů Regionalních, doba očekávání na první vlak dovažející do fotbalového stadiónu činí maximalně 50 min.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 smtClean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1600" b="1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</a:rPr>
              <a:t> Po zakončení utkání fanoušci odjedou z Dworca Główného třemi vlaky 12 i 13.06. relací do Prahy a Pardubic, Pardubic a Brna i Ostravy.  </a:t>
            </a:r>
            <a:endParaRPr lang="pl-PL" sz="1600" dirty="0" smtClean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</a:rPr>
              <a:t>Doba očekávání fanoušků na vlak do Česka činí od 3 do 9 hodin po zakončení utkání.</a:t>
            </a:r>
            <a:endParaRPr lang="pl-PL" sz="1400" dirty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0" y="1252538"/>
            <a:ext cx="8983663" cy="10772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 err="1"/>
              <a:t>Utkání</a:t>
            </a:r>
            <a:r>
              <a:rPr lang="pl-PL" sz="3200" b="1" dirty="0"/>
              <a:t> </a:t>
            </a:r>
            <a:r>
              <a:rPr lang="pl-PL" sz="3200" b="1" dirty="0" err="1"/>
              <a:t>Česká</a:t>
            </a:r>
            <a:r>
              <a:rPr lang="pl-PL" sz="3200" b="1" dirty="0"/>
              <a:t> republika – </a:t>
            </a:r>
            <a:r>
              <a:rPr lang="pl-PL" sz="3200" b="1" dirty="0" smtClean="0"/>
              <a:t>Polsko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 smtClean="0"/>
              <a:t>16</a:t>
            </a:r>
            <a:r>
              <a:rPr lang="pl-PL" sz="3200" b="1" dirty="0"/>
              <a:t>. </a:t>
            </a:r>
            <a:r>
              <a:rPr lang="pl-PL" sz="3200" b="1" dirty="0" err="1"/>
              <a:t>června</a:t>
            </a:r>
            <a:r>
              <a:rPr lang="pl-PL" sz="3200" b="1" dirty="0"/>
              <a:t>, 20.45 </a:t>
            </a:r>
            <a:r>
              <a:rPr lang="pl-PL" sz="3200" b="1" dirty="0" err="1"/>
              <a:t>hod</a:t>
            </a:r>
            <a:r>
              <a:rPr lang="pl-PL" sz="3200" b="1" dirty="0"/>
              <a:t>.</a:t>
            </a:r>
          </a:p>
        </p:txBody>
      </p:sp>
      <p:sp>
        <p:nvSpPr>
          <p:cNvPr id="6" name="pole tekstowe 8"/>
          <p:cNvSpPr txBox="1">
            <a:spLocks noChangeArrowheads="1"/>
          </p:cNvSpPr>
          <p:nvPr/>
        </p:nvSpPr>
        <p:spPr bwMode="auto">
          <a:xfrm>
            <a:off x="962025" y="2686050"/>
            <a:ext cx="72009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1600" b="1" dirty="0" smtClean="0"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Fanoušky z Česka přijedou 3 vlaky: z Prahy a Pardubic, Pardubic a z Brna i Ostravy. Vlaky ty přijedou do Vroclavi od 6 do 10 hodin před zahájením meče. </a:t>
            </a:r>
            <a:endParaRPr lang="pl-PL" sz="1600" dirty="0" smtClean="0"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 smtClean="0"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Fanoušci budou mohli se dostat z Dworca Główného na stanice Stadion řádnými vlaky Przewozů Regionalních, doba očekávání na první vlak dovažející do fotbalového stadiónu činí maximalně 50 min.</a:t>
            </a:r>
            <a:endParaRPr lang="cs-CZ" sz="1600" b="1" dirty="0" smtClean="0"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 smtClean="0"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1600" b="1" dirty="0" smtClean="0"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Po zakončení utkání fanoušci odjedou z Dworca Główného třemi vlaky w niedzielę 17 czerwca br. relací do Prahy a Pardubic, Pardubic a Brna i Ostravy. </a:t>
            </a:r>
            <a:endParaRPr lang="pl-PL" sz="1600" dirty="0" smtClean="0"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 smtClean="0"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Doba očekávání fanoušků na vlak do Česka činí od 3 do 9 hodin po zakončení utkání.</a:t>
            </a:r>
            <a:endParaRPr lang="pl-PL" sz="1600" b="1" dirty="0" smtClean="0"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0" y="5735638"/>
            <a:ext cx="8904288" cy="923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Wrocław </a:t>
            </a:r>
            <a:r>
              <a:rPr lang="pl-PL" sz="3000" b="1" dirty="0" err="1"/>
              <a:t>World</a:t>
            </a:r>
            <a:r>
              <a:rPr lang="pl-PL" sz="3000" b="1" dirty="0"/>
              <a:t> </a:t>
            </a:r>
            <a:r>
              <a:rPr lang="pl-PL" sz="3000" b="1" dirty="0" err="1"/>
              <a:t>Games</a:t>
            </a:r>
            <a:r>
              <a:rPr lang="pl-PL" sz="3000" b="1" dirty="0"/>
              <a:t> 2017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Blízko 37 disciplín a sportovci ze 100 zemí </a:t>
            </a:r>
          </a:p>
        </p:txBody>
      </p:sp>
      <p:pic>
        <p:nvPicPr>
          <p:cNvPr id="4098" name="Picture 2" descr="C:\dyskD\UMWD-2\01-ProjektyGraficzne\2012-04-16-PrezentPetersburg\images\Bez nazwy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49" y="3835738"/>
            <a:ext cx="8172887" cy="1760692"/>
          </a:xfrm>
          <a:prstGeom prst="round2SameRect">
            <a:avLst>
              <a:gd name="adj1" fmla="val 9104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C:\dyskD\UMWD-2\01-ProjektyGraficzne\2012-04-16-PrezentPetersburg\images\WorldGames.jpg"/>
          <p:cNvPicPr>
            <a:picLocks noChangeAspect="1" noChangeArrowheads="1"/>
          </p:cNvPicPr>
          <p:nvPr/>
        </p:nvPicPr>
        <p:blipFill>
          <a:blip r:embed="rId4" cstate="print"/>
          <a:srcRect l="1243" t="1569" r="1865" b="1569"/>
          <a:stretch>
            <a:fillRect/>
          </a:stretch>
        </p:blipFill>
        <p:spPr bwMode="auto">
          <a:xfrm>
            <a:off x="3128024" y="1133747"/>
            <a:ext cx="2632750" cy="3128308"/>
          </a:xfrm>
          <a:prstGeom prst="round2SameRect">
            <a:avLst>
              <a:gd name="adj1" fmla="val 9586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yskD\UMWD-2\01-ProjektyGraficzne\2012-04-16-PrezentPetersburg\images\450px-Acro-tc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87" y="1233994"/>
            <a:ext cx="2270465" cy="3027287"/>
          </a:xfrm>
          <a:prstGeom prst="round2SameRect">
            <a:avLst>
              <a:gd name="adj1" fmla="val 11584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dyskD\UMWD-2\01-ProjektyGraficzne\2012-04-16-PrezentPetersburg\images\Eric_Traonouez_Champion_du_Monde.jpg"/>
          <p:cNvPicPr>
            <a:picLocks noChangeAspect="1" noChangeArrowheads="1"/>
          </p:cNvPicPr>
          <p:nvPr/>
        </p:nvPicPr>
        <p:blipFill>
          <a:blip r:embed="rId6" cstate="print"/>
          <a:srcRect b="2835"/>
          <a:stretch>
            <a:fillRect/>
          </a:stretch>
        </p:blipFill>
        <p:spPr bwMode="auto">
          <a:xfrm>
            <a:off x="6001751" y="1216241"/>
            <a:ext cx="2250793" cy="3026990"/>
          </a:xfrm>
          <a:prstGeom prst="round2SameRect">
            <a:avLst>
              <a:gd name="adj1" fmla="val 12366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23825" y="5735638"/>
            <a:ext cx="8904288" cy="101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Vratislav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Evropské hlavní město kultury 2016</a:t>
            </a:r>
          </a:p>
        </p:txBody>
      </p:sp>
      <p:pic>
        <p:nvPicPr>
          <p:cNvPr id="5" name="Picture 6" descr="C:\dyskD\UMWD-2\FOLDERY\EWT-ogolnyDS\images\OperaWroc\FilharmJeleniog\Opera widownia 067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304" y="2298940"/>
            <a:ext cx="4552621" cy="3038874"/>
          </a:xfrm>
          <a:prstGeom prst="round2SameRect">
            <a:avLst>
              <a:gd name="adj1" fmla="val 11409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 descr="C:\dyskD\UMWD-2\FOLDERY\EWT-ogolnyDS\images\OperaWroc\FilharmJeleniog\Hoffmann 2 012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041" y="1260627"/>
            <a:ext cx="1812181" cy="1207365"/>
          </a:xfrm>
          <a:prstGeom prst="round2SameRect">
            <a:avLst>
              <a:gd name="adj1" fmla="val 11342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C:\dyskD\UMWD-2\01-ProjektyGraficzne\2012-04-16-PrezentPetersburg\images\Bez nazwy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958" y="2894823"/>
            <a:ext cx="4539906" cy="1963123"/>
          </a:xfrm>
          <a:prstGeom prst="round2SameRect">
            <a:avLst>
              <a:gd name="adj1" fmla="val 9431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C:\dyskD\UMWD-2\FOLDERY\EWT-ogolnyDS\images\OperaWroc\FilharmJeleniog\Alicja 2 088aa.jpg"/>
          <p:cNvPicPr>
            <a:picLocks noChangeAspect="1" noChangeArrowheads="1"/>
          </p:cNvPicPr>
          <p:nvPr/>
        </p:nvPicPr>
        <p:blipFill>
          <a:blip r:embed="rId6" cstate="print"/>
          <a:srcRect b="4264"/>
          <a:stretch>
            <a:fillRect/>
          </a:stretch>
        </p:blipFill>
        <p:spPr bwMode="auto">
          <a:xfrm>
            <a:off x="701749" y="1251749"/>
            <a:ext cx="1816230" cy="1204483"/>
          </a:xfrm>
          <a:prstGeom prst="round2SameRect">
            <a:avLst>
              <a:gd name="adj1" fmla="val 12062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:\dyskD\UMWD-2\FOLDERY\EWT-ogolnyDS\images\OperaWroc\FilharmJeleniog\Kobieta bez cieniaa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3144" y="1260629"/>
            <a:ext cx="2774111" cy="1847601"/>
          </a:xfrm>
          <a:prstGeom prst="round2SameRect">
            <a:avLst>
              <a:gd name="adj1" fmla="val 14047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C:\dyskD\UMWD-2\01-ProjektyGraficzne\2012-04-16-PrezentPetersburg\images\LogoKultur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2113" y="4623880"/>
            <a:ext cx="3224430" cy="720477"/>
          </a:xfrm>
          <a:prstGeom prst="round2Same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23825" y="1135063"/>
            <a:ext cx="8904288" cy="831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prstClr val="black"/>
                </a:solidFill>
              </a:rPr>
              <a:t>Akce, které se budou se konát bĕhem Eura v kulturních zařízeních uřadu maršalka Dolnoslezského vojvodství: </a:t>
            </a:r>
          </a:p>
        </p:txBody>
      </p:sp>
      <p:sp>
        <p:nvSpPr>
          <p:cNvPr id="9" name="Prostokąt 8"/>
          <p:cNvSpPr/>
          <p:nvPr/>
        </p:nvSpPr>
        <p:spPr>
          <a:xfrm>
            <a:off x="390525" y="2289175"/>
            <a:ext cx="4572000" cy="38306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Národní muzeum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Muzeum papírenství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Gross Rosen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Muzeum pošty a telekomunikace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Polské Divadlo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Vratislavská opera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Dolnoslezská filharmonie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Odra Film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Muzeum sportu a turistiky</a:t>
            </a:r>
            <a:endParaRPr lang="cs-CZ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5" name="Obraz 4" descr="muze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5365" y="2085975"/>
            <a:ext cx="4528869" cy="3000376"/>
          </a:xfrm>
          <a:prstGeom prst="round2SameRect">
            <a:avLst>
              <a:gd name="adj1" fmla="val 9460"/>
              <a:gd name="adj2" fmla="val 0"/>
            </a:avLst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 descr="muzeu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3000" y="4543425"/>
            <a:ext cx="2555875" cy="1916906"/>
          </a:xfrm>
          <a:prstGeom prst="round2SameRect">
            <a:avLst>
              <a:gd name="adj1" fmla="val 10472"/>
              <a:gd name="adj2" fmla="val 0"/>
            </a:avLst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 descr="muzeum3.jpg"/>
          <p:cNvPicPr>
            <a:picLocks noChangeAspect="1"/>
          </p:cNvPicPr>
          <p:nvPr/>
        </p:nvPicPr>
        <p:blipFill>
          <a:blip r:embed="rId5" cstate="print"/>
          <a:srcRect r="10630"/>
          <a:stretch>
            <a:fillRect/>
          </a:stretch>
        </p:blipFill>
        <p:spPr>
          <a:xfrm>
            <a:off x="6331609" y="4543424"/>
            <a:ext cx="2582641" cy="1914525"/>
          </a:xfrm>
          <a:prstGeom prst="round2SameRect">
            <a:avLst>
              <a:gd name="adj1" fmla="val 9702"/>
              <a:gd name="adj2" fmla="val 0"/>
            </a:avLst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23825" y="5649913"/>
            <a:ext cx="8904288" cy="923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/>
              <a:t>Můžete navštívit výstavy, divadelní představení - operní podívaná ,, Maškarní ples”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/>
              <a:t>na olympijském stadionu ve Vratislavi; Vratislavské vydání berlínského festivalu o fotbalu  (DCF) výstava ,, Slavní hráči v karikatuře </a:t>
            </a:r>
            <a:r>
              <a:rPr lang="cs-CZ" b="1" dirty="0" err="1"/>
              <a:t>Leszka</a:t>
            </a:r>
            <a:r>
              <a:rPr lang="cs-CZ" b="1" dirty="0"/>
              <a:t> </a:t>
            </a:r>
            <a:r>
              <a:rPr lang="cs-CZ" b="1" dirty="0" err="1"/>
              <a:t>Kuczerskiego</a:t>
            </a:r>
            <a:r>
              <a:rPr lang="cs-CZ" b="1" dirty="0"/>
              <a:t> „.</a:t>
            </a:r>
          </a:p>
        </p:txBody>
      </p:sp>
      <p:pic>
        <p:nvPicPr>
          <p:cNvPr id="5" name="Obraz 4" descr="opera_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8521" y="1256889"/>
            <a:ext cx="6130228" cy="2829336"/>
          </a:xfrm>
          <a:prstGeom prst="round2SameRect">
            <a:avLst>
              <a:gd name="adj1" fmla="val 9895"/>
              <a:gd name="adj2" fmla="val 0"/>
            </a:avLst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yskD\UMWD-2\FOLDERY\EWT-ogolnyDS\images\OperaWroc\FilharmJeleniog\Hoffmann 2 012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266" y="3727602"/>
            <a:ext cx="2510024" cy="1672303"/>
          </a:xfrm>
          <a:prstGeom prst="round2SameRect">
            <a:avLst>
              <a:gd name="adj1" fmla="val 11342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C:\dyskD\UMWD-2\FOLDERY\EWT-ogolnyDS\images\OperaWroc\FilharmJeleniog\Alicja 2 088aa.jpg"/>
          <p:cNvPicPr>
            <a:picLocks noChangeAspect="1" noChangeArrowheads="1"/>
          </p:cNvPicPr>
          <p:nvPr/>
        </p:nvPicPr>
        <p:blipFill>
          <a:blip r:embed="rId5" cstate="print"/>
          <a:srcRect b="4264"/>
          <a:stretch>
            <a:fillRect/>
          </a:stretch>
        </p:blipFill>
        <p:spPr bwMode="auto">
          <a:xfrm>
            <a:off x="587448" y="3728249"/>
            <a:ext cx="2515633" cy="1668312"/>
          </a:xfrm>
          <a:prstGeom prst="round2SameRect">
            <a:avLst>
              <a:gd name="adj1" fmla="val 12062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:\dyskD\UMWD-2\FOLDERY\EWT-ogolnyDS\images\OperaWroc\FilharmJeleniog\Kobieta bez cienia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9394" y="3727605"/>
            <a:ext cx="2497759" cy="1663546"/>
          </a:xfrm>
          <a:prstGeom prst="round2SameRect">
            <a:avLst>
              <a:gd name="adj1" fmla="val 14047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123825" y="5727700"/>
            <a:ext cx="8904288" cy="1014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Nejen v Alpách můžete lyžovat</a:t>
            </a:r>
            <a:br>
              <a:rPr lang="pl-PL" sz="3000" b="1" dirty="0"/>
            </a:br>
            <a:r>
              <a:rPr lang="pl-PL" sz="3000" b="1" dirty="0"/>
              <a:t>a dobývat horské štíty.</a:t>
            </a:r>
          </a:p>
        </p:txBody>
      </p:sp>
      <p:pic>
        <p:nvPicPr>
          <p:cNvPr id="11266" name="Picture 2" descr="W:\Bank Zdjęć\Karkonosze i turystyka aktywna\(j) Mały Kocioł_ przekaźnik stacji TV (2007-04-22)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254" y="1055965"/>
            <a:ext cx="3990279" cy="2672656"/>
          </a:xfrm>
          <a:prstGeom prst="round2SameRect">
            <a:avLst>
              <a:gd name="adj1" fmla="val 9027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W:\Bank Zdjęć\TurystykaAktywna-Kampania2011\Nart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0279" y="2255531"/>
            <a:ext cx="2330959" cy="1569736"/>
          </a:xfrm>
          <a:prstGeom prst="round2SameRect">
            <a:avLst>
              <a:gd name="adj1" fmla="val 10689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" descr="W:\Bank Zdjęć\TurystykaAktywna-Kampania2011\Narty2.jpg"/>
          <p:cNvPicPr>
            <a:picLocks noChangeAspect="1" noChangeArrowheads="1"/>
          </p:cNvPicPr>
          <p:nvPr/>
        </p:nvPicPr>
        <p:blipFill>
          <a:blip r:embed="rId5" cstate="print"/>
          <a:srcRect t="30480"/>
          <a:stretch>
            <a:fillRect/>
          </a:stretch>
        </p:blipFill>
        <p:spPr bwMode="auto">
          <a:xfrm>
            <a:off x="606023" y="2202033"/>
            <a:ext cx="2227349" cy="1562099"/>
          </a:xfrm>
          <a:prstGeom prst="round2SameRect">
            <a:avLst>
              <a:gd name="adj1" fmla="val 9639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7" name="Picture 3" descr="W:\Bank Zdjęć\Karkonosze i turystyka aktywna\(r) droga na Śnieżkę (2007-06-24)aaa.jpg"/>
          <p:cNvPicPr>
            <a:picLocks noChangeAspect="1" noChangeArrowheads="1"/>
          </p:cNvPicPr>
          <p:nvPr/>
        </p:nvPicPr>
        <p:blipFill>
          <a:blip r:embed="rId6" cstate="print"/>
          <a:srcRect b="15541"/>
          <a:stretch>
            <a:fillRect/>
          </a:stretch>
        </p:blipFill>
        <p:spPr bwMode="auto">
          <a:xfrm>
            <a:off x="2412042" y="3266983"/>
            <a:ext cx="4313814" cy="2421788"/>
          </a:xfrm>
          <a:prstGeom prst="round2SameRect">
            <a:avLst>
              <a:gd name="adj1" fmla="val 10435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33350" y="5592763"/>
            <a:ext cx="8904288" cy="1231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/>
              <a:t>Nemusíte jet do Francie, abyste navštívili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/>
              <a:t>400 zámků a palaců.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(v Dolním Slezsku se nachází kolem 25% všech objektů tohoto typu v Polsku)</a:t>
            </a:r>
          </a:p>
        </p:txBody>
      </p:sp>
      <p:pic>
        <p:nvPicPr>
          <p:cNvPr id="16" name="Picture 2" descr="C:\dyskD\UMWD-2\01-ProjektyGraficzne\2012-04-16-PrezentPetersburg\images\Ksiaz-DSC1030.jpg"/>
          <p:cNvPicPr>
            <a:picLocks noChangeAspect="1" noChangeArrowheads="1"/>
          </p:cNvPicPr>
          <p:nvPr/>
        </p:nvPicPr>
        <p:blipFill>
          <a:blip r:embed="rId3" cstate="print"/>
          <a:srcRect r="8722" b="8769"/>
          <a:stretch>
            <a:fillRect/>
          </a:stretch>
        </p:blipFill>
        <p:spPr bwMode="auto">
          <a:xfrm>
            <a:off x="2059618" y="2121505"/>
            <a:ext cx="4982024" cy="3373768"/>
          </a:xfrm>
          <a:prstGeom prst="round2SameRect">
            <a:avLst>
              <a:gd name="adj1" fmla="val 8066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2" name="Picture 2" descr="W:\Bank Zdjęć\Pałace i zamki\(s) Czocha_ zamek (2007-06-17)a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9980" y="1514903"/>
            <a:ext cx="2743200" cy="1835150"/>
          </a:xfrm>
          <a:prstGeom prst="round2SameRect">
            <a:avLst>
              <a:gd name="adj1" fmla="val 11829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3" name="Picture 3" descr="W:\Bank Zdjęć\Pałace i zamki\(s) Czocha_ zamek II (2007-06-17)a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024" y="1532659"/>
            <a:ext cx="2743200" cy="1835150"/>
          </a:xfrm>
          <a:prstGeom prst="round2SameRect">
            <a:avLst>
              <a:gd name="adj1" fmla="val 9894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8" descr="W:\Bank Zdjęć\Pałace i zamki\(j) Grodziec_ zamek (2005-09-27)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9055" y="999230"/>
            <a:ext cx="2562451" cy="1704297"/>
          </a:xfrm>
          <a:prstGeom prst="round2SameRect">
            <a:avLst>
              <a:gd name="adj1" fmla="val 11412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23825" y="5727700"/>
            <a:ext cx="8904288" cy="1014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Nejen ve Švýcarsku si můžete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užít kouzlo lázní.</a:t>
            </a:r>
          </a:p>
        </p:txBody>
      </p:sp>
      <p:pic>
        <p:nvPicPr>
          <p:cNvPr id="7170" name="Picture 2" descr="W:\Bank Zdjęć\Uzdrowiska\(hawalej) Lądek Zdrój_ basenq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637" y="1684337"/>
            <a:ext cx="5285328" cy="3864207"/>
          </a:xfrm>
          <a:prstGeom prst="round2SameRect">
            <a:avLst>
              <a:gd name="adj1" fmla="val 9086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fot_1_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5399" y="3381898"/>
            <a:ext cx="2072116" cy="1554088"/>
          </a:xfrm>
          <a:prstGeom prst="round2Same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 descr="fot_6_p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640" y="1275180"/>
            <a:ext cx="2004373" cy="1503280"/>
          </a:xfrm>
          <a:prstGeom prst="round2Same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 descr="fot_4_p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5806" y="1287261"/>
            <a:ext cx="2151860" cy="1549339"/>
          </a:xfrm>
          <a:prstGeom prst="round2Same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 descr="fot_7_pol"/>
          <p:cNvPicPr>
            <a:picLocks noChangeAspect="1" noChangeArrowheads="1"/>
          </p:cNvPicPr>
          <p:nvPr/>
        </p:nvPicPr>
        <p:blipFill>
          <a:blip r:embed="rId7" cstate="print"/>
          <a:srcRect b="8031"/>
          <a:stretch>
            <a:fillRect/>
          </a:stretch>
        </p:blipFill>
        <p:spPr bwMode="auto">
          <a:xfrm>
            <a:off x="497152" y="3454651"/>
            <a:ext cx="2132134" cy="1534601"/>
          </a:xfrm>
          <a:prstGeom prst="round2Same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23825" y="5727700"/>
            <a:ext cx="8904288" cy="1014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Tajemné příběhy nemusíte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hledat až v Stonehenge.</a:t>
            </a:r>
          </a:p>
        </p:txBody>
      </p:sp>
      <p:pic>
        <p:nvPicPr>
          <p:cNvPr id="8196" name="Picture 4" descr="W:\Bank Zdjęć\Podziemia i fortyfikacje\(s) Kłodzko_ twierdza na gorze fortecznej (2007-05)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36" y="1256489"/>
            <a:ext cx="2692426" cy="1921718"/>
          </a:xfrm>
          <a:prstGeom prst="round2SameRect">
            <a:avLst>
              <a:gd name="adj1" fmla="val 9738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7" name="Picture 5" descr="W:\Bank Zdjęć\Podziemia i fortyfikacje\(s) Srebrna Góra_ pruska twierdza (2007-05-04)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6816" y="1269507"/>
            <a:ext cx="2734321" cy="1875503"/>
          </a:xfrm>
          <a:prstGeom prst="round2SameRect">
            <a:avLst>
              <a:gd name="adj1" fmla="val 10513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8" name="Picture 6" descr="W:\Bank Zdjęć\Podziemia i fortyfikacje\(i) Osówka_ podziemne miasto II (2007-09-17)a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4049" y="1874418"/>
            <a:ext cx="3828850" cy="2550971"/>
          </a:xfrm>
          <a:prstGeom prst="round2SameRect">
            <a:avLst>
              <a:gd name="adj1" fmla="val 9707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9" name="Picture 7" descr="W:\Bank Zdjęć\Karkonosze i turystyka aktywna\(i) Muzeum Sztolni Walimskich III (2007-09-18)a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217" y="3769814"/>
            <a:ext cx="2705724" cy="1802689"/>
          </a:xfrm>
          <a:prstGeom prst="round2SameRect">
            <a:avLst>
              <a:gd name="adj1" fmla="val 11250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01" name="Picture 9" descr="H:\Zdjęcia do kalendarza\03_A_18 Złoty Stok - dawna kopalnia złota - sztolnia książęca (3.18)\ZlotyStok-KopalniaZlotaa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9008" y="3746371"/>
            <a:ext cx="2696620" cy="1793252"/>
          </a:xfrm>
          <a:prstGeom prst="round2SameRect">
            <a:avLst>
              <a:gd name="adj1" fmla="val 9736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C:\dyskD\UMWD-2\01-ProjektyGraficzne\2012-04-16-PrezentPetersburg\images\Plat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4866" y="1404365"/>
            <a:ext cx="5715000" cy="4286250"/>
          </a:xfrm>
          <a:prstGeom prst="round2SameRect">
            <a:avLst>
              <a:gd name="adj1" fmla="val 4242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931863" y="5686425"/>
            <a:ext cx="7216775" cy="7080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/>
              <a:t>18. dubna 2007 Michel Platini vyhlásil pořadatele Eura 2012.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/>
              <a:t>POLSKO – UKRAJINA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15888" y="6115050"/>
            <a:ext cx="8904287" cy="554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Kladsko – bohaté, polsko-české dějiny.</a:t>
            </a:r>
          </a:p>
        </p:txBody>
      </p:sp>
      <p:pic>
        <p:nvPicPr>
          <p:cNvPr id="2050" name="Picture 2" descr="C:\dyskD\UMWD-2\01-ProjektyGraficzne\2012-04-24-prezentacjaCzechy\images\ratuszklody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56" y="1704975"/>
            <a:ext cx="5646444" cy="3760618"/>
          </a:xfrm>
          <a:prstGeom prst="round2SameRect">
            <a:avLst>
              <a:gd name="adj1" fmla="val 10449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C:\dyskD\UMWD-2\01-ProjektyGraficzne\2012-04-24-prezentacjaCzechy\images\NepomucenKlodzk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2213" y="0"/>
            <a:ext cx="2406650" cy="4695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6303963" y="4157663"/>
            <a:ext cx="2601912" cy="1876425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Sv. Jan Nepomucký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kanonizován 19. března 1729 Benediktem XIII.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Již dřív byl neformálním patronem Čech,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a jeho kult se rozšířil do sousedních krajů, obzvlášť Slezska.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0" y="931863"/>
            <a:ext cx="914400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/>
              <a:t>Památky zapsány do seznamu UNESCO</a:t>
            </a:r>
          </a:p>
        </p:txBody>
      </p:sp>
      <p:pic>
        <p:nvPicPr>
          <p:cNvPr id="2052" name="Picture 4" descr="C:\dyskD\UMWD-2\01-ProjektyGraficzne\2012-04-16-PrezentPetersburg\images\ha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662" y="1846551"/>
            <a:ext cx="5548963" cy="3701115"/>
          </a:xfrm>
          <a:prstGeom prst="round2SameRect">
            <a:avLst>
              <a:gd name="adj1" fmla="val 11868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C:\dyskD\UMWD-2\01-ProjektyGraficzne\2012-04-16-PrezentPetersburg\images\kosciol-pokoju-w-jaworze-jesienna-no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404" y="4509858"/>
            <a:ext cx="3169270" cy="2112846"/>
          </a:xfrm>
          <a:prstGeom prst="round2SameRect">
            <a:avLst>
              <a:gd name="adj1" fmla="val 9752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dyskD\UMWD-2\01-ProjektyGraficzne\2012-04-16-PrezentPetersburg\images\kosciolpokoj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893" y="1566622"/>
            <a:ext cx="2941531" cy="2160753"/>
          </a:xfrm>
          <a:prstGeom prst="round2SameRect">
            <a:avLst>
              <a:gd name="adj1" fmla="val 9209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3409950" y="5629275"/>
            <a:ext cx="4198938" cy="954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Hala Století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má kopuli ze železobetonu o největším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(ve chvíli vystavení - 1913) rozpětí na světě – 67 m průměru.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7450138" y="3790950"/>
            <a:ext cx="1535112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Kostel Míru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v Świdnici.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Ewangelíci měli pouze rok na postavení kostela – byl vysvěcen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V roce 1655.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14300" y="3190875"/>
            <a:ext cx="1662113" cy="1169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Kostel Míru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v Jaworu.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Budova vznikla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/>
              <a:t>v roce 1654 z dřeva, slámy i hlíny.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0" y="931863"/>
            <a:ext cx="91440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/>
              <a:t>Miliczské rybníky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3840163" y="4486275"/>
            <a:ext cx="4646612" cy="1908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Založena cisterciáky v 13. století obrovská</a:t>
            </a:r>
            <a:br>
              <a:rPr lang="pl-PL" sz="1400" b="1" dirty="0"/>
            </a:br>
            <a:r>
              <a:rPr lang="pl-PL" sz="1400" b="1" dirty="0"/>
              <a:t>rybníční soustava je největším v Evropě střediskem chovu kaprů.</a:t>
            </a:r>
          </a:p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276 druhů ptáků, z nichž 166</a:t>
            </a:r>
            <a:br>
              <a:rPr lang="pl-PL" sz="1400" b="1" dirty="0"/>
            </a:br>
            <a:r>
              <a:rPr lang="pl-PL" sz="1400" b="1" dirty="0"/>
              <a:t>má zde svá hnízdiště.</a:t>
            </a:r>
          </a:p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Přes 285 rybníků,</a:t>
            </a:r>
            <a:br>
              <a:rPr lang="pl-PL" sz="1400" b="1" dirty="0"/>
            </a:br>
            <a:r>
              <a:rPr lang="pl-PL" sz="1400" b="1" dirty="0"/>
              <a:t>jichž celková rozloha má cca 77 km².</a:t>
            </a:r>
          </a:p>
        </p:txBody>
      </p:sp>
      <p:pic>
        <p:nvPicPr>
          <p:cNvPr id="1026" name="Picture 2" descr="C:\dyskD\UMWD-2\01-ProjektyGraficzne\2012-04-16-PrezentPetersburg\stawymiliskie\krajobraz stawy milickie2_foto Kazimierz Laskowic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550" y="1571625"/>
            <a:ext cx="3817620" cy="2743200"/>
          </a:xfrm>
          <a:prstGeom prst="round2SameRect">
            <a:avLst>
              <a:gd name="adj1" fmla="val 7640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dyskD\UMWD-2\01-ProjektyGraficzne\2012-04-16-PrezentPetersburg\stawymiliskie\ptaki_fot Kazimierz Laskowicz.jpg"/>
          <p:cNvPicPr>
            <a:picLocks noChangeAspect="1" noChangeArrowheads="1"/>
          </p:cNvPicPr>
          <p:nvPr/>
        </p:nvPicPr>
        <p:blipFill>
          <a:blip r:embed="rId4" cstate="print"/>
          <a:srcRect l="1575" r="2100"/>
          <a:stretch>
            <a:fillRect/>
          </a:stretch>
        </p:blipFill>
        <p:spPr bwMode="auto">
          <a:xfrm>
            <a:off x="613116" y="1571625"/>
            <a:ext cx="3864536" cy="2756059"/>
          </a:xfrm>
          <a:prstGeom prst="round2SameRect">
            <a:avLst>
              <a:gd name="adj1" fmla="val 9755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C:\dyskD\UMWD-2\01-ProjektyGraficzne\2012-04-16-PrezentPetersburg\stawymiliskie\obserwacje ptaków_Stawy Milickie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501" y="4495799"/>
            <a:ext cx="2987955" cy="1990725"/>
          </a:xfrm>
          <a:prstGeom prst="round2SameRect">
            <a:avLst>
              <a:gd name="adj1" fmla="val 10447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0" y="931863"/>
            <a:ext cx="91440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/>
              <a:t>Zámek Książ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705350" y="4838700"/>
            <a:ext cx="4248150" cy="1477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Třetí největší zámek v Polsku</a:t>
            </a:r>
            <a:br>
              <a:rPr lang="pl-PL" sz="1400" b="1" dirty="0"/>
            </a:br>
            <a:r>
              <a:rPr lang="pl-PL" sz="1400" b="1" dirty="0"/>
              <a:t>po Malborku a Wawelu.</a:t>
            </a:r>
          </a:p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Byl postavěn v letech 1288–1292.</a:t>
            </a:r>
          </a:p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V roce 1941 vláda Třetí Říse zámek převzala a začala rekonstrukci pro Vůdcův hlavní stan.</a:t>
            </a:r>
          </a:p>
        </p:txBody>
      </p:sp>
      <p:pic>
        <p:nvPicPr>
          <p:cNvPr id="8" name="Picture 2" descr="C:\dyskD\UMWD-2\01-ProjektyGraficzne\2012-04-16-PrezentPetersburg\images\Ksiaz-DSC1030.jpg"/>
          <p:cNvPicPr>
            <a:picLocks noChangeAspect="1" noChangeArrowheads="1"/>
          </p:cNvPicPr>
          <p:nvPr/>
        </p:nvPicPr>
        <p:blipFill>
          <a:blip r:embed="rId3" cstate="print"/>
          <a:srcRect l="14537" t="10961" r="14537" b="21923"/>
          <a:stretch>
            <a:fillRect/>
          </a:stretch>
        </p:blipFill>
        <p:spPr bwMode="auto">
          <a:xfrm>
            <a:off x="319430" y="1602944"/>
            <a:ext cx="4512159" cy="2892855"/>
          </a:xfrm>
          <a:prstGeom prst="round2SameRect">
            <a:avLst>
              <a:gd name="adj1" fmla="val 8066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dyskD\UMWD-2\01-ProjektyGraficzne\2012-04-16-PrezentPetersburg\images\Ksiazaaa.jpg"/>
          <p:cNvPicPr>
            <a:picLocks noChangeAspect="1" noChangeArrowheads="1"/>
          </p:cNvPicPr>
          <p:nvPr/>
        </p:nvPicPr>
        <p:blipFill>
          <a:blip r:embed="rId4" cstate="print"/>
          <a:srcRect l="461" r="461" b="820"/>
          <a:stretch>
            <a:fillRect/>
          </a:stretch>
        </p:blipFill>
        <p:spPr bwMode="auto">
          <a:xfrm>
            <a:off x="5018900" y="1581151"/>
            <a:ext cx="3821494" cy="2914650"/>
          </a:xfrm>
          <a:prstGeom prst="round2SameRect">
            <a:avLst>
              <a:gd name="adj1" fmla="val 9033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H:\!!!!foto - gotowe\01_Szlak zamków piastowskich\01_Szlak zamków piastowskich - A_obiekty\01_A_02 Wałbrzych – Zamek Książ\obiekt_01_04172011_155751a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425" y="4019550"/>
            <a:ext cx="3681333" cy="2452688"/>
          </a:xfrm>
          <a:prstGeom prst="round2SameRect">
            <a:avLst>
              <a:gd name="adj1" fmla="val 10842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0" y="931863"/>
            <a:ext cx="9144000" cy="58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/>
              <a:t>Podzemí – komplex RIESE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714875" y="4867275"/>
            <a:ext cx="4248150" cy="1538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RIESE (něm. obr) – název největšího hornicko-stavebního projektu Třetí Říše, zahájeného, ale neukončeného v Sovích Horách (Osówka, Jugowice, Walim).</a:t>
            </a:r>
          </a:p>
          <a:p>
            <a:pPr algn="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b="1" dirty="0"/>
              <a:t>Pravděpodobně tu měly vzniknout podzemní továrny nové tajné zbraně.</a:t>
            </a:r>
          </a:p>
        </p:txBody>
      </p:sp>
      <p:pic>
        <p:nvPicPr>
          <p:cNvPr id="3074" name="Picture 2" descr="H:\!!!!foto - gotowe\03_Szlak zabytków techniki\03_Szlak zabytków techniki - B_atrakcje\03_B_09 Muzeum sztolni walimskich_z_Rzeczka\_PJT1575aaa.jpg"/>
          <p:cNvPicPr>
            <a:picLocks noChangeAspect="1" noChangeArrowheads="1"/>
          </p:cNvPicPr>
          <p:nvPr/>
        </p:nvPicPr>
        <p:blipFill>
          <a:blip r:embed="rId3" cstate="print"/>
          <a:srcRect t="4263" b="22912"/>
          <a:stretch>
            <a:fillRect/>
          </a:stretch>
        </p:blipFill>
        <p:spPr bwMode="auto">
          <a:xfrm>
            <a:off x="217571" y="1594001"/>
            <a:ext cx="3247370" cy="1572588"/>
          </a:xfrm>
          <a:prstGeom prst="round2SameRect">
            <a:avLst>
              <a:gd name="adj1" fmla="val 12479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H:\!!!!foto - gotowe\03_Szlak zabytków techniki\03_Szlak zabytków techniki - B_atrakcje\03_B_09 Muzeum sztolni walimskich_z_Rzeczka\_PJT1626aaa.jpg"/>
          <p:cNvPicPr>
            <a:picLocks noChangeAspect="1" noChangeArrowheads="1"/>
          </p:cNvPicPr>
          <p:nvPr/>
        </p:nvPicPr>
        <p:blipFill>
          <a:blip r:embed="rId4" cstate="print"/>
          <a:srcRect b="6394"/>
          <a:stretch>
            <a:fillRect/>
          </a:stretch>
        </p:blipFill>
        <p:spPr bwMode="auto">
          <a:xfrm>
            <a:off x="3982095" y="1590674"/>
            <a:ext cx="4912894" cy="3058114"/>
          </a:xfrm>
          <a:prstGeom prst="round2SameRect">
            <a:avLst>
              <a:gd name="adj1" fmla="val 10438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H:\!!!!foto - gotowe\03_Szlak zabytków techniki\03_Szlak zabytków techniki - B_atrakcje\03_B_12 Walim_Zespol_wlodarza\Włodarz\_PJT9054aaa.jpg"/>
          <p:cNvPicPr>
            <a:picLocks noChangeAspect="1" noChangeArrowheads="1"/>
          </p:cNvPicPr>
          <p:nvPr/>
        </p:nvPicPr>
        <p:blipFill>
          <a:blip r:embed="rId5" cstate="print"/>
          <a:srcRect t="12788" r="7087" b="17051"/>
          <a:stretch>
            <a:fillRect/>
          </a:stretch>
        </p:blipFill>
        <p:spPr bwMode="auto">
          <a:xfrm>
            <a:off x="223444" y="3274239"/>
            <a:ext cx="3234132" cy="1623980"/>
          </a:xfrm>
          <a:prstGeom prst="round2SameRect">
            <a:avLst>
              <a:gd name="adj1" fmla="val 12999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7" name="Picture 5" descr="H:\!!!!foto - gotowe\03_Szlak zabytków techniki\03_Szlak zabytków techniki - B_atrakcje\03_B_12 Walim_Zespol_wlodarza\Włodarz\_PJT9134aaaa.jpg"/>
          <p:cNvPicPr>
            <a:picLocks noChangeAspect="1" noChangeArrowheads="1"/>
          </p:cNvPicPr>
          <p:nvPr/>
        </p:nvPicPr>
        <p:blipFill>
          <a:blip r:embed="rId6" cstate="print"/>
          <a:srcRect t="16650" r="11626" b="17899"/>
          <a:stretch>
            <a:fillRect/>
          </a:stretch>
        </p:blipFill>
        <p:spPr bwMode="auto">
          <a:xfrm>
            <a:off x="200025" y="5015034"/>
            <a:ext cx="3289156" cy="1628149"/>
          </a:xfrm>
          <a:prstGeom prst="round2SameRect">
            <a:avLst>
              <a:gd name="adj1" fmla="val 13157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0" y="1243013"/>
            <a:ext cx="9144000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err="1"/>
              <a:t>ČINNOSTI</a:t>
            </a:r>
            <a:r>
              <a:rPr lang="pl-PL" sz="2800" b="1" dirty="0"/>
              <a:t> </a:t>
            </a:r>
            <a:r>
              <a:rPr lang="pl-PL" sz="2800" b="1" dirty="0" err="1"/>
              <a:t>PROMUJÍCÍ</a:t>
            </a:r>
            <a:r>
              <a:rPr lang="pl-PL" sz="2800" b="1" dirty="0"/>
              <a:t> REGION V </a:t>
            </a:r>
            <a:r>
              <a:rPr lang="pl-PL" sz="2800" b="1" dirty="0" smtClean="0"/>
              <a:t>SOUVISLOSTI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 smtClean="0"/>
              <a:t>S </a:t>
            </a:r>
            <a:r>
              <a:rPr lang="pl-PL" sz="2800" b="1" dirty="0" err="1"/>
              <a:t>PŘÍJEZDEM</a:t>
            </a:r>
            <a:r>
              <a:rPr lang="pl-PL" sz="2800" b="1" dirty="0"/>
              <a:t> </a:t>
            </a:r>
            <a:r>
              <a:rPr lang="pl-PL" sz="2800" b="1" dirty="0" err="1"/>
              <a:t>ČESKÝCH</a:t>
            </a:r>
            <a:r>
              <a:rPr lang="pl-PL" sz="2800" b="1" dirty="0"/>
              <a:t> </a:t>
            </a:r>
            <a:r>
              <a:rPr lang="pl-PL" sz="2800" b="1" dirty="0" err="1"/>
              <a:t>FANOUŠKŮ</a:t>
            </a:r>
            <a:endParaRPr lang="pl-PL" sz="2800" b="1" dirty="0"/>
          </a:p>
        </p:txBody>
      </p:sp>
      <p:sp>
        <p:nvSpPr>
          <p:cNvPr id="5" name="Prostokąt 4"/>
          <p:cNvSpPr/>
          <p:nvPr/>
        </p:nvSpPr>
        <p:spPr>
          <a:xfrm>
            <a:off x="400050" y="2381250"/>
            <a:ext cx="833437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 </a:t>
            </a: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rámci probíhající promoční kampaně: „Tajemné Dolní Slezsko (Tajemniczy Dolny </a:t>
            </a: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Śląsk</a:t>
            </a: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)”, bude se konat </a:t>
            </a:r>
            <a:r>
              <a:rPr lang="cs-CZ" b="1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promítaní reklamních spotů na českých internetových </a:t>
            </a:r>
            <a:r>
              <a:rPr lang="cs-CZ" b="1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cs-CZ" b="1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b="1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portalech</a:t>
            </a:r>
            <a:r>
              <a:rPr lang="cs-CZ" b="1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novinky.cz, idnes.cz, orbion.cz, zajezdy.cz.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pl-PL" dirty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Internetová stránka </a:t>
            </a:r>
            <a:r>
              <a:rPr lang="cs-CZ" u="sng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3"/>
              </a:rPr>
              <a:t>www.turystyka.dolnyslask.pl</a:t>
            </a: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na které budou umístěny všechny    </a:t>
            </a: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promoční </a:t>
            </a: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materiály v češtině</a:t>
            </a: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pl-PL" dirty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Distribuce promočních materiálů Dolního Slezska se bude konat v nejdůležitějších bodech, na kterých se fanoušci objeví: </a:t>
            </a:r>
            <a:endParaRPr lang="pl-PL" dirty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 punktech turistické informace DOT: na nádraží PKP, na Rynku, v Świdnické ulici </a:t>
            </a: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a </a:t>
            </a: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 letišti; </a:t>
            </a:r>
            <a:endParaRPr lang="pl-PL" dirty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na mobilních stáncích, dobrovolnických, a také v informačních </a:t>
            </a: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punktech</a:t>
            </a:r>
            <a:b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vedených kanceláří </a:t>
            </a: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Euro;</a:t>
            </a:r>
            <a:endParaRPr lang="pl-PL" dirty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ve vlacích, v autokarech (dostup díky prostřednictví českých klubů fanoušků</a:t>
            </a:r>
            <a:r>
              <a:rPr lang="cs-CZ" dirty="0" smtClean="0">
                <a:effectLst>
                  <a:outerShdw blurRad="889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pl-PL" dirty="0">
              <a:effectLst>
                <a:outerShdw blurRad="889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0" y="125253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/>
              <a:t>PROMOČNÍ </a:t>
            </a:r>
            <a:r>
              <a:rPr lang="cs-CZ" sz="4000" b="1" dirty="0" smtClean="0"/>
              <a:t>MATERIÁLY</a:t>
            </a:r>
            <a:endParaRPr lang="pl-PL" sz="4000" dirty="0"/>
          </a:p>
        </p:txBody>
      </p:sp>
      <p:sp>
        <p:nvSpPr>
          <p:cNvPr id="5" name="Prostokąt 4"/>
          <p:cNvSpPr/>
          <p:nvPr/>
        </p:nvSpPr>
        <p:spPr>
          <a:xfrm>
            <a:off x="800100" y="2286000"/>
            <a:ext cx="75342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Průvodce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 formě knížky pro fanoušky – turistické atrakce;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Leták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TOP30 – popis 30 nejzajímavějších míst na Dolním Slezsku;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Mapa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Dolního Slezska – turistické atrakce, s tabulkou pro zapsaní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výsledků</a:t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utkání,pro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rozdání na FunCamp na Gliniankách;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Slevovou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kartu turisty s knížkou obsahující informace, kde lze slevy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uplatnit</a:t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na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území Dolního Slezska;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Turistické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mapy: turistika aktivní, podzemní a fortifikace;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agroturistika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cisterciácká stezka;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Mapy s turistickými atrakcemi Dolního Slezska distribovány ve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vratislavských</a:t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hotelích;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0" y="1135063"/>
            <a:ext cx="9144000" cy="646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 err="1"/>
              <a:t>Dolní</a:t>
            </a:r>
            <a:r>
              <a:rPr lang="pl-PL" sz="3600" b="1" dirty="0"/>
              <a:t> </a:t>
            </a:r>
            <a:r>
              <a:rPr lang="pl-PL" sz="3600" b="1" dirty="0" err="1"/>
              <a:t>Slezsko</a:t>
            </a:r>
            <a:r>
              <a:rPr lang="pl-PL" sz="3600" b="1" dirty="0"/>
              <a:t> – </a:t>
            </a:r>
            <a:r>
              <a:rPr lang="pl-PL" sz="3600" b="1" dirty="0" err="1"/>
              <a:t>ve</a:t>
            </a:r>
            <a:r>
              <a:rPr lang="pl-PL" sz="3600" b="1" dirty="0"/>
              <a:t> </a:t>
            </a:r>
            <a:r>
              <a:rPr lang="pl-PL" sz="3600" b="1" dirty="0" err="1"/>
              <a:t>Tvém</a:t>
            </a:r>
            <a:r>
              <a:rPr lang="pl-PL" sz="3600" b="1" dirty="0"/>
              <a:t> mobilu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475820" y="2173860"/>
            <a:ext cx="3248898" cy="3687428"/>
            <a:chOff x="475820" y="2173860"/>
            <a:chExt cx="3248898" cy="3687428"/>
          </a:xfrm>
        </p:grpSpPr>
        <p:pic>
          <p:nvPicPr>
            <p:cNvPr id="5" name="Picture 2" descr="C:\dyskD\UMWD-2\01-ProjektyGraficzne\2012-04-16-PrezentPetersburg\images\scren1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3000"/>
            </a:blip>
            <a:srcRect l="3167" t="889" r="3167" b="889"/>
            <a:stretch>
              <a:fillRect/>
            </a:stretch>
          </p:blipFill>
          <p:spPr bwMode="auto">
            <a:xfrm rot="20976101">
              <a:off x="475820" y="2785230"/>
              <a:ext cx="1421463" cy="2654331"/>
            </a:xfrm>
            <a:prstGeom prst="roundRect">
              <a:avLst>
                <a:gd name="adj" fmla="val 1458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dyskD\UMWD-2\01-ProjektyGraficzne\2012-04-16-PrezentPetersburg\images\scren1.jpg"/>
            <p:cNvPicPr>
              <a:picLocks noChangeAspect="1" noChangeArrowheads="1"/>
            </p:cNvPicPr>
            <p:nvPr/>
          </p:nvPicPr>
          <p:blipFill>
            <a:blip r:embed="rId4" cstate="print"/>
            <a:srcRect l="3167" t="889" r="3167" b="889"/>
            <a:stretch>
              <a:fillRect/>
            </a:stretch>
          </p:blipFill>
          <p:spPr bwMode="auto">
            <a:xfrm rot="666819">
              <a:off x="1750005" y="2173860"/>
              <a:ext cx="1974713" cy="3687428"/>
            </a:xfrm>
            <a:prstGeom prst="roundRect">
              <a:avLst>
                <a:gd name="adj" fmla="val 14582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Prostokąt 6"/>
            <p:cNvSpPr/>
            <p:nvPr/>
          </p:nvSpPr>
          <p:spPr>
            <a:xfrm rot="659858">
              <a:off x="2620963" y="2498725"/>
              <a:ext cx="850900" cy="2555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8" name="Prostokąt 7"/>
            <p:cNvSpPr/>
            <p:nvPr/>
          </p:nvSpPr>
          <p:spPr>
            <a:xfrm rot="20981978">
              <a:off x="608013" y="3024188"/>
              <a:ext cx="852487" cy="16192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Prostokąt 9"/>
          <p:cNvSpPr/>
          <p:nvPr/>
        </p:nvSpPr>
        <p:spPr>
          <a:xfrm>
            <a:off x="4191000" y="1885950"/>
            <a:ext cx="47625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Mobilní aplikace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EURO2012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pro operační systémy: iOs (iPhone, iPad) a Android. Zdárma, nejmodernější v Polsku – souběžně zpracovávající úlohy, multifunkční  modifikovatelná, dostupná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 několika jazykových verzích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(angličtina, němčina, čeština, ruština). Aplikace bude nalézat uživatele a nabízet mu zajímavé a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vidění hodně události a místa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v jeho nejblížším okolí. Pro české turisty bude ona celá dostupná v jejich národním jazyku. Mimo nabídky pobízející k prohlídkám v regionu,  aplikace bude obsahovat stalé prvky, jako báze ubytování, seznam restaurací a barů, čísla tísňového volání, mapy regionu, aktuality, geolokalizaci.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0" y="5762625"/>
            <a:ext cx="9144000" cy="1108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 err="1"/>
              <a:t>Webová</a:t>
            </a:r>
            <a:r>
              <a:rPr lang="pl-PL" sz="3000" b="1" dirty="0"/>
              <a:t> </a:t>
            </a:r>
            <a:r>
              <a:rPr lang="pl-PL" sz="3000" b="1" dirty="0" err="1"/>
              <a:t>stránka</a:t>
            </a:r>
            <a:r>
              <a:rPr lang="pl-PL" sz="3000" b="1" dirty="0"/>
              <a:t> pro </a:t>
            </a:r>
            <a:r>
              <a:rPr lang="pl-PL" sz="3000" b="1" dirty="0" err="1"/>
              <a:t>fanoušky</a:t>
            </a:r>
            <a:r>
              <a:rPr lang="pl-PL" sz="3000" b="1" dirty="0"/>
              <a:t> </a:t>
            </a:r>
            <a:r>
              <a:rPr lang="pl-PL" sz="3000" b="1" dirty="0" err="1"/>
              <a:t>fotbalu</a:t>
            </a:r>
            <a:endParaRPr lang="pl-PL" sz="30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 err="1"/>
              <a:t>www.wroclaw.pl</a:t>
            </a:r>
            <a:r>
              <a:rPr lang="pl-PL" sz="3600" b="1" dirty="0"/>
              <a:t>/uefaeuro2012</a:t>
            </a:r>
          </a:p>
        </p:txBody>
      </p:sp>
      <p:pic>
        <p:nvPicPr>
          <p:cNvPr id="5" name="Obraz 4" descr="ww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8498" y="1038225"/>
            <a:ext cx="5916252" cy="4715992"/>
          </a:xfrm>
          <a:prstGeom prst="round2SameRect">
            <a:avLst>
              <a:gd name="adj1" fmla="val 5470"/>
              <a:gd name="adj2" fmla="val 0"/>
            </a:avLst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0" y="6183313"/>
            <a:ext cx="9144000" cy="554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Tajemné Dolní Slezsko - spot</a:t>
            </a:r>
          </a:p>
        </p:txBody>
      </p:sp>
      <p:pic>
        <p:nvPicPr>
          <p:cNvPr id="5" name="DolnySlaskHD-CZ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0096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dyskD\UMWD-2\01-ProjektyGraficzne\2012-04-16-PrezentPetersburg\images\czesi-rep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309" y="2558585"/>
            <a:ext cx="3244680" cy="2198129"/>
          </a:xfrm>
          <a:prstGeom prst="round2SameRect">
            <a:avLst>
              <a:gd name="adj1" fmla="val 8590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 descr="C:\dyskD\UMWD-2\01-ProjektyGraficzne\2012-04-16-PrezentPetersburg\images\flagacze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500" y="1441450"/>
            <a:ext cx="1331913" cy="9794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dyskD\UMWD-2\01-ProjektyGraficzne\2012-04-24-prezentacjaCzechy\images\reprezntpols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8251" y="2571750"/>
            <a:ext cx="3276600" cy="2184400"/>
          </a:xfrm>
          <a:prstGeom prst="round2SameRect">
            <a:avLst>
              <a:gd name="adj1" fmla="val 10329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958850" y="4754563"/>
            <a:ext cx="7215188" cy="16303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Česko - Polsko 16. června 2012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/>
              <a:t>hodina 20:45 ve Vratislavi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Česko – Rusko 8. června 2012, hod. 20:45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Česko – Řecko 12. června 2012, hod. 18:00</a:t>
            </a:r>
          </a:p>
        </p:txBody>
      </p:sp>
      <p:pic>
        <p:nvPicPr>
          <p:cNvPr id="1028" name="Picture 4" descr="C:\dyskD\UMWD-2\01-ProjektyGraficzne\2012-04-24-prezentacjaCzechy\images\polska-flag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5975" y="1392238"/>
            <a:ext cx="1619250" cy="1084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5716588" y="1020763"/>
            <a:ext cx="3267075" cy="2124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b="1" dirty="0"/>
              <a:t>KAPACITA:</a:t>
            </a: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/>
              <a:t>místa k sezení: </a:t>
            </a:r>
            <a:r>
              <a:rPr lang="pl-PL" sz="2200" b="1" dirty="0"/>
              <a:t>42 771</a:t>
            </a:r>
            <a:br>
              <a:rPr lang="pl-PL" sz="2200" b="1" dirty="0"/>
            </a:br>
            <a:endParaRPr lang="pl-PL" sz="2200" b="1" dirty="0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/>
              <a:t>místa pro zdravotní postižené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/>
              <a:t>spolu s opatrovníkem: </a:t>
            </a:r>
            <a:r>
              <a:rPr lang="pl-PL" sz="2200" b="1" dirty="0"/>
              <a:t>204</a:t>
            </a:r>
          </a:p>
        </p:txBody>
      </p:sp>
      <p:pic>
        <p:nvPicPr>
          <p:cNvPr id="3075" name="Picture 3" descr="C:\dyskD\UMWD-2\01-ProjektyGraficzne\2012-04-16-PrezentPetersburg\images\stadion_miejski_wrocla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94" y="3014153"/>
            <a:ext cx="2533884" cy="1687824"/>
          </a:xfrm>
          <a:prstGeom prst="round2SameRect">
            <a:avLst>
              <a:gd name="adj1" fmla="val 11678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C:\dyskD\UMWD-2\01-ProjektyGraficzne\2012-04-16-PrezentPetersburg\images\wroclaw_stadion_noc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195" y="1109984"/>
            <a:ext cx="2533883" cy="1747307"/>
          </a:xfrm>
          <a:prstGeom prst="round2SameRect">
            <a:avLst>
              <a:gd name="adj1" fmla="val 9657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C:\dyskD\UMWD-2\01-ProjektyGraficzne\2012-04-16-PrezentPetersburg\images\stadion_miejski_we_wroclawiu_625x0_rozmiar-niestandardowy.jpg"/>
          <p:cNvPicPr>
            <a:picLocks noChangeAspect="1" noChangeArrowheads="1"/>
          </p:cNvPicPr>
          <p:nvPr/>
        </p:nvPicPr>
        <p:blipFill>
          <a:blip r:embed="rId5" cstate="print"/>
          <a:srcRect r="10280"/>
          <a:stretch>
            <a:fillRect/>
          </a:stretch>
        </p:blipFill>
        <p:spPr bwMode="auto">
          <a:xfrm>
            <a:off x="204194" y="4891597"/>
            <a:ext cx="2533883" cy="1695634"/>
          </a:xfrm>
          <a:prstGeom prst="round2SameRect">
            <a:avLst>
              <a:gd name="adj1" fmla="val 11249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yskD\UMWD-2\01-ProjektyGraficzne\2012-04-16-PrezentPetersburg\images\Bez nazwy-4.jpg"/>
          <p:cNvPicPr>
            <a:picLocks noChangeAspect="1" noChangeArrowheads="1"/>
          </p:cNvPicPr>
          <p:nvPr/>
        </p:nvPicPr>
        <p:blipFill>
          <a:blip r:embed="rId6" cstate="print"/>
          <a:srcRect t="6121"/>
          <a:stretch>
            <a:fillRect/>
          </a:stretch>
        </p:blipFill>
        <p:spPr bwMode="auto">
          <a:xfrm>
            <a:off x="3124940" y="3420683"/>
            <a:ext cx="5761608" cy="3174265"/>
          </a:xfrm>
          <a:prstGeom prst="round2SameRect">
            <a:avLst>
              <a:gd name="adj1" fmla="val 8265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3001963" y="1022350"/>
            <a:ext cx="3844925" cy="2124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b="1" dirty="0"/>
              <a:t>STADION:</a:t>
            </a:r>
            <a:br>
              <a:rPr lang="pl-PL" sz="2200" b="1" dirty="0"/>
            </a:br>
            <a:r>
              <a:rPr lang="pl-PL" sz="2200" dirty="0"/>
              <a:t>výška: </a:t>
            </a:r>
            <a:r>
              <a:rPr lang="pl-PL" sz="2200" b="1" dirty="0"/>
              <a:t>39,33 m</a:t>
            </a:r>
            <a:br>
              <a:rPr lang="pl-PL" sz="2200" b="1" dirty="0"/>
            </a:br>
            <a:r>
              <a:rPr lang="pl-PL" sz="2200" dirty="0"/>
              <a:t>počet podlaží: </a:t>
            </a:r>
            <a:r>
              <a:rPr lang="pl-PL" sz="2200" b="1" dirty="0"/>
              <a:t>6</a:t>
            </a:r>
            <a:br>
              <a:rPr lang="pl-PL" sz="2200" b="1" dirty="0"/>
            </a:br>
            <a:endParaRPr lang="pl-PL" sz="22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b="1" dirty="0"/>
              <a:t>HŘIŠTĚ:</a:t>
            </a:r>
            <a:br>
              <a:rPr lang="pl-PL" sz="2200" b="1" dirty="0"/>
            </a:br>
            <a:r>
              <a:rPr lang="pl-PL" sz="2200" dirty="0"/>
              <a:t>rozměry: </a:t>
            </a:r>
            <a:r>
              <a:rPr lang="pl-PL" sz="2200" b="1" dirty="0"/>
              <a:t>68 m x 105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6196013" y="976313"/>
            <a:ext cx="2947987" cy="1692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/>
              <a:t>Fanzóna</a:t>
            </a:r>
            <a:endParaRPr lang="pl-PL" sz="32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VRATISLAV – HLAVNÍ NAMĚSTÍ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Kapacita – 30 000 lidí</a:t>
            </a:r>
          </a:p>
        </p:txBody>
      </p:sp>
      <p:pic>
        <p:nvPicPr>
          <p:cNvPr id="4098" name="Picture 2" descr="C:\dyskD\UMWD-2\01-ProjektyGraficzne\2012-04-16-PrezentPetersburg\images\strefakibi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456" y="1135358"/>
            <a:ext cx="4693401" cy="4707326"/>
          </a:xfrm>
          <a:prstGeom prst="round2SameRect">
            <a:avLst>
              <a:gd name="adj1" fmla="val 3840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9" descr="2863"/>
          <p:cNvPicPr>
            <a:picLocks noChangeAspect="1" noChangeArrowheads="1"/>
          </p:cNvPicPr>
          <p:nvPr/>
        </p:nvPicPr>
        <p:blipFill>
          <a:blip r:embed="rId4" cstate="print"/>
          <a:srcRect b="8834"/>
          <a:stretch>
            <a:fillRect/>
          </a:stretch>
        </p:blipFill>
        <p:spPr bwMode="auto">
          <a:xfrm>
            <a:off x="239698" y="1340971"/>
            <a:ext cx="2247550" cy="1551091"/>
          </a:xfrm>
          <a:prstGeom prst="round2SameRect">
            <a:avLst>
              <a:gd name="adj1" fmla="val 10539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1" descr="Hiszpańscy kibice w FANSTREFIE.jpg">
            <a:hlinkClick r:id="rId5" tooltip="Hiszpańscy kibice w FANSTREFIE.jpg"/>
          </p:cNvPr>
          <p:cNvPicPr>
            <a:picLocks noChangeAspect="1" noChangeArrowheads="1"/>
          </p:cNvPicPr>
          <p:nvPr/>
        </p:nvPicPr>
        <p:blipFill>
          <a:blip r:embed="rId6" cstate="print"/>
          <a:srcRect b="13228"/>
          <a:stretch>
            <a:fillRect/>
          </a:stretch>
        </p:blipFill>
        <p:spPr bwMode="auto">
          <a:xfrm>
            <a:off x="6551721" y="3160442"/>
            <a:ext cx="2239071" cy="1463311"/>
          </a:xfrm>
          <a:prstGeom prst="round2SameRect">
            <a:avLst>
              <a:gd name="adj1" fmla="val 9123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C:\dyskD\UMWD-2\01-ProjektyGraficzne\2012-04-16-PrezentPetersburg\images\rynek2.jpg"/>
          <p:cNvPicPr>
            <a:picLocks noChangeAspect="1" noChangeArrowheads="1"/>
          </p:cNvPicPr>
          <p:nvPr/>
        </p:nvPicPr>
        <p:blipFill>
          <a:blip r:embed="rId7" cstate="print"/>
          <a:srcRect t="12864" b="3675"/>
          <a:stretch>
            <a:fillRect/>
          </a:stretch>
        </p:blipFill>
        <p:spPr bwMode="auto">
          <a:xfrm>
            <a:off x="235276" y="4270159"/>
            <a:ext cx="4342016" cy="2362961"/>
          </a:xfrm>
          <a:prstGeom prst="round2SameRect">
            <a:avLst>
              <a:gd name="adj1" fmla="val 10397"/>
              <a:gd name="adj2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dyskD\UMWD-2\01-ProjektyGraficzne\2012-04-16-PrezentPetersburg\images\Koszykarski_Rekord_Guinessa-42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44301" y="4877593"/>
            <a:ext cx="2288982" cy="1716271"/>
          </a:xfrm>
          <a:prstGeom prst="round2SameRect">
            <a:avLst>
              <a:gd name="adj1" fmla="val 10018"/>
              <a:gd name="adj2" fmla="val 0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2" descr="europa_dolnysl"/>
          <p:cNvPicPr>
            <a:picLocks noChangeAspect="1" noChangeArrowheads="1"/>
          </p:cNvPicPr>
          <p:nvPr/>
        </p:nvPicPr>
        <p:blipFill>
          <a:blip r:embed="rId3" cstate="print"/>
          <a:srcRect l="25262" b="26382"/>
          <a:stretch>
            <a:fillRect/>
          </a:stretch>
        </p:blipFill>
        <p:spPr bwMode="auto">
          <a:xfrm>
            <a:off x="4136994" y="1171852"/>
            <a:ext cx="4768511" cy="4260253"/>
          </a:xfrm>
          <a:prstGeom prst="roundRect">
            <a:avLst>
              <a:gd name="adj" fmla="val 3281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812530" y="3438586"/>
            <a:ext cx="1589104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Praha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7618413" y="2008188"/>
            <a:ext cx="1152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Riga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6305550" y="2359025"/>
            <a:ext cx="12969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Kodaň</a:t>
            </a: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7702550" y="2351088"/>
            <a:ext cx="1152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Vilnius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207375" y="2528888"/>
            <a:ext cx="1152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Minsk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5786438" y="2968625"/>
            <a:ext cx="12969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Berlín</a:t>
            </a: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6648450" y="2916238"/>
            <a:ext cx="129698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300" b="1">
                <a:solidFill>
                  <a:srgbClr val="08599C"/>
                </a:solidFill>
                <a:latin typeface="Calibri" pitchFamily="34" charset="0"/>
              </a:rPr>
              <a:t>DOLNÍ SLEZSKO</a:t>
            </a: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7991475" y="3321050"/>
            <a:ext cx="1152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Kyjev</a:t>
            </a: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5983288" y="3852863"/>
            <a:ext cx="12969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Vídeň</a:t>
            </a: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7078663" y="3986213"/>
            <a:ext cx="12969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l-PL" sz="1200" b="1" i="1">
                <a:latin typeface="Calibri" pitchFamily="34" charset="0"/>
              </a:rPr>
              <a:t>Budapešť</a:t>
            </a:r>
          </a:p>
        </p:txBody>
      </p:sp>
      <p:sp>
        <p:nvSpPr>
          <p:cNvPr id="39" name="Elipsa 38"/>
          <p:cNvSpPr/>
          <p:nvPr/>
        </p:nvSpPr>
        <p:spPr>
          <a:xfrm>
            <a:off x="6389688" y="3522663"/>
            <a:ext cx="133350" cy="1333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1" name="Elipsa 40"/>
          <p:cNvSpPr/>
          <p:nvPr/>
        </p:nvSpPr>
        <p:spPr>
          <a:xfrm>
            <a:off x="6775450" y="3303588"/>
            <a:ext cx="90488" cy="9048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6875156" y="3202125"/>
            <a:ext cx="1152525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Vratislav</a:t>
            </a:r>
          </a:p>
        </p:txBody>
      </p:sp>
      <p:sp>
        <p:nvSpPr>
          <p:cNvPr id="43" name="Prostokąt 42"/>
          <p:cNvSpPr/>
          <p:nvPr/>
        </p:nvSpPr>
        <p:spPr>
          <a:xfrm>
            <a:off x="0" y="1225550"/>
            <a:ext cx="4191000" cy="830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Vratislav – Praha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280 km</a:t>
            </a:r>
            <a:endParaRPr lang="pl-PL" b="1" dirty="0"/>
          </a:p>
        </p:txBody>
      </p:sp>
      <p:sp>
        <p:nvSpPr>
          <p:cNvPr id="44" name="Prostokąt 43"/>
          <p:cNvSpPr/>
          <p:nvPr/>
        </p:nvSpPr>
        <p:spPr>
          <a:xfrm>
            <a:off x="0" y="2779713"/>
            <a:ext cx="4243388" cy="831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Vratislav – Berlín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345 km (A4)</a:t>
            </a:r>
            <a:endParaRPr lang="pl-PL" b="1" dirty="0"/>
          </a:p>
        </p:txBody>
      </p:sp>
      <p:sp>
        <p:nvSpPr>
          <p:cNvPr id="46" name="Prostokąt 45"/>
          <p:cNvSpPr/>
          <p:nvPr/>
        </p:nvSpPr>
        <p:spPr>
          <a:xfrm>
            <a:off x="0" y="3617913"/>
            <a:ext cx="4243388" cy="8302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Vratislav – Drážďany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270 km (A4)</a:t>
            </a:r>
            <a:endParaRPr lang="pl-PL" b="1" dirty="0"/>
          </a:p>
        </p:txBody>
      </p:sp>
      <p:sp>
        <p:nvSpPr>
          <p:cNvPr id="47" name="Prostokąt 46"/>
          <p:cNvSpPr/>
          <p:nvPr/>
        </p:nvSpPr>
        <p:spPr>
          <a:xfrm>
            <a:off x="0" y="2006600"/>
            <a:ext cx="4243388" cy="830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Vratislav – Varšava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360 km</a:t>
            </a:r>
            <a:endParaRPr lang="pl-PL" b="1" dirty="0"/>
          </a:p>
        </p:txBody>
      </p:sp>
      <p:sp>
        <p:nvSpPr>
          <p:cNvPr id="48" name="Prostokąt 47"/>
          <p:cNvSpPr/>
          <p:nvPr/>
        </p:nvSpPr>
        <p:spPr>
          <a:xfrm>
            <a:off x="239713" y="5753100"/>
            <a:ext cx="8655050" cy="830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Dolní Slezsko– 2 mln 800 tisíc obyvatel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/>
              <a:t>Vratislav – 680 tisíc</a:t>
            </a:r>
            <a:r>
              <a:rPr lang="pl-PL" sz="2400" b="1" dirty="0">
                <a:solidFill>
                  <a:prstClr val="black"/>
                </a:solidFill>
              </a:rPr>
              <a:t> obyvatel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9" grpId="0"/>
      <p:bldP spid="20" grpId="0"/>
      <p:bldP spid="24" grpId="0"/>
      <p:bldP spid="38" grpId="0"/>
      <p:bldP spid="39" grpId="0" animBg="1"/>
      <p:bldP spid="41" grpId="0" animBg="1"/>
      <p:bldP spid="43" grpId="0"/>
      <p:bldP spid="44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termina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73900" y="1274068"/>
            <a:ext cx="3570605" cy="1794229"/>
          </a:xfrm>
          <a:prstGeom prst="round2DiagRect">
            <a:avLst>
              <a:gd name="adj1" fmla="val 12214"/>
              <a:gd name="adj2" fmla="val 0"/>
            </a:avLst>
          </a:prstGeom>
          <a:ln w="28575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5" descr="terminal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7466" y="1281916"/>
            <a:ext cx="4701784" cy="1825936"/>
          </a:xfrm>
          <a:prstGeom prst="round2DiagRect">
            <a:avLst>
              <a:gd name="adj1" fmla="val 10346"/>
              <a:gd name="adj2" fmla="val 0"/>
            </a:avLst>
          </a:prstGeom>
          <a:ln w="28575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185738" y="5513388"/>
            <a:ext cx="5006975" cy="1076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/>
              <a:t>LETIŠTĚ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/>
              <a:t>VRATISLAV - STRACHOWICE</a:t>
            </a:r>
          </a:p>
        </p:txBody>
      </p:sp>
      <p:pic>
        <p:nvPicPr>
          <p:cNvPr id="6147" name="Picture 3" descr="C:\dyskD\UMWD-2\01-ProjektyGraficzne\2012-04-16-PrezentPetersburg\images\Razem-O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169" y="3390287"/>
            <a:ext cx="8483601" cy="1855788"/>
          </a:xfrm>
          <a:prstGeom prst="round2DiagRect">
            <a:avLst>
              <a:gd name="adj1" fmla="val 10926"/>
              <a:gd name="adj2" fmla="val 0"/>
            </a:avLst>
          </a:prstGeom>
          <a:ln w="28575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3943350" y="5400675"/>
            <a:ext cx="5006975" cy="1323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/>
              <a:t>Odbavení 1.9 mln cestujících v roce 2012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/>
              <a:t>Počet pohybů letadel v roce 2012 - 29.000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/>
              <a:t>39 směrů letů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/>
              <a:t>Náklady na výstavbu - 208 mln 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185738" y="5681663"/>
            <a:ext cx="8683625" cy="10779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/>
              <a:t>HLAVNÍ NÁDRAŽÍ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/>
              <a:t>WROCŁAW GŁÓWNY</a:t>
            </a:r>
          </a:p>
        </p:txBody>
      </p:sp>
      <p:pic>
        <p:nvPicPr>
          <p:cNvPr id="10" name="Obraz 9" descr="dworzecpkp.jpg"/>
          <p:cNvPicPr>
            <a:picLocks noChangeAspect="1"/>
          </p:cNvPicPr>
          <p:nvPr/>
        </p:nvPicPr>
        <p:blipFill>
          <a:blip r:embed="rId3" cstate="print"/>
          <a:srcRect r="1377" b="3319"/>
          <a:stretch>
            <a:fillRect/>
          </a:stretch>
        </p:blipFill>
        <p:spPr>
          <a:xfrm>
            <a:off x="2373959" y="1287229"/>
            <a:ext cx="6403276" cy="2601190"/>
          </a:xfrm>
          <a:prstGeom prst="round2DiagRect">
            <a:avLst>
              <a:gd name="adj1" fmla="val 11604"/>
              <a:gd name="adj2" fmla="val 0"/>
            </a:avLst>
          </a:prstGeom>
          <a:ln w="381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C:\dyskD\UMWD-2\01-ProjektyGraficzne\2012-04-16-PrezentPetersburg\images\kole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184" y="1287263"/>
            <a:ext cx="1864234" cy="2599274"/>
          </a:xfrm>
          <a:prstGeom prst="round2DiagRect">
            <a:avLst>
              <a:gd name="adj1" fmla="val 13598"/>
              <a:gd name="adj2" fmla="val 0"/>
            </a:avLst>
          </a:prstGeom>
          <a:ln w="381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yskD\UMWD-2\01-ProjektyGraficzne\2012-04-16-PrezentPetersburg\images\kolej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8808" y="4048218"/>
            <a:ext cx="2878549" cy="1553591"/>
          </a:xfrm>
          <a:prstGeom prst="round2DiagRect">
            <a:avLst>
              <a:gd name="adj1" fmla="val 14871"/>
              <a:gd name="adj2" fmla="val 0"/>
            </a:avLst>
          </a:prstGeom>
          <a:ln w="381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6170613" y="3995738"/>
            <a:ext cx="273367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Vystavěn v roce 1857.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Anglická novogotika napodobující styl epochy Tudorovců.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yskD\UMWD-2\01-ProjektyGraficzne\2012-04-01-PrezenatcjaChiny\Images\logotyp-podstawowy-new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80975"/>
            <a:ext cx="1890713" cy="627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0" y="1262063"/>
            <a:ext cx="9144000" cy="10772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/>
              <a:t>Utkání Česká republika – </a:t>
            </a:r>
            <a:r>
              <a:rPr lang="cs-CZ" sz="3200" b="1" dirty="0" smtClean="0"/>
              <a:t>Rusko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 smtClean="0"/>
              <a:t>8</a:t>
            </a:r>
            <a:r>
              <a:rPr lang="cs-CZ" sz="3200" b="1" dirty="0"/>
              <a:t>. června, 20.45 hod</a:t>
            </a:r>
            <a:r>
              <a:rPr lang="cs-CZ" sz="3200" b="1" dirty="0" smtClean="0"/>
              <a:t>.</a:t>
            </a:r>
            <a:endParaRPr lang="pl-PL" sz="3200" dirty="0"/>
          </a:p>
        </p:txBody>
      </p:sp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962025" y="2686049"/>
            <a:ext cx="7229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1600" b="1" dirty="0" smtClean="0">
                <a:effectLst>
                  <a:outerShdw blurRad="76200" dist="38100" dir="2700000" algn="tl">
                    <a:srgbClr val="000000">
                      <a:alpha val="43137"/>
                    </a:srgbClr>
                  </a:outerShdw>
                </a:effectLst>
              </a:rPr>
              <a:t> 8.06. Fanoušky z Česka přijedou 3 vlaky: z Prahy a Pardubic, Pardubic a z Brna i Ostravy. Vlaky ty přijedou do Vroclavi 6 do 10 hodin před zahájením meče. </a:t>
            </a:r>
            <a:endParaRPr lang="pl-PL" sz="1600" dirty="0" smtClean="0">
              <a:effectLst>
                <a:outerShdw blurRad="762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 smtClean="0">
                <a:effectLst>
                  <a:outerShdw blurRad="76200" dist="38100" dir="2700000" algn="tl">
                    <a:srgbClr val="000000">
                      <a:alpha val="43137"/>
                    </a:srgbClr>
                  </a:outerShdw>
                </a:effectLst>
              </a:rPr>
              <a:t>Fanoušci budou mohli se dostat z Dworca Główného (hlavní nádraží) na stanice Stadion řádnými vlaky Przewozů Regionalních, doba očekávání na první vlak dovažející do fotbalového stadiónu činí maximalně 50 min.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 smtClean="0">
              <a:effectLst>
                <a:outerShdw blurRad="762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1600" b="1" dirty="0" smtClean="0">
                <a:effectLst>
                  <a:outerShdw blurRad="76200" dist="38100" dir="2700000" algn="tl">
                    <a:srgbClr val="000000">
                      <a:alpha val="43137"/>
                    </a:srgbClr>
                  </a:outerShdw>
                </a:effectLst>
              </a:rPr>
              <a:t> Po zakončení utkání fanoušci odjedou z Dworca Główného třemi vlaky 9.06. relací do Prahy a Pardubic, Pardubic a Brna i Ostravy. </a:t>
            </a:r>
            <a:endParaRPr lang="pl-PL" sz="1600" dirty="0" smtClean="0">
              <a:effectLst>
                <a:outerShdw blurRad="762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 smtClean="0">
                <a:effectLst>
                  <a:outerShdw blurRad="76200" dist="38100" dir="2700000" algn="tl">
                    <a:srgbClr val="000000">
                      <a:alpha val="43137"/>
                    </a:srgbClr>
                  </a:outerShdw>
                </a:effectLst>
              </a:rPr>
              <a:t>Doba očekávání fanoušků na vlak do Česka činí od 3 do 7 hodin po zakončení utkání.</a:t>
            </a:r>
            <a:endParaRPr lang="pl-PL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947</Words>
  <Application>Microsoft Office PowerPoint</Application>
  <PresentationFormat>Pokaz na ekranie (4:3)</PresentationFormat>
  <Paragraphs>141</Paragraphs>
  <Slides>29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mdzwonek</dc:creator>
  <cp:lastModifiedBy>mdzwonek</cp:lastModifiedBy>
  <cp:revision>201</cp:revision>
  <dcterms:created xsi:type="dcterms:W3CDTF">2012-04-16T10:36:49Z</dcterms:created>
  <dcterms:modified xsi:type="dcterms:W3CDTF">2012-05-08T11:46:19Z</dcterms:modified>
</cp:coreProperties>
</file>